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62" r:id="rId5"/>
    <p:sldId id="261" r:id="rId6"/>
    <p:sldId id="260" r:id="rId7"/>
    <p:sldId id="259" r:id="rId8"/>
    <p:sldId id="258" r:id="rId9"/>
    <p:sldId id="265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6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Товари і послуги в маркетинговій діяльності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291"/>
          <a:ext cx="8643998" cy="6429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669"/>
                <a:gridCol w="1200564"/>
                <a:gridCol w="1950916"/>
                <a:gridCol w="4066849"/>
              </a:tblGrid>
              <a:tr h="709711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товару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Основні</a:t>
                      </a:r>
                      <a:r>
                        <a:rPr kumimoji="0" lang="ru-RU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характеристики</a:t>
                      </a:r>
                      <a:endParaRPr lang="ru-RU" dirty="0"/>
                    </a:p>
                  </a:txBody>
                  <a:tcPr/>
                </a:tc>
              </a:tr>
              <a:tr h="1985075"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Товари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тривалого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використан-ня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Матеріа-льні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Товари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багаторазового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використання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Ціна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вища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ніж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товарів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короткострокового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використання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kumimoji="0" 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Просування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персональні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продажі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реклама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Товар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сервісне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обслуговування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гарантія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інструкції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експлуатації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kumimoji="0" 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Канали</a:t>
                      </a: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збуту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звичайні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ексклюзивні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дистриб'ютори</a:t>
                      </a:r>
                      <a:endParaRPr lang="ru-RU" sz="1400" dirty="0"/>
                    </a:p>
                  </a:txBody>
                  <a:tcPr/>
                </a:tc>
              </a:tr>
              <a:tr h="1749558"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Товари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короткостро-кового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використан-ня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Матеріа-льні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Товари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одноразового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використання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здебільшого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товари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масового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споживання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Ціна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невисока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прибуток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досягається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рахунок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значних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обсягів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продажу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kumimoji="0" 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Просування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агресивне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використання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реклами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стимулювання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збуту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kumimoji="0" 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Канали</a:t>
                      </a: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збуту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чим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ширшою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є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система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збуту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тим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більш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ефективно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вона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функціонує</a:t>
                      </a:r>
                      <a:endParaRPr lang="ru-RU" sz="1400" dirty="0"/>
                    </a:p>
                  </a:txBody>
                  <a:tcPr/>
                </a:tc>
              </a:tr>
              <a:tr h="1985075"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Послуги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Немате-ріальні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Нематеріальні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об'єкти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продажу —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можуть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бути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споживчими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масаж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навчання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та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промисловими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інжиніринг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Ціна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залежить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обставин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є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непостійною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kumimoji="0" 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Просування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реклама,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стимулювання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збуту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kumimoji="0" 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Канали</a:t>
                      </a: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збуту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вибіркові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 схемою «оператор-агент»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1142984"/>
            <a:ext cx="3471858" cy="1399032"/>
          </a:xfrm>
        </p:spPr>
        <p:txBody>
          <a:bodyPr/>
          <a:lstStyle/>
          <a:p>
            <a:pPr algn="ctr"/>
            <a:r>
              <a:rPr lang="uk-UA" dirty="0" smtClean="0"/>
              <a:t>Товар це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2808"/>
            <a:ext cx="8929718" cy="4572000"/>
          </a:xfrm>
        </p:spPr>
        <p:txBody>
          <a:bodyPr>
            <a:normAutofit fontScale="85000" lnSpcReduction="10000"/>
          </a:bodyPr>
          <a:lstStyle/>
          <a:p>
            <a:pPr indent="0">
              <a:buNone/>
            </a:pPr>
            <a:r>
              <a:rPr lang="uk-UA" dirty="0" smtClean="0"/>
              <a:t>                           </a:t>
            </a:r>
            <a:r>
              <a:rPr lang="en-US" dirty="0" smtClean="0"/>
              <a:t> </a:t>
            </a:r>
            <a:r>
              <a:rPr lang="ru-RU" dirty="0" smtClean="0"/>
              <a:t>— </a:t>
            </a:r>
            <a:r>
              <a:rPr lang="vi-VN" dirty="0" smtClean="0"/>
              <a:t>продукт природи і людської праці або тільки людської праці у матеріальній і нематеріальній субстанції та у формі послуг, який завдяки своїм властивостям здатен задовольняти наявні чи передбачувані суспільні потреби. Призначений для обміну і купівлі-продажу; продукт праці, що виробляється не для власного споживання, а на продаж, також матеріальні та нематеріальні активи чи цінні папери та деривативи, що використовуються у будь-яких операціях, крім операцій з їх випуску (емісії) та погашення.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Рівні товару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Товар за </a:t>
            </a:r>
            <a:r>
              <a:rPr lang="ru-RU" dirty="0" err="1" smtClean="0"/>
              <a:t>задумом</a:t>
            </a:r>
            <a:r>
              <a:rPr lang="ru-RU" dirty="0" smtClean="0"/>
              <a:t> — </a:t>
            </a:r>
            <a:r>
              <a:rPr lang="ru-RU" dirty="0" err="1" smtClean="0"/>
              <a:t>тобто</a:t>
            </a:r>
            <a:r>
              <a:rPr lang="ru-RU" dirty="0" smtClean="0"/>
              <a:t>, те,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дійсності</a:t>
            </a:r>
            <a:r>
              <a:rPr lang="ru-RU" dirty="0" smtClean="0"/>
              <a:t> </a:t>
            </a:r>
            <a:r>
              <a:rPr lang="ru-RU" dirty="0" err="1" smtClean="0"/>
              <a:t>купує</a:t>
            </a:r>
            <a:r>
              <a:rPr lang="ru-RU" dirty="0" smtClean="0"/>
              <a:t> </a:t>
            </a:r>
            <a:r>
              <a:rPr lang="ru-RU" dirty="0" err="1" smtClean="0"/>
              <a:t>споживач</a:t>
            </a:r>
            <a:r>
              <a:rPr lang="ru-RU" dirty="0" smtClean="0"/>
              <a:t>, </a:t>
            </a:r>
            <a:r>
              <a:rPr lang="ru-RU" dirty="0" err="1" smtClean="0"/>
              <a:t>головна</a:t>
            </a:r>
            <a:r>
              <a:rPr lang="ru-RU" dirty="0" smtClean="0"/>
              <a:t> </a:t>
            </a:r>
            <a:r>
              <a:rPr lang="ru-RU" dirty="0" err="1" smtClean="0"/>
              <a:t>вигода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послуга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Товар в реальному </a:t>
            </a:r>
            <a:r>
              <a:rPr lang="ru-RU" dirty="0" err="1" smtClean="0"/>
              <a:t>виконанні</a:t>
            </a:r>
            <a:r>
              <a:rPr lang="ru-RU" dirty="0" smtClean="0"/>
              <a:t> —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п'ятьом</a:t>
            </a:r>
            <a:r>
              <a:rPr lang="ru-RU" dirty="0" smtClean="0"/>
              <a:t> характеристикам товару: </a:t>
            </a:r>
            <a:r>
              <a:rPr lang="ru-RU" dirty="0" err="1" smtClean="0"/>
              <a:t>якість</a:t>
            </a:r>
            <a:r>
              <a:rPr lang="ru-RU" dirty="0" smtClean="0"/>
              <a:t>, </a:t>
            </a:r>
            <a:r>
              <a:rPr lang="ru-RU" dirty="0" err="1" smtClean="0"/>
              <a:t>властивість</a:t>
            </a:r>
            <a:r>
              <a:rPr lang="ru-RU" dirty="0" smtClean="0"/>
              <a:t>, </a:t>
            </a:r>
            <a:r>
              <a:rPr lang="ru-RU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, </a:t>
            </a:r>
            <a:r>
              <a:rPr lang="ru-RU" dirty="0" err="1" smtClean="0"/>
              <a:t>назва</a:t>
            </a:r>
            <a:r>
              <a:rPr lang="ru-RU" dirty="0" smtClean="0"/>
              <a:t> марки, упаковка.</a:t>
            </a:r>
          </a:p>
          <a:p>
            <a:r>
              <a:rPr lang="ru-RU" dirty="0" smtClean="0"/>
              <a:t>Товар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підкріпленням</a:t>
            </a:r>
            <a:r>
              <a:rPr lang="ru-RU" dirty="0" smtClean="0"/>
              <a:t> —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додаткові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вигоди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надаватися</a:t>
            </a:r>
            <a:r>
              <a:rPr lang="ru-RU" dirty="0" smtClean="0"/>
              <a:t> </a:t>
            </a:r>
            <a:r>
              <a:rPr lang="ru-RU" dirty="0" err="1" smtClean="0"/>
              <a:t>споживачам</a:t>
            </a:r>
            <a:r>
              <a:rPr lang="ru-RU" dirty="0" smtClean="0"/>
              <a:t> (доставка, </a:t>
            </a:r>
            <a:r>
              <a:rPr lang="ru-RU" dirty="0" err="1" smtClean="0"/>
              <a:t>кредитування</a:t>
            </a:r>
            <a:r>
              <a:rPr lang="ru-RU" dirty="0" smtClean="0"/>
              <a:t>, </a:t>
            </a:r>
            <a:r>
              <a:rPr lang="ru-RU" dirty="0" err="1" smtClean="0"/>
              <a:t>гарантія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Поділяють на дві великі категорії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97378"/>
          </a:xfrm>
        </p:spPr>
        <p:txBody>
          <a:bodyPr/>
          <a:lstStyle/>
          <a:p>
            <a:r>
              <a:rPr lang="ru-RU" dirty="0" err="1" smtClean="0"/>
              <a:t>споживчі</a:t>
            </a:r>
            <a:r>
              <a:rPr lang="ru-RU" dirty="0" smtClean="0"/>
              <a:t> </a:t>
            </a:r>
            <a:r>
              <a:rPr lang="ru-RU" dirty="0" err="1" smtClean="0"/>
              <a:t>товари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товари</a:t>
            </a:r>
            <a:r>
              <a:rPr lang="ru-RU" dirty="0" smtClean="0"/>
              <a:t> широкого </a:t>
            </a:r>
            <a:r>
              <a:rPr lang="ru-RU" dirty="0" err="1" smtClean="0"/>
              <a:t>вжитку</a:t>
            </a:r>
            <a:r>
              <a:rPr lang="ru-RU" dirty="0" smtClean="0"/>
              <a:t> (ТШВ);</a:t>
            </a:r>
          </a:p>
          <a:p>
            <a:r>
              <a:rPr lang="ru-RU" dirty="0" err="1" smtClean="0"/>
              <a:t>товари</a:t>
            </a:r>
            <a:r>
              <a:rPr lang="ru-RU" dirty="0" smtClean="0"/>
              <a:t>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(ТПП).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широкого </a:t>
            </a:r>
            <a:r>
              <a:rPr lang="ru-RU" dirty="0" err="1" smtClean="0"/>
              <a:t>вжитку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i="1" dirty="0" smtClean="0"/>
              <a:t>Товари повсякденного попиту –</a:t>
            </a:r>
            <a:r>
              <a:rPr lang="uk-UA" dirty="0" smtClean="0"/>
              <a:t> це товари, які купують часто, без особливих роздумів та з мінімальними зусиллями щодо порівняння їх між собою. Це, зокре­ма, хліб, мило, цукерки, сигарети тощо.</a:t>
            </a:r>
          </a:p>
          <a:p>
            <a:r>
              <a:rPr lang="uk-UA" i="1" dirty="0" smtClean="0"/>
              <a:t>Товари попереднього вибору – </a:t>
            </a:r>
            <a:r>
              <a:rPr lang="uk-UA" dirty="0" smtClean="0"/>
              <a:t>це товари, які покупець ретельно вибирає, порів­нює між собою за показниками якості, ціни, зовнішнього оформлення тощо. До них належать, зокрема, одяг, взуття, посуд.</a:t>
            </a:r>
          </a:p>
          <a:p>
            <a:r>
              <a:rPr lang="uk-UA" i="1" dirty="0" smtClean="0"/>
              <a:t>Товари особливого попиту –</a:t>
            </a:r>
            <a:r>
              <a:rPr lang="uk-UA" dirty="0" smtClean="0"/>
              <a:t> престижні дорогі товари, до придбання яких по­купці ладні докласти додаткових зусиль. Такими вважають автомобілі, відеоапаратуру, предмети антикваріату.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 fontScale="92500" lnSpcReduction="10000"/>
          </a:bodyPr>
          <a:lstStyle/>
          <a:p>
            <a:r>
              <a:rPr lang="uk-UA" i="1" dirty="0" smtClean="0"/>
              <a:t>Товари пасивного попиту – </a:t>
            </a:r>
            <a:r>
              <a:rPr lang="uk-UA" dirty="0" smtClean="0"/>
              <a:t>це товари, про які покупець нічого не знає, а якщо щось і знає, то, як звичайно, не думає про їх придбання. Це, приміром, страхові послуги, для реалізації яких потрібні значні зусилля з боку продавців. Принци­пові товарні новинки, такі, якими свого часу були мікрохвильові печі, перебувають у стані пасивного попиту доти, доки інтенсивна реклама не познайомить споживачів із вигодами їх використання.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товарів промислового призначення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i="1" dirty="0" smtClean="0"/>
              <a:t>Капітальне майно</a:t>
            </a:r>
          </a:p>
          <a:p>
            <a:pPr lvl="1"/>
            <a:r>
              <a:rPr lang="ru-RU" dirty="0" err="1" smtClean="0"/>
              <a:t>будівлі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споруди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допоміжне</a:t>
            </a:r>
            <a:r>
              <a:rPr lang="ru-RU" dirty="0" smtClean="0"/>
              <a:t> </a:t>
            </a:r>
            <a:r>
              <a:rPr lang="ru-RU" dirty="0" err="1" smtClean="0"/>
              <a:t>обладнання</a:t>
            </a:r>
            <a:r>
              <a:rPr lang="ru-RU" dirty="0" smtClean="0"/>
              <a:t>.</a:t>
            </a:r>
          </a:p>
          <a:p>
            <a:r>
              <a:rPr lang="uk-UA" i="1" dirty="0" smtClean="0"/>
              <a:t>Сировина й матеріали</a:t>
            </a:r>
          </a:p>
          <a:p>
            <a:pPr lvl="1"/>
            <a:r>
              <a:rPr lang="uk-UA" dirty="0" smtClean="0"/>
              <a:t>природна і сільськогосподарська сировина;</a:t>
            </a:r>
          </a:p>
          <a:p>
            <a:pPr lvl="1"/>
            <a:r>
              <a:rPr lang="uk-UA" dirty="0" smtClean="0"/>
              <a:t>основні матеріали (наприклад, залізо, пряжа, цемент);</a:t>
            </a:r>
          </a:p>
          <a:p>
            <a:pPr lvl="1"/>
            <a:r>
              <a:rPr lang="uk-UA" dirty="0" smtClean="0"/>
              <a:t>допоміжні матеріали (для технічного обслуговування і ремонту тощо);</a:t>
            </a:r>
          </a:p>
          <a:p>
            <a:pPr lvl="1"/>
            <a:r>
              <a:rPr lang="uk-UA" dirty="0" smtClean="0"/>
              <a:t>комплектувальні вироби, які входять у кінцевий продукт як його складові.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72000"/>
          </a:xfrm>
        </p:spPr>
        <p:txBody>
          <a:bodyPr/>
          <a:lstStyle/>
          <a:p>
            <a:r>
              <a:rPr lang="uk-UA" i="1" dirty="0" smtClean="0"/>
              <a:t>Ділові послуги</a:t>
            </a:r>
          </a:p>
          <a:p>
            <a:pPr lvl="1"/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ремонту;</a:t>
            </a:r>
          </a:p>
          <a:p>
            <a:pPr lvl="1"/>
            <a:r>
              <a:rPr lang="ru-RU" dirty="0" err="1" smtClean="0"/>
              <a:t>послуги</a:t>
            </a:r>
            <a:r>
              <a:rPr lang="ru-RU" dirty="0" smtClean="0"/>
              <a:t> консультативного характеру (</a:t>
            </a:r>
            <a:r>
              <a:rPr lang="ru-RU" dirty="0" err="1" smtClean="0"/>
              <a:t>консультації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права, </a:t>
            </a:r>
            <a:r>
              <a:rPr lang="ru-RU" dirty="0" err="1" smtClean="0"/>
              <a:t>ауди­торські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, </a:t>
            </a:r>
            <a:r>
              <a:rPr lang="ru-RU" dirty="0" err="1" smtClean="0"/>
              <a:t>маркетингові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57256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Товарний</a:t>
            </a:r>
            <a:r>
              <a:rPr lang="ru-RU" dirty="0" smtClean="0"/>
              <a:t> </a:t>
            </a:r>
            <a:r>
              <a:rPr lang="ru-RU" dirty="0" err="1" smtClean="0"/>
              <a:t>асортимент</a:t>
            </a:r>
            <a:r>
              <a:rPr lang="ru-RU" dirty="0" smtClean="0"/>
              <a:t> </a:t>
            </a:r>
            <a:r>
              <a:rPr lang="ru-RU" i="1" dirty="0" err="1" smtClean="0"/>
              <a:t>характеризується</a:t>
            </a:r>
            <a:r>
              <a:rPr lang="ru-RU" i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i="1" dirty="0" smtClean="0"/>
              <a:t>шириною, </a:t>
            </a:r>
            <a:r>
              <a:rPr lang="uk-UA" dirty="0" smtClean="0"/>
              <a:t>яку визначає кількість запропонованих асортиментних груп;</a:t>
            </a:r>
          </a:p>
          <a:p>
            <a:r>
              <a:rPr lang="uk-UA" i="1" dirty="0" smtClean="0"/>
              <a:t>глибиною, </a:t>
            </a:r>
            <a:r>
              <a:rPr lang="uk-UA" dirty="0" smtClean="0"/>
              <a:t>яка відображає кількість позицій у кожній асортиментній групі;</a:t>
            </a:r>
          </a:p>
          <a:p>
            <a:r>
              <a:rPr lang="uk-UA" i="1" dirty="0" smtClean="0"/>
              <a:t>насиченістю, </a:t>
            </a:r>
            <a:r>
              <a:rPr lang="uk-UA" dirty="0" smtClean="0"/>
              <a:t>яка визначається загальною кількістю запропонованих товарів;</a:t>
            </a:r>
          </a:p>
          <a:p>
            <a:r>
              <a:rPr lang="uk-UA" i="1" dirty="0" err="1" smtClean="0"/>
              <a:t>зіставлюваністю</a:t>
            </a:r>
            <a:r>
              <a:rPr lang="uk-UA" i="1" dirty="0" smtClean="0"/>
              <a:t>, </a:t>
            </a:r>
            <a:r>
              <a:rPr lang="uk-UA" dirty="0" smtClean="0"/>
              <a:t>яка відображає, наскільки тісно пов'язані між собою окремі асортиментні групи з огляду на кінцеве споживання, канали розподілу, діапа­зон цін тощо.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</TotalTime>
  <Words>207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Тема 2</vt:lpstr>
      <vt:lpstr>Товар це </vt:lpstr>
      <vt:lpstr>Рівні товару</vt:lpstr>
      <vt:lpstr>Поділяють на дві великі категорії</vt:lpstr>
      <vt:lpstr>Класифікація товарів широкого вжитку</vt:lpstr>
      <vt:lpstr>Презентация PowerPoint</vt:lpstr>
      <vt:lpstr>Класифікація товарів промислового призначення</vt:lpstr>
      <vt:lpstr>Презентация PowerPoint</vt:lpstr>
      <vt:lpstr>Товарний асортимент характеризується: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</dc:title>
  <dc:creator>User</dc:creator>
  <cp:lastModifiedBy>RePack by Diakov</cp:lastModifiedBy>
  <cp:revision>4</cp:revision>
  <dcterms:created xsi:type="dcterms:W3CDTF">2021-10-11T09:51:53Z</dcterms:created>
  <dcterms:modified xsi:type="dcterms:W3CDTF">2021-10-11T18:45:36Z</dcterms:modified>
</cp:coreProperties>
</file>