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D0704F4B-9A56-45D6-9007-63D03567863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704F4B-9A56-45D6-9007-63D03567863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704F4B-9A56-45D6-9007-63D03567863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A342F85-D1E8-48EE-9F90-AE469C3C07DD}" type="datetimeFigureOut">
              <a:rPr lang="ru-RU" smtClean="0"/>
              <a:pPr/>
              <a:t>12.10.2025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D0704F4B-9A56-45D6-9007-63D03567863B}"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A342F85-D1E8-48EE-9F90-AE469C3C07DD}" type="datetimeFigureOut">
              <a:rPr lang="ru-RU" smtClean="0"/>
              <a:pPr/>
              <a:t>12.10.2025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0704F4B-9A56-45D6-9007-63D03567863B}"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282" y="214290"/>
            <a:ext cx="8715436" cy="2986110"/>
          </a:xfrm>
        </p:spPr>
        <p:txBody>
          <a:bodyPr>
            <a:normAutofit fontScale="90000"/>
          </a:bodyPr>
          <a:lstStyle/>
          <a:p>
            <a:pPr algn="ct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solidFill>
                  <a:schemeClr val="tx1"/>
                </a:solidFill>
              </a:rPr>
              <a:t>ПСИХОЛОГІЧНИЙ СУПРОВІД У ДОШКІЛЬНОМУ ТА ШКІЛЬНОМУ ВІЦІ</a:t>
            </a:r>
            <a:br>
              <a:rPr lang="ru-RU" dirty="0" smtClean="0">
                <a:solidFill>
                  <a:schemeClr val="tx1"/>
                </a:solidFill>
              </a:rPr>
            </a:br>
            <a:endParaRPr lang="ru-RU" dirty="0">
              <a:solidFill>
                <a:schemeClr val="tx1"/>
              </a:solidFill>
            </a:endParaRPr>
          </a:p>
        </p:txBody>
      </p:sp>
      <p:sp>
        <p:nvSpPr>
          <p:cNvPr id="3" name="Подзаголовок 2"/>
          <p:cNvSpPr>
            <a:spLocks noGrp="1"/>
          </p:cNvSpPr>
          <p:nvPr>
            <p:ph type="subTitle" idx="1"/>
          </p:nvPr>
        </p:nvSpPr>
        <p:spPr>
          <a:xfrm>
            <a:off x="533400" y="4071942"/>
            <a:ext cx="7854696" cy="909194"/>
          </a:xfrm>
        </p:spPr>
        <p:txBody>
          <a:bodyPr/>
          <a:lstStyle/>
          <a:p>
            <a:r>
              <a:rPr lang="ru-RU" dirty="0" err="1" smtClean="0"/>
              <a:t>Викладач</a:t>
            </a:r>
            <a:r>
              <a:rPr lang="ru-RU" dirty="0" smtClean="0"/>
              <a:t>: </a:t>
            </a:r>
            <a:r>
              <a:rPr lang="ru-RU" dirty="0" err="1" smtClean="0"/>
              <a:t>Олена</a:t>
            </a:r>
            <a:r>
              <a:rPr lang="ru-RU" dirty="0" smtClean="0"/>
              <a:t> ОКОЛОВИЧ</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57166"/>
            <a:ext cx="8229600" cy="5967434"/>
          </a:xfrm>
        </p:spPr>
        <p:txBody>
          <a:bodyPr>
            <a:normAutofit/>
          </a:bodyPr>
          <a:lstStyle/>
          <a:p>
            <a:pPr algn="just"/>
            <a:r>
              <a:rPr lang="ru-RU" dirty="0" smtClean="0">
                <a:latin typeface="Times New Roman" pitchFamily="18" charset="0"/>
                <a:cs typeface="Times New Roman" pitchFamily="18" charset="0"/>
              </a:rPr>
              <a:t>В. Розов </a:t>
            </a:r>
            <a:r>
              <a:rPr lang="ru-RU" dirty="0" err="1" smtClean="0">
                <a:latin typeface="Times New Roman" pitchFamily="18" charset="0"/>
                <a:cs typeface="Times New Roman" pitchFamily="18" charset="0"/>
              </a:rPr>
              <a:t>зазначає</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являє</a:t>
            </a:r>
            <a:r>
              <a:rPr lang="ru-RU" dirty="0" smtClean="0">
                <a:latin typeface="Times New Roman" pitchFamily="18" charset="0"/>
                <a:cs typeface="Times New Roman" pitchFamily="18" charset="0"/>
              </a:rPr>
              <a:t> собою </a:t>
            </a:r>
            <a:r>
              <a:rPr lang="ru-RU" dirty="0" err="1" smtClean="0">
                <a:latin typeface="Times New Roman" pitchFamily="18" charset="0"/>
                <a:cs typeface="Times New Roman" pitchFamily="18" charset="0"/>
              </a:rPr>
              <a:t>унікальну</a:t>
            </a:r>
            <a:r>
              <a:rPr lang="ru-RU" dirty="0" smtClean="0">
                <a:latin typeface="Times New Roman" pitchFamily="18" charset="0"/>
                <a:cs typeface="Times New Roman" pitchFamily="18" charset="0"/>
              </a:rPr>
              <a:t> форму </a:t>
            </a:r>
            <a:r>
              <a:rPr lang="ru-RU" dirty="0" err="1" smtClean="0">
                <a:latin typeface="Times New Roman" pitchFamily="18" charset="0"/>
                <a:cs typeface="Times New Roman" pitchFamily="18" charset="0"/>
              </a:rPr>
              <a:t>довготривалої</a:t>
            </a:r>
            <a:r>
              <a:rPr lang="ru-RU" dirty="0" smtClean="0">
                <a:latin typeface="Times New Roman" pitchFamily="18" charset="0"/>
                <a:cs typeface="Times New Roman" pitchFamily="18" charset="0"/>
              </a:rPr>
              <a:t> психологічної </a:t>
            </a:r>
            <a:r>
              <a:rPr lang="ru-RU" dirty="0" err="1" smtClean="0">
                <a:latin typeface="Times New Roman" pitchFamily="18" charset="0"/>
                <a:cs typeface="Times New Roman" pitchFamily="18" charset="0"/>
              </a:rPr>
              <a:t>опіки</a:t>
            </a:r>
            <a:r>
              <a:rPr lang="ru-RU" dirty="0" smtClean="0">
                <a:latin typeface="Times New Roman" pitchFamily="18" charset="0"/>
                <a:cs typeface="Times New Roman" pitchFamily="18" charset="0"/>
              </a:rPr>
              <a:t> й </a:t>
            </a:r>
            <a:r>
              <a:rPr lang="ru-RU" dirty="0" err="1" smtClean="0">
                <a:latin typeface="Times New Roman" pitchFamily="18" charset="0"/>
                <a:cs typeface="Times New Roman" pitchFamily="18" charset="0"/>
              </a:rPr>
              <a:t>захисту</a:t>
            </a:r>
            <a:r>
              <a:rPr lang="ru-RU" dirty="0" smtClean="0">
                <a:latin typeface="Times New Roman" pitchFamily="18" charset="0"/>
                <a:cs typeface="Times New Roman" pitchFamily="18" charset="0"/>
              </a:rPr>
              <a:t>. На думку </a:t>
            </a:r>
            <a:r>
              <a:rPr lang="ru-RU" dirty="0" err="1" smtClean="0">
                <a:latin typeface="Times New Roman" pitchFamily="18" charset="0"/>
                <a:cs typeface="Times New Roman" pitchFamily="18" charset="0"/>
              </a:rPr>
              <a:t>науковця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місія</a:t>
            </a:r>
            <a:r>
              <a:rPr lang="ru-RU" dirty="0" smtClean="0">
                <a:latin typeface="Times New Roman" pitchFamily="18" charset="0"/>
                <a:cs typeface="Times New Roman" pitchFamily="18" charset="0"/>
              </a:rPr>
              <a:t> психологічного супроводу </a:t>
            </a:r>
            <a:r>
              <a:rPr lang="ru-RU" dirty="0" err="1" smtClean="0">
                <a:latin typeface="Times New Roman" pitchFamily="18" charset="0"/>
                <a:cs typeface="Times New Roman" pitchFamily="18" charset="0"/>
              </a:rPr>
              <a:t>полягає</a:t>
            </a:r>
            <a:r>
              <a:rPr lang="ru-RU" dirty="0" smtClean="0">
                <a:latin typeface="Times New Roman" pitchFamily="18" charset="0"/>
                <a:cs typeface="Times New Roman" pitchFamily="18" charset="0"/>
              </a:rPr>
              <a:t> не в </a:t>
            </a:r>
            <a:r>
              <a:rPr lang="ru-RU" dirty="0" err="1" smtClean="0">
                <a:latin typeface="Times New Roman" pitchFamily="18" charset="0"/>
                <a:cs typeface="Times New Roman" pitchFamily="18" charset="0"/>
              </a:rPr>
              <a:t>коригуванні</a:t>
            </a:r>
            <a:r>
              <a:rPr lang="ru-RU" dirty="0" smtClean="0">
                <a:latin typeface="Times New Roman" pitchFamily="18" charset="0"/>
                <a:cs typeface="Times New Roman" pitchFamily="18" charset="0"/>
              </a:rPr>
              <a:t> слабкостей, а у </a:t>
            </a:r>
            <a:r>
              <a:rPr lang="ru-RU" dirty="0" err="1" smtClean="0">
                <a:latin typeface="Times New Roman" pitchFamily="18" charset="0"/>
                <a:cs typeface="Times New Roman" pitchFamily="18" charset="0"/>
              </a:rPr>
              <a:t>виявленні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стимулюванні</a:t>
            </a:r>
            <a:r>
              <a:rPr lang="ru-RU" dirty="0" smtClean="0">
                <a:latin typeface="Times New Roman" pitchFamily="18" charset="0"/>
                <a:cs typeface="Times New Roman" pitchFamily="18" charset="0"/>
              </a:rPr>
              <a:t> й </a:t>
            </a:r>
            <a:r>
              <a:rPr lang="ru-RU" dirty="0" err="1" smtClean="0">
                <a:latin typeface="Times New Roman" pitchFamily="18" charset="0"/>
                <a:cs typeface="Times New Roman" pitchFamily="18" charset="0"/>
              </a:rPr>
              <a:t>активації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прихованих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адаптаційних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здібностей</a:t>
            </a:r>
            <a:r>
              <a:rPr lang="ru-RU" dirty="0" smtClean="0">
                <a:latin typeface="Times New Roman" pitchFamily="18" charset="0"/>
                <a:cs typeface="Times New Roman" pitchFamily="18" charset="0"/>
              </a:rPr>
              <a:t> і </a:t>
            </a:r>
            <a:r>
              <a:rPr lang="ru-RU" dirty="0" err="1" smtClean="0">
                <a:latin typeface="Times New Roman" pitchFamily="18" charset="0"/>
                <a:cs typeface="Times New Roman" pitchFamily="18" charset="0"/>
              </a:rPr>
              <a:t>потенціалів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особистості</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протистояння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кризовим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ситуаціям</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Є. </a:t>
            </a:r>
            <a:r>
              <a:rPr lang="ru-RU" dirty="0" err="1" smtClean="0">
                <a:latin typeface="Times New Roman" pitchFamily="18" charset="0"/>
                <a:cs typeface="Times New Roman" pitchFamily="18" charset="0"/>
              </a:rPr>
              <a:t>Клопота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розглядає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як систему </a:t>
            </a:r>
            <a:r>
              <a:rPr lang="ru-RU" dirty="0" err="1" smtClean="0">
                <a:latin typeface="Times New Roman" pitchFamily="18" charset="0"/>
                <a:cs typeface="Times New Roman" pitchFamily="18" charset="0"/>
              </a:rPr>
              <a:t>заходів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спрямованих</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створення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психологічних</a:t>
            </a:r>
            <a:r>
              <a:rPr lang="ru-RU" dirty="0" smtClean="0">
                <a:latin typeface="Times New Roman" pitchFamily="18" charset="0"/>
                <a:cs typeface="Times New Roman" pitchFamily="18" charset="0"/>
              </a:rPr>
              <a:t> умов для </a:t>
            </a:r>
            <a:r>
              <a:rPr lang="ru-RU" dirty="0" err="1" smtClean="0">
                <a:latin typeface="Times New Roman" pitchFamily="18" charset="0"/>
                <a:cs typeface="Times New Roman" pitchFamily="18" charset="0"/>
              </a:rPr>
              <a:t>ефективної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діяльності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людини</a:t>
            </a:r>
            <a:r>
              <a:rPr lang="ru-RU" dirty="0" smtClean="0">
                <a:latin typeface="Times New Roman" pitchFamily="18" charset="0"/>
                <a:cs typeface="Times New Roman" pitchFamily="18" charset="0"/>
              </a:rPr>
              <a:t> з особливими потребами в процесі </a:t>
            </a:r>
            <a:r>
              <a:rPr lang="ru-RU" dirty="0" err="1" smtClean="0">
                <a:latin typeface="Times New Roman" pitchFamily="18" charset="0"/>
                <a:cs typeface="Times New Roman" pitchFamily="18" charset="0"/>
              </a:rPr>
              <a:t>інтеграції</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суспільство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формування</a:t>
            </a:r>
            <a:r>
              <a:rPr lang="ru-RU" dirty="0" smtClean="0">
                <a:latin typeface="Times New Roman" pitchFamily="18" charset="0"/>
                <a:cs typeface="Times New Roman" pitchFamily="18" charset="0"/>
              </a:rPr>
              <a:t> позитивного </a:t>
            </a:r>
            <a:r>
              <a:rPr lang="ru-RU" dirty="0" err="1" smtClean="0">
                <a:latin typeface="Times New Roman" pitchFamily="18" charset="0"/>
                <a:cs typeface="Times New Roman" pitchFamily="18" charset="0"/>
              </a:rPr>
              <a:t>іміджу</a:t>
            </a:r>
            <a:r>
              <a:rPr lang="ru-RU" dirty="0" smtClean="0">
                <a:latin typeface="Times New Roman" pitchFamily="18" charset="0"/>
                <a:cs typeface="Times New Roman" pitchFamily="18" charset="0"/>
              </a:rPr>
              <a:t> таких людей у </a:t>
            </a:r>
            <a:r>
              <a:rPr lang="ru-RU" dirty="0" err="1" smtClean="0">
                <a:latin typeface="Times New Roman" pitchFamily="18" charset="0"/>
                <a:cs typeface="Times New Roman" pitchFamily="18" charset="0"/>
              </a:rPr>
              <a:t>суспільстві</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сприйняття</a:t>
            </a:r>
            <a:r>
              <a:rPr lang="ru-RU" dirty="0" smtClean="0">
                <a:latin typeface="Times New Roman" pitchFamily="18" charset="0"/>
                <a:cs typeface="Times New Roman" pitchFamily="18" charset="0"/>
              </a:rPr>
              <a:t> їх як </a:t>
            </a:r>
            <a:r>
              <a:rPr lang="ru-RU" dirty="0" err="1" smtClean="0">
                <a:latin typeface="Times New Roman" pitchFamily="18" charset="0"/>
                <a:cs typeface="Times New Roman" pitchFamily="18" charset="0"/>
              </a:rPr>
              <a:t>рівноправних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партнерів</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28604"/>
            <a:ext cx="8229600" cy="5895996"/>
          </a:xfrm>
        </p:spPr>
        <p:txBody>
          <a:bodyPr>
            <a:normAutofit/>
          </a:bodyPr>
          <a:lstStyle/>
          <a:p>
            <a:pPr algn="just"/>
            <a:r>
              <a:rPr lang="uk-UA" dirty="0" smtClean="0">
                <a:latin typeface="Times New Roman" pitchFamily="18" charset="0"/>
                <a:cs typeface="Times New Roman" pitchFamily="18" charset="0"/>
              </a:rPr>
              <a:t>Наразі психологічний </a:t>
            </a:r>
            <a:r>
              <a:rPr lang="uk-UA" dirty="0" err="1" smtClean="0">
                <a:latin typeface="Times New Roman" pitchFamily="18" charset="0"/>
                <a:cs typeface="Times New Roman" pitchFamily="18" charset="0"/>
              </a:rPr>
              <a:t>супровід–</a:t>
            </a:r>
            <a:r>
              <a:rPr lang="uk-UA" dirty="0" smtClean="0">
                <a:latin typeface="Times New Roman" pitchFamily="18" charset="0"/>
                <a:cs typeface="Times New Roman" pitchFamily="18" charset="0"/>
              </a:rPr>
              <a:t> це особлива форма пролонгованої соціально-психологічної допомоги, яка окреслює пошук прихованих ресурсів розвитку людини, опору на власні можливості та створення психологічних умов для відновлення стосунків зі світом людей.</a:t>
            </a:r>
            <a:endParaRPr lang="ru-RU"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Калініною</a:t>
            </a:r>
            <a:r>
              <a:rPr lang="uk-UA" dirty="0" smtClean="0">
                <a:latin typeface="Times New Roman" pitchFamily="18" charset="0"/>
                <a:cs typeface="Times New Roman" pitchFamily="18" charset="0"/>
              </a:rPr>
              <a:t> феномен психологічного супроводу визначається як вид професійної діяльності практичного психолога, спрямований на формування та корекцію особистості, надання психологічної підтримки та допомоги дитині в її адаптації до нових життєвих обставин, попередження й вирішення психологічних проблем.</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57166"/>
            <a:ext cx="8229600" cy="5967434"/>
          </a:xfrm>
        </p:spPr>
        <p:txBody>
          <a:bodyPr>
            <a:normAutofit/>
          </a:bodyPr>
          <a:lstStyle/>
          <a:p>
            <a:pPr algn="just"/>
            <a:r>
              <a:rPr lang="uk-UA" dirty="0" smtClean="0">
                <a:latin typeface="Times New Roman" pitchFamily="18" charset="0"/>
                <a:cs typeface="Times New Roman" pitchFamily="18" charset="0"/>
              </a:rPr>
              <a:t>У контексті інклюзивної моделі навчання, проблема психологічного супроводу також досліджувалась О.</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Гавриловим, Є.</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Клопотою</a:t>
            </a:r>
            <a:r>
              <a:rPr lang="uk-UA" dirty="0" smtClean="0">
                <a:latin typeface="Times New Roman" pitchFamily="18" charset="0"/>
                <a:cs typeface="Times New Roman" pitchFamily="18" charset="0"/>
              </a:rPr>
              <a:t>, І.</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Луценко, В.</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Кобильченком</a:t>
            </a:r>
            <a:r>
              <a:rPr lang="uk-UA" dirty="0" smtClean="0">
                <a:latin typeface="Times New Roman" pitchFamily="18" charset="0"/>
                <a:cs typeface="Times New Roman" pitchFamily="18" charset="0"/>
              </a:rPr>
              <a:t>, А.</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Колупаєвою</a:t>
            </a:r>
            <a:r>
              <a:rPr lang="uk-UA" dirty="0" smtClean="0">
                <a:latin typeface="Times New Roman" pitchFamily="18" charset="0"/>
                <a:cs typeface="Times New Roman" pitchFamily="18" charset="0"/>
              </a:rPr>
              <a:t>, М.</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Матвєєвою, С.</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Мироновою, М.</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Мушкевич</a:t>
            </a:r>
            <a:r>
              <a:rPr lang="uk-UA" dirty="0" smtClean="0">
                <a:latin typeface="Times New Roman" pitchFamily="18" charset="0"/>
                <a:cs typeface="Times New Roman" pitchFamily="18" charset="0"/>
              </a:rPr>
              <a:t>, Т.</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Скрипник, Н.</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Софій</a:t>
            </a:r>
            <a:r>
              <a:rPr lang="uk-UA" dirty="0" smtClean="0">
                <a:latin typeface="Times New Roman" pitchFamily="18" charset="0"/>
                <a:cs typeface="Times New Roman" pitchFamily="18" charset="0"/>
              </a:rPr>
              <a:t>, О.</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Таранченко</a:t>
            </a:r>
            <a:r>
              <a:rPr lang="uk-UA" dirty="0" smtClean="0">
                <a:latin typeface="Times New Roman" pitchFamily="18" charset="0"/>
                <a:cs typeface="Times New Roman" pitchFamily="18" charset="0"/>
              </a:rPr>
              <a:t> та ін.</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На думку переважної більшості українських науковців, психологічним супроводом дитини з порушеннями психофізичного розвитку можна вважати взаємоузгоджену комплексну діяльність команди супроводу, що спрямовується на створення ефективних умов, які сприяють її розвиткові; успішній адаптації; соціалізації, реабілітації, самореалізації; оволодінні нею знаннями, уміннями й навичками.</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57166"/>
            <a:ext cx="8229600" cy="5967434"/>
          </a:xfrm>
        </p:spPr>
        <p:txBody>
          <a:bodyPr>
            <a:normAutofit lnSpcReduction="10000"/>
          </a:bodyPr>
          <a:lstStyle/>
          <a:p>
            <a:pPr algn="just"/>
            <a:r>
              <a:rPr lang="ru-RU" dirty="0" smtClean="0">
                <a:latin typeface="Times New Roman" pitchFamily="18" charset="0"/>
                <a:cs typeface="Times New Roman" pitchFamily="18" charset="0"/>
              </a:rPr>
              <a:t>Т. </a:t>
            </a:r>
            <a:r>
              <a:rPr lang="ru-RU" dirty="0" err="1" smtClean="0">
                <a:latin typeface="Times New Roman" pitchFamily="18" charset="0"/>
                <a:cs typeface="Times New Roman" pitchFamily="18" charset="0"/>
              </a:rPr>
              <a:t>Єгорова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вважає</a:t>
            </a:r>
            <a:r>
              <a:rPr lang="ru-RU" dirty="0" smtClean="0">
                <a:latin typeface="Times New Roman" pitchFamily="18" charset="0"/>
                <a:cs typeface="Times New Roman" pitchFamily="18" charset="0"/>
              </a:rPr>
              <a:t>, що станом на </a:t>
            </a:r>
            <a:r>
              <a:rPr lang="ru-RU" dirty="0" err="1" smtClean="0">
                <a:latin typeface="Times New Roman" pitchFamily="18" charset="0"/>
                <a:cs typeface="Times New Roman" pitchFamily="18" charset="0"/>
              </a:rPr>
              <a:t>теперішній</a:t>
            </a:r>
            <a:r>
              <a:rPr lang="ru-RU" dirty="0" smtClean="0">
                <a:latin typeface="Times New Roman" pitchFamily="18" charset="0"/>
                <a:cs typeface="Times New Roman" pitchFamily="18" charset="0"/>
              </a:rPr>
              <a:t> час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одним з </a:t>
            </a:r>
            <a:r>
              <a:rPr lang="ru-RU" dirty="0" err="1" smtClean="0">
                <a:latin typeface="Times New Roman" pitchFamily="18" charset="0"/>
                <a:cs typeface="Times New Roman" pitchFamily="18" charset="0"/>
              </a:rPr>
              <a:t>найбільш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важливих</a:t>
            </a:r>
            <a:r>
              <a:rPr lang="ru-RU" dirty="0" smtClean="0">
                <a:latin typeface="Times New Roman" pitchFamily="18" charset="0"/>
                <a:cs typeface="Times New Roman" pitchFamily="18" charset="0"/>
              </a:rPr>
              <a:t> компонентів </a:t>
            </a:r>
            <a:r>
              <a:rPr lang="ru-RU" dirty="0" err="1" smtClean="0">
                <a:latin typeface="Times New Roman" pitchFamily="18" charset="0"/>
                <a:cs typeface="Times New Roman" pitchFamily="18" charset="0"/>
              </a:rPr>
              <a:t>системи</a:t>
            </a:r>
            <a:r>
              <a:rPr lang="ru-RU" dirty="0" smtClean="0">
                <a:latin typeface="Times New Roman" pitchFamily="18" charset="0"/>
                <a:cs typeface="Times New Roman" pitchFamily="18" charset="0"/>
              </a:rPr>
              <a:t> освіти. </a:t>
            </a:r>
            <a:r>
              <a:rPr lang="ru-RU" dirty="0" err="1" smtClean="0">
                <a:latin typeface="Times New Roman" pitchFamily="18" charset="0"/>
                <a:cs typeface="Times New Roman" pitchFamily="18" charset="0"/>
              </a:rPr>
              <a:t>Внаслідок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цього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основним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завданням</a:t>
            </a:r>
            <a:r>
              <a:rPr lang="ru-RU" dirty="0" smtClean="0">
                <a:latin typeface="Times New Roman" pitchFamily="18" charset="0"/>
                <a:cs typeface="Times New Roman" pitchFamily="18" charset="0"/>
              </a:rPr>
              <a:t> психологічного супроводу </a:t>
            </a:r>
            <a:r>
              <a:rPr lang="ru-RU" dirty="0" err="1" smtClean="0">
                <a:latin typeface="Times New Roman" pitchFamily="18" charset="0"/>
                <a:cs typeface="Times New Roman" pitchFamily="18" charset="0"/>
              </a:rPr>
              <a:t>виступає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сприяння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психічному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психофізіологічному</a:t>
            </a:r>
            <a:r>
              <a:rPr lang="ru-RU" dirty="0" smtClean="0">
                <a:latin typeface="Times New Roman" pitchFamily="18" charset="0"/>
                <a:cs typeface="Times New Roman" pitchFamily="18" charset="0"/>
              </a:rPr>
              <a:t> й </a:t>
            </a:r>
            <a:r>
              <a:rPr lang="ru-RU" dirty="0" err="1" smtClean="0">
                <a:latin typeface="Times New Roman" pitchFamily="18" charset="0"/>
                <a:cs typeface="Times New Roman" pitchFamily="18" charset="0"/>
              </a:rPr>
              <a:t>особистісному</a:t>
            </a:r>
            <a:r>
              <a:rPr lang="ru-RU" dirty="0" smtClean="0">
                <a:latin typeface="Times New Roman" pitchFamily="18" charset="0"/>
                <a:cs typeface="Times New Roman" pitchFamily="18" charset="0"/>
              </a:rPr>
              <a:t> розвитку дітей</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Як вважає </a:t>
            </a:r>
            <a:r>
              <a:rPr lang="en-US" dirty="0" smtClean="0">
                <a:latin typeface="Times New Roman" pitchFamily="18" charset="0"/>
                <a:cs typeface="Times New Roman" pitchFamily="18" charset="0"/>
              </a:rPr>
              <a:t>M</a:t>
            </a:r>
            <a:r>
              <a:rPr lang="uk-UA"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Мушкевич</a:t>
            </a:r>
            <a:r>
              <a:rPr lang="uk-UA" dirty="0" smtClean="0">
                <a:latin typeface="Times New Roman" pitchFamily="18" charset="0"/>
                <a:cs typeface="Times New Roman" pitchFamily="18" charset="0"/>
              </a:rPr>
              <a:t>, від корекції психологічний супровід відрізняється тим, що має на меті пошук власних прихованих ресурсів людини, опору на можливості самого індивіда. Досліджуючи психологічний супровід </a:t>
            </a:r>
            <a:r>
              <a:rPr lang="en-US" dirty="0" smtClean="0">
                <a:latin typeface="Times New Roman" pitchFamily="18" charset="0"/>
                <a:cs typeface="Times New Roman" pitchFamily="18" charset="0"/>
              </a:rPr>
              <a:t>M</a:t>
            </a:r>
            <a:r>
              <a:rPr lang="uk-UA"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Мушкевич</a:t>
            </a:r>
            <a:r>
              <a:rPr lang="uk-UA" dirty="0" smtClean="0">
                <a:latin typeface="Times New Roman" pitchFamily="18" charset="0"/>
                <a:cs typeface="Times New Roman" pitchFamily="18" charset="0"/>
              </a:rPr>
              <a:t> виділяє головну його тенденцію як </a:t>
            </a:r>
            <a:r>
              <a:rPr lang="uk-UA" dirty="0" err="1" smtClean="0">
                <a:latin typeface="Times New Roman" pitchFamily="18" charset="0"/>
                <a:cs typeface="Times New Roman" pitchFamily="18" charset="0"/>
              </a:rPr>
              <a:t>мультидисциплінарного</a:t>
            </a:r>
            <a:r>
              <a:rPr lang="uk-UA" dirty="0" smtClean="0">
                <a:latin typeface="Times New Roman" pitchFamily="18" charset="0"/>
                <a:cs typeface="Times New Roman" pitchFamily="18" charset="0"/>
              </a:rPr>
              <a:t> методу – забезпечення єдності зусиль команди фахівців та формування </a:t>
            </a:r>
            <a:r>
              <a:rPr lang="uk-UA" dirty="0" err="1" smtClean="0">
                <a:latin typeface="Times New Roman" pitchFamily="18" charset="0"/>
                <a:cs typeface="Times New Roman" pitchFamily="18" charset="0"/>
              </a:rPr>
              <a:t>орієнтаційного</a:t>
            </a:r>
            <a:r>
              <a:rPr lang="uk-UA" dirty="0" smtClean="0">
                <a:latin typeface="Times New Roman" pitchFamily="18" charset="0"/>
                <a:cs typeface="Times New Roman" pitchFamily="18" charset="0"/>
              </a:rPr>
              <a:t> поля розвитку з відповідальністю самого суб’єкта впливу.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71480"/>
            <a:ext cx="8229600" cy="5753120"/>
          </a:xfrm>
        </p:spPr>
        <p:txBody>
          <a:bodyPr>
            <a:normAutofit/>
          </a:bodyPr>
          <a:lstStyle/>
          <a:p>
            <a:pPr algn="just"/>
            <a:r>
              <a:rPr lang="en-US" sz="2800" dirty="0" smtClean="0">
                <a:latin typeface="Times New Roman" pitchFamily="18" charset="0"/>
                <a:cs typeface="Times New Roman" pitchFamily="18" charset="0"/>
              </a:rPr>
              <a:t>T</a:t>
            </a:r>
            <a:r>
              <a:rPr lang="uk-UA" sz="2800"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a:t>
            </a:r>
            <a:r>
              <a:rPr lang="uk-UA" sz="2800" dirty="0" smtClean="0">
                <a:latin typeface="Times New Roman" pitchFamily="18" charset="0"/>
                <a:cs typeface="Times New Roman" pitchFamily="18" charset="0"/>
              </a:rPr>
              <a:t>Сак розглядає психологічний супровід учнів, що мають затримку психічного розвитку (ЗПР) в інклюзивному класі, як процес діагностування та корекції психічного розвитку дитини.</a:t>
            </a:r>
            <a:endParaRPr lang="ru-RU" sz="2800" dirty="0" smtClean="0">
              <a:latin typeface="Times New Roman" pitchFamily="18" charset="0"/>
              <a:cs typeface="Times New Roman" pitchFamily="18" charset="0"/>
            </a:endParaRPr>
          </a:p>
          <a:p>
            <a:pPr algn="just"/>
            <a:r>
              <a:rPr lang="uk-UA" sz="2800" dirty="0" smtClean="0">
                <a:latin typeface="Times New Roman" pitchFamily="18" charset="0"/>
                <a:cs typeface="Times New Roman" pitchFamily="18" charset="0"/>
              </a:rPr>
              <a:t>Враховуючи труднощі, які перешкоджатимуть успішній інтеграції дитини з ООП у групи загального розвитку, залучення до інклюзивного (інтегрованого) середовища починається з ретельного дослідження інтелектуальної та мотиваційної сфер, саморегуляції та особистості дитини. </a:t>
            </a:r>
            <a:endParaRPr lang="ru-RU" sz="2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85728"/>
            <a:ext cx="8229600" cy="6038872"/>
          </a:xfrm>
        </p:spPr>
        <p:txBody>
          <a:bodyPr>
            <a:normAutofit/>
          </a:bodyPr>
          <a:lstStyle/>
          <a:p>
            <a:pPr algn="just"/>
            <a:r>
              <a:rPr lang="ru-RU" sz="2800" dirty="0" smtClean="0">
                <a:latin typeface="Times New Roman" pitchFamily="18" charset="0"/>
                <a:cs typeface="Times New Roman" pitchFamily="18" charset="0"/>
              </a:rPr>
              <a:t>На </a:t>
            </a:r>
            <a:r>
              <a:rPr lang="ru-RU" sz="2800" dirty="0" err="1" smtClean="0">
                <a:latin typeface="Times New Roman" pitchFamily="18" charset="0"/>
                <a:cs typeface="Times New Roman" pitchFamily="18" charset="0"/>
              </a:rPr>
              <a:t>основі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одержаного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діагностичного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матеріалу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розробляються</a:t>
            </a:r>
            <a:r>
              <a:rPr lang="ru-RU" sz="2800" dirty="0" smtClean="0">
                <a:latin typeface="Times New Roman" pitchFamily="18" charset="0"/>
                <a:cs typeface="Times New Roman" pitchFamily="18" charset="0"/>
              </a:rPr>
              <a:t> шляхи </a:t>
            </a:r>
            <a:r>
              <a:rPr lang="ru-RU" sz="2800" dirty="0" err="1" smtClean="0">
                <a:latin typeface="Times New Roman" pitchFamily="18" charset="0"/>
                <a:cs typeface="Times New Roman" pitchFamily="18" charset="0"/>
              </a:rPr>
              <a:t>корекції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психічного</a:t>
            </a:r>
            <a:r>
              <a:rPr lang="ru-RU" sz="2800" dirty="0" smtClean="0">
                <a:latin typeface="Times New Roman" pitchFamily="18" charset="0"/>
                <a:cs typeface="Times New Roman" pitchFamily="18" charset="0"/>
              </a:rPr>
              <a:t> розвитку дитини. </a:t>
            </a:r>
            <a:r>
              <a:rPr lang="ru-RU" sz="2800" dirty="0" err="1" smtClean="0">
                <a:latin typeface="Times New Roman" pitchFamily="18" charset="0"/>
                <a:cs typeface="Times New Roman" pitchFamily="18" charset="0"/>
              </a:rPr>
              <a:t>Її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напрями</a:t>
            </a:r>
            <a:r>
              <a:rPr lang="ru-RU" sz="2800" dirty="0" smtClean="0">
                <a:latin typeface="Times New Roman" pitchFamily="18" charset="0"/>
                <a:cs typeface="Times New Roman" pitchFamily="18" charset="0"/>
              </a:rPr>
              <a:t> можна </a:t>
            </a:r>
            <a:r>
              <a:rPr lang="ru-RU" sz="2800" dirty="0" err="1" smtClean="0">
                <a:latin typeface="Times New Roman" pitchFamily="18" charset="0"/>
                <a:cs typeface="Times New Roman" pitchFamily="18" charset="0"/>
              </a:rPr>
              <a:t>окреслити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наступним</a:t>
            </a:r>
            <a:r>
              <a:rPr lang="ru-RU" sz="2800" dirty="0" smtClean="0">
                <a:latin typeface="Times New Roman" pitchFamily="18" charset="0"/>
                <a:cs typeface="Times New Roman" pitchFamily="18" charset="0"/>
              </a:rPr>
              <a:t> чином:</a:t>
            </a:r>
          </a:p>
          <a:p>
            <a:pPr algn="just"/>
            <a:r>
              <a:rPr lang="ru-RU" sz="2800" dirty="0" smtClean="0">
                <a:latin typeface="Times New Roman" pitchFamily="18" charset="0"/>
                <a:cs typeface="Times New Roman" pitchFamily="18" charset="0"/>
              </a:rPr>
              <a:t>1. </a:t>
            </a:r>
            <a:r>
              <a:rPr lang="ru-RU" sz="2800" dirty="0" err="1" smtClean="0">
                <a:latin typeface="Times New Roman" pitchFamily="18" charset="0"/>
                <a:cs typeface="Times New Roman" pitchFamily="18" charset="0"/>
              </a:rPr>
              <a:t>Корекція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пізнавальної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сфери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саморегуляції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особистості</a:t>
            </a:r>
            <a:r>
              <a:rPr lang="ru-RU" sz="2800" dirty="0" smtClean="0">
                <a:latin typeface="Times New Roman" pitchFamily="18" charset="0"/>
                <a:cs typeface="Times New Roman" pitchFamily="18" charset="0"/>
              </a:rPr>
              <a:t> дитини із ЗПР.</a:t>
            </a:r>
          </a:p>
          <a:p>
            <a:pPr algn="just"/>
            <a:r>
              <a:rPr lang="ru-RU" sz="2800" dirty="0" smtClean="0">
                <a:latin typeface="Times New Roman" pitchFamily="18" charset="0"/>
                <a:cs typeface="Times New Roman" pitchFamily="18" charset="0"/>
              </a:rPr>
              <a:t>2. </a:t>
            </a:r>
            <a:r>
              <a:rPr lang="ru-RU" sz="2800" dirty="0" err="1" smtClean="0">
                <a:latin typeface="Times New Roman" pitchFamily="18" charset="0"/>
                <a:cs typeface="Times New Roman" pitchFamily="18" charset="0"/>
              </a:rPr>
              <a:t>Консультативна</a:t>
            </a:r>
            <a:r>
              <a:rPr lang="ru-RU" sz="2800" dirty="0" smtClean="0">
                <a:latin typeface="Times New Roman" pitchFamily="18" charset="0"/>
                <a:cs typeface="Times New Roman" pitchFamily="18" charset="0"/>
              </a:rPr>
              <a:t> й </a:t>
            </a:r>
            <a:r>
              <a:rPr lang="ru-RU" sz="2800" dirty="0" err="1" smtClean="0">
                <a:latin typeface="Times New Roman" pitchFamily="18" charset="0"/>
                <a:cs typeface="Times New Roman" pitchFamily="18" charset="0"/>
              </a:rPr>
              <a:t>просвітницька</a:t>
            </a:r>
            <a:r>
              <a:rPr lang="ru-RU" sz="2800" dirty="0" smtClean="0">
                <a:latin typeface="Times New Roman" pitchFamily="18" charset="0"/>
                <a:cs typeface="Times New Roman" pitchFamily="18" charset="0"/>
              </a:rPr>
              <a:t> робота з педагогами, які </a:t>
            </a:r>
            <a:r>
              <a:rPr lang="ru-RU" sz="2800" dirty="0" err="1" smtClean="0">
                <a:latin typeface="Times New Roman" pitchFamily="18" charset="0"/>
                <a:cs typeface="Times New Roman" pitchFamily="18" charset="0"/>
              </a:rPr>
              <a:t>працюють</a:t>
            </a:r>
            <a:r>
              <a:rPr lang="ru-RU" sz="2800" dirty="0" smtClean="0">
                <a:latin typeface="Times New Roman" pitchFamily="18" charset="0"/>
                <a:cs typeface="Times New Roman" pitchFamily="18" charset="0"/>
              </a:rPr>
              <a:t> в </a:t>
            </a:r>
            <a:r>
              <a:rPr lang="ru-RU" sz="2800" dirty="0" err="1" smtClean="0">
                <a:latin typeface="Times New Roman" pitchFamily="18" charset="0"/>
                <a:cs typeface="Times New Roman" pitchFamily="18" charset="0"/>
              </a:rPr>
              <a:t>інклюзивному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групі</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класі</a:t>
            </a:r>
            <a:r>
              <a:rPr lang="ru-RU" sz="2800" dirty="0" smtClean="0">
                <a:latin typeface="Times New Roman" pitchFamily="18" charset="0"/>
                <a:cs typeface="Times New Roman" pitchFamily="18" charset="0"/>
              </a:rPr>
              <a:t>.</a:t>
            </a:r>
          </a:p>
          <a:p>
            <a:pPr algn="just"/>
            <a:r>
              <a:rPr lang="ru-RU" sz="2800" dirty="0" smtClean="0">
                <a:latin typeface="Times New Roman" pitchFamily="18" charset="0"/>
                <a:cs typeface="Times New Roman" pitchFamily="18" charset="0"/>
              </a:rPr>
              <a:t>3. </a:t>
            </a:r>
            <a:r>
              <a:rPr lang="ru-RU" sz="2800" dirty="0" err="1" smtClean="0">
                <a:latin typeface="Times New Roman" pitchFamily="18" charset="0"/>
                <a:cs typeface="Times New Roman" pitchFamily="18" charset="0"/>
              </a:rPr>
              <a:t>Організація</a:t>
            </a:r>
            <a:r>
              <a:rPr lang="ru-RU" sz="2800" dirty="0" smtClean="0">
                <a:latin typeface="Times New Roman" pitchFamily="18" charset="0"/>
                <a:cs typeface="Times New Roman" pitchFamily="18" charset="0"/>
              </a:rPr>
              <a:t> психологічної допомоги батькам дитини із ЗПР, яка </a:t>
            </a:r>
            <a:r>
              <a:rPr lang="ru-RU" sz="2800" dirty="0" err="1" smtClean="0">
                <a:latin typeface="Times New Roman" pitchFamily="18" charset="0"/>
                <a:cs typeface="Times New Roman" pitchFamily="18" charset="0"/>
              </a:rPr>
              <a:t>навчається</a:t>
            </a:r>
            <a:r>
              <a:rPr lang="ru-RU" sz="2800" dirty="0" smtClean="0">
                <a:latin typeface="Times New Roman" pitchFamily="18" charset="0"/>
                <a:cs typeface="Times New Roman" pitchFamily="18" charset="0"/>
              </a:rPr>
              <a:t> в </a:t>
            </a:r>
            <a:r>
              <a:rPr lang="ru-RU" sz="2800" dirty="0" err="1" smtClean="0">
                <a:latin typeface="Times New Roman" pitchFamily="18" charset="0"/>
                <a:cs typeface="Times New Roman" pitchFamily="18" charset="0"/>
              </a:rPr>
              <a:t>інклюзивному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інтегрованому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групі</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класі</a:t>
            </a:r>
            <a:r>
              <a:rPr lang="ru-RU" sz="2800" dirty="0" smtClean="0">
                <a:latin typeface="Times New Roman" pitchFamily="18" charset="0"/>
                <a:cs typeface="Times New Roman" pitchFamily="18" charset="0"/>
              </a:rPr>
              <a:t>.</a:t>
            </a:r>
          </a:p>
          <a:p>
            <a:pPr algn="just"/>
            <a:endParaRPr lang="ru-RU" sz="28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sz="3200" dirty="0" err="1" smtClean="0">
                <a:latin typeface="Times New Roman" pitchFamily="18" charset="0"/>
                <a:cs typeface="Times New Roman" pitchFamily="18" charset="0"/>
              </a:rPr>
              <a:t>Кваліфікована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своєчасна</a:t>
            </a:r>
            <a:r>
              <a:rPr lang="ru-RU" sz="3200" dirty="0" smtClean="0">
                <a:latin typeface="Times New Roman" pitchFamily="18" charset="0"/>
                <a:cs typeface="Times New Roman" pitchFamily="18" charset="0"/>
              </a:rPr>
              <a:t> та комплексна </a:t>
            </a:r>
            <a:r>
              <a:rPr lang="ru-RU" sz="3200" dirty="0" err="1" smtClean="0">
                <a:latin typeface="Times New Roman" pitchFamily="18" charset="0"/>
                <a:cs typeface="Times New Roman" pitchFamily="18" charset="0"/>
              </a:rPr>
              <a:t>психолого-педагогічна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допомога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дітям</a:t>
            </a:r>
            <a:r>
              <a:rPr lang="ru-RU" sz="3200" dirty="0" smtClean="0">
                <a:latin typeface="Times New Roman" pitchFamily="18" charset="0"/>
                <a:cs typeface="Times New Roman" pitchFamily="18" charset="0"/>
              </a:rPr>
              <a:t> із ООП </a:t>
            </a:r>
            <a:r>
              <a:rPr lang="ru-RU" sz="3200" dirty="0" err="1" smtClean="0">
                <a:latin typeface="Times New Roman" pitchFamily="18" charset="0"/>
                <a:cs typeface="Times New Roman" pitchFamily="18" charset="0"/>
              </a:rPr>
              <a:t>наразі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є</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найактуальнійшим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завданням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спеціальної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педагогіки</a:t>
            </a:r>
            <a:r>
              <a:rPr lang="ru-RU" sz="3200" dirty="0" smtClean="0">
                <a:latin typeface="Times New Roman" pitchFamily="18" charset="0"/>
                <a:cs typeface="Times New Roman" pitchFamily="18" charset="0"/>
              </a:rPr>
              <a:t> та </a:t>
            </a:r>
            <a:r>
              <a:rPr lang="ru-RU" sz="3200" dirty="0" err="1" smtClean="0">
                <a:latin typeface="Times New Roman" pitchFamily="18" charset="0"/>
                <a:cs typeface="Times New Roman" pitchFamily="18" charset="0"/>
              </a:rPr>
              <a:t>психології</a:t>
            </a:r>
            <a:r>
              <a:rPr lang="ru-RU" sz="3200" dirty="0" smtClean="0">
                <a:latin typeface="Times New Roman" pitchFamily="18" charset="0"/>
                <a:cs typeface="Times New Roman" pitchFamily="18" charset="0"/>
              </a:rPr>
              <a:t>. Ефективність </a:t>
            </a:r>
            <a:r>
              <a:rPr lang="ru-RU" sz="3200" dirty="0" err="1" smtClean="0">
                <a:latin typeface="Times New Roman" pitchFamily="18" charset="0"/>
                <a:cs typeface="Times New Roman" pitchFamily="18" charset="0"/>
              </a:rPr>
              <a:t>цієї</a:t>
            </a:r>
            <a:r>
              <a:rPr lang="ru-RU" sz="3200" dirty="0" smtClean="0">
                <a:latin typeface="Times New Roman" pitchFamily="18" charset="0"/>
                <a:cs typeface="Times New Roman" pitchFamily="18" charset="0"/>
              </a:rPr>
              <a:t> допомоги </a:t>
            </a:r>
            <a:r>
              <a:rPr lang="ru-RU" sz="3200" dirty="0" err="1" smtClean="0">
                <a:latin typeface="Times New Roman" pitchFamily="18" charset="0"/>
                <a:cs typeface="Times New Roman" pitchFamily="18" charset="0"/>
              </a:rPr>
              <a:t>здебільшого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залежить</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від</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впливу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соціально-психологічного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оточення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такої</a:t>
            </a:r>
            <a:r>
              <a:rPr lang="ru-RU" sz="3200" dirty="0" smtClean="0">
                <a:latin typeface="Times New Roman" pitchFamily="18" charset="0"/>
                <a:cs typeface="Times New Roman" pitchFamily="18" charset="0"/>
              </a:rPr>
              <a:t> дитини</a:t>
            </a:r>
            <a:r>
              <a:rPr lang="uk-UA" sz="3200"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57166"/>
            <a:ext cx="8229600" cy="5967434"/>
          </a:xfrm>
        </p:spPr>
        <p:txBody>
          <a:bodyPr>
            <a:normAutofit fontScale="70000" lnSpcReduction="20000"/>
          </a:bodyPr>
          <a:lstStyle/>
          <a:p>
            <a:pPr algn="just"/>
            <a:r>
              <a:rPr lang="ru-RU" sz="3500" dirty="0" err="1" smtClean="0">
                <a:latin typeface="Times New Roman" pitchFamily="18" charset="0"/>
                <a:cs typeface="Times New Roman" pitchFamily="18" charset="0"/>
              </a:rPr>
              <a:t>Особливий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інтерес</a:t>
            </a:r>
            <a:r>
              <a:rPr lang="ru-RU" sz="3500" dirty="0" smtClean="0">
                <a:latin typeface="Times New Roman" pitchFamily="18" charset="0"/>
                <a:cs typeface="Times New Roman" pitchFamily="18" charset="0"/>
              </a:rPr>
              <a:t> становить </a:t>
            </a:r>
            <a:r>
              <a:rPr lang="ru-RU" sz="3500" dirty="0" err="1" smtClean="0">
                <a:latin typeface="Times New Roman" pitchFamily="18" charset="0"/>
                <a:cs typeface="Times New Roman" pitchFamily="18" charset="0"/>
              </a:rPr>
              <a:t>науково-теоретична</a:t>
            </a:r>
            <a:r>
              <a:rPr lang="ru-RU" sz="3500" dirty="0" smtClean="0">
                <a:latin typeface="Times New Roman" pitchFamily="18" charset="0"/>
                <a:cs typeface="Times New Roman" pitchFamily="18" charset="0"/>
              </a:rPr>
              <a:t> модель і </a:t>
            </a:r>
            <a:r>
              <a:rPr lang="ru-RU" sz="3500" dirty="0" err="1" smtClean="0">
                <a:latin typeface="Times New Roman" pitchFamily="18" charset="0"/>
                <a:cs typeface="Times New Roman" pitchFamily="18" charset="0"/>
              </a:rPr>
              <a:t>концепція</a:t>
            </a:r>
            <a:r>
              <a:rPr lang="ru-RU" sz="3500" dirty="0" smtClean="0">
                <a:latin typeface="Times New Roman" pitchFamily="18" charset="0"/>
                <a:cs typeface="Times New Roman" pitchFamily="18" charset="0"/>
              </a:rPr>
              <a:t> психологічного супроводу дітей </a:t>
            </a:r>
            <a:r>
              <a:rPr lang="ru-RU" sz="3500" dirty="0" err="1" smtClean="0">
                <a:latin typeface="Times New Roman" pitchFamily="18" charset="0"/>
                <a:cs typeface="Times New Roman" pitchFamily="18" charset="0"/>
              </a:rPr>
              <a:t>зі</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значними</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порушеннями</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зору</a:t>
            </a:r>
            <a:r>
              <a:rPr lang="ru-RU" sz="3500" dirty="0" smtClean="0">
                <a:latin typeface="Times New Roman" pitchFamily="18" charset="0"/>
                <a:cs typeface="Times New Roman" pitchFamily="18" charset="0"/>
              </a:rPr>
              <a:t>, створена </a:t>
            </a:r>
            <a:r>
              <a:rPr lang="en-US" sz="3500" dirty="0" smtClean="0">
                <a:latin typeface="Times New Roman" pitchFamily="18" charset="0"/>
                <a:cs typeface="Times New Roman" pitchFamily="18" charset="0"/>
              </a:rPr>
              <a:t>B</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Кобильченком</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Він</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розробив</a:t>
            </a:r>
            <a:r>
              <a:rPr lang="ru-RU" sz="3500" dirty="0" smtClean="0">
                <a:latin typeface="Times New Roman" pitchFamily="18" charset="0"/>
                <a:cs typeface="Times New Roman" pitchFamily="18" charset="0"/>
              </a:rPr>
              <a:t> метод </a:t>
            </a:r>
            <a:r>
              <a:rPr lang="ru-RU" sz="3500" dirty="0" err="1" smtClean="0">
                <a:latin typeface="Times New Roman" pitchFamily="18" charset="0"/>
                <a:cs typeface="Times New Roman" pitchFamily="18" charset="0"/>
              </a:rPr>
              <a:t>індивідуальної</a:t>
            </a:r>
            <a:r>
              <a:rPr lang="ru-RU" sz="3500" dirty="0" smtClean="0">
                <a:latin typeface="Times New Roman" pitchFamily="18" charset="0"/>
                <a:cs typeface="Times New Roman" pitchFamily="18" charset="0"/>
              </a:rPr>
              <a:t> та </a:t>
            </a:r>
            <a:r>
              <a:rPr lang="ru-RU" sz="3500" dirty="0" err="1" smtClean="0">
                <a:latin typeface="Times New Roman" pitchFamily="18" charset="0"/>
                <a:cs typeface="Times New Roman" pitchFamily="18" charset="0"/>
              </a:rPr>
              <a:t>групової</a:t>
            </a:r>
            <a:r>
              <a:rPr lang="ru-RU" sz="3500" dirty="0" smtClean="0">
                <a:latin typeface="Times New Roman" pitchFamily="18" charset="0"/>
                <a:cs typeface="Times New Roman" pitchFamily="18" charset="0"/>
              </a:rPr>
              <a:t> психологічної </a:t>
            </a:r>
            <a:r>
              <a:rPr lang="ru-RU" sz="3500" dirty="0" err="1" smtClean="0">
                <a:latin typeface="Times New Roman" pitchFamily="18" charset="0"/>
                <a:cs typeface="Times New Roman" pitchFamily="18" charset="0"/>
              </a:rPr>
              <a:t>корекції</a:t>
            </a:r>
            <a:r>
              <a:rPr lang="ru-RU" sz="3500" dirty="0" smtClean="0">
                <a:latin typeface="Times New Roman" pitchFamily="18" charset="0"/>
                <a:cs typeface="Times New Roman" pitchFamily="18" charset="0"/>
              </a:rPr>
              <a:t> (метод </a:t>
            </a:r>
            <a:r>
              <a:rPr lang="ru-RU" sz="3500" dirty="0" err="1" smtClean="0">
                <a:latin typeface="Times New Roman" pitchFamily="18" charset="0"/>
                <a:cs typeface="Times New Roman" pitchFamily="18" charset="0"/>
              </a:rPr>
              <a:t>тренінгу</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педагогічної</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рефлексії</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метод</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перцептивного</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тренінгу</a:t>
            </a:r>
            <a:r>
              <a:rPr lang="ru-RU" sz="3500" dirty="0" smtClean="0">
                <a:latin typeface="Times New Roman" pitchFamily="18" charset="0"/>
                <a:cs typeface="Times New Roman" pitchFamily="18" charset="0"/>
              </a:rPr>
              <a:t> та метод </a:t>
            </a:r>
            <a:r>
              <a:rPr lang="ru-RU" sz="3500" dirty="0" err="1" smtClean="0">
                <a:latin typeface="Times New Roman" pitchFamily="18" charset="0"/>
                <a:cs typeface="Times New Roman" pitchFamily="18" charset="0"/>
              </a:rPr>
              <a:t>тренінгу</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навичок</a:t>
            </a:r>
            <a:r>
              <a:rPr lang="ru-RU" sz="3500" dirty="0" smtClean="0">
                <a:latin typeface="Times New Roman" pitchFamily="18" charset="0"/>
                <a:cs typeface="Times New Roman" pitchFamily="18" charset="0"/>
              </a:rPr>
              <a:t>), які </a:t>
            </a:r>
            <a:r>
              <a:rPr lang="ru-RU" sz="3500" dirty="0" err="1" smtClean="0">
                <a:latin typeface="Times New Roman" pitchFamily="18" charset="0"/>
                <a:cs typeface="Times New Roman" pitchFamily="18" charset="0"/>
              </a:rPr>
              <a:t>ґрунтуються</a:t>
            </a:r>
            <a:r>
              <a:rPr lang="ru-RU" sz="3500" dirty="0" smtClean="0">
                <a:latin typeface="Times New Roman" pitchFamily="18" charset="0"/>
                <a:cs typeface="Times New Roman" pitchFamily="18" charset="0"/>
              </a:rPr>
              <a:t> на </a:t>
            </a:r>
            <a:r>
              <a:rPr lang="ru-RU" sz="3500" dirty="0" err="1" smtClean="0">
                <a:latin typeface="Times New Roman" pitchFamily="18" charset="0"/>
                <a:cs typeface="Times New Roman" pitchFamily="18" charset="0"/>
              </a:rPr>
              <a:t>принципі</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інтерсуб’єктної</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взаємодії</a:t>
            </a:r>
            <a:r>
              <a:rPr lang="ru-RU" sz="3500" dirty="0" smtClean="0">
                <a:latin typeface="Times New Roman" pitchFamily="18" charset="0"/>
                <a:cs typeface="Times New Roman" pitchFamily="18" charset="0"/>
              </a:rPr>
              <a:t> учасників </a:t>
            </a:r>
            <a:r>
              <a:rPr lang="ru-RU" sz="3500" dirty="0" err="1" smtClean="0">
                <a:latin typeface="Times New Roman" pitchFamily="18" charset="0"/>
                <a:cs typeface="Times New Roman" pitchFamily="18" charset="0"/>
              </a:rPr>
              <a:t>соціально-психологічного</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тренінгу</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Дослідник</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розглядає</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психологічний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супровід</a:t>
            </a:r>
            <a:r>
              <a:rPr lang="ru-RU" sz="3500" dirty="0" smtClean="0">
                <a:latin typeface="Times New Roman" pitchFamily="18" charset="0"/>
                <a:cs typeface="Times New Roman" pitchFamily="18" charset="0"/>
              </a:rPr>
              <a:t> як </a:t>
            </a:r>
            <a:r>
              <a:rPr lang="ru-RU" sz="3500" dirty="0" err="1" smtClean="0">
                <a:latin typeface="Times New Roman" pitchFamily="18" charset="0"/>
                <a:cs typeface="Times New Roman" pitchFamily="18" charset="0"/>
              </a:rPr>
              <a:t>психологічну</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підтримку</a:t>
            </a:r>
            <a:r>
              <a:rPr lang="ru-RU" sz="3500" dirty="0" smtClean="0">
                <a:latin typeface="Times New Roman" pitchFamily="18" charset="0"/>
                <a:cs typeface="Times New Roman" pitchFamily="18" charset="0"/>
              </a:rPr>
              <a:t> та </a:t>
            </a:r>
            <a:r>
              <a:rPr lang="ru-RU" sz="3500" dirty="0" err="1" smtClean="0">
                <a:latin typeface="Times New Roman" pitchFamily="18" charset="0"/>
                <a:cs typeface="Times New Roman" pitchFamily="18" charset="0"/>
              </a:rPr>
              <a:t>психологічну</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допомогу</a:t>
            </a:r>
            <a:r>
              <a:rPr lang="ru-RU" sz="3500" dirty="0" smtClean="0">
                <a:latin typeface="Times New Roman" pitchFamily="18" charset="0"/>
                <a:cs typeface="Times New Roman" pitchFamily="18" charset="0"/>
              </a:rPr>
              <a:t> і </a:t>
            </a:r>
            <a:r>
              <a:rPr lang="ru-RU" sz="3500" dirty="0" err="1" smtClean="0">
                <a:latin typeface="Times New Roman" pitchFamily="18" charset="0"/>
                <a:cs typeface="Times New Roman" pitchFamily="18" charset="0"/>
              </a:rPr>
              <a:t>визначає</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його</a:t>
            </a:r>
            <a:r>
              <a:rPr lang="ru-RU" sz="3500" dirty="0" smtClean="0">
                <a:latin typeface="Times New Roman" pitchFamily="18" charset="0"/>
                <a:cs typeface="Times New Roman" pitchFamily="18" charset="0"/>
              </a:rPr>
              <a:t> як систему </a:t>
            </a:r>
            <a:r>
              <a:rPr lang="ru-RU" sz="3500" dirty="0" err="1" smtClean="0">
                <a:latin typeface="Times New Roman" pitchFamily="18" charset="0"/>
                <a:cs typeface="Times New Roman" pitchFamily="18" charset="0"/>
              </a:rPr>
              <a:t>професійної</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діяльності</a:t>
            </a:r>
            <a:r>
              <a:rPr lang="ru-RU" sz="3500" dirty="0" smtClean="0">
                <a:latin typeface="Times New Roman" pitchFamily="18" charset="0"/>
                <a:cs typeface="Times New Roman" pitchFamily="18" charset="0"/>
              </a:rPr>
              <a:t> практичного психолога з </a:t>
            </a:r>
            <a:r>
              <a:rPr lang="ru-RU" sz="3500" dirty="0" err="1" smtClean="0">
                <a:latin typeface="Times New Roman" pitchFamily="18" charset="0"/>
                <a:cs typeface="Times New Roman" pitchFamily="18" charset="0"/>
              </a:rPr>
              <a:t>формування</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особистості</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з</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використанням</a:t>
            </a:r>
            <a:r>
              <a:rPr lang="ru-RU" sz="3500" dirty="0" smtClean="0">
                <a:latin typeface="Times New Roman" pitchFamily="18" charset="0"/>
                <a:cs typeface="Times New Roman" pitchFamily="18" charset="0"/>
              </a:rPr>
              <a:t> різних форм </a:t>
            </a:r>
            <a:r>
              <a:rPr lang="ru-RU" sz="3500" dirty="0" err="1" smtClean="0">
                <a:latin typeface="Times New Roman" pitchFamily="18" charset="0"/>
                <a:cs typeface="Times New Roman" pitchFamily="18" charset="0"/>
              </a:rPr>
              <a:t>індивідуальної</a:t>
            </a:r>
            <a:r>
              <a:rPr lang="ru-RU" sz="3500" dirty="0" smtClean="0">
                <a:latin typeface="Times New Roman" pitchFamily="18" charset="0"/>
                <a:cs typeface="Times New Roman" pitchFamily="18" charset="0"/>
              </a:rPr>
              <a:t> та </a:t>
            </a:r>
            <a:r>
              <a:rPr lang="ru-RU" sz="3500" dirty="0" err="1" smtClean="0">
                <a:latin typeface="Times New Roman" pitchFamily="18" charset="0"/>
                <a:cs typeface="Times New Roman" pitchFamily="18" charset="0"/>
              </a:rPr>
              <a:t>групової</a:t>
            </a:r>
            <a:r>
              <a:rPr lang="ru-RU" sz="3500" dirty="0" smtClean="0">
                <a:latin typeface="Times New Roman" pitchFamily="18" charset="0"/>
                <a:cs typeface="Times New Roman" pitchFamily="18" charset="0"/>
              </a:rPr>
              <a:t> психологічної роботи, які можуть </a:t>
            </a:r>
            <a:r>
              <a:rPr lang="ru-RU" sz="3500" dirty="0" err="1" smtClean="0">
                <a:latin typeface="Times New Roman" pitchFamily="18" charset="0"/>
                <a:cs typeface="Times New Roman" pitchFamily="18" charset="0"/>
              </a:rPr>
              <a:t>мати</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елементи</a:t>
            </a:r>
            <a:r>
              <a:rPr lang="ru-RU" sz="3500" dirty="0" smtClean="0">
                <a:latin typeface="Times New Roman" pitchFamily="18" charset="0"/>
                <a:cs typeface="Times New Roman" pitchFamily="18" charset="0"/>
              </a:rPr>
              <a:t> психологічного </a:t>
            </a:r>
            <a:r>
              <a:rPr lang="ru-RU" sz="3500" dirty="0" err="1" smtClean="0">
                <a:latin typeface="Times New Roman" pitchFamily="18" charset="0"/>
                <a:cs typeface="Times New Roman" pitchFamily="18" charset="0"/>
              </a:rPr>
              <a:t>тренінгу</a:t>
            </a:r>
            <a:r>
              <a:rPr lang="ru-RU" sz="3500" dirty="0" smtClean="0">
                <a:latin typeface="Times New Roman" pitchFamily="18" charset="0"/>
                <a:cs typeface="Times New Roman" pitchFamily="18" charset="0"/>
              </a:rPr>
              <a:t> та </a:t>
            </a:r>
            <a:r>
              <a:rPr lang="ru-RU" sz="3500" dirty="0" err="1" smtClean="0">
                <a:latin typeface="Times New Roman" pitchFamily="18" charset="0"/>
                <a:cs typeface="Times New Roman" pitchFamily="18" charset="0"/>
              </a:rPr>
              <a:t>корекції</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включати</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підтримку</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суб’єктів</a:t>
            </a:r>
            <a:r>
              <a:rPr lang="ru-RU" sz="3500" dirty="0" smtClean="0">
                <a:latin typeface="Times New Roman" pitchFamily="18" charset="0"/>
                <a:cs typeface="Times New Roman" pitchFamily="18" charset="0"/>
              </a:rPr>
              <a:t> супроводу та </a:t>
            </a:r>
            <a:r>
              <a:rPr lang="ru-RU" sz="3500" dirty="0" err="1" smtClean="0">
                <a:latin typeface="Times New Roman" pitchFamily="18" charset="0"/>
                <a:cs typeface="Times New Roman" pitchFamily="18" charset="0"/>
              </a:rPr>
              <a:t>допомогу</a:t>
            </a:r>
            <a:r>
              <a:rPr lang="ru-RU" sz="3500" dirty="0" smtClean="0">
                <a:latin typeface="Times New Roman" pitchFamily="18" charset="0"/>
                <a:cs typeface="Times New Roman" pitchFamily="18" charset="0"/>
              </a:rPr>
              <a:t> в </a:t>
            </a:r>
            <a:r>
              <a:rPr lang="ru-RU" sz="3500" dirty="0" err="1" smtClean="0">
                <a:latin typeface="Times New Roman" pitchFamily="18" charset="0"/>
                <a:cs typeface="Times New Roman" pitchFamily="18" charset="0"/>
              </a:rPr>
              <a:t>подоланні</a:t>
            </a:r>
            <a:r>
              <a:rPr lang="ru-RU" sz="3500" dirty="0" smtClean="0">
                <a:latin typeface="Times New Roman" pitchFamily="18" charset="0"/>
                <a:cs typeface="Times New Roman" pitchFamily="18" charset="0"/>
              </a:rPr>
              <a:t> проблем і </a:t>
            </a:r>
            <a:r>
              <a:rPr lang="ru-RU" sz="3500" dirty="0" err="1" smtClean="0">
                <a:latin typeface="Times New Roman" pitchFamily="18" charset="0"/>
                <a:cs typeface="Times New Roman" pitchFamily="18" charset="0"/>
              </a:rPr>
              <a:t>труднощів</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соціальної</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взаємодії</a:t>
            </a:r>
            <a:r>
              <a:rPr lang="ru-RU" sz="3500" dirty="0" smtClean="0">
                <a:latin typeface="Times New Roman" pitchFamily="18" charset="0"/>
                <a:cs typeface="Times New Roman" pitchFamily="18" charset="0"/>
              </a:rPr>
              <a:t> й </a:t>
            </a:r>
            <a:r>
              <a:rPr lang="ru-RU" sz="3500" dirty="0" err="1" smtClean="0">
                <a:latin typeface="Times New Roman" pitchFamily="18" charset="0"/>
                <a:cs typeface="Times New Roman" pitchFamily="18" charset="0"/>
              </a:rPr>
              <a:t>особистісного</a:t>
            </a:r>
            <a:r>
              <a:rPr lang="ru-RU" sz="3500" dirty="0" smtClean="0">
                <a:latin typeface="Times New Roman" pitchFamily="18" charset="0"/>
                <a:cs typeface="Times New Roman" pitchFamily="18" charset="0"/>
              </a:rPr>
              <a:t> розвитку</a:t>
            </a:r>
            <a:r>
              <a:rPr lang="uk-UA" sz="3500" dirty="0" smtClean="0">
                <a:latin typeface="Times New Roman" pitchFamily="18" charset="0"/>
                <a:cs typeface="Times New Roman" pitchFamily="18" charset="0"/>
              </a:rPr>
              <a:t>.</a:t>
            </a:r>
            <a:endParaRPr lang="ru-RU" sz="3500" dirty="0" smtClean="0">
              <a:latin typeface="Times New Roman" pitchFamily="18" charset="0"/>
              <a:cs typeface="Times New Roman" pitchFamily="18" charset="0"/>
            </a:endParaRP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57166"/>
            <a:ext cx="8229600" cy="5967434"/>
          </a:xfrm>
        </p:spPr>
        <p:txBody>
          <a:bodyPr>
            <a:normAutofit fontScale="92500"/>
          </a:bodyPr>
          <a:lstStyle/>
          <a:p>
            <a:pPr algn="just"/>
            <a:r>
              <a:rPr lang="uk-UA" dirty="0" smtClean="0">
                <a:latin typeface="Times New Roman" pitchFamily="18" charset="0"/>
                <a:cs typeface="Times New Roman" pitchFamily="18" charset="0"/>
              </a:rPr>
              <a:t>В інклюзивному процесі закладу дошкільної та загальної середньої освіти  психологічний супровід можна визначити як систему комплексної психологічної допомоги й підтримки учасників інклюзивного процесу, яка об’єднує різні форми, методи та засоби. </a:t>
            </a:r>
            <a:r>
              <a:rPr lang="ru-RU" dirty="0" smtClean="0">
                <a:latin typeface="Times New Roman" pitchFamily="18" charset="0"/>
                <a:cs typeface="Times New Roman" pitchFamily="18" charset="0"/>
              </a:rPr>
              <a:t>Ми </a:t>
            </a:r>
            <a:r>
              <a:rPr lang="ru-RU" dirty="0" err="1" smtClean="0">
                <a:latin typeface="Times New Roman" pitchFamily="18" charset="0"/>
                <a:cs typeface="Times New Roman" pitchFamily="18" charset="0"/>
              </a:rPr>
              <a:t>переконані</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необхідно</a:t>
            </a:r>
            <a:r>
              <a:rPr lang="ru-RU" dirty="0" smtClean="0">
                <a:latin typeface="Times New Roman" pitchFamily="18" charset="0"/>
                <a:cs typeface="Times New Roman" pitchFamily="18" charset="0"/>
              </a:rPr>
              <a:t> правильно </a:t>
            </a:r>
            <a:r>
              <a:rPr lang="ru-RU" dirty="0" err="1" smtClean="0">
                <a:latin typeface="Times New Roman" pitchFamily="18" charset="0"/>
                <a:cs typeface="Times New Roman" pitchFamily="18" charset="0"/>
              </a:rPr>
              <a:t>організувати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учасників </a:t>
            </a:r>
            <a:r>
              <a:rPr lang="ru-RU" dirty="0" err="1" smtClean="0">
                <a:latin typeface="Times New Roman" pitchFamily="18" charset="0"/>
                <a:cs typeface="Times New Roman" pitchFamily="18" charset="0"/>
              </a:rPr>
              <a:t>інклюзивного</a:t>
            </a:r>
            <a:r>
              <a:rPr lang="ru-RU" dirty="0" smtClean="0">
                <a:latin typeface="Times New Roman" pitchFamily="18" charset="0"/>
                <a:cs typeface="Times New Roman" pitchFamily="18" charset="0"/>
              </a:rPr>
              <a:t> процесу в </a:t>
            </a:r>
            <a:r>
              <a:rPr lang="ru-RU" dirty="0" err="1" smtClean="0">
                <a:latin typeface="Times New Roman" pitchFamily="18" charset="0"/>
                <a:cs typeface="Times New Roman" pitchFamily="18" charset="0"/>
              </a:rPr>
              <a:t>закладі</a:t>
            </a:r>
            <a:r>
              <a:rPr lang="ru-RU" dirty="0" smtClean="0">
                <a:latin typeface="Times New Roman" pitchFamily="18" charset="0"/>
                <a:cs typeface="Times New Roman" pitchFamily="18" charset="0"/>
              </a:rPr>
              <a:t> дошкільної освіти, </a:t>
            </a:r>
            <a:r>
              <a:rPr lang="ru-RU" dirty="0" err="1" smtClean="0">
                <a:latin typeface="Times New Roman" pitchFamily="18" charset="0"/>
                <a:cs typeface="Times New Roman" pitchFamily="18" charset="0"/>
              </a:rPr>
              <a:t>задля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створення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їхнього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особистісного</a:t>
            </a:r>
            <a:r>
              <a:rPr lang="ru-RU" dirty="0" smtClean="0">
                <a:latin typeface="Times New Roman" pitchFamily="18" charset="0"/>
                <a:cs typeface="Times New Roman" pitchFamily="18" charset="0"/>
              </a:rPr>
              <a:t> комфорту. </a:t>
            </a:r>
            <a:r>
              <a:rPr lang="ru-RU" dirty="0" err="1" smtClean="0">
                <a:latin typeface="Times New Roman" pitchFamily="18" charset="0"/>
                <a:cs typeface="Times New Roman" pitchFamily="18" charset="0"/>
              </a:rPr>
              <a:t>Першочергова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місія</a:t>
            </a:r>
            <a:r>
              <a:rPr lang="ru-RU" dirty="0" smtClean="0">
                <a:latin typeface="Times New Roman" pitchFamily="18" charset="0"/>
                <a:cs typeface="Times New Roman" pitchFamily="18" charset="0"/>
              </a:rPr>
              <a:t> психологічного супроводу </a:t>
            </a:r>
            <a:r>
              <a:rPr lang="ru-RU" dirty="0" err="1" smtClean="0">
                <a:latin typeface="Times New Roman" pitchFamily="18" charset="0"/>
                <a:cs typeface="Times New Roman" pitchFamily="18" charset="0"/>
              </a:rPr>
              <a:t>полягає</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гармонійному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синтезі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феноменологічних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властивостей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служби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довіри</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служби</a:t>
            </a:r>
            <a:r>
              <a:rPr lang="ru-RU" dirty="0" smtClean="0">
                <a:latin typeface="Times New Roman" pitchFamily="18" charset="0"/>
                <a:cs typeface="Times New Roman" pitchFamily="18" charset="0"/>
              </a:rPr>
              <a:t> психологічної </a:t>
            </a:r>
            <a:r>
              <a:rPr lang="ru-RU" dirty="0" err="1" smtClean="0">
                <a:latin typeface="Times New Roman" pitchFamily="18" charset="0"/>
                <a:cs typeface="Times New Roman" pitchFamily="18" charset="0"/>
              </a:rPr>
              <a:t>підтримки</a:t>
            </a:r>
            <a:r>
              <a:rPr lang="ru-RU" dirty="0" smtClean="0">
                <a:latin typeface="Times New Roman" pitchFamily="18" charset="0"/>
                <a:cs typeface="Times New Roman" pitchFamily="18" charset="0"/>
              </a:rPr>
              <a:t> для дитини, батьків, педагогів. </a:t>
            </a:r>
            <a:r>
              <a:rPr lang="ru-RU" dirty="0" err="1" smtClean="0">
                <a:latin typeface="Times New Roman" pitchFamily="18" charset="0"/>
                <a:cs typeface="Times New Roman" pitchFamily="18" charset="0"/>
              </a:rPr>
              <a:t>Крім</a:t>
            </a:r>
            <a:r>
              <a:rPr lang="ru-RU" dirty="0" smtClean="0">
                <a:latin typeface="Times New Roman" pitchFamily="18" charset="0"/>
                <a:cs typeface="Times New Roman" pitchFamily="18" charset="0"/>
              </a:rPr>
              <a:t> того, не </a:t>
            </a:r>
            <a:r>
              <a:rPr lang="ru-RU" dirty="0" err="1" smtClean="0">
                <a:latin typeface="Times New Roman" pitchFamily="18" charset="0"/>
                <a:cs typeface="Times New Roman" pitchFamily="18" charset="0"/>
              </a:rPr>
              <a:t>менш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важливою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місія</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органічно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витікає</a:t>
            </a:r>
            <a:r>
              <a:rPr lang="ru-RU" dirty="0" smtClean="0">
                <a:latin typeface="Times New Roman" pitchFamily="18" charset="0"/>
                <a:cs typeface="Times New Roman" pitchFamily="18" charset="0"/>
              </a:rPr>
              <a:t> з </a:t>
            </a:r>
            <a:r>
              <a:rPr lang="ru-RU" dirty="0" err="1" smtClean="0">
                <a:latin typeface="Times New Roman" pitchFamily="18" charset="0"/>
                <a:cs typeface="Times New Roman" pitchFamily="18" charset="0"/>
              </a:rPr>
              <a:t>попередньої</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полягає</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здійсненні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позитивних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ефектів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впливу</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прогресивне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становлення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особистості</a:t>
            </a:r>
            <a:r>
              <a:rPr lang="ru-RU" dirty="0" smtClean="0">
                <a:latin typeface="Times New Roman" pitchFamily="18" charset="0"/>
                <a:cs typeface="Times New Roman" pitchFamily="18" charset="0"/>
              </a:rPr>
              <a:t> дитини, на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соціально-емоційний</a:t>
            </a:r>
            <a:r>
              <a:rPr lang="ru-RU" dirty="0" smtClean="0">
                <a:latin typeface="Times New Roman" pitchFamily="18" charset="0"/>
                <a:cs typeface="Times New Roman" pitchFamily="18" charset="0"/>
              </a:rPr>
              <a:t> розвиток.</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285720" y="214290"/>
            <a:ext cx="8643998" cy="6110310"/>
          </a:xfrm>
        </p:spPr>
        <p:txBody>
          <a:bodyPr>
            <a:normAutofit fontScale="92500" lnSpcReduction="10000"/>
          </a:bodyPr>
          <a:lstStyle/>
          <a:p>
            <a:pPr algn="just"/>
            <a:r>
              <a:rPr lang="ru-RU" dirty="0" smtClean="0">
                <a:latin typeface="Times New Roman" pitchFamily="18" charset="0"/>
                <a:cs typeface="Times New Roman" pitchFamily="18" charset="0"/>
              </a:rPr>
              <a:t>Система психологічного супроводу учасників </a:t>
            </a:r>
            <a:r>
              <a:rPr lang="ru-RU" dirty="0" err="1" smtClean="0">
                <a:latin typeface="Times New Roman" pitchFamily="18" charset="0"/>
                <a:cs typeface="Times New Roman" pitchFamily="18" charset="0"/>
              </a:rPr>
              <a:t>освітнього</a:t>
            </a:r>
            <a:r>
              <a:rPr lang="ru-RU" dirty="0" smtClean="0">
                <a:latin typeface="Times New Roman" pitchFamily="18" charset="0"/>
                <a:cs typeface="Times New Roman" pitchFamily="18" charset="0"/>
              </a:rPr>
              <a:t> процесу </a:t>
            </a:r>
            <a:r>
              <a:rPr lang="ru-RU" dirty="0" err="1" smtClean="0">
                <a:latin typeface="Times New Roman" pitchFamily="18" charset="0"/>
                <a:cs typeface="Times New Roman" pitchFamily="18" charset="0"/>
              </a:rPr>
              <a:t>має</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меті</a:t>
            </a:r>
            <a:r>
              <a:rPr lang="ru-RU" dirty="0" smtClean="0">
                <a:latin typeface="Times New Roman" pitchFamily="18" charset="0"/>
                <a:cs typeface="Times New Roman" pitchFamily="18" charset="0"/>
              </a:rPr>
              <a:t> розвиток і </a:t>
            </a:r>
            <a:r>
              <a:rPr lang="ru-RU" dirty="0" err="1" smtClean="0">
                <a:latin typeface="Times New Roman" pitchFamily="18" charset="0"/>
                <a:cs typeface="Times New Roman" pitchFamily="18" charset="0"/>
              </a:rPr>
              <a:t>корекцію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особливостей</a:t>
            </a:r>
            <a:r>
              <a:rPr lang="ru-RU" dirty="0" smtClean="0">
                <a:latin typeface="Times New Roman" pitchFamily="18" charset="0"/>
                <a:cs typeface="Times New Roman" pitchFamily="18" charset="0"/>
              </a:rPr>
              <a:t> з </a:t>
            </a:r>
            <a:r>
              <a:rPr lang="ru-RU" dirty="0" err="1" smtClean="0">
                <a:latin typeface="Times New Roman" pitchFamily="18" charset="0"/>
                <a:cs typeface="Times New Roman" pitchFamily="18" charset="0"/>
              </a:rPr>
              <a:t>одночасним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пристосуванням</a:t>
            </a:r>
            <a:r>
              <a:rPr lang="ru-RU" dirty="0" smtClean="0">
                <a:latin typeface="Times New Roman" pitchFamily="18" charset="0"/>
                <a:cs typeface="Times New Roman" pitchFamily="18" charset="0"/>
              </a:rPr>
              <a:t> дитини до </a:t>
            </a:r>
            <a:r>
              <a:rPr lang="ru-RU" dirty="0" err="1" smtClean="0">
                <a:latin typeface="Times New Roman" pitchFamily="18" charset="0"/>
                <a:cs typeface="Times New Roman" pitchFamily="18" charset="0"/>
              </a:rPr>
              <a:t>оточення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того, </a:t>
            </a:r>
            <a:r>
              <a:rPr lang="ru-RU" dirty="0" err="1" smtClean="0">
                <a:latin typeface="Times New Roman" pitchFamily="18" charset="0"/>
                <a:cs typeface="Times New Roman" pitchFamily="18" charset="0"/>
              </a:rPr>
              <a:t>діти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дошкільного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віку</a:t>
            </a:r>
            <a:r>
              <a:rPr lang="ru-RU" dirty="0" smtClean="0">
                <a:latin typeface="Times New Roman" pitchFamily="18" charset="0"/>
                <a:cs typeface="Times New Roman" pitchFamily="18" charset="0"/>
              </a:rPr>
              <a:t> з ООП потребують </a:t>
            </a:r>
            <a:r>
              <a:rPr lang="ru-RU" dirty="0" err="1" smtClean="0">
                <a:latin typeface="Times New Roman" pitchFamily="18" charset="0"/>
                <a:cs typeface="Times New Roman" pitchFamily="18" charset="0"/>
              </a:rPr>
              <a:t>кваліфікованого</a:t>
            </a:r>
            <a:r>
              <a:rPr lang="ru-RU" dirty="0" smtClean="0">
                <a:latin typeface="Times New Roman" pitchFamily="18" charset="0"/>
                <a:cs typeface="Times New Roman" pitchFamily="18" charset="0"/>
              </a:rPr>
              <a:t> та регулярного психологічного супроводу, </a:t>
            </a:r>
            <a:r>
              <a:rPr lang="ru-RU" dirty="0" err="1" smtClean="0">
                <a:latin typeface="Times New Roman" pitchFamily="18" charset="0"/>
                <a:cs typeface="Times New Roman" pitchFamily="18" charset="0"/>
              </a:rPr>
              <a:t>націленого</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профілактику</a:t>
            </a:r>
            <a:r>
              <a:rPr lang="ru-RU" dirty="0" smtClean="0">
                <a:latin typeface="Times New Roman" pitchFamily="18" charset="0"/>
                <a:cs typeface="Times New Roman" pitchFamily="18" charset="0"/>
              </a:rPr>
              <a:t> проблем </a:t>
            </a:r>
            <a:r>
              <a:rPr lang="ru-RU" dirty="0" err="1" smtClean="0">
                <a:latin typeface="Times New Roman" pitchFamily="18" charset="0"/>
                <a:cs typeface="Times New Roman" pitchFamily="18" charset="0"/>
              </a:rPr>
              <a:t>особистісного</a:t>
            </a:r>
            <a:r>
              <a:rPr lang="ru-RU" dirty="0" smtClean="0">
                <a:latin typeface="Times New Roman" pitchFamily="18" charset="0"/>
                <a:cs typeface="Times New Roman" pitchFamily="18" charset="0"/>
              </a:rPr>
              <a:t> розвитку та їх </a:t>
            </a:r>
            <a:r>
              <a:rPr lang="ru-RU" dirty="0" err="1" smtClean="0">
                <a:latin typeface="Times New Roman" pitchFamily="18" charset="0"/>
                <a:cs typeface="Times New Roman" pitchFamily="18" charset="0"/>
              </a:rPr>
              <a:t>подолання</a:t>
            </a:r>
            <a:r>
              <a:rPr lang="ru-RU" dirty="0" smtClean="0">
                <a:latin typeface="Times New Roman" pitchFamily="18" charset="0"/>
                <a:cs typeface="Times New Roman" pitchFamily="18" charset="0"/>
              </a:rPr>
              <a:t>. У свою </a:t>
            </a:r>
            <a:r>
              <a:rPr lang="ru-RU" dirty="0" err="1" smtClean="0">
                <a:latin typeface="Times New Roman" pitchFamily="18" charset="0"/>
                <a:cs typeface="Times New Roman" pitchFamily="18" charset="0"/>
              </a:rPr>
              <a:t>чергу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він</a:t>
            </a:r>
            <a:r>
              <a:rPr lang="ru-RU" dirty="0" smtClean="0">
                <a:latin typeface="Times New Roman" pitchFamily="18" charset="0"/>
                <a:cs typeface="Times New Roman" pitchFamily="18" charset="0"/>
              </a:rPr>
              <a:t> буде </a:t>
            </a:r>
            <a:r>
              <a:rPr lang="ru-RU" dirty="0" err="1" smtClean="0">
                <a:latin typeface="Times New Roman" pitchFamily="18" charset="0"/>
                <a:cs typeface="Times New Roman" pitchFamily="18" charset="0"/>
              </a:rPr>
              <a:t>ефективним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лише</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наявності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цілісної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системи</a:t>
            </a:r>
            <a:r>
              <a:rPr lang="ru-RU" dirty="0" smtClean="0">
                <a:latin typeface="Times New Roman" pitchFamily="18" charset="0"/>
                <a:cs typeface="Times New Roman" pitchFamily="18" charset="0"/>
              </a:rPr>
              <a:t> й </a:t>
            </a:r>
            <a:r>
              <a:rPr lang="ru-RU" dirty="0" err="1" smtClean="0">
                <a:latin typeface="Times New Roman" pitchFamily="18" charset="0"/>
                <a:cs typeface="Times New Roman" pitchFamily="18" charset="0"/>
              </a:rPr>
              <a:t>високого</a:t>
            </a:r>
            <a:r>
              <a:rPr lang="ru-RU" dirty="0" smtClean="0">
                <a:latin typeface="Times New Roman" pitchFamily="18" charset="0"/>
                <a:cs typeface="Times New Roman" pitchFamily="18" charset="0"/>
              </a:rPr>
              <a:t> рівня </a:t>
            </a:r>
            <a:r>
              <a:rPr lang="ru-RU" dirty="0" err="1" smtClean="0">
                <a:latin typeface="Times New Roman" pitchFamily="18" charset="0"/>
                <a:cs typeface="Times New Roman" pitchFamily="18" charset="0"/>
              </a:rPr>
              <a:t>професійної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культури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фахівців</a:t>
            </a:r>
            <a:r>
              <a:rPr lang="ru-RU" dirty="0" smtClean="0">
                <a:latin typeface="Times New Roman" pitchFamily="18" charset="0"/>
                <a:cs typeface="Times New Roman" pitchFamily="18" charset="0"/>
              </a:rPr>
              <a:t>, які можуть </a:t>
            </a:r>
            <a:r>
              <a:rPr lang="ru-RU" dirty="0" err="1" smtClean="0">
                <a:latin typeface="Times New Roman" pitchFamily="18" charset="0"/>
                <a:cs typeface="Times New Roman" pitchFamily="18" charset="0"/>
              </a:rPr>
              <a:t>реалізувати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поставленні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завдання</a:t>
            </a:r>
            <a:r>
              <a:rPr lang="ru-RU" dirty="0" smtClean="0">
                <a:latin typeface="Times New Roman" pitchFamily="18" charset="0"/>
                <a:cs typeface="Times New Roman" pitchFamily="18" charset="0"/>
              </a:rPr>
              <a:t> психологічного супроводу в </a:t>
            </a:r>
            <a:r>
              <a:rPr lang="ru-RU" dirty="0" err="1" smtClean="0">
                <a:latin typeface="Times New Roman" pitchFamily="18" charset="0"/>
                <a:cs typeface="Times New Roman" pitchFamily="18" charset="0"/>
              </a:rPr>
              <a:t>закладі</a:t>
            </a:r>
            <a:r>
              <a:rPr lang="ru-RU" dirty="0" smtClean="0">
                <a:latin typeface="Times New Roman" pitchFamily="18" charset="0"/>
                <a:cs typeface="Times New Roman" pitchFamily="18" charset="0"/>
              </a:rPr>
              <a:t> дошкільної освіти. Не </a:t>
            </a:r>
            <a:r>
              <a:rPr lang="ru-RU" dirty="0" err="1" smtClean="0">
                <a:latin typeface="Times New Roman" pitchFamily="18" charset="0"/>
                <a:cs typeface="Times New Roman" pitchFamily="18" charset="0"/>
              </a:rPr>
              <a:t>дивлячись</a:t>
            </a:r>
            <a:r>
              <a:rPr lang="ru-RU" dirty="0" smtClean="0">
                <a:latin typeface="Times New Roman" pitchFamily="18" charset="0"/>
                <a:cs typeface="Times New Roman" pitchFamily="18" charset="0"/>
              </a:rPr>
              <a:t> на те, що психологи </a:t>
            </a:r>
            <a:r>
              <a:rPr lang="ru-RU" dirty="0" err="1" smtClean="0">
                <a:latin typeface="Times New Roman" pitchFamily="18" charset="0"/>
                <a:cs typeface="Times New Roman" pitchFamily="18" charset="0"/>
              </a:rPr>
              <a:t>досить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по-різному</a:t>
            </a:r>
            <a:r>
              <a:rPr lang="ru-RU" dirty="0" smtClean="0">
                <a:latin typeface="Times New Roman" pitchFamily="18" charset="0"/>
                <a:cs typeface="Times New Roman" pitchFamily="18" charset="0"/>
              </a:rPr>
              <a:t> визначають </a:t>
            </a:r>
            <a:r>
              <a:rPr lang="ru-RU" dirty="0" err="1" smtClean="0">
                <a:latin typeface="Times New Roman" pitchFamily="18" charset="0"/>
                <a:cs typeface="Times New Roman" pitchFamily="18" charset="0"/>
              </a:rPr>
              <a:t>термін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переважна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більшість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представлених</a:t>
            </a:r>
            <a:r>
              <a:rPr lang="ru-RU" dirty="0" smtClean="0">
                <a:latin typeface="Times New Roman" pitchFamily="18" charset="0"/>
                <a:cs typeface="Times New Roman" pitchFamily="18" charset="0"/>
              </a:rPr>
              <a:t> у теоретичному </a:t>
            </a:r>
            <a:r>
              <a:rPr lang="ru-RU" dirty="0" err="1" smtClean="0">
                <a:latin typeface="Times New Roman" pitchFamily="18" charset="0"/>
                <a:cs typeface="Times New Roman" pitchFamily="18" charset="0"/>
              </a:rPr>
              <a:t>аналізі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дослідників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вказують</a:t>
            </a:r>
            <a:r>
              <a:rPr lang="ru-RU" dirty="0" smtClean="0">
                <a:latin typeface="Times New Roman" pitchFamily="18" charset="0"/>
                <a:cs typeface="Times New Roman" pitchFamily="18" charset="0"/>
              </a:rPr>
              <a:t> на те, що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являє</a:t>
            </a:r>
            <a:r>
              <a:rPr lang="ru-RU" dirty="0" smtClean="0">
                <a:latin typeface="Times New Roman" pitchFamily="18" charset="0"/>
                <a:cs typeface="Times New Roman" pitchFamily="18" charset="0"/>
              </a:rPr>
              <a:t> собою </a:t>
            </a:r>
            <a:r>
              <a:rPr lang="ru-RU" dirty="0" err="1" smtClean="0">
                <a:latin typeface="Times New Roman" pitchFamily="18" charset="0"/>
                <a:cs typeface="Times New Roman" pitchFamily="18" charset="0"/>
              </a:rPr>
              <a:t>динамічний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цілісну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діяльність</a:t>
            </a:r>
            <a:r>
              <a:rPr lang="ru-RU" dirty="0" smtClean="0">
                <a:latin typeface="Times New Roman" pitchFamily="18" charset="0"/>
                <a:cs typeface="Times New Roman" pitchFamily="18" charset="0"/>
              </a:rPr>
              <a:t> психологів, </a:t>
            </a:r>
            <a:r>
              <a:rPr lang="ru-RU" dirty="0" err="1" smtClean="0">
                <a:latin typeface="Times New Roman" pitchFamily="18" charset="0"/>
                <a:cs typeface="Times New Roman" pitchFamily="18" charset="0"/>
              </a:rPr>
              <a:t>спрямовану</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задоволення</a:t>
            </a:r>
            <a:r>
              <a:rPr lang="ru-RU" dirty="0" smtClean="0">
                <a:latin typeface="Times New Roman" pitchFamily="18" charset="0"/>
                <a:cs typeface="Times New Roman" pitchFamily="18" charset="0"/>
              </a:rPr>
              <a:t> потреб дитини та </a:t>
            </a:r>
            <a:r>
              <a:rPr lang="ru-RU" dirty="0" err="1" smtClean="0">
                <a:latin typeface="Times New Roman" pitchFamily="18" charset="0"/>
                <a:cs typeface="Times New Roman" pitchFamily="18" charset="0"/>
              </a:rPr>
              <a:t>якнайкращий</a:t>
            </a:r>
            <a:r>
              <a:rPr lang="ru-RU" dirty="0" smtClean="0">
                <a:latin typeface="Times New Roman" pitchFamily="18" charset="0"/>
                <a:cs typeface="Times New Roman" pitchFamily="18" charset="0"/>
              </a:rPr>
              <a:t> розвиток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потенційних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можливостей</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489922"/>
          </a:xfrm>
        </p:spPr>
        <p:txBody>
          <a:bodyPr>
            <a:normAutofit fontScale="90000"/>
          </a:bodyPr>
          <a:lstStyle/>
          <a:p>
            <a:pPr algn="ctr"/>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latin typeface="Times New Roman" pitchFamily="18" charset="0"/>
                <a:cs typeface="Times New Roman" pitchFamily="18" charset="0"/>
              </a:rPr>
              <a:t>Мета </a:t>
            </a:r>
            <a:r>
              <a:rPr lang="ru-RU" b="1" dirty="0" err="1" smtClean="0">
                <a:latin typeface="Times New Roman" pitchFamily="18" charset="0"/>
                <a:cs typeface="Times New Roman" pitchFamily="18" charset="0"/>
              </a:rPr>
              <a:t>лекції</a:t>
            </a:r>
            <a:r>
              <a:rPr lang="ru-RU" dirty="0" smtClean="0"/>
              <a:t/>
            </a:r>
            <a:br>
              <a:rPr lang="ru-RU" dirty="0" smtClean="0"/>
            </a:br>
            <a:endParaRPr lang="ru-RU" dirty="0"/>
          </a:p>
        </p:txBody>
      </p:sp>
      <p:sp>
        <p:nvSpPr>
          <p:cNvPr id="3" name="Содержимое 2"/>
          <p:cNvSpPr>
            <a:spLocks noGrp="1"/>
          </p:cNvSpPr>
          <p:nvPr>
            <p:ph idx="1"/>
          </p:nvPr>
        </p:nvSpPr>
        <p:spPr/>
        <p:txBody>
          <a:bodyPr/>
          <a:lstStyle/>
          <a:p>
            <a:pPr algn="just"/>
            <a:r>
              <a:rPr lang="ru-RU" sz="2800" dirty="0" err="1" smtClean="0"/>
              <a:t>Ознайомити</a:t>
            </a:r>
            <a:r>
              <a:rPr lang="ru-RU" sz="2800" dirty="0" smtClean="0"/>
              <a:t> з</a:t>
            </a:r>
            <a:r>
              <a:rPr lang="uk-UA" sz="2800" dirty="0" smtClean="0"/>
              <a:t>добувачів</a:t>
            </a:r>
            <a:r>
              <a:rPr lang="ru-RU" sz="2800" dirty="0" smtClean="0"/>
              <a:t> із </a:t>
            </a:r>
            <a:r>
              <a:rPr lang="ru-RU" sz="2800" dirty="0" err="1" smtClean="0"/>
              <a:t>сутністю</a:t>
            </a:r>
            <a:r>
              <a:rPr lang="ru-RU" sz="2800" dirty="0" smtClean="0"/>
              <a:t>, принципами, </a:t>
            </a:r>
            <a:r>
              <a:rPr lang="ru-RU" sz="2800" dirty="0" err="1" smtClean="0"/>
              <a:t>напрямами</a:t>
            </a:r>
            <a:r>
              <a:rPr lang="ru-RU" sz="2800" dirty="0" smtClean="0"/>
              <a:t> та </a:t>
            </a:r>
            <a:r>
              <a:rPr lang="ru-RU" sz="2800" dirty="0" err="1" smtClean="0"/>
              <a:t>завданнями</a:t>
            </a:r>
            <a:r>
              <a:rPr lang="ru-RU" sz="2800" dirty="0" smtClean="0"/>
              <a:t> психологічного супроводу дітей </a:t>
            </a:r>
            <a:r>
              <a:rPr lang="ru-RU" sz="2800" dirty="0" err="1" smtClean="0"/>
              <a:t>дошкільного</a:t>
            </a:r>
            <a:r>
              <a:rPr lang="ru-RU" sz="2800" dirty="0" smtClean="0"/>
              <a:t> та </a:t>
            </a:r>
            <a:r>
              <a:rPr lang="ru-RU" sz="2800" dirty="0" err="1" smtClean="0"/>
              <a:t>шкільного</a:t>
            </a:r>
            <a:r>
              <a:rPr lang="ru-RU" sz="2800" dirty="0" smtClean="0"/>
              <a:t> </a:t>
            </a:r>
            <a:r>
              <a:rPr lang="ru-RU" sz="2800" dirty="0" err="1" smtClean="0"/>
              <a:t>віку</a:t>
            </a:r>
            <a:r>
              <a:rPr lang="ru-RU" sz="2800" dirty="0" smtClean="0"/>
              <a:t>; </a:t>
            </a:r>
            <a:r>
              <a:rPr lang="ru-RU" sz="2800" dirty="0" err="1" smtClean="0"/>
              <a:t>сформувати</a:t>
            </a:r>
            <a:r>
              <a:rPr lang="ru-RU" sz="2800" dirty="0" smtClean="0"/>
              <a:t> </a:t>
            </a:r>
            <a:r>
              <a:rPr lang="ru-RU" sz="2800" dirty="0" err="1" smtClean="0"/>
              <a:t>уявлення</a:t>
            </a:r>
            <a:r>
              <a:rPr lang="ru-RU" sz="2800" dirty="0" smtClean="0"/>
              <a:t> про роль психолога в </a:t>
            </a:r>
            <a:r>
              <a:rPr lang="ru-RU" sz="2800" dirty="0" err="1" smtClean="0"/>
              <a:t>освітньому</a:t>
            </a:r>
            <a:r>
              <a:rPr lang="ru-RU" sz="2800" dirty="0" smtClean="0"/>
              <a:t> </a:t>
            </a:r>
            <a:r>
              <a:rPr lang="ru-RU" sz="2800" dirty="0" err="1" smtClean="0"/>
              <a:t>середовищі</a:t>
            </a:r>
            <a:r>
              <a:rPr lang="ru-RU" sz="2800" dirty="0" smtClean="0"/>
              <a:t>, </a:t>
            </a:r>
            <a:r>
              <a:rPr lang="ru-RU" sz="2800" dirty="0" err="1" smtClean="0"/>
              <a:t>завдання</a:t>
            </a:r>
            <a:r>
              <a:rPr lang="ru-RU" sz="2800" dirty="0" smtClean="0"/>
              <a:t> </a:t>
            </a:r>
            <a:r>
              <a:rPr lang="ru-RU" sz="2800" dirty="0" err="1" smtClean="0"/>
              <a:t>психолого-педагогічного</a:t>
            </a:r>
            <a:r>
              <a:rPr lang="ru-RU" sz="2800" dirty="0" smtClean="0"/>
              <a:t> супроводу розвитку дитини.</a:t>
            </a:r>
          </a:p>
          <a:p>
            <a:endParaRPr lang="ru-RU"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489922"/>
          </a:xfrm>
        </p:spPr>
        <p:txBody>
          <a:bodyPr>
            <a:normAutofit fontScale="90000"/>
          </a:bodyPr>
          <a:lstStyle/>
          <a:p>
            <a:pPr algn="ctr"/>
            <a:r>
              <a:rPr lang="ru-RU" b="1" dirty="0" err="1" smtClean="0">
                <a:latin typeface="Times New Roman" pitchFamily="18" charset="0"/>
                <a:cs typeface="Times New Roman" pitchFamily="18" charset="0"/>
              </a:rPr>
              <a:t>Основні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принципи</a:t>
            </a:r>
            <a:r>
              <a:rPr lang="ru-RU" b="1" dirty="0" smtClean="0">
                <a:latin typeface="Times New Roman" pitchFamily="18" charset="0"/>
                <a:cs typeface="Times New Roman" pitchFamily="18" charset="0"/>
              </a:rPr>
              <a:t> психологічного супроводу</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gn="just"/>
            <a:r>
              <a:rPr lang="uk-UA" dirty="0" smtClean="0">
                <a:latin typeface="Times New Roman" pitchFamily="18" charset="0"/>
                <a:cs typeface="Times New Roman" pitchFamily="18" charset="0"/>
              </a:rPr>
              <a:t>Принцип активізації соціалізації дитини – реалізується в процесі навчання та виховання дітей із порушеннями, якщо правильно організований розвиток особистості в дитячому колективі, який функціонує не в замкнутому просторі, але тісно пов’язаний із оточуючим середовищем. Сьогодні йде процес формування позитивної суспільної думки, консолідуються зусилля людей для допомоги дітям із ООП з метою адаптації до суспільного життя.</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142984"/>
            <a:ext cx="8229600" cy="5181616"/>
          </a:xfrm>
        </p:spPr>
        <p:txBody>
          <a:bodyPr>
            <a:normAutofit/>
          </a:bodyPr>
          <a:lstStyle/>
          <a:p>
            <a:pPr algn="just"/>
            <a:r>
              <a:rPr lang="uk-UA" dirty="0" smtClean="0">
                <a:latin typeface="Times New Roman" pitchFamily="18" charset="0"/>
                <a:cs typeface="Times New Roman" pitchFamily="18" charset="0"/>
              </a:rPr>
              <a:t>Принцип комплексного підходу – цей принцип потребує від психолога, педагогів та інших фахівців спільної участі в процесі супроводу. Підкреслимо, що подекуди педагоги, спостерігаючи щодня за дітьми та їхніми батьками, можуть надати адекватну, повну інформацію щодо їхніх психологічних особливостей. Педагогам слід виявляти зацікавленість результатами психологічного дослідження, які обов’язково обговорюються та визначаються стратегічні й тактичні завдання супроводу батьків і дітей.</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14356"/>
            <a:ext cx="8229600" cy="5610244"/>
          </a:xfrm>
        </p:spPr>
        <p:txBody>
          <a:bodyPr>
            <a:noAutofit/>
          </a:bodyPr>
          <a:lstStyle/>
          <a:p>
            <a:pPr algn="just"/>
            <a:r>
              <a:rPr lang="uk-UA" sz="3200" dirty="0" smtClean="0">
                <a:latin typeface="Times New Roman" pitchFamily="18" charset="0"/>
                <a:cs typeface="Times New Roman" pitchFamily="18" charset="0"/>
              </a:rPr>
              <a:t>Принцип активного включення створює умови для учасників щодо прийняття з метою взаємодії на гуманістичних засадах. Активне включення дітей із ООП, батьків та фахівців у сфері освіти в суспільну діяльність: спільне планування, проведення загальних заходів, свят для створення інклюзивного простору, семінарів як моделі соціуму.</a:t>
            </a:r>
            <a:endParaRPr lang="ru-RU" sz="3200" dirty="0" smtClean="0">
              <a:latin typeface="Times New Roman" pitchFamily="18" charset="0"/>
              <a:cs typeface="Times New Roman" pitchFamily="18" charset="0"/>
            </a:endParaRPr>
          </a:p>
          <a:p>
            <a:pPr algn="just"/>
            <a:endParaRPr lang="ru-RU" sz="32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85794"/>
            <a:ext cx="8229600" cy="5538806"/>
          </a:xfrm>
        </p:spPr>
        <p:txBody>
          <a:bodyPr>
            <a:normAutofit fontScale="92500" lnSpcReduction="10000"/>
          </a:bodyPr>
          <a:lstStyle/>
          <a:p>
            <a:pPr algn="just"/>
            <a:r>
              <a:rPr lang="uk-UA" dirty="0" smtClean="0"/>
              <a:t> </a:t>
            </a:r>
            <a:r>
              <a:rPr lang="uk-UA" sz="3200" dirty="0" smtClean="0">
                <a:latin typeface="Times New Roman" pitchFamily="18" charset="0"/>
                <a:cs typeface="Times New Roman" pitchFamily="18" charset="0"/>
              </a:rPr>
              <a:t>Принцип діяльнісного підходу – у процесі психологічного супроводу передбачається максимальна наближеність цього супроводу до його природних життєвих умов. Реалізація цього принципу полягає в спостереженні за діяльністю й поведінкою батьків під час спілкування з дитиною поза межами ЗДО тобто у колі родини, також спостереження за процесом участі батьків у різноманітних заходах які використовуються під час супроводу, а саме: рольові ігри, групові дискусії, спільні психокорекційні заняття з дітьми, індивідуальні бесіди тощо.</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42918"/>
            <a:ext cx="8229600" cy="5681682"/>
          </a:xfrm>
        </p:spPr>
        <p:txBody>
          <a:bodyPr>
            <a:noAutofit/>
          </a:bodyPr>
          <a:lstStyle/>
          <a:p>
            <a:pPr algn="just"/>
            <a:r>
              <a:rPr lang="ru-RU" sz="3200" dirty="0" smtClean="0">
                <a:latin typeface="Times New Roman" pitchFamily="18" charset="0"/>
                <a:cs typeface="Times New Roman" pitchFamily="18" charset="0"/>
              </a:rPr>
              <a:t>Принцип </a:t>
            </a:r>
            <a:r>
              <a:rPr lang="ru-RU" sz="3200" dirty="0" err="1" smtClean="0">
                <a:latin typeface="Times New Roman" pitchFamily="18" charset="0"/>
                <a:cs typeface="Times New Roman" pitchFamily="18" charset="0"/>
              </a:rPr>
              <a:t>варіативності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організації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процесів</a:t>
            </a:r>
            <a:r>
              <a:rPr lang="ru-RU" sz="3200" dirty="0" smtClean="0">
                <a:latin typeface="Times New Roman" pitchFamily="18" charset="0"/>
                <a:cs typeface="Times New Roman" pitchFamily="18" charset="0"/>
              </a:rPr>
              <a:t> розвитку, </a:t>
            </a:r>
            <a:r>
              <a:rPr lang="ru-RU" sz="3200" dirty="0" err="1" smtClean="0">
                <a:latin typeface="Times New Roman" pitchFamily="18" charset="0"/>
                <a:cs typeface="Times New Roman" pitchFamily="18" charset="0"/>
              </a:rPr>
              <a:t>виховання</a:t>
            </a:r>
            <a:r>
              <a:rPr lang="ru-RU" sz="3200" dirty="0" smtClean="0">
                <a:latin typeface="Times New Roman" pitchFamily="18" charset="0"/>
                <a:cs typeface="Times New Roman" pitchFamily="18" charset="0"/>
              </a:rPr>
              <a:t> й навчання – </a:t>
            </a:r>
            <a:r>
              <a:rPr lang="ru-RU" sz="3200" dirty="0" err="1" smtClean="0">
                <a:latin typeface="Times New Roman" pitchFamily="18" charset="0"/>
                <a:cs typeface="Times New Roman" pitchFamily="18" charset="0"/>
              </a:rPr>
              <a:t>забезпечує</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наявність</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варіативного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розвивального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середовища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під</a:t>
            </a:r>
            <a:r>
              <a:rPr lang="ru-RU" sz="3200" dirty="0" smtClean="0">
                <a:latin typeface="Times New Roman" pitchFamily="18" charset="0"/>
                <a:cs typeface="Times New Roman" pitchFamily="18" charset="0"/>
              </a:rPr>
              <a:t> час </a:t>
            </a:r>
            <a:r>
              <a:rPr lang="ru-RU" sz="3200" dirty="0" err="1" smtClean="0">
                <a:latin typeface="Times New Roman" pitchFamily="18" charset="0"/>
                <a:cs typeface="Times New Roman" pitchFamily="18" charset="0"/>
              </a:rPr>
              <a:t>включення</a:t>
            </a:r>
            <a:r>
              <a:rPr lang="ru-RU" sz="3200" dirty="0" smtClean="0">
                <a:latin typeface="Times New Roman" pitchFamily="18" charset="0"/>
                <a:cs typeface="Times New Roman" pitchFamily="18" charset="0"/>
              </a:rPr>
              <a:t> в </a:t>
            </a:r>
            <a:r>
              <a:rPr lang="ru-RU" sz="3200" dirty="0" err="1" smtClean="0">
                <a:latin typeface="Times New Roman" pitchFamily="18" charset="0"/>
                <a:cs typeface="Times New Roman" pitchFamily="18" charset="0"/>
              </a:rPr>
              <a:t>інклюзивну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групу</a:t>
            </a:r>
            <a:r>
              <a:rPr lang="ru-RU" sz="3200" dirty="0" smtClean="0">
                <a:latin typeface="Times New Roman" pitchFamily="18" charset="0"/>
                <a:cs typeface="Times New Roman" pitchFamily="18" charset="0"/>
              </a:rPr>
              <a:t> дітей із </a:t>
            </a:r>
            <a:r>
              <a:rPr lang="ru-RU" sz="3200" dirty="0" err="1" smtClean="0">
                <a:latin typeface="Times New Roman" pitchFamily="18" charset="0"/>
                <a:cs typeface="Times New Roman" pitchFamily="18" charset="0"/>
              </a:rPr>
              <a:t>різноманітними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особливостями</a:t>
            </a:r>
            <a:r>
              <a:rPr lang="ru-RU" sz="3200" dirty="0" smtClean="0">
                <a:latin typeface="Times New Roman" pitchFamily="18" charset="0"/>
                <a:cs typeface="Times New Roman" pitchFamily="18" charset="0"/>
              </a:rPr>
              <a:t> розвитку, </a:t>
            </a:r>
            <a:r>
              <a:rPr lang="ru-RU" sz="3200" dirty="0" err="1" smtClean="0">
                <a:latin typeface="Times New Roman" pitchFamily="18" charset="0"/>
                <a:cs typeface="Times New Roman" pitchFamily="18" charset="0"/>
              </a:rPr>
              <a:t>тобто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потрібної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розвивальної</a:t>
            </a:r>
            <a:r>
              <a:rPr lang="ru-RU" sz="3200" dirty="0" smtClean="0">
                <a:latin typeface="Times New Roman" pitchFamily="18" charset="0"/>
                <a:cs typeface="Times New Roman" pitchFamily="18" charset="0"/>
              </a:rPr>
              <a:t> і </a:t>
            </a:r>
            <a:r>
              <a:rPr lang="ru-RU" sz="3200" dirty="0" err="1" smtClean="0">
                <a:latin typeface="Times New Roman" pitchFamily="18" charset="0"/>
                <a:cs typeface="Times New Roman" pitchFamily="18" charset="0"/>
              </a:rPr>
              <a:t>дидактичної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літератури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здатністю</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використання</a:t>
            </a:r>
            <a:r>
              <a:rPr lang="ru-RU" sz="3200" dirty="0" smtClean="0">
                <a:latin typeface="Times New Roman" pitchFamily="18" charset="0"/>
                <a:cs typeface="Times New Roman" pitchFamily="18" charset="0"/>
              </a:rPr>
              <a:t> педагогом </a:t>
            </a:r>
            <a:r>
              <a:rPr lang="ru-RU" sz="3200" dirty="0" err="1" smtClean="0">
                <a:latin typeface="Times New Roman" pitchFamily="18" charset="0"/>
                <a:cs typeface="Times New Roman" pitchFamily="18" charset="0"/>
              </a:rPr>
              <a:t>різноманітних</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методів</a:t>
            </a:r>
            <a:r>
              <a:rPr lang="ru-RU" sz="3200" dirty="0" smtClean="0">
                <a:latin typeface="Times New Roman" pitchFamily="18" charset="0"/>
                <a:cs typeface="Times New Roman" pitchFamily="18" charset="0"/>
              </a:rPr>
              <a:t> і </a:t>
            </a:r>
            <a:r>
              <a:rPr lang="ru-RU" sz="3200" dirty="0" err="1" smtClean="0">
                <a:latin typeface="Times New Roman" pitchFamily="18" charset="0"/>
                <a:cs typeface="Times New Roman" pitchFamily="18" charset="0"/>
              </a:rPr>
              <a:t>засобів</a:t>
            </a:r>
            <a:r>
              <a:rPr lang="ru-RU" sz="3200" dirty="0" smtClean="0">
                <a:latin typeface="Times New Roman" pitchFamily="18" charset="0"/>
                <a:cs typeface="Times New Roman" pitchFamily="18" charset="0"/>
              </a:rPr>
              <a:t> роботи, </a:t>
            </a:r>
            <a:r>
              <a:rPr lang="ru-RU" sz="3200" dirty="0" err="1" smtClean="0">
                <a:latin typeface="Times New Roman" pitchFamily="18" charset="0"/>
                <a:cs typeface="Times New Roman" pitchFamily="18" charset="0"/>
              </a:rPr>
              <a:t>безбар’єрного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середовища</a:t>
            </a:r>
            <a:endParaRPr lang="ru-RU" sz="32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00042"/>
            <a:ext cx="8229600" cy="5824558"/>
          </a:xfrm>
        </p:spPr>
        <p:txBody>
          <a:bodyPr>
            <a:normAutofit/>
          </a:bodyPr>
          <a:lstStyle/>
          <a:p>
            <a:pPr algn="just"/>
            <a:r>
              <a:rPr lang="uk-UA" dirty="0" smtClean="0">
                <a:latin typeface="Times New Roman" pitchFamily="18" charset="0"/>
                <a:cs typeface="Times New Roman" pitchFamily="18" charset="0"/>
              </a:rPr>
              <a:t>Принцип динамічного розвитку освітньої моделі ЗДО враховує можливість змін і включення нових структурних підрозділів, спеціалістів, розвивальних технологій і сучасних технічних засобів.</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Принцип </a:t>
            </a:r>
            <a:r>
              <a:rPr lang="ru-RU" dirty="0" err="1" smtClean="0">
                <a:latin typeface="Times New Roman" pitchFamily="18" charset="0"/>
                <a:cs typeface="Times New Roman" pitchFamily="18" charset="0"/>
              </a:rPr>
              <a:t>особистісного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підходу</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під</a:t>
            </a:r>
            <a:r>
              <a:rPr lang="ru-RU" dirty="0" smtClean="0">
                <a:latin typeface="Times New Roman" pitchFamily="18" charset="0"/>
                <a:cs typeface="Times New Roman" pitchFamily="18" charset="0"/>
              </a:rPr>
              <a:t> час психологічного супроводу </a:t>
            </a:r>
            <a:r>
              <a:rPr lang="ru-RU" dirty="0" err="1" smtClean="0">
                <a:latin typeface="Times New Roman" pitchFamily="18" charset="0"/>
                <a:cs typeface="Times New Roman" pitchFamily="18" charset="0"/>
              </a:rPr>
              <a:t>необхідно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врахувати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особистість</a:t>
            </a:r>
            <a:r>
              <a:rPr lang="ru-RU" dirty="0" smtClean="0">
                <a:latin typeface="Times New Roman" pitchFamily="18" charset="0"/>
                <a:cs typeface="Times New Roman" pitchFamily="18" charset="0"/>
              </a:rPr>
              <a:t> дитини у </a:t>
            </a:r>
            <a:r>
              <a:rPr lang="ru-RU" dirty="0" err="1" smtClean="0">
                <a:latin typeface="Times New Roman" pitchFamily="18" charset="0"/>
                <a:cs typeface="Times New Roman" pitchFamily="18" charset="0"/>
              </a:rPr>
              <a:t>цілому</a:t>
            </a:r>
            <a:r>
              <a:rPr lang="ru-RU" dirty="0" smtClean="0">
                <a:latin typeface="Times New Roman" pitchFamily="18" charset="0"/>
                <a:cs typeface="Times New Roman" pitchFamily="18" charset="0"/>
              </a:rPr>
              <a:t> з </a:t>
            </a:r>
            <a:r>
              <a:rPr lang="ru-RU" dirty="0" err="1" smtClean="0">
                <a:latin typeface="Times New Roman" pitchFamily="18" charset="0"/>
                <a:cs typeface="Times New Roman" pitchFamily="18" charset="0"/>
              </a:rPr>
              <a:t>усіма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індивідуальними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особливостями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Особистісний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підхід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передбачає</a:t>
            </a:r>
            <a:r>
              <a:rPr lang="ru-RU" dirty="0" smtClean="0">
                <a:latin typeface="Times New Roman" pitchFamily="18" charset="0"/>
                <a:cs typeface="Times New Roman" pitchFamily="18" charset="0"/>
              </a:rPr>
              <a:t> також </a:t>
            </a:r>
            <a:r>
              <a:rPr lang="ru-RU" dirty="0" err="1" smtClean="0">
                <a:latin typeface="Times New Roman" pitchFamily="18" charset="0"/>
                <a:cs typeface="Times New Roman" pitchFamily="18" charset="0"/>
              </a:rPr>
              <a:t>дослідження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ресурсів</a:t>
            </a:r>
            <a:r>
              <a:rPr lang="ru-RU" dirty="0" smtClean="0">
                <a:latin typeface="Times New Roman" pitchFamily="18" charset="0"/>
                <a:cs typeface="Times New Roman" pitchFamily="18" charset="0"/>
              </a:rPr>
              <a:t> кожного члена </a:t>
            </a:r>
            <a:r>
              <a:rPr lang="ru-RU" dirty="0" err="1" smtClean="0">
                <a:latin typeface="Times New Roman" pitchFamily="18" charset="0"/>
                <a:cs typeface="Times New Roman" pitchFamily="18" charset="0"/>
              </a:rPr>
              <a:t>родини</a:t>
            </a:r>
            <a:r>
              <a:rPr lang="ru-RU" dirty="0" smtClean="0">
                <a:latin typeface="Times New Roman" pitchFamily="18" charset="0"/>
                <a:cs typeface="Times New Roman" pitchFamily="18" charset="0"/>
              </a:rPr>
              <a:t>, які </a:t>
            </a:r>
            <a:r>
              <a:rPr lang="ru-RU" dirty="0" err="1" smtClean="0">
                <a:latin typeface="Times New Roman" pitchFamily="18" charset="0"/>
                <a:cs typeface="Times New Roman" pitchFamily="18" charset="0"/>
              </a:rPr>
              <a:t>спрямовані</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допомогу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дитині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аналіз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міжособистісних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стосунків</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родині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родинних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цінностей</a:t>
            </a:r>
            <a:r>
              <a:rPr lang="ru-RU" dirty="0" smtClean="0">
                <a:latin typeface="Times New Roman" pitchFamily="18" charset="0"/>
                <a:cs typeface="Times New Roman" pitchFamily="18" charset="0"/>
              </a:rPr>
              <a:t> і перспектив. Педагоги мають </a:t>
            </a:r>
            <a:r>
              <a:rPr lang="ru-RU" dirty="0" err="1" smtClean="0">
                <a:latin typeface="Times New Roman" pitchFamily="18" charset="0"/>
                <a:cs typeface="Times New Roman" pitchFamily="18" charset="0"/>
              </a:rPr>
              <a:t>прийняти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будь-яку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дитину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батьків як </a:t>
            </a:r>
            <a:r>
              <a:rPr lang="ru-RU" dirty="0" err="1" smtClean="0">
                <a:latin typeface="Times New Roman" pitchFamily="18" charset="0"/>
                <a:cs typeface="Times New Roman" pitchFamily="18" charset="0"/>
              </a:rPr>
              <a:t>унікальних</a:t>
            </a:r>
            <a:r>
              <a:rPr lang="ru-RU" dirty="0" smtClean="0">
                <a:latin typeface="Times New Roman" pitchFamily="18" charset="0"/>
                <a:cs typeface="Times New Roman" pitchFamily="18" charset="0"/>
              </a:rPr>
              <a:t>, які мають право </a:t>
            </a:r>
            <a:r>
              <a:rPr lang="ru-RU" dirty="0" err="1" smtClean="0">
                <a:latin typeface="Times New Roman" pitchFamily="18" charset="0"/>
                <a:cs typeface="Times New Roman" pitchFamily="18" charset="0"/>
              </a:rPr>
              <a:t>вільного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вибору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самовизначення</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28604"/>
            <a:ext cx="8229600" cy="5895996"/>
          </a:xfrm>
        </p:spPr>
        <p:txBody>
          <a:bodyPr>
            <a:normAutofit fontScale="92500" lnSpcReduction="10000"/>
          </a:bodyPr>
          <a:lstStyle/>
          <a:p>
            <a:pPr algn="just"/>
            <a:r>
              <a:rPr lang="uk-UA" sz="3200" dirty="0" smtClean="0">
                <a:latin typeface="Times New Roman" pitchFamily="18" charset="0"/>
                <a:cs typeface="Times New Roman" pitchFamily="18" charset="0"/>
              </a:rPr>
              <a:t>Принцип індивідуального підходу – передбачає не тільки зовнішню увагу до потреб дитини, але й надає самій дитині можливість реалізувати власну індивідуальність відповідно до своїх особливостей.</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 Принцип міждисциплінарного підходу передбачає комплексний, інтегрований підхід до розробки методів і засобів виховання та навчання – фахівці команди супроводу проводять психолого-педагогічну діагностику дітей і складають освітній план дій, що націлений як на певну дитину, так i на групу в цілому.</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000108"/>
            <a:ext cx="8229600" cy="5324492"/>
          </a:xfrm>
        </p:spPr>
        <p:txBody>
          <a:bodyPr>
            <a:normAutofit/>
          </a:bodyPr>
          <a:lstStyle/>
          <a:p>
            <a:pPr algn="just"/>
            <a:r>
              <a:rPr lang="uk-UA" dirty="0" smtClean="0">
                <a:latin typeface="Times New Roman" pitchFamily="18" charset="0"/>
                <a:cs typeface="Times New Roman" pitchFamily="18" charset="0"/>
              </a:rPr>
              <a:t>Каузальний принцип – психологічний супровід необхідно сконцентрувати не на зовнішніх поведінкових проявах членів родини, а на джерелах, які породжують ці прояви. Наприклад, педагоги звертають увагу на те, що батьки не завжди залюбки спілкуються з ними, майже не цікавляться успіхами дитини, іноді мають підвищені вимоги до їхньої професійної діяльності. Доволі часто причинами такої поведінки є батьківське відторгнення дитини. Реалізація цього принципу сприяє усуненню причин і джерел, що породжують негативні батьківські установки на дитину та її оточення.</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214282" y="142852"/>
            <a:ext cx="8715436" cy="6181748"/>
          </a:xfrm>
        </p:spPr>
        <p:txBody>
          <a:bodyPr>
            <a:normAutofit fontScale="92500" lnSpcReduction="10000"/>
          </a:bodyPr>
          <a:lstStyle/>
          <a:p>
            <a:pPr algn="just"/>
            <a:r>
              <a:rPr lang="uk-UA" dirty="0" smtClean="0">
                <a:latin typeface="Times New Roman" pitchFamily="18" charset="0"/>
                <a:cs typeface="Times New Roman" pitchFamily="18" charset="0"/>
              </a:rPr>
              <a:t>Принцип партнерської взаємодії з родиною – встановлення довірливих відносин із батьками дитини з особливими освітнім потребами, уважне ставлення до запитів батьків, до усього того, що, на їхнє переконання, важливе й необхідне для їхньої дитини; спільні дії, які скеровані на підтримку дитини.</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Принцип єдності діагностики та психологічної допомоги під час супроводу – внутрішня психологічна сутність родини й родинних стосунків не може бути розкритою тільки в процесі психологічного дослідження, навіть під час використання </a:t>
            </a:r>
            <a:r>
              <a:rPr lang="uk-UA" dirty="0" err="1" smtClean="0">
                <a:latin typeface="Times New Roman" pitchFamily="18" charset="0"/>
                <a:cs typeface="Times New Roman" pitchFamily="18" charset="0"/>
              </a:rPr>
              <a:t>валідних</a:t>
            </a:r>
            <a:r>
              <a:rPr lang="uk-UA" dirty="0" smtClean="0">
                <a:latin typeface="Times New Roman" pitchFamily="18" charset="0"/>
                <a:cs typeface="Times New Roman" pitchFamily="18" charset="0"/>
              </a:rPr>
              <a:t> методик, що апробовані на великій вибірці. Результат можливо встановити не тільки за допомогою тестів але й на основі даних спостереження, під час індивідуальних бесід з дитиною, батьками педагогами. Тому спостереження за дитиною безпосередньо під час психологічної корекції родини надає можливість психологу отримати багато інформації щодо особливостей міжособистісного спілкування. Психологічна діагностика й корекція мають доповнювати одна одну, а не виключати.</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000108"/>
            <a:ext cx="8229600" cy="5324492"/>
          </a:xfrm>
        </p:spPr>
        <p:txBody>
          <a:bodyPr>
            <a:noAutofit/>
          </a:bodyPr>
          <a:lstStyle/>
          <a:p>
            <a:pPr algn="just"/>
            <a:r>
              <a:rPr lang="uk-UA" sz="3200" dirty="0" smtClean="0">
                <a:latin typeface="Times New Roman" pitchFamily="18" charset="0"/>
                <a:cs typeface="Times New Roman" pitchFamily="18" charset="0"/>
              </a:rPr>
              <a:t>Принцип підтримки самостійної активності дитини – вагомою умовою успіху інклюзивної освіти є забезпечення необхідних умов для самостійної активності дитини. Виконання цього принципу розв’язує завдання забезпечення формування соціально активної особистості дитини не тільки в умовах закладу освіти, але й з боку батьків. </a:t>
            </a:r>
            <a:endParaRPr lang="ru-RU" sz="3200" dirty="0" smtClean="0">
              <a:latin typeface="Times New Roman" pitchFamily="18" charset="0"/>
              <a:cs typeface="Times New Roman" pitchFamily="18" charset="0"/>
            </a:endParaRPr>
          </a:p>
          <a:p>
            <a:pPr algn="just"/>
            <a:endParaRPr lang="ru-RU" sz="32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229600" cy="1632798"/>
          </a:xfrm>
        </p:spPr>
        <p:txBody>
          <a:bodyPr>
            <a:normAutofit/>
          </a:bodyPr>
          <a:lstStyle/>
          <a:p>
            <a:r>
              <a:rPr lang="ru-RU" b="1" dirty="0" smtClean="0"/>
              <a:t>ЗМ</a:t>
            </a:r>
            <a:r>
              <a:rPr lang="uk-UA" b="1" dirty="0" smtClean="0"/>
              <a:t>І</a:t>
            </a:r>
            <a:r>
              <a:rPr lang="ru-RU" b="1" dirty="0" smtClean="0"/>
              <a:t>СТ</a:t>
            </a:r>
            <a:br>
              <a:rPr lang="ru-RU" b="1" dirty="0" smtClean="0"/>
            </a:br>
            <a:endParaRPr lang="ru-RU" b="1" dirty="0"/>
          </a:p>
        </p:txBody>
      </p:sp>
      <p:sp>
        <p:nvSpPr>
          <p:cNvPr id="3" name="Содержимое 2"/>
          <p:cNvSpPr>
            <a:spLocks noGrp="1"/>
          </p:cNvSpPr>
          <p:nvPr>
            <p:ph idx="1"/>
          </p:nvPr>
        </p:nvSpPr>
        <p:spPr>
          <a:xfrm>
            <a:off x="457200" y="1071546"/>
            <a:ext cx="8229600" cy="5253054"/>
          </a:xfrm>
        </p:spPr>
        <p:txBody>
          <a:bodyPr>
            <a:normAutofit/>
          </a:bodyPr>
          <a:lstStyle/>
          <a:p>
            <a:r>
              <a:rPr lang="uk-UA" b="1" dirty="0" smtClean="0"/>
              <a:t>Вступ </a:t>
            </a:r>
            <a:endParaRPr lang="ru-RU" dirty="0" smtClean="0"/>
          </a:p>
          <a:p>
            <a:r>
              <a:rPr lang="ru-RU" b="1" dirty="0" err="1" smtClean="0"/>
              <a:t>Поняття</a:t>
            </a:r>
            <a:r>
              <a:rPr lang="ru-RU" b="1" dirty="0" smtClean="0"/>
              <a:t> психологічного супроводу у </a:t>
            </a:r>
            <a:r>
              <a:rPr lang="ru-RU" b="1" dirty="0" err="1" smtClean="0"/>
              <a:t>вітчизняній</a:t>
            </a:r>
            <a:r>
              <a:rPr lang="ru-RU" b="1" dirty="0" smtClean="0"/>
              <a:t> та </a:t>
            </a:r>
            <a:r>
              <a:rPr lang="ru-RU" b="1" dirty="0" err="1" smtClean="0"/>
              <a:t>зарубіжній</a:t>
            </a:r>
            <a:r>
              <a:rPr lang="ru-RU" b="1" dirty="0" smtClean="0"/>
              <a:t> </a:t>
            </a:r>
            <a:r>
              <a:rPr lang="ru-RU" b="1" dirty="0" err="1" smtClean="0"/>
              <a:t>науці</a:t>
            </a:r>
            <a:endParaRPr lang="ru-RU" dirty="0" smtClean="0"/>
          </a:p>
          <a:p>
            <a:r>
              <a:rPr lang="ru-RU" b="1" dirty="0" err="1" smtClean="0"/>
              <a:t>Основні</a:t>
            </a:r>
            <a:r>
              <a:rPr lang="ru-RU" b="1" dirty="0" smtClean="0"/>
              <a:t> </a:t>
            </a:r>
            <a:r>
              <a:rPr lang="ru-RU" b="1" dirty="0" err="1" smtClean="0"/>
              <a:t>принципи</a:t>
            </a:r>
            <a:r>
              <a:rPr lang="ru-RU" b="1" dirty="0" smtClean="0"/>
              <a:t> психологічного супроводу</a:t>
            </a:r>
          </a:p>
          <a:p>
            <a:r>
              <a:rPr lang="uk-UA" b="1" dirty="0" smtClean="0"/>
              <a:t>Етапи й завдання психологічного супроводу</a:t>
            </a:r>
          </a:p>
          <a:p>
            <a:r>
              <a:rPr lang="ru-RU" b="1" dirty="0" err="1" smtClean="0"/>
              <a:t>Психологічний</a:t>
            </a:r>
            <a:r>
              <a:rPr lang="ru-RU" b="1" dirty="0" smtClean="0"/>
              <a:t> </a:t>
            </a:r>
            <a:r>
              <a:rPr lang="ru-RU" b="1" dirty="0" err="1" smtClean="0"/>
              <a:t>супровід</a:t>
            </a:r>
            <a:r>
              <a:rPr lang="ru-RU" b="1" dirty="0" smtClean="0"/>
              <a:t> у </a:t>
            </a:r>
            <a:r>
              <a:rPr lang="ru-RU" b="1" dirty="0" err="1" smtClean="0"/>
              <a:t>дошкільному</a:t>
            </a:r>
            <a:r>
              <a:rPr lang="ru-RU" b="1" dirty="0" smtClean="0"/>
              <a:t> </a:t>
            </a:r>
            <a:r>
              <a:rPr lang="ru-RU" b="1" dirty="0" err="1" smtClean="0"/>
              <a:t>віці</a:t>
            </a:r>
            <a:endParaRPr lang="ru-RU" dirty="0" smtClean="0"/>
          </a:p>
          <a:p>
            <a:r>
              <a:rPr lang="ru-RU" b="1" dirty="0" err="1" smtClean="0"/>
              <a:t>Психологічний</a:t>
            </a:r>
            <a:r>
              <a:rPr lang="ru-RU" b="1" dirty="0" smtClean="0"/>
              <a:t> </a:t>
            </a:r>
            <a:r>
              <a:rPr lang="ru-RU" b="1" dirty="0" err="1" smtClean="0"/>
              <a:t>супровід</a:t>
            </a:r>
            <a:r>
              <a:rPr lang="ru-RU" b="1" dirty="0" smtClean="0"/>
              <a:t> у </a:t>
            </a:r>
            <a:r>
              <a:rPr lang="ru-RU" b="1" dirty="0" err="1" smtClean="0"/>
              <a:t>шкільному</a:t>
            </a:r>
            <a:r>
              <a:rPr lang="ru-RU" b="1" dirty="0" smtClean="0"/>
              <a:t> </a:t>
            </a:r>
            <a:r>
              <a:rPr lang="ru-RU" b="1" dirty="0" err="1" smtClean="0"/>
              <a:t>віці</a:t>
            </a:r>
            <a:endParaRPr lang="ru-RU" dirty="0" smtClean="0"/>
          </a:p>
          <a:p>
            <a:r>
              <a:rPr lang="ru-RU" b="1" dirty="0" err="1" smtClean="0"/>
              <a:t>Нормативно-правова</a:t>
            </a:r>
            <a:r>
              <a:rPr lang="ru-RU" b="1" dirty="0" smtClean="0"/>
              <a:t> база психологічного супроводу</a:t>
            </a:r>
          </a:p>
          <a:p>
            <a:r>
              <a:rPr lang="ru-RU" b="1" dirty="0" err="1" smtClean="0"/>
              <a:t>Висновки</a:t>
            </a:r>
            <a:endParaRPr lang="ru-RU" b="1" dirty="0" smtClean="0"/>
          </a:p>
          <a:p>
            <a:r>
              <a:rPr lang="uk-UA" b="1" dirty="0" smtClean="0"/>
              <a:t>Використані джерела</a:t>
            </a:r>
            <a:endParaRPr lang="ru-RU" b="1" dirty="0" smtClean="0"/>
          </a:p>
          <a:p>
            <a:endParaRPr lang="ru-RU" dirty="0" smtClean="0"/>
          </a:p>
          <a:p>
            <a:endParaRPr lang="ru-RU" dirty="0" smtClean="0"/>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1418484"/>
          </a:xfrm>
        </p:spPr>
        <p:txBody>
          <a:bodyPr>
            <a:normAutofit fontScale="90000"/>
          </a:bodyPr>
          <a:lstStyle/>
          <a:p>
            <a:pPr algn="ctr"/>
            <a:r>
              <a:rPr lang="uk-UA" b="1" dirty="0" smtClean="0"/>
              <a:t>Етапи й завдання психологічного супроводу</a:t>
            </a:r>
            <a:endParaRPr lang="ru-RU" dirty="0"/>
          </a:p>
        </p:txBody>
      </p:sp>
      <p:sp>
        <p:nvSpPr>
          <p:cNvPr id="3" name="Содержимое 2"/>
          <p:cNvSpPr>
            <a:spLocks noGrp="1"/>
          </p:cNvSpPr>
          <p:nvPr>
            <p:ph idx="1"/>
          </p:nvPr>
        </p:nvSpPr>
        <p:spPr/>
        <p:txBody>
          <a:bodyPr/>
          <a:lstStyle/>
          <a:p>
            <a:pPr algn="just"/>
            <a:r>
              <a:rPr lang="ru-RU" dirty="0" err="1" smtClean="0">
                <a:latin typeface="Times New Roman" pitchFamily="18" charset="0"/>
                <a:cs typeface="Times New Roman" pitchFamily="18" charset="0"/>
              </a:rPr>
              <a:t>Спираючись</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феміноменологічні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ознаки</a:t>
            </a:r>
            <a:r>
              <a:rPr lang="ru-RU" dirty="0" smtClean="0">
                <a:latin typeface="Times New Roman" pitchFamily="18" charset="0"/>
                <a:cs typeface="Times New Roman" pitchFamily="18" charset="0"/>
              </a:rPr>
              <a:t> психологічного супроводу дітей із ООП</a:t>
            </a:r>
            <a:r>
              <a:rPr lang="uk-UA" dirty="0" smtClean="0">
                <a:latin typeface="Times New Roman" pitchFamily="18" charset="0"/>
                <a:cs typeface="Times New Roman" pitchFamily="18" charset="0"/>
              </a:rPr>
              <a:t> можна </a:t>
            </a:r>
            <a:r>
              <a:rPr lang="ru-RU" dirty="0" smtClean="0">
                <a:latin typeface="Times New Roman" pitchFamily="18" charset="0"/>
                <a:cs typeface="Times New Roman" pitchFamily="18" charset="0"/>
              </a:rPr>
              <a:t>запропоновано теоретичну модель</a:t>
            </a:r>
            <a:r>
              <a:rPr lang="uk-UA" dirty="0" smtClean="0">
                <a:latin typeface="Times New Roman" pitchFamily="18" charset="0"/>
                <a:cs typeface="Times New Roman" pitchFamily="18" charset="0"/>
              </a:rPr>
              <a:t> його </a:t>
            </a:r>
            <a:r>
              <a:rPr lang="ru-RU" dirty="0" smtClean="0">
                <a:latin typeface="Times New Roman" pitchFamily="18" charset="0"/>
                <a:cs typeface="Times New Roman" pitchFamily="18" charset="0"/>
              </a:rPr>
              <a:t> етапів і завдань ( </a:t>
            </a:r>
            <a:r>
              <a:rPr lang="ru-RU" dirty="0" err="1" smtClean="0">
                <a:latin typeface="Times New Roman" pitchFamily="18" charset="0"/>
                <a:cs typeface="Times New Roman" pitchFamily="18" charset="0"/>
              </a:rPr>
              <a:t>таблиця</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214282" y="571479"/>
          <a:ext cx="8715436" cy="5857916"/>
        </p:xfrm>
        <a:graphic>
          <a:graphicData uri="http://schemas.openxmlformats.org/drawingml/2006/table">
            <a:tbl>
              <a:tblPr firstRow="1" bandRow="1">
                <a:tableStyleId>{5C22544A-7EE6-4342-B048-85BDC9FD1C3A}</a:tableStyleId>
              </a:tblPr>
              <a:tblGrid>
                <a:gridCol w="801916"/>
                <a:gridCol w="3328836"/>
                <a:gridCol w="4584684"/>
              </a:tblGrid>
              <a:tr h="515836">
                <a:tc>
                  <a:txBody>
                    <a:bodyPr/>
                    <a:lstStyle/>
                    <a:p>
                      <a:r>
                        <a:rPr lang="uk-UA" sz="1800" dirty="0" smtClean="0">
                          <a:latin typeface="Times New Roman" pitchFamily="18" charset="0"/>
                          <a:cs typeface="Times New Roman" pitchFamily="18" charset="0"/>
                        </a:rPr>
                        <a:t>№п/п</a:t>
                      </a:r>
                      <a:endParaRPr lang="ru-RU" sz="1800" dirty="0">
                        <a:latin typeface="Times New Roman" pitchFamily="18" charset="0"/>
                        <a:cs typeface="Times New Roman" pitchFamily="18" charset="0"/>
                      </a:endParaRPr>
                    </a:p>
                  </a:txBody>
                  <a:tcPr/>
                </a:tc>
                <a:tc>
                  <a:txBody>
                    <a:bodyPr/>
                    <a:lstStyle/>
                    <a:p>
                      <a:pPr algn="ctr">
                        <a:spcAft>
                          <a:spcPts val="0"/>
                        </a:spcAft>
                      </a:pPr>
                      <a:r>
                        <a:rPr lang="uk-UA" sz="1800" dirty="0">
                          <a:latin typeface="Times New Roman"/>
                          <a:ea typeface="Calibri"/>
                          <a:cs typeface="Times New Roman"/>
                        </a:rPr>
                        <a:t>Етап</a:t>
                      </a:r>
                      <a:endParaRPr lang="ru-RU" sz="1800" dirty="0">
                        <a:latin typeface="Times New Roman"/>
                        <a:ea typeface="Calibri"/>
                        <a:cs typeface="Times New Roman"/>
                      </a:endParaRPr>
                    </a:p>
                  </a:txBody>
                  <a:tcPr marL="0" marR="0" marT="0" marB="0" anchor="ctr"/>
                </a:tc>
                <a:tc>
                  <a:txBody>
                    <a:bodyPr/>
                    <a:lstStyle/>
                    <a:p>
                      <a:pPr algn="ctr">
                        <a:spcAft>
                          <a:spcPts val="0"/>
                        </a:spcAft>
                      </a:pPr>
                      <a:r>
                        <a:rPr lang="uk-UA" sz="1800" dirty="0">
                          <a:latin typeface="Times New Roman"/>
                          <a:ea typeface="Calibri"/>
                          <a:cs typeface="Times New Roman"/>
                        </a:rPr>
                        <a:t>Завдання</a:t>
                      </a:r>
                      <a:endParaRPr lang="ru-RU" sz="1800" dirty="0">
                        <a:latin typeface="Times New Roman"/>
                        <a:ea typeface="Calibri"/>
                        <a:cs typeface="Times New Roman"/>
                      </a:endParaRPr>
                    </a:p>
                  </a:txBody>
                  <a:tcPr marL="0" marR="0" marT="0" marB="0" anchor="ctr"/>
                </a:tc>
              </a:tr>
              <a:tr h="1526309">
                <a:tc>
                  <a:txBody>
                    <a:bodyPr/>
                    <a:lstStyle/>
                    <a:p>
                      <a:r>
                        <a:rPr lang="uk-UA" sz="1800" dirty="0" smtClean="0">
                          <a:latin typeface="Times New Roman" pitchFamily="18" charset="0"/>
                          <a:cs typeface="Times New Roman" pitchFamily="18" charset="0"/>
                        </a:rPr>
                        <a:t>1</a:t>
                      </a:r>
                      <a:endParaRPr lang="ru-RU" sz="1800" dirty="0">
                        <a:latin typeface="Times New Roman" pitchFamily="18" charset="0"/>
                        <a:cs typeface="Times New Roman" pitchFamily="18" charset="0"/>
                      </a:endParaRPr>
                    </a:p>
                  </a:txBody>
                  <a:tcPr/>
                </a:tc>
                <a:tc>
                  <a:txBody>
                    <a:bodyPr/>
                    <a:lstStyle/>
                    <a:p>
                      <a:pPr algn="ctr">
                        <a:spcAft>
                          <a:spcPts val="0"/>
                        </a:spcAft>
                      </a:pPr>
                      <a:r>
                        <a:rPr lang="uk-UA" sz="1800" dirty="0">
                          <a:latin typeface="Times New Roman"/>
                          <a:ea typeface="Calibri"/>
                          <a:cs typeface="Times New Roman"/>
                        </a:rPr>
                        <a:t>Підготовчий</a:t>
                      </a:r>
                      <a:endParaRPr lang="ru-RU" sz="1800" dirty="0">
                        <a:latin typeface="Times New Roman"/>
                        <a:ea typeface="Calibri"/>
                        <a:cs typeface="Times New Roman"/>
                      </a:endParaRPr>
                    </a:p>
                  </a:txBody>
                  <a:tcPr marL="0" marR="0" marT="0" marB="0" anchor="ctr"/>
                </a:tc>
                <a:tc>
                  <a:txBody>
                    <a:bodyPr/>
                    <a:lstStyle/>
                    <a:p>
                      <a:pPr algn="ctr">
                        <a:spcAft>
                          <a:spcPts val="0"/>
                        </a:spcAft>
                      </a:pPr>
                      <a:r>
                        <a:rPr lang="uk-UA" sz="1800" dirty="0">
                          <a:latin typeface="Times New Roman"/>
                          <a:ea typeface="Calibri"/>
                          <a:cs typeface="Times New Roman"/>
                        </a:rPr>
                        <a:t>1) знайомство з учасниками інклюзивного процесу; 2) визначення кількості учасників та алгоритму процесу супроводу; 3) підготовка діагностичного </a:t>
                      </a:r>
                      <a:r>
                        <a:rPr lang="uk-UA" sz="1800" dirty="0" smtClean="0">
                          <a:latin typeface="Times New Roman"/>
                          <a:ea typeface="Calibri"/>
                          <a:cs typeface="Times New Roman"/>
                        </a:rPr>
                        <a:t>матеріалу;</a:t>
                      </a:r>
                      <a:endParaRPr lang="ru-RU" sz="1800" dirty="0">
                        <a:latin typeface="Times New Roman"/>
                        <a:ea typeface="Calibri"/>
                        <a:cs typeface="Times New Roman"/>
                      </a:endParaRPr>
                    </a:p>
                  </a:txBody>
                  <a:tcPr marL="0" marR="0" marT="0" marB="0" anchor="ctr"/>
                </a:tc>
              </a:tr>
              <a:tr h="763154">
                <a:tc>
                  <a:txBody>
                    <a:bodyPr/>
                    <a:lstStyle/>
                    <a:p>
                      <a:r>
                        <a:rPr lang="uk-UA" sz="1800" dirty="0" smtClean="0">
                          <a:latin typeface="Times New Roman" pitchFamily="18" charset="0"/>
                          <a:cs typeface="Times New Roman" pitchFamily="18" charset="0"/>
                        </a:rPr>
                        <a:t>2</a:t>
                      </a:r>
                      <a:endParaRPr lang="ru-RU" sz="1800" dirty="0">
                        <a:latin typeface="Times New Roman" pitchFamily="18" charset="0"/>
                        <a:cs typeface="Times New Roman" pitchFamily="18" charset="0"/>
                      </a:endParaRPr>
                    </a:p>
                  </a:txBody>
                  <a:tcPr/>
                </a:tc>
                <a:tc>
                  <a:txBody>
                    <a:bodyPr/>
                    <a:lstStyle/>
                    <a:p>
                      <a:pPr algn="ctr">
                        <a:spcAft>
                          <a:spcPts val="0"/>
                        </a:spcAft>
                      </a:pPr>
                      <a:r>
                        <a:rPr lang="uk-UA" sz="1800" dirty="0">
                          <a:latin typeface="Times New Roman"/>
                          <a:ea typeface="Calibri"/>
                          <a:cs typeface="Times New Roman"/>
                        </a:rPr>
                        <a:t>Орієнтовний</a:t>
                      </a:r>
                      <a:endParaRPr lang="ru-RU" sz="1800" dirty="0">
                        <a:latin typeface="Times New Roman"/>
                        <a:ea typeface="Calibri"/>
                        <a:cs typeface="Times New Roman"/>
                      </a:endParaRPr>
                    </a:p>
                  </a:txBody>
                  <a:tcPr marL="0" marR="0" marT="0" marB="0" anchor="ctr"/>
                </a:tc>
                <a:tc>
                  <a:txBody>
                    <a:bodyPr/>
                    <a:lstStyle/>
                    <a:p>
                      <a:pPr algn="ctr">
                        <a:spcAft>
                          <a:spcPts val="0"/>
                        </a:spcAft>
                      </a:pPr>
                      <a:r>
                        <a:rPr lang="uk-UA" sz="1800" dirty="0">
                          <a:latin typeface="Times New Roman"/>
                          <a:ea typeface="Calibri"/>
                          <a:cs typeface="Times New Roman"/>
                        </a:rPr>
                        <a:t>1)ознайомлення з результатами психологічного дослідження; </a:t>
                      </a:r>
                      <a:endParaRPr lang="ru-RU" sz="1800" dirty="0">
                        <a:latin typeface="Times New Roman"/>
                        <a:ea typeface="Calibri"/>
                        <a:cs typeface="Times New Roman"/>
                      </a:endParaRPr>
                    </a:p>
                  </a:txBody>
                  <a:tcPr marL="0" marR="0" marT="0" marB="0" anchor="ctr"/>
                </a:tc>
              </a:tr>
              <a:tr h="763154">
                <a:tc>
                  <a:txBody>
                    <a:bodyPr/>
                    <a:lstStyle/>
                    <a:p>
                      <a:r>
                        <a:rPr lang="uk-UA" sz="1800" dirty="0" smtClean="0">
                          <a:latin typeface="Times New Roman" pitchFamily="18" charset="0"/>
                          <a:cs typeface="Times New Roman" pitchFamily="18" charset="0"/>
                        </a:rPr>
                        <a:t>3</a:t>
                      </a:r>
                      <a:endParaRPr lang="ru-RU" sz="1800" dirty="0">
                        <a:latin typeface="Times New Roman" pitchFamily="18" charset="0"/>
                        <a:cs typeface="Times New Roman" pitchFamily="18" charset="0"/>
                      </a:endParaRPr>
                    </a:p>
                  </a:txBody>
                  <a:tcPr/>
                </a:tc>
                <a:tc>
                  <a:txBody>
                    <a:bodyPr/>
                    <a:lstStyle/>
                    <a:p>
                      <a:pPr algn="ctr">
                        <a:spcAft>
                          <a:spcPts val="0"/>
                        </a:spcAft>
                      </a:pPr>
                      <a:r>
                        <a:rPr lang="uk-UA" sz="1800" dirty="0">
                          <a:latin typeface="Times New Roman"/>
                          <a:ea typeface="Calibri"/>
                          <a:cs typeface="Times New Roman"/>
                        </a:rPr>
                        <a:t>Планування</a:t>
                      </a:r>
                      <a:endParaRPr lang="ru-RU" sz="1800" dirty="0">
                        <a:latin typeface="Times New Roman"/>
                        <a:ea typeface="Calibri"/>
                        <a:cs typeface="Times New Roman"/>
                      </a:endParaRPr>
                    </a:p>
                  </a:txBody>
                  <a:tcPr marL="0" marR="0" marT="0" marB="0" anchor="ctr"/>
                </a:tc>
                <a:tc>
                  <a:txBody>
                    <a:bodyPr/>
                    <a:lstStyle/>
                    <a:p>
                      <a:pPr algn="ctr">
                        <a:spcAft>
                          <a:spcPts val="0"/>
                        </a:spcAft>
                      </a:pPr>
                      <a:r>
                        <a:rPr lang="uk-UA" sz="1800" dirty="0">
                          <a:latin typeface="Times New Roman"/>
                          <a:ea typeface="Calibri"/>
                          <a:cs typeface="Times New Roman"/>
                        </a:rPr>
                        <a:t>1) розробка програм психологічного супроводу дітей із ООП. </a:t>
                      </a:r>
                      <a:endParaRPr lang="ru-RU" sz="1800" dirty="0">
                        <a:latin typeface="Times New Roman"/>
                        <a:ea typeface="Calibri"/>
                        <a:cs typeface="Times New Roman"/>
                      </a:endParaRPr>
                    </a:p>
                  </a:txBody>
                  <a:tcPr marL="0" marR="0" marT="0" marB="0" anchor="ctr"/>
                </a:tc>
              </a:tr>
              <a:tr h="763154">
                <a:tc>
                  <a:txBody>
                    <a:bodyPr/>
                    <a:lstStyle/>
                    <a:p>
                      <a:r>
                        <a:rPr lang="uk-UA" sz="1800" dirty="0" smtClean="0">
                          <a:latin typeface="Times New Roman" pitchFamily="18" charset="0"/>
                          <a:cs typeface="Times New Roman" pitchFamily="18" charset="0"/>
                        </a:rPr>
                        <a:t>4</a:t>
                      </a:r>
                      <a:endParaRPr lang="ru-RU" sz="1800" dirty="0">
                        <a:latin typeface="Times New Roman" pitchFamily="18" charset="0"/>
                        <a:cs typeface="Times New Roman" pitchFamily="18" charset="0"/>
                      </a:endParaRPr>
                    </a:p>
                  </a:txBody>
                  <a:tcPr/>
                </a:tc>
                <a:tc>
                  <a:txBody>
                    <a:bodyPr/>
                    <a:lstStyle/>
                    <a:p>
                      <a:pPr algn="ctr">
                        <a:spcAft>
                          <a:spcPts val="0"/>
                        </a:spcAft>
                      </a:pPr>
                      <a:r>
                        <a:rPr lang="uk-UA" sz="1800" dirty="0">
                          <a:latin typeface="Times New Roman"/>
                          <a:ea typeface="Calibri"/>
                          <a:cs typeface="Times New Roman"/>
                        </a:rPr>
                        <a:t>Реалізація</a:t>
                      </a:r>
                      <a:endParaRPr lang="ru-RU" sz="1800" dirty="0">
                        <a:latin typeface="Times New Roman"/>
                        <a:ea typeface="Calibri"/>
                        <a:cs typeface="Times New Roman"/>
                      </a:endParaRPr>
                    </a:p>
                  </a:txBody>
                  <a:tcPr marL="0" marR="0" marT="0" marB="0" anchor="ctr"/>
                </a:tc>
                <a:tc>
                  <a:txBody>
                    <a:bodyPr/>
                    <a:lstStyle/>
                    <a:p>
                      <a:pPr algn="ctr">
                        <a:spcAft>
                          <a:spcPts val="0"/>
                        </a:spcAft>
                      </a:pPr>
                      <a:r>
                        <a:rPr lang="uk-UA" sz="1800" dirty="0">
                          <a:latin typeface="Times New Roman"/>
                          <a:ea typeface="Calibri"/>
                          <a:cs typeface="Times New Roman"/>
                        </a:rPr>
                        <a:t>1) реалізація програм психологічного супроводу дітей із ООП</a:t>
                      </a:r>
                      <a:endParaRPr lang="ru-RU" sz="1800" dirty="0">
                        <a:latin typeface="Times New Roman"/>
                        <a:ea typeface="Calibri"/>
                        <a:cs typeface="Times New Roman"/>
                      </a:endParaRPr>
                    </a:p>
                  </a:txBody>
                  <a:tcPr marL="0" marR="0" marT="0" marB="0" anchor="ctr"/>
                </a:tc>
              </a:tr>
              <a:tr h="1526309">
                <a:tc>
                  <a:txBody>
                    <a:bodyPr/>
                    <a:lstStyle/>
                    <a:p>
                      <a:r>
                        <a:rPr lang="uk-UA" sz="1800" dirty="0" smtClean="0">
                          <a:latin typeface="Times New Roman" pitchFamily="18" charset="0"/>
                          <a:cs typeface="Times New Roman" pitchFamily="18" charset="0"/>
                        </a:rPr>
                        <a:t>5</a:t>
                      </a:r>
                      <a:endParaRPr lang="ru-RU" sz="1800" dirty="0">
                        <a:latin typeface="Times New Roman" pitchFamily="18" charset="0"/>
                        <a:cs typeface="Times New Roman" pitchFamily="18" charset="0"/>
                      </a:endParaRPr>
                    </a:p>
                  </a:txBody>
                  <a:tcPr/>
                </a:tc>
                <a:tc>
                  <a:txBody>
                    <a:bodyPr/>
                    <a:lstStyle/>
                    <a:p>
                      <a:pPr algn="ctr">
                        <a:spcAft>
                          <a:spcPts val="0"/>
                        </a:spcAft>
                      </a:pPr>
                      <a:r>
                        <a:rPr lang="uk-UA" sz="1800" dirty="0">
                          <a:latin typeface="Times New Roman"/>
                          <a:ea typeface="Calibri"/>
                          <a:cs typeface="Times New Roman"/>
                        </a:rPr>
                        <a:t>Заключний</a:t>
                      </a:r>
                      <a:endParaRPr lang="ru-RU" sz="1800" dirty="0">
                        <a:latin typeface="Times New Roman"/>
                        <a:ea typeface="Calibri"/>
                        <a:cs typeface="Times New Roman"/>
                      </a:endParaRPr>
                    </a:p>
                  </a:txBody>
                  <a:tcPr marL="0" marR="0" marT="0" marB="0" anchor="ctr"/>
                </a:tc>
                <a:tc>
                  <a:txBody>
                    <a:bodyPr/>
                    <a:lstStyle/>
                    <a:p>
                      <a:pPr algn="ctr">
                        <a:spcAft>
                          <a:spcPts val="0"/>
                        </a:spcAft>
                      </a:pPr>
                      <a:r>
                        <a:rPr lang="uk-UA" sz="1800" dirty="0">
                          <a:latin typeface="Times New Roman"/>
                          <a:ea typeface="Calibri"/>
                          <a:cs typeface="Times New Roman"/>
                        </a:rPr>
                        <a:t>1) обговоренням проведеної роботи; 2) оцінка ефективності програми; 3) формулювання рекомендацій для подальшого психологічного супроводу</a:t>
                      </a:r>
                      <a:endParaRPr lang="ru-RU" sz="1800" dirty="0">
                        <a:latin typeface="Times New Roman"/>
                        <a:ea typeface="Calibri"/>
                        <a:cs typeface="Times New Roman"/>
                      </a:endParaRPr>
                    </a:p>
                  </a:txBody>
                  <a:tcPr marL="0" marR="0" marT="0" marB="0" anchor="ct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14356"/>
            <a:ext cx="8229600" cy="5610244"/>
          </a:xfrm>
        </p:spPr>
        <p:txBody>
          <a:bodyPr>
            <a:normAutofit lnSpcReduction="10000"/>
          </a:bodyPr>
          <a:lstStyle/>
          <a:p>
            <a:pPr algn="just"/>
            <a:r>
              <a:rPr lang="ru-RU" b="1" dirty="0" smtClean="0">
                <a:latin typeface="Times New Roman" pitchFamily="18" charset="0"/>
                <a:cs typeface="Times New Roman" pitchFamily="18" charset="0"/>
              </a:rPr>
              <a:t>До завдань психолога в межах </a:t>
            </a:r>
            <a:r>
              <a:rPr lang="ru-RU" b="1" dirty="0" err="1" smtClean="0">
                <a:latin typeface="Times New Roman" pitchFamily="18" charset="0"/>
                <a:cs typeface="Times New Roman" pitchFamily="18" charset="0"/>
              </a:rPr>
              <a:t>реалізації</a:t>
            </a:r>
            <a:r>
              <a:rPr lang="ru-RU" b="1" dirty="0" smtClean="0">
                <a:latin typeface="Times New Roman" pitchFamily="18" charset="0"/>
                <a:cs typeface="Times New Roman" pitchFamily="18" charset="0"/>
              </a:rPr>
              <a:t> психологічного супроводу</a:t>
            </a:r>
            <a:r>
              <a:rPr lang="ru-RU" dirty="0" smtClean="0">
                <a:latin typeface="Times New Roman" pitchFamily="18" charset="0"/>
                <a:cs typeface="Times New Roman" pitchFamily="18" charset="0"/>
              </a:rPr>
              <a:t> можна </a:t>
            </a:r>
            <a:r>
              <a:rPr lang="ru-RU" dirty="0" err="1" smtClean="0">
                <a:latin typeface="Times New Roman" pitchFamily="18" charset="0"/>
                <a:cs typeface="Times New Roman" pitchFamily="18" charset="0"/>
              </a:rPr>
              <a:t>віднести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наступне</a:t>
            </a:r>
            <a:r>
              <a:rPr lang="ru-RU"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раннє виявлення </a:t>
            </a:r>
            <a:r>
              <a:rPr lang="uk-UA" dirty="0" err="1" smtClean="0">
                <a:latin typeface="Times New Roman" pitchFamily="18" charset="0"/>
                <a:cs typeface="Times New Roman" pitchFamily="18" charset="0"/>
              </a:rPr>
              <a:t>доклінічних</a:t>
            </a:r>
            <a:r>
              <a:rPr lang="uk-UA" dirty="0" smtClean="0">
                <a:latin typeface="Times New Roman" pitchFamily="18" charset="0"/>
                <a:cs typeface="Times New Roman" pitchFamily="18" charset="0"/>
              </a:rPr>
              <a:t> проявів як факторів ризику виникнення нервово-психічних розладів (тривожність, зниження працездатності, страхи);</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встановлення психологічної структури порушень їхніх причин, аналіз;</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виявлення зони найближчого розвитку: чого не вміє сам, але чому може навчитися за допомогою дорослого;</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здійснення профілактичної та </a:t>
            </a:r>
            <a:r>
              <a:rPr lang="uk-UA" dirty="0" err="1" smtClean="0">
                <a:latin typeface="Times New Roman" pitchFamily="18" charset="0"/>
                <a:cs typeface="Times New Roman" pitchFamily="18" charset="0"/>
              </a:rPr>
              <a:t>корекційно–розвиткової</a:t>
            </a:r>
            <a:r>
              <a:rPr lang="uk-UA" dirty="0" smtClean="0">
                <a:latin typeface="Times New Roman" pitchFamily="18" charset="0"/>
                <a:cs typeface="Times New Roman" pitchFamily="18" charset="0"/>
              </a:rPr>
              <a:t> роботи;</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розвиток міжособистісних зв’язків: дитина з ООП – однолітки – педагоги</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1928826"/>
          </a:xfrm>
        </p:spPr>
        <p:txBody>
          <a:bodyPr>
            <a:normAutofit fontScale="90000"/>
          </a:bodyPr>
          <a:lstStyle/>
          <a:p>
            <a:pPr algn="ctr"/>
            <a:r>
              <a:rPr lang="ru-RU" b="1" dirty="0" err="1" smtClean="0">
                <a:latin typeface="Times New Roman" pitchFamily="18" charset="0"/>
                <a:cs typeface="Times New Roman" pitchFamily="18" charset="0"/>
              </a:rPr>
              <a:t>Психологічний</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супровід</a:t>
            </a:r>
            <a:r>
              <a:rPr lang="ru-RU" b="1" dirty="0" smtClean="0">
                <a:latin typeface="Times New Roman" pitchFamily="18" charset="0"/>
                <a:cs typeface="Times New Roman" pitchFamily="18" charset="0"/>
              </a:rPr>
              <a:t> у </a:t>
            </a:r>
            <a:r>
              <a:rPr lang="ru-RU" b="1" dirty="0" err="1" smtClean="0">
                <a:latin typeface="Times New Roman" pitchFamily="18" charset="0"/>
                <a:cs typeface="Times New Roman" pitchFamily="18" charset="0"/>
              </a:rPr>
              <a:t>дошкільному</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віці</a:t>
            </a:r>
            <a:r>
              <a:rPr lang="ru-RU" dirty="0" smtClean="0"/>
              <a:t/>
            </a:r>
            <a:br>
              <a:rPr lang="ru-RU" dirty="0" smtClean="0"/>
            </a:br>
            <a:endParaRPr lang="ru-RU" dirty="0"/>
          </a:p>
        </p:txBody>
      </p:sp>
      <p:sp>
        <p:nvSpPr>
          <p:cNvPr id="3" name="Содержимое 2"/>
          <p:cNvSpPr>
            <a:spLocks noGrp="1"/>
          </p:cNvSpPr>
          <p:nvPr>
            <p:ph idx="1"/>
          </p:nvPr>
        </p:nvSpPr>
        <p:spPr>
          <a:xfrm>
            <a:off x="457200" y="2571744"/>
            <a:ext cx="8229600" cy="3752856"/>
          </a:xfrm>
        </p:spPr>
        <p:txBody>
          <a:bodyPr/>
          <a:lstStyle/>
          <a:p>
            <a:pPr algn="just"/>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учасників </a:t>
            </a:r>
            <a:r>
              <a:rPr lang="ru-RU" dirty="0" err="1" smtClean="0">
                <a:latin typeface="Times New Roman" pitchFamily="18" charset="0"/>
                <a:cs typeface="Times New Roman" pitchFamily="18" charset="0"/>
              </a:rPr>
              <a:t>інклюзивного</a:t>
            </a:r>
            <a:r>
              <a:rPr lang="ru-RU" dirty="0" smtClean="0">
                <a:latin typeface="Times New Roman" pitchFamily="18" charset="0"/>
                <a:cs typeface="Times New Roman" pitchFamily="18" charset="0"/>
              </a:rPr>
              <a:t> процесу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пріоритетним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напрямом</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діяльності</a:t>
            </a:r>
            <a:r>
              <a:rPr lang="ru-RU" dirty="0" smtClean="0">
                <a:latin typeface="Times New Roman" pitchFamily="18" charset="0"/>
                <a:cs typeface="Times New Roman" pitchFamily="18" charset="0"/>
              </a:rPr>
              <a:t> психологів та педагогів дошкільної освіти. </a:t>
            </a:r>
            <a:r>
              <a:rPr lang="ru-RU" dirty="0" err="1" smtClean="0">
                <a:latin typeface="Times New Roman" pitchFamily="18" charset="0"/>
                <a:cs typeface="Times New Roman" pitchFamily="18" charset="0"/>
              </a:rPr>
              <a:t>Наразі</a:t>
            </a:r>
            <a:r>
              <a:rPr lang="ru-RU" dirty="0" smtClean="0">
                <a:latin typeface="Times New Roman" pitchFamily="18" charset="0"/>
                <a:cs typeface="Times New Roman" pitchFamily="18" charset="0"/>
              </a:rPr>
              <a:t> система </a:t>
            </a:r>
            <a:r>
              <a:rPr lang="ru-RU" dirty="0" err="1" smtClean="0">
                <a:latin typeface="Times New Roman" pitchFamily="18" charset="0"/>
                <a:cs typeface="Times New Roman" pitchFamily="18" charset="0"/>
              </a:rPr>
              <a:t>психолого-педагогічного</a:t>
            </a:r>
            <a:r>
              <a:rPr lang="ru-RU" dirty="0" smtClean="0">
                <a:latin typeface="Times New Roman" pitchFamily="18" charset="0"/>
                <a:cs typeface="Times New Roman" pitchFamily="18" charset="0"/>
              </a:rPr>
              <a:t> супроводу дітей із ООП </a:t>
            </a:r>
            <a:r>
              <a:rPr lang="ru-RU" dirty="0" err="1" smtClean="0">
                <a:latin typeface="Times New Roman" pitchFamily="18" charset="0"/>
                <a:cs typeface="Times New Roman" pitchFamily="18" charset="0"/>
              </a:rPr>
              <a:t>дошкільного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включає</a:t>
            </a:r>
            <a:r>
              <a:rPr lang="ru-RU" dirty="0" smtClean="0">
                <a:latin typeface="Times New Roman" pitchFamily="18" charset="0"/>
                <a:cs typeface="Times New Roman" pitchFamily="18" charset="0"/>
              </a:rPr>
              <a:t> роботу </a:t>
            </a:r>
            <a:r>
              <a:rPr lang="ru-RU" dirty="0" err="1" smtClean="0">
                <a:latin typeface="Times New Roman" pitchFamily="18" charset="0"/>
                <a:cs typeface="Times New Roman" pitchFamily="18" charset="0"/>
              </a:rPr>
              <a:t>фахівців</a:t>
            </a:r>
            <a:r>
              <a:rPr lang="ru-RU" dirty="0" smtClean="0">
                <a:latin typeface="Times New Roman" pitchFamily="18" charset="0"/>
                <a:cs typeface="Times New Roman" pitchFamily="18" charset="0"/>
              </a:rPr>
              <a:t> (психологів, </a:t>
            </a:r>
            <a:r>
              <a:rPr lang="ru-RU" dirty="0" err="1" smtClean="0">
                <a:latin typeface="Times New Roman" pitchFamily="18" charset="0"/>
                <a:cs typeface="Times New Roman" pitchFamily="18" charset="0"/>
              </a:rPr>
              <a:t>логопедів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дефектологів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реабілітологів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адміністративних</a:t>
            </a:r>
            <a:r>
              <a:rPr lang="ru-RU" dirty="0" smtClean="0">
                <a:latin typeface="Times New Roman" pitchFamily="18" charset="0"/>
                <a:cs typeface="Times New Roman" pitchFamily="18" charset="0"/>
              </a:rPr>
              <a:t> і педагогічних працівників, </a:t>
            </a:r>
            <a:r>
              <a:rPr lang="ru-RU" dirty="0" err="1" smtClean="0">
                <a:latin typeface="Times New Roman" pitchFamily="18" charset="0"/>
                <a:cs typeface="Times New Roman" pitchFamily="18" charset="0"/>
              </a:rPr>
              <a:t>медичного</a:t>
            </a:r>
            <a:r>
              <a:rPr lang="ru-RU" dirty="0" smtClean="0">
                <a:latin typeface="Times New Roman" pitchFamily="18" charset="0"/>
                <a:cs typeface="Times New Roman" pitchFamily="18" charset="0"/>
              </a:rPr>
              <a:t> персоналу, </a:t>
            </a:r>
            <a:r>
              <a:rPr lang="ru-RU" dirty="0" err="1" smtClean="0">
                <a:latin typeface="Times New Roman" pitchFamily="18" charset="0"/>
                <a:cs typeface="Times New Roman" pitchFamily="18" charset="0"/>
              </a:rPr>
              <a:t>власне</a:t>
            </a:r>
            <a:r>
              <a:rPr lang="ru-RU" dirty="0" smtClean="0">
                <a:latin typeface="Times New Roman" pitchFamily="18" charset="0"/>
                <a:cs typeface="Times New Roman" pitchFamily="18" charset="0"/>
              </a:rPr>
              <a:t> дітей та </a:t>
            </a:r>
            <a:r>
              <a:rPr lang="ru-RU" dirty="0" err="1" smtClean="0">
                <a:latin typeface="Times New Roman" pitchFamily="18" charset="0"/>
                <a:cs typeface="Times New Roman" pitchFamily="18" charset="0"/>
              </a:rPr>
              <a:t>членів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їхніх</a:t>
            </a:r>
            <a:r>
              <a:rPr lang="ru-RU" dirty="0" smtClean="0">
                <a:latin typeface="Times New Roman" pitchFamily="18" charset="0"/>
                <a:cs typeface="Times New Roman" pitchFamily="18" charset="0"/>
              </a:rPr>
              <a:t> родин. </a:t>
            </a:r>
            <a:endParaRPr lang="ru-RU"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00042"/>
            <a:ext cx="8229600" cy="5824558"/>
          </a:xfrm>
        </p:spPr>
        <p:txBody>
          <a:bodyPr>
            <a:normAutofit lnSpcReduction="10000"/>
          </a:bodyPr>
          <a:lstStyle/>
          <a:p>
            <a:pPr algn="just"/>
            <a:r>
              <a:rPr lang="ru-RU" dirty="0" smtClean="0">
                <a:latin typeface="Times New Roman" pitchFamily="18" charset="0"/>
                <a:cs typeface="Times New Roman" pitchFamily="18" charset="0"/>
              </a:rPr>
              <a:t>На </a:t>
            </a:r>
            <a:r>
              <a:rPr lang="ru-RU" dirty="0" err="1" smtClean="0">
                <a:latin typeface="Times New Roman" pitchFamily="18" charset="0"/>
                <a:cs typeface="Times New Roman" pitchFamily="18" charset="0"/>
              </a:rPr>
              <a:t>цьому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етапі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слід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розкрити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напрями</a:t>
            </a:r>
            <a:r>
              <a:rPr lang="ru-RU" dirty="0" smtClean="0">
                <a:latin typeface="Times New Roman" pitchFamily="18" charset="0"/>
                <a:cs typeface="Times New Roman" pitchFamily="18" charset="0"/>
              </a:rPr>
              <a:t> психологічного супроводу учасників </a:t>
            </a:r>
            <a:r>
              <a:rPr lang="ru-RU" dirty="0" err="1" smtClean="0">
                <a:latin typeface="Times New Roman" pitchFamily="18" charset="0"/>
                <a:cs typeface="Times New Roman" pitchFamily="18" charset="0"/>
              </a:rPr>
              <a:t>інклюзивного</a:t>
            </a:r>
            <a:r>
              <a:rPr lang="ru-RU" dirty="0" smtClean="0">
                <a:latin typeface="Times New Roman" pitchFamily="18" charset="0"/>
                <a:cs typeface="Times New Roman" pitchFamily="18" charset="0"/>
              </a:rPr>
              <a:t> процесу в ЗДО</a:t>
            </a:r>
          </a:p>
          <a:p>
            <a:pPr algn="just"/>
            <a:r>
              <a:rPr lang="uk-UA" dirty="0" smtClean="0">
                <a:latin typeface="Times New Roman" pitchFamily="18" charset="0"/>
                <a:cs typeface="Times New Roman" pitchFamily="18" charset="0"/>
              </a:rPr>
              <a:t>Змістом психологічного супроводу дітей, що мають особливі освітні потреби є забезпечення психолого-педагогічних умов для налагодження ефективної </a:t>
            </a:r>
            <a:r>
              <a:rPr lang="uk-UA" dirty="0" err="1" smtClean="0">
                <a:latin typeface="Times New Roman" pitchFamily="18" charset="0"/>
                <a:cs typeface="Times New Roman" pitchFamily="18" charset="0"/>
              </a:rPr>
              <a:t>міжсуб’єктної</a:t>
            </a:r>
            <a:r>
              <a:rPr lang="uk-UA" dirty="0" smtClean="0">
                <a:latin typeface="Times New Roman" pitchFamily="18" charset="0"/>
                <a:cs typeface="Times New Roman" pitchFamily="18" charset="0"/>
              </a:rPr>
              <a:t> взаємодії дошкільників із ООП із значущими дорослими (батьками, педагогами) та однолітками.</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У відповідності до феноменологічних ознак психологічного супроводу дітей із ООП у межах інклюзивного процесу можна виділити низку його етапів, що в контексті нашого дослідження відображають </a:t>
            </a:r>
            <a:r>
              <a:rPr lang="uk-UA" dirty="0" err="1" smtClean="0">
                <a:latin typeface="Times New Roman" pitchFamily="18" charset="0"/>
                <a:cs typeface="Times New Roman" pitchFamily="18" charset="0"/>
              </a:rPr>
              <a:t>інтенціональні</a:t>
            </a:r>
            <a:r>
              <a:rPr lang="uk-UA" dirty="0" smtClean="0">
                <a:latin typeface="Times New Roman" pitchFamily="18" charset="0"/>
                <a:cs typeface="Times New Roman" pitchFamily="18" charset="0"/>
              </a:rPr>
              <a:t> особливості організації цього процесу: підготовчий етап, орієнтовний етап, </a:t>
            </a:r>
            <a:r>
              <a:rPr lang="uk-UA" dirty="0" err="1" smtClean="0">
                <a:latin typeface="Times New Roman" pitchFamily="18" charset="0"/>
                <a:cs typeface="Times New Roman" pitchFamily="18" charset="0"/>
              </a:rPr>
              <a:t>етап</a:t>
            </a:r>
            <a:r>
              <a:rPr lang="uk-UA" dirty="0" smtClean="0">
                <a:latin typeface="Times New Roman" pitchFamily="18" charset="0"/>
                <a:cs typeface="Times New Roman" pitchFamily="18" charset="0"/>
              </a:rPr>
              <a:t> планування, етап реалізації, заключний етап.</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85728"/>
            <a:ext cx="8229600" cy="6038872"/>
          </a:xfrm>
        </p:spPr>
        <p:txBody>
          <a:bodyPr>
            <a:normAutofit fontScale="85000" lnSpcReduction="20000"/>
          </a:bodyPr>
          <a:lstStyle/>
          <a:p>
            <a:pPr algn="just"/>
            <a:r>
              <a:rPr lang="uk-UA" dirty="0" smtClean="0">
                <a:latin typeface="Times New Roman" pitchFamily="18" charset="0"/>
                <a:cs typeface="Times New Roman" pitchFamily="18" charset="0"/>
              </a:rPr>
              <a:t>На підготовчому етапі вирішуються такі завдання, як забезпечення контакту між учасниками супроводу, обрахунок обсягу роботи та послідовності супроводу, підготовка необхідної документації, складання графіку діяльності. </a:t>
            </a:r>
            <a:r>
              <a:rPr lang="ru-RU" dirty="0" err="1" smtClean="0">
                <a:latin typeface="Times New Roman" pitchFamily="18" charset="0"/>
                <a:cs typeface="Times New Roman" pitchFamily="18" charset="0"/>
              </a:rPr>
              <a:t>Орієнтовний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об’єднує</a:t>
            </a:r>
            <a:r>
              <a:rPr lang="ru-RU" dirty="0" smtClean="0">
                <a:latin typeface="Times New Roman" pitchFamily="18" charset="0"/>
                <a:cs typeface="Times New Roman" pitchFamily="18" charset="0"/>
              </a:rPr>
              <a:t> по </a:t>
            </a:r>
            <a:r>
              <a:rPr lang="ru-RU" dirty="0" err="1" smtClean="0">
                <a:latin typeface="Times New Roman" pitchFamily="18" charset="0"/>
                <a:cs typeface="Times New Roman" pitchFamily="18" charset="0"/>
              </a:rPr>
              <a:t>собі</a:t>
            </a:r>
            <a:r>
              <a:rPr lang="ru-RU" dirty="0" smtClean="0">
                <a:latin typeface="Times New Roman" pitchFamily="18" charset="0"/>
                <a:cs typeface="Times New Roman" pitchFamily="18" charset="0"/>
              </a:rPr>
              <a:t> виконання завдань, а </a:t>
            </a:r>
            <a:r>
              <a:rPr lang="ru-RU" dirty="0" err="1" smtClean="0">
                <a:latin typeface="Times New Roman" pitchFamily="18" charset="0"/>
                <a:cs typeface="Times New Roman" pitchFamily="18" charset="0"/>
              </a:rPr>
              <a:t>саме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ознайомлення</a:t>
            </a:r>
            <a:r>
              <a:rPr lang="ru-RU" dirty="0" smtClean="0">
                <a:latin typeface="Times New Roman" pitchFamily="18" charset="0"/>
                <a:cs typeface="Times New Roman" pitchFamily="18" charset="0"/>
              </a:rPr>
              <a:t> педагогів з результатами психологічного </a:t>
            </a:r>
            <a:r>
              <a:rPr lang="ru-RU" dirty="0" err="1" smtClean="0">
                <a:latin typeface="Times New Roman" pitchFamily="18" charset="0"/>
                <a:cs typeface="Times New Roman" pitchFamily="18" charset="0"/>
              </a:rPr>
              <a:t>діагностування</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обговорення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особливостей</a:t>
            </a:r>
            <a:r>
              <a:rPr lang="ru-RU" dirty="0" smtClean="0">
                <a:latin typeface="Times New Roman" pitchFamily="18" charset="0"/>
                <a:cs typeface="Times New Roman" pitchFamily="18" charset="0"/>
              </a:rPr>
              <a:t> психофізичного розвитку дитини. На </a:t>
            </a:r>
            <a:r>
              <a:rPr lang="ru-RU" dirty="0" err="1" smtClean="0">
                <a:latin typeface="Times New Roman" pitchFamily="18" charset="0"/>
                <a:cs typeface="Times New Roman" pitchFamily="18" charset="0"/>
              </a:rPr>
              <a:t>етапі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планування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складається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індивідуальна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програма</a:t>
            </a:r>
            <a:r>
              <a:rPr lang="ru-RU" dirty="0" smtClean="0">
                <a:latin typeface="Times New Roman" pitchFamily="18" charset="0"/>
                <a:cs typeface="Times New Roman" pitchFamily="18" charset="0"/>
              </a:rPr>
              <a:t> розвитку (ІПР) дитини. </a:t>
            </a:r>
            <a:r>
              <a:rPr lang="ru-RU" dirty="0" err="1" smtClean="0">
                <a:latin typeface="Times New Roman" pitchFamily="18" charset="0"/>
                <a:cs typeface="Times New Roman" pitchFamily="18" charset="0"/>
              </a:rPr>
              <a:t>Однак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слід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підкреслити</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складання</a:t>
            </a:r>
            <a:r>
              <a:rPr lang="ru-RU" dirty="0" smtClean="0">
                <a:latin typeface="Times New Roman" pitchFamily="18" charset="0"/>
                <a:cs typeface="Times New Roman" pitchFamily="18" charset="0"/>
              </a:rPr>
              <a:t> ІПР </a:t>
            </a:r>
            <a:r>
              <a:rPr lang="ru-RU" dirty="0" err="1" smtClean="0">
                <a:latin typeface="Times New Roman" pitchFamily="18" charset="0"/>
                <a:cs typeface="Times New Roman" pitchFamily="18" charset="0"/>
              </a:rPr>
              <a:t>можливо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тільки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після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отримання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висновку</a:t>
            </a:r>
            <a:r>
              <a:rPr lang="ru-RU" dirty="0" smtClean="0">
                <a:latin typeface="Times New Roman" pitchFamily="18" charset="0"/>
                <a:cs typeface="Times New Roman" pitchFamily="18" charset="0"/>
              </a:rPr>
              <a:t> про </a:t>
            </a:r>
            <a:r>
              <a:rPr lang="ru-RU" dirty="0" err="1" smtClean="0">
                <a:latin typeface="Times New Roman" pitchFamily="18" charset="0"/>
                <a:cs typeface="Times New Roman" pitchFamily="18" charset="0"/>
              </a:rPr>
              <a:t>комплексну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оцінку</a:t>
            </a:r>
            <a:r>
              <a:rPr lang="ru-RU" dirty="0" smtClean="0">
                <a:latin typeface="Times New Roman" pitchFamily="18" charset="0"/>
                <a:cs typeface="Times New Roman" pitchFamily="18" charset="0"/>
              </a:rPr>
              <a:t> розвитку дитини. </a:t>
            </a:r>
            <a:r>
              <a:rPr lang="ru-RU" dirty="0" err="1" smtClean="0">
                <a:latin typeface="Times New Roman" pitchFamily="18" charset="0"/>
                <a:cs typeface="Times New Roman" pitchFamily="18" charset="0"/>
              </a:rPr>
              <a:t>Етап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реалізації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передбачає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безпосередню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реалізацію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положень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індивідуальної</a:t>
            </a:r>
            <a:r>
              <a:rPr lang="ru-RU" dirty="0" smtClean="0">
                <a:latin typeface="Times New Roman" pitchFamily="18" charset="0"/>
                <a:cs typeface="Times New Roman" pitchFamily="18" charset="0"/>
              </a:rPr>
              <a:t> програми розвитку дитини. При </a:t>
            </a:r>
            <a:r>
              <a:rPr lang="ru-RU" dirty="0" err="1" smtClean="0">
                <a:latin typeface="Times New Roman" pitchFamily="18" charset="0"/>
                <a:cs typeface="Times New Roman" pitchFamily="18" charset="0"/>
              </a:rPr>
              <a:t>цьому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здійснюється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необхідна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допомога</a:t>
            </a:r>
            <a:r>
              <a:rPr lang="ru-RU" dirty="0" smtClean="0">
                <a:latin typeface="Times New Roman" pitchFamily="18" charset="0"/>
                <a:cs typeface="Times New Roman" pitchFamily="18" charset="0"/>
              </a:rPr>
              <a:t> батькам та педагогам у </a:t>
            </a:r>
            <a:r>
              <a:rPr lang="ru-RU" dirty="0" err="1" smtClean="0">
                <a:latin typeface="Times New Roman" pitchFamily="18" charset="0"/>
                <a:cs typeface="Times New Roman" pitchFamily="18" charset="0"/>
              </a:rPr>
              <a:t>створенні</a:t>
            </a:r>
            <a:r>
              <a:rPr lang="ru-RU" dirty="0" smtClean="0">
                <a:latin typeface="Times New Roman" pitchFamily="18" charset="0"/>
                <a:cs typeface="Times New Roman" pitchFamily="18" charset="0"/>
              </a:rPr>
              <a:t> умов </a:t>
            </a:r>
            <a:r>
              <a:rPr lang="ru-RU" dirty="0" err="1" smtClean="0">
                <a:latin typeface="Times New Roman" pitchFamily="18" charset="0"/>
                <a:cs typeface="Times New Roman" pitchFamily="18" charset="0"/>
              </a:rPr>
              <a:t>щодо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повноцінного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життя</a:t>
            </a:r>
            <a:r>
              <a:rPr lang="ru-RU" dirty="0" smtClean="0">
                <a:latin typeface="Times New Roman" pitchFamily="18" charset="0"/>
                <a:cs typeface="Times New Roman" pitchFamily="18" charset="0"/>
              </a:rPr>
              <a:t> дитини й </a:t>
            </a:r>
            <a:r>
              <a:rPr lang="ru-RU" dirty="0" err="1" smtClean="0">
                <a:latin typeface="Times New Roman" pitchFamily="18" charset="0"/>
                <a:cs typeface="Times New Roman" pitchFamily="18" charset="0"/>
              </a:rPr>
              <a:t>успішного</a:t>
            </a:r>
            <a:r>
              <a:rPr lang="ru-RU" dirty="0" smtClean="0">
                <a:latin typeface="Times New Roman" pitchFamily="18" charset="0"/>
                <a:cs typeface="Times New Roman" pitchFamily="18" charset="0"/>
              </a:rPr>
              <a:t> розвитку та навчання з </a:t>
            </a:r>
            <a:r>
              <a:rPr lang="ru-RU" dirty="0" err="1" smtClean="0">
                <a:latin typeface="Times New Roman" pitchFamily="18" charset="0"/>
                <a:cs typeface="Times New Roman" pitchFamily="18" charset="0"/>
              </a:rPr>
              <a:t>урахуванням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психофізичного розвитку. </a:t>
            </a:r>
            <a:r>
              <a:rPr lang="ru-RU" dirty="0" err="1" smtClean="0">
                <a:latin typeface="Times New Roman" pitchFamily="18" charset="0"/>
                <a:cs typeface="Times New Roman" pitchFamily="18" charset="0"/>
              </a:rPr>
              <a:t>Допомога</a:t>
            </a:r>
            <a:r>
              <a:rPr lang="ru-RU" dirty="0" smtClean="0">
                <a:latin typeface="Times New Roman" pitchFamily="18" charset="0"/>
                <a:cs typeface="Times New Roman" pitchFamily="18" charset="0"/>
              </a:rPr>
              <a:t> батькам та </a:t>
            </a:r>
            <a:r>
              <a:rPr lang="ru-RU" dirty="0" err="1" smtClean="0">
                <a:latin typeface="Times New Roman" pitchFamily="18" charset="0"/>
                <a:cs typeface="Times New Roman" pitchFamily="18" charset="0"/>
              </a:rPr>
              <a:t>іншим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учасникам</a:t>
            </a:r>
            <a:r>
              <a:rPr lang="ru-RU" dirty="0" smtClean="0">
                <a:latin typeface="Times New Roman" pitchFamily="18" charset="0"/>
                <a:cs typeface="Times New Roman" pitchFamily="18" charset="0"/>
              </a:rPr>
              <a:t> супроводу </a:t>
            </a:r>
            <a:r>
              <a:rPr lang="ru-RU" dirty="0" err="1" smtClean="0">
                <a:latin typeface="Times New Roman" pitchFamily="18" charset="0"/>
                <a:cs typeface="Times New Roman" pitchFamily="18" charset="0"/>
              </a:rPr>
              <a:t>полягає</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гармонізації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відносин</a:t>
            </a:r>
            <a:r>
              <a:rPr lang="ru-RU" dirty="0" smtClean="0">
                <a:latin typeface="Times New Roman" pitchFamily="18" charset="0"/>
                <a:cs typeface="Times New Roman" pitchFamily="18" charset="0"/>
              </a:rPr>
              <a:t> із </a:t>
            </a:r>
            <a:r>
              <a:rPr lang="ru-RU" dirty="0" err="1" smtClean="0">
                <a:latin typeface="Times New Roman" pitchFamily="18" charset="0"/>
                <a:cs typeface="Times New Roman" pitchFamily="18" charset="0"/>
              </a:rPr>
              <a:t>дитиною</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оптимізації</a:t>
            </a:r>
            <a:r>
              <a:rPr lang="ru-RU" dirty="0" smtClean="0">
                <a:latin typeface="Times New Roman" pitchFamily="18" charset="0"/>
                <a:cs typeface="Times New Roman" pitchFamily="18" charset="0"/>
              </a:rPr>
              <a:t> процесу </a:t>
            </a:r>
            <a:r>
              <a:rPr lang="ru-RU" dirty="0" err="1" smtClean="0">
                <a:latin typeface="Times New Roman" pitchFamily="18" charset="0"/>
                <a:cs typeface="Times New Roman" pitchFamily="18" charset="0"/>
              </a:rPr>
              <a:t>виховання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Заключний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завершується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колегіальним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обговоренням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проведеної</a:t>
            </a:r>
            <a:r>
              <a:rPr lang="ru-RU" dirty="0" smtClean="0">
                <a:latin typeface="Times New Roman" pitchFamily="18" charset="0"/>
                <a:cs typeface="Times New Roman" pitchFamily="18" charset="0"/>
              </a:rPr>
              <a:t> роботи, </a:t>
            </a:r>
            <a:r>
              <a:rPr lang="ru-RU" dirty="0" err="1" smtClean="0">
                <a:latin typeface="Times New Roman" pitchFamily="18" charset="0"/>
                <a:cs typeface="Times New Roman" pitchFamily="18" charset="0"/>
              </a:rPr>
              <a:t>оцінкою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ефективності</a:t>
            </a:r>
            <a:r>
              <a:rPr lang="ru-RU" dirty="0" smtClean="0">
                <a:latin typeface="Times New Roman" pitchFamily="18" charset="0"/>
                <a:cs typeface="Times New Roman" pitchFamily="18" charset="0"/>
              </a:rPr>
              <a:t> й </a:t>
            </a:r>
            <a:r>
              <a:rPr lang="ru-RU" dirty="0" err="1" smtClean="0">
                <a:latin typeface="Times New Roman" pitchFamily="18" charset="0"/>
                <a:cs typeface="Times New Roman" pitchFamily="18" charset="0"/>
              </a:rPr>
              <a:t>рекомендаціями</a:t>
            </a:r>
            <a:r>
              <a:rPr lang="ru-RU" dirty="0" smtClean="0">
                <a:latin typeface="Times New Roman" pitchFamily="18" charset="0"/>
                <a:cs typeface="Times New Roman" pitchFamily="18" charset="0"/>
              </a:rPr>
              <a:t> з приводу </a:t>
            </a:r>
            <a:r>
              <a:rPr lang="ru-RU" dirty="0" err="1" smtClean="0">
                <a:latin typeface="Times New Roman" pitchFamily="18" charset="0"/>
                <a:cs typeface="Times New Roman" pitchFamily="18" charset="0"/>
              </a:rPr>
              <a:t>подальшої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діяльності</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85794"/>
            <a:ext cx="8229600" cy="5538806"/>
          </a:xfrm>
        </p:spPr>
        <p:txBody>
          <a:bodyPr>
            <a:normAutofit fontScale="92500" lnSpcReduction="20000"/>
          </a:bodyPr>
          <a:lstStyle/>
          <a:p>
            <a:pPr algn="just">
              <a:buNone/>
            </a:pPr>
            <a:r>
              <a:rPr lang="uk-UA" dirty="0" smtClean="0"/>
              <a:t>	</a:t>
            </a:r>
            <a:r>
              <a:rPr lang="uk-UA" dirty="0" smtClean="0">
                <a:latin typeface="Times New Roman" pitchFamily="18" charset="0"/>
                <a:cs typeface="Times New Roman" pitchFamily="18" charset="0"/>
              </a:rPr>
              <a:t>На переконання В.</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Бондаря психологічний супровід дітей із ООП завжди являє собою тривалий, живий процес, цілісну та системну діяльність психолога, що включає п’ять взаємопов’язаних напрямів:</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організація життєдіяльності дітей із ООП в суспільстві, систематичне вивчення та глибоке розкриття </a:t>
            </a:r>
            <a:r>
              <a:rPr lang="uk-UA" dirty="0" err="1" smtClean="0">
                <a:latin typeface="Times New Roman" pitchFamily="18" charset="0"/>
                <a:cs typeface="Times New Roman" pitchFamily="18" charset="0"/>
              </a:rPr>
              <a:t>іх</a:t>
            </a:r>
            <a:r>
              <a:rPr lang="uk-UA" dirty="0" smtClean="0">
                <a:latin typeface="Times New Roman" pitchFamily="18" charset="0"/>
                <a:cs typeface="Times New Roman" pitchFamily="18" charset="0"/>
              </a:rPr>
              <a:t> психологічного стану;</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постійна психологічна допомога батькам дітей із порушеннями розвитку;</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постійний нагляд за </a:t>
            </a:r>
            <a:r>
              <a:rPr lang="uk-UA" dirty="0" err="1" smtClean="0">
                <a:latin typeface="Times New Roman" pitchFamily="18" charset="0"/>
                <a:cs typeface="Times New Roman" pitchFamily="18" charset="0"/>
              </a:rPr>
              <a:t>медико-психологічним</a:t>
            </a:r>
            <a:r>
              <a:rPr lang="uk-UA" dirty="0" smtClean="0">
                <a:latin typeface="Times New Roman" pitchFamily="18" charset="0"/>
                <a:cs typeface="Times New Roman" pitchFamily="18" charset="0"/>
              </a:rPr>
              <a:t> і психолого-педагогічним станом дитини у рухомості її психічного розвитку;</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регулярна психологічна підтримка дітей із порушеннями розвитку шляхом консультування, корекції, психологічної допомоги;</a:t>
            </a:r>
            <a:endParaRPr lang="ru-RU"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формування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соціально-психологічних</a:t>
            </a:r>
            <a:r>
              <a:rPr lang="ru-RU" dirty="0" smtClean="0">
                <a:latin typeface="Times New Roman" pitchFamily="18" charset="0"/>
                <a:cs typeface="Times New Roman" pitchFamily="18" charset="0"/>
              </a:rPr>
              <a:t> умов для результативного </a:t>
            </a:r>
            <a:r>
              <a:rPr lang="ru-RU" dirty="0" err="1" smtClean="0">
                <a:latin typeface="Times New Roman" pitchFamily="18" charset="0"/>
                <a:cs typeface="Times New Roman" pitchFamily="18" charset="0"/>
              </a:rPr>
              <a:t>психічного</a:t>
            </a:r>
            <a:r>
              <a:rPr lang="ru-RU" dirty="0" smtClean="0">
                <a:latin typeface="Times New Roman" pitchFamily="18" charset="0"/>
                <a:cs typeface="Times New Roman" pitchFamily="18" charset="0"/>
              </a:rPr>
              <a:t> росту дітей </a:t>
            </a:r>
            <a:r>
              <a:rPr lang="en-US" dirty="0" smtClean="0">
                <a:latin typeface="Times New Roman" pitchFamily="18" charset="0"/>
                <a:cs typeface="Times New Roman" pitchFamily="18" charset="0"/>
              </a:rPr>
              <a:t>y</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суспільстві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00042"/>
            <a:ext cx="8229600" cy="5824558"/>
          </a:xfrm>
        </p:spPr>
        <p:txBody>
          <a:bodyPr>
            <a:normAutofit fontScale="92500" lnSpcReduction="20000"/>
          </a:bodyPr>
          <a:lstStyle/>
          <a:p>
            <a:pPr algn="just"/>
            <a:r>
              <a:rPr lang="uk-UA" b="1" i="1" dirty="0" smtClean="0">
                <a:latin typeface="Times New Roman" pitchFamily="18" charset="0"/>
                <a:cs typeface="Times New Roman" pitchFamily="18" charset="0"/>
              </a:rPr>
              <a:t>П</a:t>
            </a:r>
            <a:r>
              <a:rPr lang="ru-RU" b="1" i="1" dirty="0" err="1" smtClean="0">
                <a:latin typeface="Times New Roman" pitchFamily="18" charset="0"/>
                <a:cs typeface="Times New Roman" pitchFamily="18" charset="0"/>
              </a:rPr>
              <a:t>сихологічний</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супровід</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може</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включати</a:t>
            </a:r>
            <a:r>
              <a:rPr lang="ru-RU" b="1" i="1" dirty="0" smtClean="0">
                <a:latin typeface="Times New Roman" pitchFamily="18" charset="0"/>
                <a:cs typeface="Times New Roman" pitchFamily="18" charset="0"/>
              </a:rPr>
              <a:t> три </a:t>
            </a:r>
            <a:r>
              <a:rPr lang="ru-RU" b="1" i="1" dirty="0" err="1" smtClean="0">
                <a:latin typeface="Times New Roman" pitchFamily="18" charset="0"/>
                <a:cs typeface="Times New Roman" pitchFamily="18" charset="0"/>
              </a:rPr>
              <a:t>основні</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напрями</a:t>
            </a:r>
            <a:r>
              <a:rPr lang="ru-RU" b="1" i="1"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діагностичний напрям, що передбачає комплексне дослідження та оцінку індивідуально-психологічних характеристик;</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психопрофілактичний напрям, що передбачає подолання внутрішніх комплексів, розвиток персоналізованих та творчих стратегій;</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 </a:t>
            </a:r>
            <a:r>
              <a:rPr lang="uk-UA" dirty="0" err="1" smtClean="0">
                <a:latin typeface="Times New Roman" pitchFamily="18" charset="0"/>
                <a:cs typeface="Times New Roman" pitchFamily="18" charset="0"/>
              </a:rPr>
              <a:t>корекційний</a:t>
            </a:r>
            <a:r>
              <a:rPr lang="uk-UA" dirty="0" smtClean="0">
                <a:latin typeface="Times New Roman" pitchFamily="18" charset="0"/>
                <a:cs typeface="Times New Roman" pitchFamily="18" charset="0"/>
              </a:rPr>
              <a:t> напрям, що передбачає професійні консультації й навчання за різними методиками, що допомагають набуттю навичок розв’язування проблемних ситуацій і подолання важких життєвих обставин чи екстремальних подій</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мета психологічного супроводу полягає в підвищенні ефективності освітнього процесу й вирішенні психологічних задач через розвиток умінь, які сприяють адаптації дитини з особливостями психофізичного розвитку до умов навчання та життя в суспільстві.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00042"/>
            <a:ext cx="8229600" cy="5824558"/>
          </a:xfrm>
        </p:spPr>
        <p:txBody>
          <a:bodyPr>
            <a:normAutofit/>
          </a:bodyPr>
          <a:lstStyle/>
          <a:p>
            <a:pPr algn="just"/>
            <a:r>
              <a:rPr lang="ru-RU" dirty="0" err="1" smtClean="0">
                <a:latin typeface="Times New Roman" pitchFamily="18" charset="0"/>
                <a:cs typeface="Times New Roman" pitchFamily="18" charset="0"/>
              </a:rPr>
              <a:t>Відповідно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включає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основні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напрями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діяльності</a:t>
            </a:r>
            <a:r>
              <a:rPr lang="ru-RU" dirty="0" smtClean="0">
                <a:latin typeface="Times New Roman" pitchFamily="18" charset="0"/>
                <a:cs typeface="Times New Roman" pitchFamily="18" charset="0"/>
              </a:rPr>
              <a:t> психолога:</a:t>
            </a:r>
          </a:p>
          <a:p>
            <a:pPr algn="just"/>
            <a:r>
              <a:rPr lang="ru-RU" b="1" i="1" dirty="0" smtClean="0">
                <a:latin typeface="Times New Roman" pitchFamily="18" charset="0"/>
                <a:cs typeface="Times New Roman" pitchFamily="18" charset="0"/>
              </a:rPr>
              <a:t>1. </a:t>
            </a:r>
            <a:r>
              <a:rPr lang="ru-RU" b="1" i="1" dirty="0" err="1" smtClean="0">
                <a:latin typeface="Times New Roman" pitchFamily="18" charset="0"/>
                <a:cs typeface="Times New Roman" pitchFamily="18" charset="0"/>
              </a:rPr>
              <a:t>Психологічна</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діагностика</a:t>
            </a:r>
            <a:r>
              <a:rPr lang="ru-RU" b="1" i="1"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початкове обстеження під час зарахування дитини до закладу освіти для визначення її сильних і слабких сторін, ідентифікації та адресування проблем, що можуть виникнути при її інтеграції в освітній простір;</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проведення діагностичних оцінок на різних етапах освітнього шляху для аналізу розвитку дитини та виявлення потенційних проблем під час кризових моментів;</a:t>
            </a:r>
            <a:endParaRPr lang="ru-RU"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спостереження</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дитиною</a:t>
            </a:r>
            <a:r>
              <a:rPr lang="ru-RU" dirty="0" smtClean="0">
                <a:latin typeface="Times New Roman" pitchFamily="18" charset="0"/>
                <a:cs typeface="Times New Roman" pitchFamily="18" charset="0"/>
              </a:rPr>
              <a:t> з метою </a:t>
            </a:r>
            <a:r>
              <a:rPr lang="ru-RU" dirty="0" err="1" smtClean="0">
                <a:latin typeface="Times New Roman" pitchFamily="18" charset="0"/>
                <a:cs typeface="Times New Roman" pitchFamily="18" charset="0"/>
              </a:rPr>
              <a:t>зрозуміння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унікальності</a:t>
            </a:r>
            <a:endParaRPr lang="ru-RU"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71480"/>
            <a:ext cx="8229600" cy="5753120"/>
          </a:xfrm>
        </p:spPr>
        <p:txBody>
          <a:bodyPr>
            <a:normAutofit fontScale="77500" lnSpcReduction="20000"/>
          </a:bodyPr>
          <a:lstStyle/>
          <a:p>
            <a:pPr algn="just">
              <a:buNone/>
            </a:pPr>
            <a:r>
              <a:rPr lang="ru-RU" dirty="0" smtClean="0"/>
              <a:t>	</a:t>
            </a:r>
            <a:r>
              <a:rPr lang="ru-RU" sz="3800" b="1" i="1" dirty="0" smtClean="0">
                <a:latin typeface="Times New Roman" pitchFamily="18" charset="0"/>
                <a:cs typeface="Times New Roman" pitchFamily="18" charset="0"/>
              </a:rPr>
              <a:t>2.Психологічна </a:t>
            </a:r>
            <a:r>
              <a:rPr lang="ru-RU" sz="3800" b="1" i="1" dirty="0" err="1" smtClean="0">
                <a:latin typeface="Times New Roman" pitchFamily="18" charset="0"/>
                <a:cs typeface="Times New Roman" pitchFamily="18" charset="0"/>
              </a:rPr>
              <a:t>підтримка</a:t>
            </a:r>
            <a:r>
              <a:rPr lang="ru-RU" sz="3800" b="1" i="1" dirty="0" smtClean="0">
                <a:latin typeface="Times New Roman" pitchFamily="18" charset="0"/>
                <a:cs typeface="Times New Roman" pitchFamily="18" charset="0"/>
              </a:rPr>
              <a:t> педагогів:</a:t>
            </a:r>
          </a:p>
          <a:p>
            <a:pPr algn="just"/>
            <a:r>
              <a:rPr lang="uk-UA" sz="3800" dirty="0" smtClean="0">
                <a:latin typeface="Times New Roman" pitchFamily="18" charset="0"/>
                <a:cs typeface="Times New Roman" pitchFamily="18" charset="0"/>
              </a:rPr>
              <a:t>консультування педагогів стосовно врахування індивідуальних властивостей дитини з ООП;</a:t>
            </a:r>
            <a:endParaRPr lang="ru-RU" sz="3800" dirty="0" smtClean="0">
              <a:latin typeface="Times New Roman" pitchFamily="18" charset="0"/>
              <a:cs typeface="Times New Roman" pitchFamily="18" charset="0"/>
            </a:endParaRPr>
          </a:p>
          <a:p>
            <a:pPr algn="just"/>
            <a:r>
              <a:rPr lang="uk-UA" sz="3800" dirty="0" smtClean="0">
                <a:latin typeface="Times New Roman" pitchFamily="18" charset="0"/>
                <a:cs typeface="Times New Roman" pitchFamily="18" charset="0"/>
              </a:rPr>
              <a:t>інформування про дитину, співпраця у створенні детальної психолого-педагогічної оцінки та ІПР дитини; </a:t>
            </a:r>
            <a:endParaRPr lang="ru-RU" sz="3800" dirty="0" smtClean="0">
              <a:latin typeface="Times New Roman" pitchFamily="18" charset="0"/>
              <a:cs typeface="Times New Roman" pitchFamily="18" charset="0"/>
            </a:endParaRPr>
          </a:p>
          <a:p>
            <a:pPr algn="just"/>
            <a:r>
              <a:rPr lang="uk-UA" sz="3800" dirty="0" smtClean="0">
                <a:latin typeface="Times New Roman" pitchFamily="18" charset="0"/>
                <a:cs typeface="Times New Roman" pitchFamily="18" charset="0"/>
              </a:rPr>
              <a:t>підготовка документації та обговорення на засіданнях команди супроводу;</a:t>
            </a:r>
            <a:endParaRPr lang="ru-RU" sz="3800" dirty="0" smtClean="0">
              <a:latin typeface="Times New Roman" pitchFamily="18" charset="0"/>
              <a:cs typeface="Times New Roman" pitchFamily="18" charset="0"/>
            </a:endParaRPr>
          </a:p>
          <a:p>
            <a:pPr algn="just"/>
            <a:r>
              <a:rPr lang="uk-UA" sz="3800" dirty="0" smtClean="0">
                <a:latin typeface="Times New Roman" pitchFamily="18" charset="0"/>
                <a:cs typeface="Times New Roman" pitchFamily="18" charset="0"/>
              </a:rPr>
              <a:t>сприяння формуванню позитивного мікроклімату в колективі, організація заходів, що запобігають стигматизації, дискримінації;</a:t>
            </a:r>
            <a:endParaRPr lang="ru-RU" sz="3800" dirty="0" smtClean="0">
              <a:latin typeface="Times New Roman" pitchFamily="18" charset="0"/>
              <a:cs typeface="Times New Roman" pitchFamily="18" charset="0"/>
            </a:endParaRPr>
          </a:p>
          <a:p>
            <a:pPr algn="just"/>
            <a:r>
              <a:rPr lang="uk-UA" sz="3800" dirty="0" smtClean="0">
                <a:latin typeface="Times New Roman" pitchFamily="18" charset="0"/>
                <a:cs typeface="Times New Roman" pitchFamily="18" charset="0"/>
              </a:rPr>
              <a:t>розвиток співпраці з фахівцями, які взаємодіють з дитиною з метою розробки індивідуальної програми її розвитку.</a:t>
            </a:r>
            <a:endParaRPr lang="ru-RU" sz="3800" dirty="0" smtClean="0">
              <a:latin typeface="Times New Roman" pitchFamily="18" charset="0"/>
              <a:cs typeface="Times New Roman" pitchFamily="18"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428760"/>
          </a:xfrm>
        </p:spPr>
        <p:txBody>
          <a:bodyPr>
            <a:normAutofit fontScale="90000"/>
          </a:bodyPr>
          <a:lstStyle/>
          <a:p>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Вступ </a:t>
            </a:r>
            <a:r>
              <a:rPr lang="ru-RU" dirty="0" smtClean="0"/>
              <a:t/>
            </a:r>
            <a:br>
              <a:rPr lang="ru-RU" dirty="0" smtClean="0"/>
            </a:br>
            <a:endParaRPr lang="ru-RU" dirty="0"/>
          </a:p>
        </p:txBody>
      </p:sp>
      <p:sp>
        <p:nvSpPr>
          <p:cNvPr id="3" name="Содержимое 2"/>
          <p:cNvSpPr>
            <a:spLocks noGrp="1"/>
          </p:cNvSpPr>
          <p:nvPr>
            <p:ph idx="1"/>
          </p:nvPr>
        </p:nvSpPr>
        <p:spPr/>
        <p:txBody>
          <a:bodyPr/>
          <a:lstStyle/>
          <a:p>
            <a:r>
              <a:rPr lang="uk-UA" dirty="0" smtClean="0"/>
              <a:t>В Україні психологічний супровід вивчають з різних точок зору, а саме: </a:t>
            </a:r>
          </a:p>
          <a:p>
            <a:r>
              <a:rPr lang="uk-UA" dirty="0" smtClean="0"/>
              <a:t>як технологію соціально-психологічної підтримки особистості (В. Барко, О.</a:t>
            </a:r>
            <a:r>
              <a:rPr lang="uk-UA" dirty="0" err="1" smtClean="0"/>
              <a:t>Землянська</a:t>
            </a:r>
            <a:r>
              <a:rPr lang="uk-UA" dirty="0" smtClean="0"/>
              <a:t>, Л. </a:t>
            </a:r>
            <a:r>
              <a:rPr lang="uk-UA" dirty="0" err="1" smtClean="0"/>
              <a:t>Рибрик</a:t>
            </a:r>
            <a:r>
              <a:rPr lang="uk-UA" dirty="0" smtClean="0"/>
              <a:t>, В. </a:t>
            </a:r>
            <a:r>
              <a:rPr lang="uk-UA" dirty="0" err="1" smtClean="0"/>
              <a:t>Розов</a:t>
            </a:r>
            <a:r>
              <a:rPr lang="uk-UA" dirty="0" smtClean="0"/>
              <a:t>, О. Тимченко та ін.);</a:t>
            </a:r>
          </a:p>
          <a:p>
            <a:r>
              <a:rPr lang="uk-UA" dirty="0" smtClean="0"/>
              <a:t>як явище (О. </a:t>
            </a:r>
            <a:r>
              <a:rPr lang="uk-UA" dirty="0" err="1" smtClean="0"/>
              <a:t>Бабяк</a:t>
            </a:r>
            <a:r>
              <a:rPr lang="uk-UA" dirty="0" smtClean="0"/>
              <a:t>, Н. </a:t>
            </a:r>
            <a:r>
              <a:rPr lang="uk-UA" dirty="0" err="1" smtClean="0"/>
              <a:t>Баташева</a:t>
            </a:r>
            <a:r>
              <a:rPr lang="uk-UA" dirty="0" smtClean="0"/>
              <a:t>, О. Василькова, Н. Гречка, М. </a:t>
            </a:r>
            <a:r>
              <a:rPr lang="uk-UA" dirty="0" err="1" smtClean="0"/>
              <a:t>Гринчук</a:t>
            </a:r>
            <a:r>
              <a:rPr lang="uk-UA" dirty="0" smtClean="0"/>
              <a:t>, Л. </a:t>
            </a:r>
            <a:r>
              <a:rPr lang="uk-UA" dirty="0" err="1" smtClean="0"/>
              <a:t>Прохоренко</a:t>
            </a:r>
            <a:r>
              <a:rPr lang="uk-UA" dirty="0" smtClean="0"/>
              <a:t>, І. </a:t>
            </a:r>
            <a:r>
              <a:rPr lang="uk-UA" dirty="0" err="1" smtClean="0"/>
              <a:t>Родигіна</a:t>
            </a:r>
            <a:r>
              <a:rPr lang="uk-UA" dirty="0" smtClean="0"/>
              <a:t>, Л. Слободенюк, Н. </a:t>
            </a:r>
            <a:r>
              <a:rPr lang="uk-UA" dirty="0" err="1" smtClean="0"/>
              <a:t>Степанець</a:t>
            </a:r>
            <a:r>
              <a:rPr lang="uk-UA" dirty="0" smtClean="0"/>
              <a:t> та ін.);</a:t>
            </a:r>
          </a:p>
          <a:p>
            <a:r>
              <a:rPr lang="uk-UA" dirty="0" smtClean="0"/>
              <a:t>як комплексний метод для створення оптимальних умов для особистості (Д. </a:t>
            </a:r>
            <a:r>
              <a:rPr lang="uk-UA" dirty="0" err="1" smtClean="0"/>
              <a:t>Усик</a:t>
            </a:r>
            <a:r>
              <a:rPr lang="uk-UA" dirty="0" smtClean="0"/>
              <a:t>);</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643050"/>
            <a:ext cx="8229600" cy="4681550"/>
          </a:xfrm>
        </p:spPr>
        <p:txBody>
          <a:bodyPr/>
          <a:lstStyle/>
          <a:p>
            <a:pPr algn="just"/>
            <a:r>
              <a:rPr lang="ru-RU" sz="3200" b="1" i="1" dirty="0" smtClean="0">
                <a:latin typeface="Times New Roman" pitchFamily="18" charset="0"/>
                <a:cs typeface="Times New Roman" pitchFamily="18" charset="0"/>
              </a:rPr>
              <a:t>3. </a:t>
            </a:r>
            <a:r>
              <a:rPr lang="ru-RU" sz="3200" b="1" i="1" dirty="0" err="1" smtClean="0">
                <a:latin typeface="Times New Roman" pitchFamily="18" charset="0"/>
                <a:cs typeface="Times New Roman" pitchFamily="18" charset="0"/>
              </a:rPr>
              <a:t>Психологічна</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підтримка</a:t>
            </a:r>
            <a:r>
              <a:rPr lang="ru-RU" sz="3200" b="1" i="1" dirty="0" smtClean="0">
                <a:latin typeface="Times New Roman" pitchFamily="18" charset="0"/>
                <a:cs typeface="Times New Roman" pitchFamily="18" charset="0"/>
              </a:rPr>
              <a:t> батьків</a:t>
            </a:r>
            <a:r>
              <a:rPr lang="ru-RU" sz="3200" dirty="0" smtClean="0">
                <a:latin typeface="Times New Roman" pitchFamily="18" charset="0"/>
                <a:cs typeface="Times New Roman" pitchFamily="18" charset="0"/>
              </a:rPr>
              <a:t>:</a:t>
            </a:r>
          </a:p>
          <a:p>
            <a:pPr algn="just"/>
            <a:r>
              <a:rPr lang="uk-UA" sz="3200" dirty="0" smtClean="0">
                <a:latin typeface="Times New Roman" pitchFamily="18" charset="0"/>
                <a:cs typeface="Times New Roman" pitchFamily="18" charset="0"/>
              </a:rPr>
              <a:t>конструктивне спілкування з батьками для дослідження ООП дитини; </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консультативна допомога щодо виявлення та розвитку сильних сторін дитини; </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постійне інформування стосовно динаміки змін всіх сфер розвитку дитини.</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14356"/>
            <a:ext cx="8229600" cy="5610244"/>
          </a:xfrm>
        </p:spPr>
        <p:txBody>
          <a:bodyPr>
            <a:normAutofit lnSpcReduction="10000"/>
          </a:bodyPr>
          <a:lstStyle/>
          <a:p>
            <a:pPr algn="just"/>
            <a:r>
              <a:rPr lang="ru-RU" sz="3200" b="1" i="1" dirty="0" smtClean="0">
                <a:latin typeface="Times New Roman" pitchFamily="18" charset="0"/>
                <a:cs typeface="Times New Roman" pitchFamily="18" charset="0"/>
              </a:rPr>
              <a:t>4. </a:t>
            </a:r>
            <a:r>
              <a:rPr lang="ru-RU" sz="3200" b="1" i="1" dirty="0" err="1" smtClean="0">
                <a:latin typeface="Times New Roman" pitchFamily="18" charset="0"/>
                <a:cs typeface="Times New Roman" pitchFamily="18" charset="0"/>
              </a:rPr>
              <a:t>Корекційно-розвиткова</a:t>
            </a:r>
            <a:r>
              <a:rPr lang="ru-RU" sz="3200" b="1" i="1" dirty="0" smtClean="0">
                <a:latin typeface="Times New Roman" pitchFamily="18" charset="0"/>
                <a:cs typeface="Times New Roman" pitchFamily="18" charset="0"/>
              </a:rPr>
              <a:t> робота з </a:t>
            </a:r>
            <a:r>
              <a:rPr lang="ru-RU" sz="3200" b="1" i="1" dirty="0" err="1" smtClean="0">
                <a:latin typeface="Times New Roman" pitchFamily="18" charset="0"/>
                <a:cs typeface="Times New Roman" pitchFamily="18" charset="0"/>
              </a:rPr>
              <a:t>дітьми</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з</a:t>
            </a:r>
            <a:r>
              <a:rPr lang="ru-RU" sz="3200" b="1" i="1" dirty="0" smtClean="0">
                <a:latin typeface="Times New Roman" pitchFamily="18" charset="0"/>
                <a:cs typeface="Times New Roman" pitchFamily="18" charset="0"/>
              </a:rPr>
              <a:t> ООП:</a:t>
            </a:r>
          </a:p>
          <a:p>
            <a:pPr algn="just"/>
            <a:r>
              <a:rPr lang="uk-UA" sz="3200" dirty="0" smtClean="0">
                <a:latin typeface="Times New Roman" pitchFamily="18" charset="0"/>
                <a:cs typeface="Times New Roman" pitchFamily="18" charset="0"/>
              </a:rPr>
              <a:t>ознайомлення з висновками та рекомендаціями інклюзивно-ресурсних центрів (</a:t>
            </a:r>
            <a:r>
              <a:rPr lang="uk-UA" sz="3200" dirty="0" err="1" smtClean="0">
                <a:latin typeface="Times New Roman" pitchFamily="18" charset="0"/>
                <a:cs typeface="Times New Roman" pitchFamily="18" charset="0"/>
              </a:rPr>
              <a:t>ІРЦ</a:t>
            </a:r>
            <a:r>
              <a:rPr lang="uk-UA" sz="3200" dirty="0" smtClean="0">
                <a:latin typeface="Times New Roman" pitchFamily="18" charset="0"/>
                <a:cs typeface="Times New Roman" pitchFamily="18" charset="0"/>
              </a:rPr>
              <a:t>) стосовно визначення рівня освітніх труднощів і організації корекційно-розвиткових занять;</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проведення колективних зустрічей із дітьми;</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проведення </a:t>
            </a:r>
            <a:r>
              <a:rPr lang="uk-UA" sz="3200" dirty="0" err="1" smtClean="0">
                <a:latin typeface="Times New Roman" pitchFamily="18" charset="0"/>
                <a:cs typeface="Times New Roman" pitchFamily="18" charset="0"/>
              </a:rPr>
              <a:t>корекційних</a:t>
            </a:r>
            <a:r>
              <a:rPr lang="uk-UA" sz="3200" dirty="0" smtClean="0">
                <a:latin typeface="Times New Roman" pitchFamily="18" charset="0"/>
                <a:cs typeface="Times New Roman" pitchFamily="18" charset="0"/>
              </a:rPr>
              <a:t> занять;</a:t>
            </a:r>
            <a:endParaRPr lang="ru-RU" sz="3200" dirty="0" smtClean="0">
              <a:latin typeface="Times New Roman" pitchFamily="18" charset="0"/>
              <a:cs typeface="Times New Roman" pitchFamily="18" charset="0"/>
            </a:endParaRPr>
          </a:p>
          <a:p>
            <a:pPr algn="just"/>
            <a:r>
              <a:rPr lang="ru-RU" sz="3200" dirty="0" err="1" smtClean="0">
                <a:latin typeface="Times New Roman" pitchFamily="18" charset="0"/>
                <a:cs typeface="Times New Roman" pitchFamily="18" charset="0"/>
              </a:rPr>
              <a:t>фіксація</a:t>
            </a:r>
            <a:r>
              <a:rPr lang="ru-RU" sz="3200" dirty="0" smtClean="0">
                <a:latin typeface="Times New Roman" pitchFamily="18" charset="0"/>
                <a:cs typeface="Times New Roman" pitchFamily="18" charset="0"/>
              </a:rPr>
              <a:t> етапів </a:t>
            </a:r>
            <a:r>
              <a:rPr lang="ru-RU" sz="3200" dirty="0" err="1" smtClean="0">
                <a:latin typeface="Times New Roman" pitchFamily="18" charset="0"/>
                <a:cs typeface="Times New Roman" pitchFamily="18" charset="0"/>
              </a:rPr>
              <a:t>i</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результатів</a:t>
            </a:r>
            <a:r>
              <a:rPr lang="ru-RU" sz="3200" dirty="0" smtClean="0">
                <a:latin typeface="Times New Roman" pitchFamily="18" charset="0"/>
                <a:cs typeface="Times New Roman" pitchFamily="18" charset="0"/>
              </a:rPr>
              <a:t> проведення </a:t>
            </a:r>
            <a:r>
              <a:rPr lang="ru-RU" sz="3200" dirty="0" err="1" smtClean="0">
                <a:latin typeface="Times New Roman" pitchFamily="18" charset="0"/>
                <a:cs typeface="Times New Roman" pitchFamily="18" charset="0"/>
              </a:rPr>
              <a:t>колективної</a:t>
            </a:r>
            <a:r>
              <a:rPr lang="ru-RU" sz="3200" dirty="0" smtClean="0">
                <a:latin typeface="Times New Roman" pitchFamily="18" charset="0"/>
                <a:cs typeface="Times New Roman" pitchFamily="18" charset="0"/>
              </a:rPr>
              <a:t> роботи</a:t>
            </a: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85794"/>
            <a:ext cx="8229600" cy="5538806"/>
          </a:xfrm>
        </p:spPr>
        <p:txBody>
          <a:bodyPr>
            <a:normAutofit fontScale="92500" lnSpcReduction="10000"/>
          </a:bodyPr>
          <a:lstStyle/>
          <a:p>
            <a:pPr algn="just"/>
            <a:r>
              <a:rPr lang="ru-RU" dirty="0" err="1" smtClean="0">
                <a:latin typeface="Times New Roman" pitchFamily="18" charset="0"/>
                <a:cs typeface="Times New Roman" pitchFamily="18" charset="0"/>
              </a:rPr>
              <a:t>Зверта</a:t>
            </a:r>
            <a:r>
              <a:rPr lang="uk-UA" dirty="0" smtClean="0">
                <a:latin typeface="Times New Roman" pitchFamily="18" charset="0"/>
                <a:cs typeface="Times New Roman" pitchFamily="18" charset="0"/>
              </a:rPr>
              <a:t>є</a:t>
            </a:r>
            <a:r>
              <a:rPr lang="ru-RU" dirty="0" smtClean="0">
                <a:latin typeface="Times New Roman" pitchFamily="18" charset="0"/>
                <a:cs typeface="Times New Roman" pitchFamily="18" charset="0"/>
              </a:rPr>
              <a:t>мо </a:t>
            </a:r>
            <a:r>
              <a:rPr lang="ru-RU" dirty="0" err="1" smtClean="0">
                <a:latin typeface="Times New Roman" pitchFamily="18" charset="0"/>
                <a:cs typeface="Times New Roman" pitchFamily="18" charset="0"/>
              </a:rPr>
              <a:t>увагу</a:t>
            </a:r>
            <a:r>
              <a:rPr lang="ru-RU" dirty="0" smtClean="0">
                <a:latin typeface="Times New Roman" pitchFamily="18" charset="0"/>
                <a:cs typeface="Times New Roman" pitchFamily="18" charset="0"/>
              </a:rPr>
              <a:t>, що перед </a:t>
            </a:r>
            <a:r>
              <a:rPr lang="ru-RU" dirty="0" err="1" smtClean="0">
                <a:latin typeface="Times New Roman" pitchFamily="18" charset="0"/>
                <a:cs typeface="Times New Roman" pitchFamily="18" charset="0"/>
              </a:rPr>
              <a:t>фахівцем</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галузі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задіяним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супроводі</a:t>
            </a:r>
            <a:r>
              <a:rPr lang="ru-RU" dirty="0" smtClean="0">
                <a:latin typeface="Times New Roman" pitchFamily="18" charset="0"/>
                <a:cs typeface="Times New Roman" pitchFamily="18" charset="0"/>
              </a:rPr>
              <a:t> дітей із ООП, </a:t>
            </a:r>
            <a:r>
              <a:rPr lang="ru-RU" dirty="0" err="1" smtClean="0">
                <a:latin typeface="Times New Roman" pitchFamily="18" charset="0"/>
                <a:cs typeface="Times New Roman" pitchFamily="18" charset="0"/>
              </a:rPr>
              <a:t>постають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завдання</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формують</a:t>
            </a:r>
            <a:r>
              <a:rPr lang="ru-RU" dirty="0" smtClean="0">
                <a:latin typeface="Times New Roman" pitchFamily="18" charset="0"/>
                <a:cs typeface="Times New Roman" pitchFamily="18" charset="0"/>
              </a:rPr>
              <a:t> суть </a:t>
            </a:r>
            <a:r>
              <a:rPr lang="ru-RU" dirty="0" err="1" smtClean="0">
                <a:latin typeface="Times New Roman" pitchFamily="18" charset="0"/>
                <a:cs typeface="Times New Roman" pitchFamily="18" charset="0"/>
              </a:rPr>
              <a:t>цього</a:t>
            </a:r>
            <a:r>
              <a:rPr lang="ru-RU" dirty="0" smtClean="0">
                <a:latin typeface="Times New Roman" pitchFamily="18" charset="0"/>
                <a:cs typeface="Times New Roman" pitchFamily="18" charset="0"/>
              </a:rPr>
              <a:t> супроводу, а </a:t>
            </a:r>
            <a:r>
              <a:rPr lang="ru-RU" dirty="0" err="1" smtClean="0">
                <a:latin typeface="Times New Roman" pitchFamily="18" charset="0"/>
                <a:cs typeface="Times New Roman" pitchFamily="18" charset="0"/>
              </a:rPr>
              <a:t>саме</a:t>
            </a:r>
            <a:r>
              <a:rPr lang="ru-RU"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відбір діагностичного інструментарію, який підходить для </a:t>
            </a:r>
            <a:r>
              <a:rPr lang="uk-UA" dirty="0" err="1" smtClean="0">
                <a:latin typeface="Times New Roman" pitchFamily="18" charset="0"/>
                <a:cs typeface="Times New Roman" pitchFamily="18" charset="0"/>
              </a:rPr>
              <a:t>оботи</a:t>
            </a:r>
            <a:r>
              <a:rPr lang="uk-UA" dirty="0" smtClean="0">
                <a:latin typeface="Times New Roman" pitchFamily="18" charset="0"/>
                <a:cs typeface="Times New Roman" pitchFamily="18" charset="0"/>
              </a:rPr>
              <a:t> з різними групами дітей відповідно до унікальних особливостей їхнього розвитку; розробка репозиторію діагностичних засобів для аналізу індивідуальних характеристик дітей, стану їхніх пізнавальних функцій, адаптації до умов освітнього середовища, стилів взаємодії батьків і педагогів із дітьми;</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ідентифікація дітей із проблемами в навчанні, спілкуванні та взаємодії з навколишнім середовищем; встановлення причин цих проблем за допомогою психологічного оцінювання та спостережень;</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uk-UA" dirty="0" smtClean="0">
                <a:latin typeface="Times New Roman" pitchFamily="18" charset="0"/>
                <a:cs typeface="Times New Roman" pitchFamily="18" charset="0"/>
              </a:rPr>
              <a:t>надання психологічної підтримки дітям із ООП через консультації, емоційну підтримку;</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здійснення моніторингу медичного, психологічного й педагогічного стану дитини з часом для відстеження її психічного розвитку;</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надання рекомендацій батькам;</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сприяння розвитку терпимості до дітей із ООП серед дітей, батьків, педагогів через освітню діяльність</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14356"/>
            <a:ext cx="8229600" cy="5610244"/>
          </a:xfrm>
        </p:spPr>
        <p:txBody>
          <a:bodyPr>
            <a:normAutofit fontScale="92500"/>
          </a:bodyPr>
          <a:lstStyle/>
          <a:p>
            <a:pPr algn="just"/>
            <a:r>
              <a:rPr lang="uk-UA" sz="3200" dirty="0" smtClean="0">
                <a:latin typeface="Times New Roman" pitchFamily="18" charset="0"/>
                <a:cs typeface="Times New Roman" pitchFamily="18" charset="0"/>
              </a:rPr>
              <a:t>Сутність психологічного супроводу процесу розвитку дошкільників із ООП складає особливе соціально-педагогічне середовище взаємодії дитини й дорослого, яке побудовано на принципах співпраці, сприяння, забезпечення та підтримки у вирішенні проблем дошкільної інклюзивної освіти, яка і може бути головною умовою ефективності освітнього процесу в закладі дошкільної освіти в плані збереження психологічного здоров’я усіх учасників взаємодії, їх повноцінного розвитку та особистісного зростання</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857232"/>
            <a:ext cx="8229600" cy="5467368"/>
          </a:xfrm>
        </p:spPr>
        <p:txBody>
          <a:bodyPr>
            <a:normAutofit/>
          </a:bodyPr>
          <a:lstStyle/>
          <a:p>
            <a:pPr algn="just"/>
            <a:r>
              <a:rPr lang="uk-UA" sz="3200" b="1" dirty="0" smtClean="0">
                <a:latin typeface="Times New Roman" pitchFamily="18" charset="0"/>
                <a:cs typeface="Times New Roman" pitchFamily="18" charset="0"/>
              </a:rPr>
              <a:t>Методи роботи психолога:</a:t>
            </a:r>
            <a:endParaRPr lang="ru-RU" sz="3200" dirty="0" smtClean="0">
              <a:latin typeface="Times New Roman" pitchFamily="18" charset="0"/>
              <a:cs typeface="Times New Roman" pitchFamily="18" charset="0"/>
            </a:endParaRPr>
          </a:p>
          <a:p>
            <a:pPr lvl="0" algn="just"/>
            <a:r>
              <a:rPr lang="ru-RU" sz="3200" dirty="0" err="1" smtClean="0">
                <a:latin typeface="Times New Roman" pitchFamily="18" charset="0"/>
                <a:cs typeface="Times New Roman" pitchFamily="18" charset="0"/>
              </a:rPr>
              <a:t>спостереження</a:t>
            </a:r>
            <a:r>
              <a:rPr lang="ru-RU" sz="3200" dirty="0" smtClean="0">
                <a:latin typeface="Times New Roman" pitchFamily="18" charset="0"/>
                <a:cs typeface="Times New Roman" pitchFamily="18" charset="0"/>
              </a:rPr>
              <a:t> за </a:t>
            </a:r>
            <a:r>
              <a:rPr lang="ru-RU" sz="3200" dirty="0" err="1" smtClean="0">
                <a:latin typeface="Times New Roman" pitchFamily="18" charset="0"/>
                <a:cs typeface="Times New Roman" pitchFamily="18" charset="0"/>
              </a:rPr>
              <a:t>поведінкою</a:t>
            </a:r>
            <a:r>
              <a:rPr lang="ru-RU" sz="3200" dirty="0" smtClean="0">
                <a:latin typeface="Times New Roman" pitchFamily="18" charset="0"/>
                <a:cs typeface="Times New Roman" pitchFamily="18" charset="0"/>
              </a:rPr>
              <a:t> дитини у </a:t>
            </a:r>
            <a:r>
              <a:rPr lang="ru-RU" sz="3200" dirty="0" err="1" smtClean="0">
                <a:latin typeface="Times New Roman" pitchFamily="18" charset="0"/>
                <a:cs typeface="Times New Roman" pitchFamily="18" charset="0"/>
              </a:rPr>
              <a:t>грі</a:t>
            </a:r>
            <a:r>
              <a:rPr lang="ru-RU" sz="3200" dirty="0" smtClean="0">
                <a:latin typeface="Times New Roman" pitchFamily="18" charset="0"/>
                <a:cs typeface="Times New Roman" pitchFamily="18" charset="0"/>
              </a:rPr>
              <a:t>;</a:t>
            </a:r>
          </a:p>
          <a:p>
            <a:pPr lvl="0" algn="just"/>
            <a:r>
              <a:rPr lang="ru-RU" sz="3200" dirty="0" smtClean="0">
                <a:latin typeface="Times New Roman" pitchFamily="18" charset="0"/>
                <a:cs typeface="Times New Roman" pitchFamily="18" charset="0"/>
              </a:rPr>
              <a:t>психодіагностичні методики;</a:t>
            </a:r>
          </a:p>
          <a:p>
            <a:pPr lvl="0" algn="just"/>
            <a:r>
              <a:rPr lang="ru-RU" sz="3200" dirty="0" err="1" smtClean="0">
                <a:latin typeface="Times New Roman" pitchFamily="18" charset="0"/>
                <a:cs typeface="Times New Roman" pitchFamily="18" charset="0"/>
              </a:rPr>
              <a:t>індивідуальні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ігрові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консультації</a:t>
            </a:r>
            <a:r>
              <a:rPr lang="ru-RU" sz="3200" dirty="0" smtClean="0">
                <a:latin typeface="Times New Roman" pitchFamily="18" charset="0"/>
                <a:cs typeface="Times New Roman" pitchFamily="18" charset="0"/>
              </a:rPr>
              <a:t>;</a:t>
            </a:r>
          </a:p>
          <a:p>
            <a:pPr lvl="0" algn="just"/>
            <a:r>
              <a:rPr lang="ru-RU" sz="3200" dirty="0" err="1" smtClean="0">
                <a:latin typeface="Times New Roman" pitchFamily="18" charset="0"/>
                <a:cs typeface="Times New Roman" pitchFamily="18" charset="0"/>
              </a:rPr>
              <a:t>арттерапія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казкотерапія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пісочна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терапія</a:t>
            </a:r>
            <a:r>
              <a:rPr lang="ru-RU" sz="3200" dirty="0" smtClean="0">
                <a:latin typeface="Times New Roman" pitchFamily="18" charset="0"/>
                <a:cs typeface="Times New Roman" pitchFamily="18" charset="0"/>
              </a:rPr>
              <a:t>;</a:t>
            </a:r>
          </a:p>
          <a:p>
            <a:pPr lvl="0" algn="just"/>
            <a:r>
              <a:rPr lang="ru-RU" sz="3200" dirty="0" err="1" smtClean="0">
                <a:latin typeface="Times New Roman" pitchFamily="18" charset="0"/>
                <a:cs typeface="Times New Roman" pitchFamily="18" charset="0"/>
              </a:rPr>
              <a:t>тренінги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адаптації</a:t>
            </a:r>
            <a:r>
              <a:rPr lang="ru-RU" sz="3200" dirty="0" smtClean="0">
                <a:latin typeface="Times New Roman" pitchFamily="18" charset="0"/>
                <a:cs typeface="Times New Roman" pitchFamily="18" charset="0"/>
              </a:rPr>
              <a:t> до </a:t>
            </a:r>
            <a:r>
              <a:rPr lang="ru-RU" sz="3200" dirty="0" err="1" smtClean="0">
                <a:latin typeface="Times New Roman" pitchFamily="18" charset="0"/>
                <a:cs typeface="Times New Roman" pitchFamily="18" charset="0"/>
              </a:rPr>
              <a:t>школи</a:t>
            </a:r>
            <a:r>
              <a:rPr lang="ru-RU" sz="3200" dirty="0" smtClean="0">
                <a:latin typeface="Times New Roman" pitchFamily="18" charset="0"/>
                <a:cs typeface="Times New Roman" pitchFamily="18" charset="0"/>
              </a:rPr>
              <a:t> («Я і школа»).</a:t>
            </a:r>
          </a:p>
          <a:p>
            <a:pPr algn="just"/>
            <a:endParaRPr lang="ru-RU" sz="3200"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1643074"/>
          </a:xfrm>
        </p:spPr>
        <p:txBody>
          <a:bodyPr>
            <a:normAutofit fontScale="90000"/>
          </a:bodyPr>
          <a:lstStyle/>
          <a:p>
            <a:pPr algn="ctr"/>
            <a:r>
              <a:rPr lang="ru-RU" b="1" dirty="0" err="1" smtClean="0">
                <a:latin typeface="Times New Roman" pitchFamily="18" charset="0"/>
                <a:cs typeface="Times New Roman" pitchFamily="18" charset="0"/>
              </a:rPr>
              <a:t>Психологічний</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супровід</a:t>
            </a:r>
            <a:r>
              <a:rPr lang="ru-RU" b="1" dirty="0" smtClean="0">
                <a:latin typeface="Times New Roman" pitchFamily="18" charset="0"/>
                <a:cs typeface="Times New Roman" pitchFamily="18" charset="0"/>
              </a:rPr>
              <a:t> у </a:t>
            </a:r>
            <a:r>
              <a:rPr lang="ru-RU" b="1" dirty="0" err="1" smtClean="0">
                <a:latin typeface="Times New Roman" pitchFamily="18" charset="0"/>
                <a:cs typeface="Times New Roman" pitchFamily="18" charset="0"/>
              </a:rPr>
              <a:t>шкільному</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віці</a:t>
            </a:r>
            <a:r>
              <a:rPr lang="ru-RU" dirty="0" smtClean="0"/>
              <a:t/>
            </a:r>
            <a:br>
              <a:rPr lang="ru-RU" dirty="0" smtClean="0"/>
            </a:br>
            <a:endParaRPr lang="ru-RU" dirty="0"/>
          </a:p>
        </p:txBody>
      </p:sp>
      <p:sp>
        <p:nvSpPr>
          <p:cNvPr id="3" name="Содержимое 2"/>
          <p:cNvSpPr>
            <a:spLocks noGrp="1"/>
          </p:cNvSpPr>
          <p:nvPr>
            <p:ph idx="1"/>
          </p:nvPr>
        </p:nvSpPr>
        <p:spPr>
          <a:xfrm>
            <a:off x="457200" y="2285992"/>
            <a:ext cx="8229600" cy="4038608"/>
          </a:xfrm>
        </p:spPr>
        <p:txBody>
          <a:bodyPr/>
          <a:lstStyle/>
          <a:p>
            <a:pPr algn="just"/>
            <a:r>
              <a:rPr lang="ru-RU" dirty="0" err="1" smtClean="0">
                <a:latin typeface="Times New Roman" pitchFamily="18" charset="0"/>
                <a:cs typeface="Times New Roman" pitchFamily="18" charset="0"/>
              </a:rPr>
              <a:t>Завдання</a:t>
            </a:r>
            <a:r>
              <a:rPr lang="ru-RU" dirty="0" smtClean="0">
                <a:latin typeface="Times New Roman" pitchFamily="18" charset="0"/>
                <a:cs typeface="Times New Roman" pitchFamily="18" charset="0"/>
              </a:rPr>
              <a:t> психолога у </a:t>
            </a:r>
            <a:r>
              <a:rPr lang="ru-RU" dirty="0" err="1" smtClean="0">
                <a:latin typeface="Times New Roman" pitchFamily="18" charset="0"/>
                <a:cs typeface="Times New Roman" pitchFamily="18" charset="0"/>
              </a:rPr>
              <a:t>школі</a:t>
            </a:r>
            <a:r>
              <a:rPr lang="ru-RU" dirty="0" smtClean="0">
                <a:latin typeface="Times New Roman" pitchFamily="18" charset="0"/>
                <a:cs typeface="Times New Roman" pitchFamily="18" charset="0"/>
              </a:rPr>
              <a:t>:</a:t>
            </a:r>
          </a:p>
          <a:p>
            <a:pPr lvl="0" algn="just"/>
            <a:r>
              <a:rPr lang="ru-RU" dirty="0" err="1" smtClean="0">
                <a:latin typeface="Times New Roman" pitchFamily="18" charset="0"/>
                <a:cs typeface="Times New Roman" pitchFamily="18" charset="0"/>
              </a:rPr>
              <a:t>адаптація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першокласників</a:t>
            </a:r>
            <a:r>
              <a:rPr lang="ru-RU" dirty="0" smtClean="0">
                <a:latin typeface="Times New Roman" pitchFamily="18" charset="0"/>
                <a:cs typeface="Times New Roman" pitchFamily="18" charset="0"/>
              </a:rPr>
              <a:t> до навчання;</a:t>
            </a:r>
          </a:p>
          <a:p>
            <a:pPr lvl="0" algn="just"/>
            <a:r>
              <a:rPr lang="ru-RU" dirty="0" err="1" smtClean="0">
                <a:latin typeface="Times New Roman" pitchFamily="18" charset="0"/>
                <a:cs typeface="Times New Roman" pitchFamily="18" charset="0"/>
              </a:rPr>
              <a:t>формування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навчальної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мотивації</a:t>
            </a:r>
            <a:r>
              <a:rPr lang="ru-RU" dirty="0" smtClean="0">
                <a:latin typeface="Times New Roman" pitchFamily="18" charset="0"/>
                <a:cs typeface="Times New Roman" pitchFamily="18" charset="0"/>
              </a:rPr>
              <a:t>;</a:t>
            </a:r>
          </a:p>
          <a:p>
            <a:pPr lvl="0" algn="just"/>
            <a:r>
              <a:rPr lang="ru-RU" dirty="0" err="1" smtClean="0">
                <a:latin typeface="Times New Roman" pitchFamily="18" charset="0"/>
                <a:cs typeface="Times New Roman" pitchFamily="18" charset="0"/>
              </a:rPr>
              <a:t>профілактика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шкільної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дезадаптації</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булінгу</a:t>
            </a:r>
            <a:r>
              <a:rPr lang="ru-RU" dirty="0" smtClean="0">
                <a:latin typeface="Times New Roman" pitchFamily="18" charset="0"/>
                <a:cs typeface="Times New Roman" pitchFamily="18" charset="0"/>
              </a:rPr>
              <a:t>;</a:t>
            </a:r>
          </a:p>
          <a:p>
            <a:pPr lvl="0" algn="just"/>
            <a:r>
              <a:rPr lang="ru-RU" dirty="0" smtClean="0">
                <a:latin typeface="Times New Roman" pitchFamily="18" charset="0"/>
                <a:cs typeface="Times New Roman" pitchFamily="18" charset="0"/>
              </a:rPr>
              <a:t>розвиток комунікативних і </a:t>
            </a:r>
            <a:r>
              <a:rPr lang="ru-RU" dirty="0" err="1" smtClean="0">
                <a:latin typeface="Times New Roman" pitchFamily="18" charset="0"/>
                <a:cs typeface="Times New Roman" pitchFamily="18" charset="0"/>
              </a:rPr>
              <a:t>регулятивних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навичок</a:t>
            </a:r>
            <a:r>
              <a:rPr lang="ru-RU" dirty="0" smtClean="0">
                <a:latin typeface="Times New Roman" pitchFamily="18" charset="0"/>
                <a:cs typeface="Times New Roman" pitchFamily="18" charset="0"/>
              </a:rPr>
              <a:t>;</a:t>
            </a:r>
          </a:p>
          <a:p>
            <a:pPr lvl="0" algn="just"/>
            <a:r>
              <a:rPr lang="ru-RU" dirty="0" err="1" smtClean="0">
                <a:latin typeface="Times New Roman" pitchFamily="18" charset="0"/>
                <a:cs typeface="Times New Roman" pitchFamily="18" charset="0"/>
              </a:rPr>
              <a:t>підтримка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емоційного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благополуччя</a:t>
            </a:r>
            <a:r>
              <a:rPr lang="ru-RU" dirty="0" smtClean="0">
                <a:latin typeface="Times New Roman" pitchFamily="18" charset="0"/>
                <a:cs typeface="Times New Roman" pitchFamily="18" charset="0"/>
              </a:rPr>
              <a:t>;</a:t>
            </a:r>
          </a:p>
          <a:p>
            <a:pPr lvl="0" algn="just"/>
            <a:r>
              <a:rPr lang="ru-RU" dirty="0" err="1" smtClean="0">
                <a:latin typeface="Times New Roman" pitchFamily="18" charset="0"/>
                <a:cs typeface="Times New Roman" pitchFamily="18" charset="0"/>
              </a:rPr>
              <a:t>допомога</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виборі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профілю</a:t>
            </a:r>
            <a:r>
              <a:rPr lang="ru-RU" dirty="0" smtClean="0">
                <a:latin typeface="Times New Roman" pitchFamily="18" charset="0"/>
                <a:cs typeface="Times New Roman" pitchFamily="18" charset="0"/>
              </a:rPr>
              <a:t> навчання та </a:t>
            </a:r>
            <a:r>
              <a:rPr lang="ru-RU" dirty="0" err="1" smtClean="0">
                <a:latin typeface="Times New Roman" pitchFamily="18" charset="0"/>
                <a:cs typeface="Times New Roman" pitchFamily="18" charset="0"/>
              </a:rPr>
              <a:t>професії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профорієнтація</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71480"/>
            <a:ext cx="8229600" cy="5753120"/>
          </a:xfrm>
        </p:spPr>
        <p:txBody>
          <a:bodyPr>
            <a:normAutofit fontScale="92500" lnSpcReduction="10000"/>
          </a:bodyPr>
          <a:lstStyle/>
          <a:p>
            <a:pPr algn="just"/>
            <a:r>
              <a:rPr lang="ru-RU" sz="3200" b="1" dirty="0" err="1" smtClean="0">
                <a:latin typeface="Times New Roman" pitchFamily="18" charset="0"/>
                <a:cs typeface="Times New Roman" pitchFamily="18" charset="0"/>
              </a:rPr>
              <a:t>Ключові</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напрями</a:t>
            </a:r>
            <a:r>
              <a:rPr lang="ru-RU" sz="3200" b="1" dirty="0" smtClean="0">
                <a:latin typeface="Times New Roman" pitchFamily="18" charset="0"/>
                <a:cs typeface="Times New Roman" pitchFamily="18" charset="0"/>
              </a:rPr>
              <a:t>:</a:t>
            </a:r>
            <a:endParaRPr lang="ru-RU" sz="3200" dirty="0" smtClean="0">
              <a:latin typeface="Times New Roman" pitchFamily="18" charset="0"/>
              <a:cs typeface="Times New Roman" pitchFamily="18" charset="0"/>
            </a:endParaRPr>
          </a:p>
          <a:p>
            <a:pPr lvl="0" algn="just"/>
            <a:r>
              <a:rPr lang="ru-RU" sz="3200" dirty="0" err="1" smtClean="0">
                <a:latin typeface="Times New Roman" pitchFamily="18" charset="0"/>
                <a:cs typeface="Times New Roman" pitchFamily="18" charset="0"/>
              </a:rPr>
              <a:t>Діагностичний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дослідження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пізнавальних</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процесів</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мотивації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емоційного</a:t>
            </a:r>
            <a:r>
              <a:rPr lang="ru-RU" sz="3200" dirty="0" smtClean="0">
                <a:latin typeface="Times New Roman" pitchFamily="18" charset="0"/>
                <a:cs typeface="Times New Roman" pitchFamily="18" charset="0"/>
              </a:rPr>
              <a:t> стану.</a:t>
            </a:r>
          </a:p>
          <a:p>
            <a:pPr lvl="0" algn="just"/>
            <a:r>
              <a:rPr lang="ru-RU" sz="3200" dirty="0" err="1" smtClean="0">
                <a:latin typeface="Times New Roman" pitchFamily="18" charset="0"/>
                <a:cs typeface="Times New Roman" pitchFamily="18" charset="0"/>
              </a:rPr>
              <a:t>Розвивальний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тренінги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самооцінки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спілкування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креативності</a:t>
            </a:r>
            <a:r>
              <a:rPr lang="ru-RU" sz="3200" dirty="0" smtClean="0">
                <a:latin typeface="Times New Roman" pitchFamily="18" charset="0"/>
                <a:cs typeface="Times New Roman" pitchFamily="18" charset="0"/>
              </a:rPr>
              <a:t>.</a:t>
            </a:r>
          </a:p>
          <a:p>
            <a:pPr lvl="0" algn="just"/>
            <a:r>
              <a:rPr lang="ru-RU" sz="3200" dirty="0" err="1" smtClean="0">
                <a:latin typeface="Times New Roman" pitchFamily="18" charset="0"/>
                <a:cs typeface="Times New Roman" pitchFamily="18" charset="0"/>
              </a:rPr>
              <a:t>Корекційний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індивідуальна</a:t>
            </a:r>
            <a:r>
              <a:rPr lang="ru-RU" sz="3200" dirty="0" smtClean="0">
                <a:latin typeface="Times New Roman" pitchFamily="18" charset="0"/>
                <a:cs typeface="Times New Roman" pitchFamily="18" charset="0"/>
              </a:rPr>
              <a:t> робота з </a:t>
            </a:r>
            <a:r>
              <a:rPr lang="ru-RU" sz="3200" dirty="0" err="1" smtClean="0">
                <a:latin typeface="Times New Roman" pitchFamily="18" charset="0"/>
                <a:cs typeface="Times New Roman" pitchFamily="18" charset="0"/>
              </a:rPr>
              <a:t>дітьми</a:t>
            </a:r>
            <a:r>
              <a:rPr lang="ru-RU" sz="3200" dirty="0" smtClean="0">
                <a:latin typeface="Times New Roman" pitchFamily="18" charset="0"/>
                <a:cs typeface="Times New Roman" pitchFamily="18" charset="0"/>
              </a:rPr>
              <a:t>, які мають </a:t>
            </a:r>
            <a:r>
              <a:rPr lang="ru-RU" sz="3200" dirty="0" err="1" smtClean="0">
                <a:latin typeface="Times New Roman" pitchFamily="18" charset="0"/>
                <a:cs typeface="Times New Roman" pitchFamily="18" charset="0"/>
              </a:rPr>
              <a:t>труднощі</a:t>
            </a:r>
            <a:r>
              <a:rPr lang="ru-RU" sz="3200" dirty="0" smtClean="0">
                <a:latin typeface="Times New Roman" pitchFamily="18" charset="0"/>
                <a:cs typeface="Times New Roman" pitchFamily="18" charset="0"/>
              </a:rPr>
              <a:t>.</a:t>
            </a:r>
          </a:p>
          <a:p>
            <a:pPr lvl="0" algn="just"/>
            <a:r>
              <a:rPr lang="ru-RU" sz="3200" dirty="0" err="1" smtClean="0">
                <a:latin typeface="Times New Roman" pitchFamily="18" charset="0"/>
                <a:cs typeface="Times New Roman" pitchFamily="18" charset="0"/>
              </a:rPr>
              <a:t>Профілактичний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попередження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стресів</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конфліктів</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девіацій</a:t>
            </a:r>
            <a:r>
              <a:rPr lang="ru-RU" sz="3200" dirty="0" smtClean="0">
                <a:latin typeface="Times New Roman" pitchFamily="18" charset="0"/>
                <a:cs typeface="Times New Roman" pitchFamily="18" charset="0"/>
              </a:rPr>
              <a:t>.</a:t>
            </a:r>
          </a:p>
          <a:p>
            <a:pPr lvl="0" algn="just"/>
            <a:r>
              <a:rPr lang="ru-RU" sz="3200" dirty="0" err="1" smtClean="0">
                <a:latin typeface="Times New Roman" pitchFamily="18" charset="0"/>
                <a:cs typeface="Times New Roman" pitchFamily="18" charset="0"/>
              </a:rPr>
              <a:t>Консультативний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допомога</a:t>
            </a:r>
            <a:r>
              <a:rPr lang="ru-RU" sz="3200" dirty="0" smtClean="0">
                <a:latin typeface="Times New Roman" pitchFamily="18" charset="0"/>
                <a:cs typeface="Times New Roman" pitchFamily="18" charset="0"/>
              </a:rPr>
              <a:t> педагогам і батькам у </a:t>
            </a:r>
            <a:r>
              <a:rPr lang="ru-RU" sz="3200" dirty="0" err="1" smtClean="0">
                <a:latin typeface="Times New Roman" pitchFamily="18" charset="0"/>
                <a:cs typeface="Times New Roman" pitchFamily="18" charset="0"/>
              </a:rPr>
              <a:t>вирішенні</a:t>
            </a:r>
            <a:r>
              <a:rPr lang="ru-RU" sz="3200" dirty="0" smtClean="0">
                <a:latin typeface="Times New Roman" pitchFamily="18" charset="0"/>
                <a:cs typeface="Times New Roman" pitchFamily="18" charset="0"/>
              </a:rPr>
              <a:t> проблем навчання й </a:t>
            </a:r>
            <a:r>
              <a:rPr lang="ru-RU" sz="3200" dirty="0" err="1" smtClean="0">
                <a:latin typeface="Times New Roman" pitchFamily="18" charset="0"/>
                <a:cs typeface="Times New Roman" pitchFamily="18" charset="0"/>
              </a:rPr>
              <a:t>виховання</a:t>
            </a:r>
            <a:r>
              <a:rPr lang="ru-RU" sz="3200" dirty="0" smtClean="0">
                <a:latin typeface="Times New Roman" pitchFamily="18" charset="0"/>
                <a:cs typeface="Times New Roman" pitchFamily="18" charset="0"/>
              </a:rPr>
              <a:t>.</a:t>
            </a:r>
          </a:p>
          <a:p>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85728"/>
            <a:ext cx="8229600" cy="6038872"/>
          </a:xfrm>
        </p:spPr>
        <p:txBody>
          <a:bodyPr/>
          <a:lstStyle/>
          <a:p>
            <a:pPr algn="just"/>
            <a:r>
              <a:rPr lang="ru-RU" b="1" dirty="0" err="1" smtClean="0">
                <a:latin typeface="Times New Roman" pitchFamily="18" charset="0"/>
                <a:cs typeface="Times New Roman" pitchFamily="18" charset="0"/>
              </a:rPr>
              <a:t>Основні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напрями</a:t>
            </a:r>
            <a:r>
              <a:rPr lang="ru-RU" b="1" dirty="0" smtClean="0">
                <a:latin typeface="Times New Roman" pitchFamily="18" charset="0"/>
                <a:cs typeface="Times New Roman" pitchFamily="18" charset="0"/>
              </a:rPr>
              <a:t> роботи практичного психолога</a:t>
            </a:r>
            <a:endParaRPr lang="ru-RU" dirty="0" smtClean="0">
              <a:latin typeface="Times New Roman" pitchFamily="18" charset="0"/>
              <a:cs typeface="Times New Roman" pitchFamily="18" charset="0"/>
            </a:endParaRPr>
          </a:p>
          <a:p>
            <a:endParaRPr lang="ru-RU" dirty="0"/>
          </a:p>
        </p:txBody>
      </p:sp>
      <p:graphicFrame>
        <p:nvGraphicFramePr>
          <p:cNvPr id="4" name="Таблица 3"/>
          <p:cNvGraphicFramePr>
            <a:graphicFrameLocks noGrp="1"/>
          </p:cNvGraphicFramePr>
          <p:nvPr/>
        </p:nvGraphicFramePr>
        <p:xfrm>
          <a:off x="285720" y="1000104"/>
          <a:ext cx="8429685" cy="5081804"/>
        </p:xfrm>
        <a:graphic>
          <a:graphicData uri="http://schemas.openxmlformats.org/drawingml/2006/table">
            <a:tbl>
              <a:tblPr firstRow="1" bandRow="1">
                <a:tableStyleId>{5C22544A-7EE6-4342-B048-85BDC9FD1C3A}</a:tableStyleId>
              </a:tblPr>
              <a:tblGrid>
                <a:gridCol w="2809895"/>
                <a:gridCol w="2809895"/>
                <a:gridCol w="2809895"/>
              </a:tblGrid>
              <a:tr h="797725">
                <a:tc>
                  <a:txBody>
                    <a:bodyPr/>
                    <a:lstStyle/>
                    <a:p>
                      <a:pPr algn="ctr">
                        <a:lnSpc>
                          <a:spcPct val="115000"/>
                        </a:lnSpc>
                        <a:spcAft>
                          <a:spcPts val="0"/>
                        </a:spcAft>
                      </a:pPr>
                      <a:r>
                        <a:rPr lang="ru-RU" sz="1800" b="1" dirty="0" err="1">
                          <a:latin typeface="Times New Roman"/>
                          <a:ea typeface="Times New Roman"/>
                          <a:cs typeface="Times New Roman"/>
                        </a:rPr>
                        <a:t>Напрям</a:t>
                      </a:r>
                      <a:r>
                        <a:rPr lang="ru-RU" sz="1800" b="1" dirty="0">
                          <a:latin typeface="Times New Roman"/>
                          <a:ea typeface="Times New Roman"/>
                          <a:cs typeface="Times New Roman"/>
                        </a:rPr>
                        <a:t> </a:t>
                      </a:r>
                      <a:r>
                        <a:rPr lang="ru-RU" sz="1800" b="1" dirty="0" err="1">
                          <a:latin typeface="Times New Roman"/>
                          <a:ea typeface="Times New Roman"/>
                          <a:cs typeface="Times New Roman"/>
                        </a:rPr>
                        <a:t>діяльності</a:t>
                      </a:r>
                      <a:endParaRPr lang="ru-RU" sz="1800" dirty="0">
                        <a:latin typeface="Calibri"/>
                        <a:ea typeface="Times New Roman"/>
                        <a:cs typeface="Times New Roman"/>
                      </a:endParaRPr>
                    </a:p>
                  </a:txBody>
                  <a:tcPr marL="9525" marR="9525" marT="9525" marB="9525" anchor="ctr"/>
                </a:tc>
                <a:tc>
                  <a:txBody>
                    <a:bodyPr/>
                    <a:lstStyle/>
                    <a:p>
                      <a:pPr algn="ctr">
                        <a:lnSpc>
                          <a:spcPct val="115000"/>
                        </a:lnSpc>
                        <a:spcAft>
                          <a:spcPts val="0"/>
                        </a:spcAft>
                      </a:pPr>
                      <a:r>
                        <a:rPr lang="ru-RU" sz="1800" b="1" dirty="0">
                          <a:latin typeface="Times New Roman"/>
                          <a:ea typeface="Times New Roman"/>
                          <a:cs typeface="Times New Roman"/>
                        </a:rPr>
                        <a:t>Мета</a:t>
                      </a:r>
                      <a:endParaRPr lang="ru-RU" sz="1800" dirty="0">
                        <a:latin typeface="Calibri"/>
                        <a:ea typeface="Times New Roman"/>
                        <a:cs typeface="Times New Roman"/>
                      </a:endParaRPr>
                    </a:p>
                  </a:txBody>
                  <a:tcPr marL="9525" marR="9525" marT="9525" marB="9525" anchor="ctr"/>
                </a:tc>
                <a:tc>
                  <a:txBody>
                    <a:bodyPr/>
                    <a:lstStyle/>
                    <a:p>
                      <a:pPr algn="ctr">
                        <a:lnSpc>
                          <a:spcPct val="115000"/>
                        </a:lnSpc>
                        <a:spcAft>
                          <a:spcPts val="0"/>
                        </a:spcAft>
                      </a:pPr>
                      <a:r>
                        <a:rPr lang="ru-RU" sz="1800" b="1" dirty="0" err="1">
                          <a:latin typeface="Times New Roman"/>
                          <a:ea typeface="Times New Roman"/>
                          <a:cs typeface="Times New Roman"/>
                        </a:rPr>
                        <a:t>Приклади</a:t>
                      </a:r>
                      <a:r>
                        <a:rPr lang="ru-RU" sz="1800" b="1" dirty="0">
                          <a:latin typeface="Times New Roman"/>
                          <a:ea typeface="Times New Roman"/>
                          <a:cs typeface="Times New Roman"/>
                        </a:rPr>
                        <a:t> форм</a:t>
                      </a:r>
                      <a:endParaRPr lang="ru-RU" sz="1800" dirty="0">
                        <a:latin typeface="Calibri"/>
                        <a:ea typeface="Times New Roman"/>
                        <a:cs typeface="Times New Roman"/>
                      </a:endParaRPr>
                    </a:p>
                  </a:txBody>
                  <a:tcPr marL="9525" marR="9525" marT="9525" marB="9525" anchor="ctr"/>
                </a:tc>
              </a:tr>
              <a:tr h="797725">
                <a:tc>
                  <a:txBody>
                    <a:bodyPr/>
                    <a:lstStyle/>
                    <a:p>
                      <a:pPr>
                        <a:lnSpc>
                          <a:spcPct val="115000"/>
                        </a:lnSpc>
                        <a:spcAft>
                          <a:spcPts val="0"/>
                        </a:spcAft>
                      </a:pPr>
                      <a:r>
                        <a:rPr lang="ru-RU" sz="1800" b="1" dirty="0" err="1">
                          <a:latin typeface="Times New Roman"/>
                          <a:ea typeface="Times New Roman"/>
                          <a:cs typeface="Times New Roman"/>
                        </a:rPr>
                        <a:t>Діагностичний</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Вивчення</a:t>
                      </a:r>
                      <a:r>
                        <a:rPr lang="ru-RU" sz="1800" dirty="0">
                          <a:latin typeface="Times New Roman"/>
                          <a:ea typeface="Times New Roman"/>
                          <a:cs typeface="Times New Roman"/>
                        </a:rPr>
                        <a:t> </a:t>
                      </a:r>
                      <a:r>
                        <a:rPr lang="ru-RU" sz="1800" dirty="0" err="1">
                          <a:latin typeface="Times New Roman"/>
                          <a:ea typeface="Times New Roman"/>
                          <a:cs typeface="Times New Roman"/>
                        </a:rPr>
                        <a:t>індивідуальних</a:t>
                      </a:r>
                      <a:r>
                        <a:rPr lang="ru-RU" sz="1800" dirty="0">
                          <a:latin typeface="Times New Roman"/>
                          <a:ea typeface="Times New Roman"/>
                          <a:cs typeface="Times New Roman"/>
                        </a:rPr>
                        <a:t> </a:t>
                      </a:r>
                      <a:r>
                        <a:rPr lang="ru-RU" sz="1800" dirty="0" err="1">
                          <a:latin typeface="Times New Roman"/>
                          <a:ea typeface="Times New Roman"/>
                          <a:cs typeface="Times New Roman"/>
                        </a:rPr>
                        <a:t>особливостей</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Тестування</a:t>
                      </a:r>
                      <a:r>
                        <a:rPr lang="ru-RU" sz="1800" dirty="0">
                          <a:latin typeface="Times New Roman"/>
                          <a:ea typeface="Times New Roman"/>
                          <a:cs typeface="Times New Roman"/>
                        </a:rPr>
                        <a:t>, </a:t>
                      </a:r>
                      <a:r>
                        <a:rPr lang="ru-RU" sz="1800" dirty="0" err="1">
                          <a:latin typeface="Times New Roman"/>
                          <a:ea typeface="Times New Roman"/>
                          <a:cs typeface="Times New Roman"/>
                        </a:rPr>
                        <a:t>спостереження</a:t>
                      </a:r>
                      <a:r>
                        <a:rPr lang="ru-RU" sz="1800" dirty="0">
                          <a:latin typeface="Times New Roman"/>
                          <a:ea typeface="Times New Roman"/>
                          <a:cs typeface="Times New Roman"/>
                        </a:rPr>
                        <a:t>, </a:t>
                      </a:r>
                      <a:r>
                        <a:rPr lang="ru-RU" sz="1800" dirty="0" err="1">
                          <a:latin typeface="Times New Roman"/>
                          <a:ea typeface="Times New Roman"/>
                          <a:cs typeface="Times New Roman"/>
                        </a:rPr>
                        <a:t>анкетування</a:t>
                      </a:r>
                      <a:endParaRPr lang="ru-RU" sz="1800" dirty="0">
                        <a:latin typeface="Calibri"/>
                        <a:ea typeface="Times New Roman"/>
                        <a:cs typeface="Times New Roman"/>
                      </a:endParaRPr>
                    </a:p>
                  </a:txBody>
                  <a:tcPr marL="9525" marR="9525" marT="9525" marB="9525" anchor="ctr"/>
                </a:tc>
              </a:tr>
              <a:tr h="797725">
                <a:tc>
                  <a:txBody>
                    <a:bodyPr/>
                    <a:lstStyle/>
                    <a:p>
                      <a:pPr>
                        <a:lnSpc>
                          <a:spcPct val="115000"/>
                        </a:lnSpc>
                        <a:spcAft>
                          <a:spcPts val="0"/>
                        </a:spcAft>
                      </a:pPr>
                      <a:r>
                        <a:rPr lang="ru-RU" sz="1800" b="1" dirty="0" err="1">
                          <a:latin typeface="Times New Roman"/>
                          <a:ea typeface="Times New Roman"/>
                          <a:cs typeface="Times New Roman"/>
                        </a:rPr>
                        <a:t>Консультативний</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Надання</a:t>
                      </a:r>
                      <a:r>
                        <a:rPr lang="ru-RU" sz="1800" dirty="0">
                          <a:latin typeface="Times New Roman"/>
                          <a:ea typeface="Times New Roman"/>
                          <a:cs typeface="Times New Roman"/>
                        </a:rPr>
                        <a:t> допомоги </a:t>
                      </a:r>
                      <a:r>
                        <a:rPr lang="ru-RU" sz="1800" dirty="0" err="1">
                          <a:latin typeface="Times New Roman"/>
                          <a:ea typeface="Times New Roman"/>
                          <a:cs typeface="Times New Roman"/>
                        </a:rPr>
                        <a:t>дитині</a:t>
                      </a:r>
                      <a:r>
                        <a:rPr lang="ru-RU" sz="1800" dirty="0">
                          <a:latin typeface="Times New Roman"/>
                          <a:ea typeface="Times New Roman"/>
                          <a:cs typeface="Times New Roman"/>
                        </a:rPr>
                        <a:t>, батькам, педагогам</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Індивідуальні</a:t>
                      </a:r>
                      <a:r>
                        <a:rPr lang="ru-RU" sz="1800" dirty="0">
                          <a:latin typeface="Times New Roman"/>
                          <a:ea typeface="Times New Roman"/>
                          <a:cs typeface="Times New Roman"/>
                        </a:rPr>
                        <a:t>, </a:t>
                      </a:r>
                      <a:r>
                        <a:rPr lang="ru-RU" sz="1800" dirty="0" err="1">
                          <a:latin typeface="Times New Roman"/>
                          <a:ea typeface="Times New Roman"/>
                          <a:cs typeface="Times New Roman"/>
                        </a:rPr>
                        <a:t>сімейні</a:t>
                      </a:r>
                      <a:r>
                        <a:rPr lang="ru-RU" sz="1800" dirty="0">
                          <a:latin typeface="Times New Roman"/>
                          <a:ea typeface="Times New Roman"/>
                          <a:cs typeface="Times New Roman"/>
                        </a:rPr>
                        <a:t> </a:t>
                      </a:r>
                      <a:r>
                        <a:rPr lang="ru-RU" sz="1800" dirty="0" err="1">
                          <a:latin typeface="Times New Roman"/>
                          <a:ea typeface="Times New Roman"/>
                          <a:cs typeface="Times New Roman"/>
                        </a:rPr>
                        <a:t>консультації</a:t>
                      </a:r>
                      <a:endParaRPr lang="ru-RU" sz="1800" dirty="0">
                        <a:latin typeface="Calibri"/>
                        <a:ea typeface="Times New Roman"/>
                        <a:cs typeface="Times New Roman"/>
                      </a:endParaRPr>
                    </a:p>
                  </a:txBody>
                  <a:tcPr marL="9525" marR="9525" marT="9525" marB="9525" anchor="ctr"/>
                </a:tc>
              </a:tr>
              <a:tr h="797725">
                <a:tc>
                  <a:txBody>
                    <a:bodyPr/>
                    <a:lstStyle/>
                    <a:p>
                      <a:pPr>
                        <a:lnSpc>
                          <a:spcPct val="115000"/>
                        </a:lnSpc>
                        <a:spcAft>
                          <a:spcPts val="0"/>
                        </a:spcAft>
                      </a:pPr>
                      <a:r>
                        <a:rPr lang="ru-RU" sz="1800" b="1" dirty="0" err="1">
                          <a:latin typeface="Times New Roman"/>
                          <a:ea typeface="Times New Roman"/>
                          <a:cs typeface="Times New Roman"/>
                        </a:rPr>
                        <a:t>Корекційно-розвивальний</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a:latin typeface="Times New Roman"/>
                          <a:ea typeface="Times New Roman"/>
                          <a:cs typeface="Times New Roman"/>
                        </a:rPr>
                        <a:t>Подолання труднощів розвитку, формування позитивних рис</a:t>
                      </a:r>
                      <a:endParaRPr lang="ru-RU" sz="180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Тренінги</a:t>
                      </a:r>
                      <a:r>
                        <a:rPr lang="ru-RU" sz="1800" dirty="0">
                          <a:latin typeface="Times New Roman"/>
                          <a:ea typeface="Times New Roman"/>
                          <a:cs typeface="Times New Roman"/>
                        </a:rPr>
                        <a:t>, </a:t>
                      </a:r>
                      <a:r>
                        <a:rPr lang="ru-RU" sz="1800" dirty="0" err="1">
                          <a:latin typeface="Times New Roman"/>
                          <a:ea typeface="Times New Roman"/>
                          <a:cs typeface="Times New Roman"/>
                        </a:rPr>
                        <a:t>арт-терапія</a:t>
                      </a:r>
                      <a:r>
                        <a:rPr lang="ru-RU" sz="1800" dirty="0">
                          <a:latin typeface="Times New Roman"/>
                          <a:ea typeface="Times New Roman"/>
                          <a:cs typeface="Times New Roman"/>
                        </a:rPr>
                        <a:t>, </a:t>
                      </a:r>
                      <a:r>
                        <a:rPr lang="ru-RU" sz="1800" dirty="0" err="1">
                          <a:latin typeface="Times New Roman"/>
                          <a:ea typeface="Times New Roman"/>
                          <a:cs typeface="Times New Roman"/>
                        </a:rPr>
                        <a:t>рольові</a:t>
                      </a:r>
                      <a:r>
                        <a:rPr lang="ru-RU" sz="1800" dirty="0">
                          <a:latin typeface="Times New Roman"/>
                          <a:ea typeface="Times New Roman"/>
                          <a:cs typeface="Times New Roman"/>
                        </a:rPr>
                        <a:t> </a:t>
                      </a:r>
                      <a:r>
                        <a:rPr lang="ru-RU" sz="1800" dirty="0" err="1">
                          <a:latin typeface="Times New Roman"/>
                          <a:ea typeface="Times New Roman"/>
                          <a:cs typeface="Times New Roman"/>
                        </a:rPr>
                        <a:t>ігри</a:t>
                      </a:r>
                      <a:endParaRPr lang="ru-RU" sz="1800" dirty="0">
                        <a:latin typeface="Calibri"/>
                        <a:ea typeface="Times New Roman"/>
                        <a:cs typeface="Times New Roman"/>
                      </a:endParaRPr>
                    </a:p>
                  </a:txBody>
                  <a:tcPr marL="9525" marR="9525" marT="9525" marB="9525" anchor="ctr"/>
                </a:tc>
              </a:tr>
              <a:tr h="797725">
                <a:tc>
                  <a:txBody>
                    <a:bodyPr/>
                    <a:lstStyle/>
                    <a:p>
                      <a:pPr>
                        <a:lnSpc>
                          <a:spcPct val="115000"/>
                        </a:lnSpc>
                        <a:spcAft>
                          <a:spcPts val="0"/>
                        </a:spcAft>
                      </a:pPr>
                      <a:r>
                        <a:rPr lang="ru-RU" sz="1800" b="1" dirty="0" err="1">
                          <a:latin typeface="Times New Roman"/>
                          <a:ea typeface="Times New Roman"/>
                          <a:cs typeface="Times New Roman"/>
                        </a:rPr>
                        <a:t>Профілактичний</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a:latin typeface="Times New Roman"/>
                          <a:ea typeface="Times New Roman"/>
                          <a:cs typeface="Times New Roman"/>
                        </a:rPr>
                        <a:t>Запобігання психологічним проблемам</a:t>
                      </a:r>
                      <a:endParaRPr lang="ru-RU" sz="180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Психопросвіта</a:t>
                      </a:r>
                      <a:r>
                        <a:rPr lang="ru-RU" sz="1800" dirty="0">
                          <a:latin typeface="Times New Roman"/>
                          <a:ea typeface="Times New Roman"/>
                          <a:cs typeface="Times New Roman"/>
                        </a:rPr>
                        <a:t>, </a:t>
                      </a:r>
                      <a:r>
                        <a:rPr lang="ru-RU" sz="1800" dirty="0" err="1">
                          <a:latin typeface="Times New Roman"/>
                          <a:ea typeface="Times New Roman"/>
                          <a:cs typeface="Times New Roman"/>
                        </a:rPr>
                        <a:t>класні</a:t>
                      </a:r>
                      <a:r>
                        <a:rPr lang="ru-RU" sz="1800" dirty="0">
                          <a:latin typeface="Times New Roman"/>
                          <a:ea typeface="Times New Roman"/>
                          <a:cs typeface="Times New Roman"/>
                        </a:rPr>
                        <a:t> </a:t>
                      </a:r>
                      <a:r>
                        <a:rPr lang="ru-RU" sz="1800" dirty="0" err="1">
                          <a:latin typeface="Times New Roman"/>
                          <a:ea typeface="Times New Roman"/>
                          <a:cs typeface="Times New Roman"/>
                        </a:rPr>
                        <a:t>години</a:t>
                      </a:r>
                      <a:endParaRPr lang="ru-RU" sz="1800" dirty="0">
                        <a:latin typeface="Calibri"/>
                        <a:ea typeface="Times New Roman"/>
                        <a:cs typeface="Times New Roman"/>
                      </a:endParaRPr>
                    </a:p>
                  </a:txBody>
                  <a:tcPr marL="9525" marR="9525" marT="9525" marB="9525" anchor="ctr"/>
                </a:tc>
              </a:tr>
              <a:tr h="797725">
                <a:tc>
                  <a:txBody>
                    <a:bodyPr/>
                    <a:lstStyle/>
                    <a:p>
                      <a:pPr>
                        <a:lnSpc>
                          <a:spcPct val="115000"/>
                        </a:lnSpc>
                        <a:spcAft>
                          <a:spcPts val="0"/>
                        </a:spcAft>
                      </a:pPr>
                      <a:r>
                        <a:rPr lang="ru-RU" sz="1800" b="1" dirty="0" err="1">
                          <a:latin typeface="Times New Roman"/>
                          <a:ea typeface="Times New Roman"/>
                          <a:cs typeface="Times New Roman"/>
                        </a:rPr>
                        <a:t>Освітньо-просвітницький</a:t>
                      </a:r>
                      <a:endParaRPr lang="ru-RU" sz="1800" dirty="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a:latin typeface="Times New Roman"/>
                          <a:ea typeface="Times New Roman"/>
                          <a:cs typeface="Times New Roman"/>
                        </a:rPr>
                        <a:t>Підвищення психологічної культури учасників освітнього процесу</a:t>
                      </a:r>
                      <a:endParaRPr lang="ru-RU" sz="1800">
                        <a:latin typeface="Calibri"/>
                        <a:ea typeface="Times New Roman"/>
                        <a:cs typeface="Times New Roman"/>
                      </a:endParaRPr>
                    </a:p>
                  </a:txBody>
                  <a:tcPr marL="9525" marR="9525" marT="9525" marB="9525" anchor="ctr"/>
                </a:tc>
                <a:tc>
                  <a:txBody>
                    <a:bodyPr/>
                    <a:lstStyle/>
                    <a:p>
                      <a:pPr>
                        <a:lnSpc>
                          <a:spcPct val="115000"/>
                        </a:lnSpc>
                        <a:spcAft>
                          <a:spcPts val="0"/>
                        </a:spcAft>
                      </a:pPr>
                      <a:r>
                        <a:rPr lang="ru-RU" sz="1800" dirty="0" err="1">
                          <a:latin typeface="Times New Roman"/>
                          <a:ea typeface="Times New Roman"/>
                          <a:cs typeface="Times New Roman"/>
                        </a:rPr>
                        <a:t>Лекції</a:t>
                      </a:r>
                      <a:r>
                        <a:rPr lang="ru-RU" sz="1800" dirty="0">
                          <a:latin typeface="Times New Roman"/>
                          <a:ea typeface="Times New Roman"/>
                          <a:cs typeface="Times New Roman"/>
                        </a:rPr>
                        <a:t>, </a:t>
                      </a:r>
                      <a:r>
                        <a:rPr lang="ru-RU" sz="1800" dirty="0" err="1">
                          <a:latin typeface="Times New Roman"/>
                          <a:ea typeface="Times New Roman"/>
                          <a:cs typeface="Times New Roman"/>
                        </a:rPr>
                        <a:t>семінари</a:t>
                      </a:r>
                      <a:r>
                        <a:rPr lang="ru-RU" sz="1800" dirty="0">
                          <a:latin typeface="Times New Roman"/>
                          <a:ea typeface="Times New Roman"/>
                          <a:cs typeface="Times New Roman"/>
                        </a:rPr>
                        <a:t>, </a:t>
                      </a:r>
                      <a:r>
                        <a:rPr lang="ru-RU" sz="1800" dirty="0" err="1">
                          <a:latin typeface="Times New Roman"/>
                          <a:ea typeface="Times New Roman"/>
                          <a:cs typeface="Times New Roman"/>
                        </a:rPr>
                        <a:t>інформаційні</a:t>
                      </a:r>
                      <a:r>
                        <a:rPr lang="ru-RU" sz="1800" dirty="0">
                          <a:latin typeface="Times New Roman"/>
                          <a:ea typeface="Times New Roman"/>
                          <a:cs typeface="Times New Roman"/>
                        </a:rPr>
                        <a:t> </a:t>
                      </a:r>
                      <a:r>
                        <a:rPr lang="ru-RU" sz="1800" dirty="0" err="1">
                          <a:latin typeface="Times New Roman"/>
                          <a:ea typeface="Times New Roman"/>
                          <a:cs typeface="Times New Roman"/>
                        </a:rPr>
                        <a:t>стенди</a:t>
                      </a:r>
                      <a:endParaRPr lang="ru-RU" sz="1800" dirty="0">
                        <a:latin typeface="Calibri"/>
                        <a:ea typeface="Times New Roman"/>
                        <a:cs typeface="Times New Roman"/>
                      </a:endParaRPr>
                    </a:p>
                  </a:txBody>
                  <a:tcPr marL="9525" marR="9525" marT="9525" marB="9525" anchor="ctr"/>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42918"/>
            <a:ext cx="8229600" cy="5681682"/>
          </a:xfrm>
        </p:spPr>
        <p:txBody>
          <a:bodyPr>
            <a:normAutofit fontScale="92500" lnSpcReduction="20000"/>
          </a:bodyPr>
          <a:lstStyle/>
          <a:p>
            <a:pPr algn="just">
              <a:buNone/>
            </a:pPr>
            <a:r>
              <a:rPr lang="ru-RU" dirty="0" smtClean="0"/>
              <a:t> </a:t>
            </a:r>
            <a:r>
              <a:rPr lang="ru-RU" sz="3500" dirty="0" err="1" smtClean="0">
                <a:latin typeface="Times New Roman" pitchFamily="18" charset="0"/>
                <a:cs typeface="Times New Roman" pitchFamily="18" charset="0"/>
              </a:rPr>
              <a:t>Принципи</a:t>
            </a:r>
            <a:r>
              <a:rPr lang="ru-RU" sz="3500" dirty="0" smtClean="0">
                <a:latin typeface="Times New Roman" pitchFamily="18" charset="0"/>
                <a:cs typeface="Times New Roman" pitchFamily="18" charset="0"/>
              </a:rPr>
              <a:t> психологічного супроводу</a:t>
            </a:r>
          </a:p>
          <a:p>
            <a:pPr lvl="0" algn="just"/>
            <a:r>
              <a:rPr lang="ru-RU" sz="3500" dirty="0" err="1" smtClean="0">
                <a:latin typeface="Times New Roman" pitchFamily="18" charset="0"/>
                <a:cs typeface="Times New Roman" pitchFamily="18" charset="0"/>
              </a:rPr>
              <a:t>Індивідуальний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підхід</a:t>
            </a:r>
            <a:r>
              <a:rPr lang="ru-RU" sz="3500" dirty="0" smtClean="0">
                <a:latin typeface="Times New Roman" pitchFamily="18" charset="0"/>
                <a:cs typeface="Times New Roman" pitchFamily="18" charset="0"/>
              </a:rPr>
              <a:t> – </a:t>
            </a:r>
            <a:r>
              <a:rPr lang="ru-RU" sz="3500" dirty="0" err="1" smtClean="0">
                <a:latin typeface="Times New Roman" pitchFamily="18" charset="0"/>
                <a:cs typeface="Times New Roman" pitchFamily="18" charset="0"/>
              </a:rPr>
              <a:t>урахування</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унікальності</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кожної</a:t>
            </a:r>
            <a:r>
              <a:rPr lang="ru-RU" sz="3500" dirty="0" smtClean="0">
                <a:latin typeface="Times New Roman" pitchFamily="18" charset="0"/>
                <a:cs typeface="Times New Roman" pitchFamily="18" charset="0"/>
              </a:rPr>
              <a:t> дитини.</a:t>
            </a:r>
          </a:p>
          <a:p>
            <a:pPr lvl="0" algn="just"/>
            <a:r>
              <a:rPr lang="ru-RU" sz="3500" dirty="0" err="1" smtClean="0">
                <a:latin typeface="Times New Roman" pitchFamily="18" charset="0"/>
                <a:cs typeface="Times New Roman" pitchFamily="18" charset="0"/>
              </a:rPr>
              <a:t>Розвивальний</a:t>
            </a:r>
            <a:r>
              <a:rPr lang="ru-RU" sz="3500" dirty="0" smtClean="0">
                <a:latin typeface="Times New Roman" pitchFamily="18" charset="0"/>
                <a:cs typeface="Times New Roman" pitchFamily="18" charset="0"/>
              </a:rPr>
              <a:t> характер – </a:t>
            </a:r>
            <a:r>
              <a:rPr lang="ru-RU" sz="3500" dirty="0" err="1" smtClean="0">
                <a:latin typeface="Times New Roman" pitchFamily="18" charset="0"/>
                <a:cs typeface="Times New Roman" pitchFamily="18" charset="0"/>
              </a:rPr>
              <a:t>орієнтація</a:t>
            </a:r>
            <a:r>
              <a:rPr lang="ru-RU" sz="3500" dirty="0" smtClean="0">
                <a:latin typeface="Times New Roman" pitchFamily="18" charset="0"/>
                <a:cs typeface="Times New Roman" pitchFamily="18" charset="0"/>
              </a:rPr>
              <a:t> не на проблему, а на </a:t>
            </a:r>
            <a:r>
              <a:rPr lang="ru-RU" sz="3500" dirty="0" err="1" smtClean="0">
                <a:latin typeface="Times New Roman" pitchFamily="18" charset="0"/>
                <a:cs typeface="Times New Roman" pitchFamily="18" charset="0"/>
              </a:rPr>
              <a:t>потенціал</a:t>
            </a:r>
            <a:r>
              <a:rPr lang="ru-RU" sz="3500" dirty="0" smtClean="0">
                <a:latin typeface="Times New Roman" pitchFamily="18" charset="0"/>
                <a:cs typeface="Times New Roman" pitchFamily="18" charset="0"/>
              </a:rPr>
              <a:t>.</a:t>
            </a:r>
          </a:p>
          <a:p>
            <a:pPr lvl="0" algn="just"/>
            <a:r>
              <a:rPr lang="ru-RU" sz="3500" dirty="0" err="1" smtClean="0">
                <a:latin typeface="Times New Roman" pitchFamily="18" charset="0"/>
                <a:cs typeface="Times New Roman" pitchFamily="18" charset="0"/>
              </a:rPr>
              <a:t>Системність</a:t>
            </a:r>
            <a:r>
              <a:rPr lang="ru-RU" sz="3500" dirty="0" smtClean="0">
                <a:latin typeface="Times New Roman" pitchFamily="18" charset="0"/>
                <a:cs typeface="Times New Roman" pitchFamily="18" charset="0"/>
              </a:rPr>
              <a:t> – взаємодія </a:t>
            </a:r>
            <a:r>
              <a:rPr lang="ru-RU" sz="3500" dirty="0" err="1" smtClean="0">
                <a:latin typeface="Times New Roman" pitchFamily="18" charset="0"/>
                <a:cs typeface="Times New Roman" pitchFamily="18" charset="0"/>
              </a:rPr>
              <a:t>всіх</a:t>
            </a:r>
            <a:r>
              <a:rPr lang="ru-RU" sz="3500" dirty="0" smtClean="0">
                <a:latin typeface="Times New Roman" pitchFamily="18" charset="0"/>
                <a:cs typeface="Times New Roman" pitchFamily="18" charset="0"/>
              </a:rPr>
              <a:t> учасників </a:t>
            </a:r>
            <a:r>
              <a:rPr lang="ru-RU" sz="3500" dirty="0" err="1" smtClean="0">
                <a:latin typeface="Times New Roman" pitchFamily="18" charset="0"/>
                <a:cs typeface="Times New Roman" pitchFamily="18" charset="0"/>
              </a:rPr>
              <a:t>освітнього</a:t>
            </a:r>
            <a:r>
              <a:rPr lang="ru-RU" sz="3500" dirty="0" smtClean="0">
                <a:latin typeface="Times New Roman" pitchFamily="18" charset="0"/>
                <a:cs typeface="Times New Roman" pitchFamily="18" charset="0"/>
              </a:rPr>
              <a:t> процесу.</a:t>
            </a:r>
          </a:p>
          <a:p>
            <a:pPr lvl="0" algn="just"/>
            <a:r>
              <a:rPr lang="ru-RU" sz="3500" dirty="0" err="1" smtClean="0">
                <a:latin typeface="Times New Roman" pitchFamily="18" charset="0"/>
                <a:cs typeface="Times New Roman" pitchFamily="18" charset="0"/>
              </a:rPr>
              <a:t>Безперервність</a:t>
            </a:r>
            <a:r>
              <a:rPr lang="ru-RU" sz="3500" dirty="0" smtClean="0">
                <a:latin typeface="Times New Roman" pitchFamily="18" charset="0"/>
                <a:cs typeface="Times New Roman" pitchFamily="18" charset="0"/>
              </a:rPr>
              <a:t> – </a:t>
            </a:r>
            <a:r>
              <a:rPr lang="ru-RU" sz="3500" dirty="0" err="1" smtClean="0">
                <a:latin typeface="Times New Roman" pitchFamily="18" charset="0"/>
                <a:cs typeface="Times New Roman" pitchFamily="18" charset="0"/>
              </a:rPr>
              <a:t>супровід</a:t>
            </a:r>
            <a:r>
              <a:rPr lang="ru-RU" sz="3500" dirty="0" smtClean="0">
                <a:latin typeface="Times New Roman" pitchFamily="18" charset="0"/>
                <a:cs typeface="Times New Roman" pitchFamily="18" charset="0"/>
              </a:rPr>
              <a:t> на </a:t>
            </a:r>
            <a:r>
              <a:rPr lang="ru-RU" sz="3500" dirty="0" err="1" smtClean="0">
                <a:latin typeface="Times New Roman" pitchFamily="18" charset="0"/>
                <a:cs typeface="Times New Roman" pitchFamily="18" charset="0"/>
              </a:rPr>
              <a:t>всіх</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етапах</a:t>
            </a:r>
            <a:r>
              <a:rPr lang="ru-RU" sz="3500" dirty="0" smtClean="0">
                <a:latin typeface="Times New Roman" pitchFamily="18" charset="0"/>
                <a:cs typeface="Times New Roman" pitchFamily="18" charset="0"/>
              </a:rPr>
              <a:t> розвитку.</a:t>
            </a:r>
          </a:p>
          <a:p>
            <a:pPr lvl="0" algn="just"/>
            <a:r>
              <a:rPr lang="ru-RU" sz="3500" dirty="0" err="1" smtClean="0">
                <a:latin typeface="Times New Roman" pitchFamily="18" charset="0"/>
                <a:cs typeface="Times New Roman" pitchFamily="18" charset="0"/>
              </a:rPr>
              <a:t>Етичність</a:t>
            </a:r>
            <a:r>
              <a:rPr lang="ru-RU" sz="3500" dirty="0" smtClean="0">
                <a:latin typeface="Times New Roman" pitchFamily="18" charset="0"/>
                <a:cs typeface="Times New Roman" pitchFamily="18" charset="0"/>
              </a:rPr>
              <a:t> та </a:t>
            </a:r>
            <a:r>
              <a:rPr lang="ru-RU" sz="3500" dirty="0" err="1" smtClean="0">
                <a:latin typeface="Times New Roman" pitchFamily="18" charset="0"/>
                <a:cs typeface="Times New Roman" pitchFamily="18" charset="0"/>
              </a:rPr>
              <a:t>конфіденційність</a:t>
            </a:r>
            <a:r>
              <a:rPr lang="ru-RU" sz="3500" dirty="0" smtClean="0">
                <a:latin typeface="Times New Roman" pitchFamily="18" charset="0"/>
                <a:cs typeface="Times New Roman" pitchFamily="18" charset="0"/>
              </a:rPr>
              <a:t>.</a:t>
            </a:r>
          </a:p>
          <a:p>
            <a:pPr lvl="0" algn="just"/>
            <a:r>
              <a:rPr lang="ru-RU" sz="3500" dirty="0" err="1" smtClean="0">
                <a:latin typeface="Times New Roman" pitchFamily="18" charset="0"/>
                <a:cs typeface="Times New Roman" pitchFamily="18" charset="0"/>
              </a:rPr>
              <a:t>Добровільність</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участі</a:t>
            </a:r>
            <a:r>
              <a:rPr lang="ru-RU" sz="3500" dirty="0" smtClean="0">
                <a:latin typeface="Times New Roman" pitchFamily="18" charset="0"/>
                <a:cs typeface="Times New Roman" pitchFamily="18" charset="0"/>
              </a:rPr>
              <a:t> дитини у </a:t>
            </a:r>
            <a:r>
              <a:rPr lang="ru-RU" sz="3500" dirty="0" err="1" smtClean="0">
                <a:latin typeface="Times New Roman" pitchFamily="18" charset="0"/>
                <a:cs typeface="Times New Roman" pitchFamily="18" charset="0"/>
              </a:rPr>
              <a:t>психологічних</a:t>
            </a:r>
            <a:r>
              <a:rPr lang="ru-RU" sz="3500" dirty="0" smtClean="0">
                <a:latin typeface="Times New Roman" pitchFamily="18" charset="0"/>
                <a:cs typeface="Times New Roman" pitchFamily="18" charset="0"/>
              </a:rPr>
              <a:t> заходах.</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14356"/>
            <a:ext cx="8229600" cy="5610244"/>
          </a:xfrm>
        </p:spPr>
        <p:txBody>
          <a:bodyPr>
            <a:normAutofit fontScale="92500" lnSpcReduction="20000"/>
          </a:bodyPr>
          <a:lstStyle/>
          <a:p>
            <a:pPr algn="just"/>
            <a:r>
              <a:rPr lang="uk-UA" dirty="0" smtClean="0">
                <a:latin typeface="Times New Roman" pitchFamily="18" charset="0"/>
                <a:cs typeface="Times New Roman" pitchFamily="18" charset="0"/>
              </a:rPr>
              <a:t>як допомогу в нормалізації психоемоційних станів, корекції «Я-образу» (О. Гринь, Т. Калініна, В. </a:t>
            </a:r>
            <a:r>
              <a:rPr lang="uk-UA" dirty="0" err="1" smtClean="0">
                <a:latin typeface="Times New Roman" pitchFamily="18" charset="0"/>
                <a:cs typeface="Times New Roman" pitchFamily="18" charset="0"/>
              </a:rPr>
              <a:t>Кобильченко</a:t>
            </a:r>
            <a:r>
              <a:rPr lang="uk-UA" dirty="0" smtClean="0">
                <a:latin typeface="Times New Roman" pitchFamily="18" charset="0"/>
                <a:cs typeface="Times New Roman" pitchFamily="18" charset="0"/>
              </a:rPr>
              <a:t>, А. </a:t>
            </a:r>
            <a:r>
              <a:rPr lang="uk-UA" dirty="0" err="1" smtClean="0">
                <a:latin typeface="Times New Roman" pitchFamily="18" charset="0"/>
                <a:cs typeface="Times New Roman" pitchFamily="18" charset="0"/>
              </a:rPr>
              <a:t>Колупаєва</a:t>
            </a:r>
            <a:r>
              <a:rPr lang="uk-UA" dirty="0" smtClean="0">
                <a:latin typeface="Times New Roman" pitchFamily="18" charset="0"/>
                <a:cs typeface="Times New Roman" pitchFamily="18" charset="0"/>
              </a:rPr>
              <a:t>, І. Омельченко); </a:t>
            </a:r>
          </a:p>
          <a:p>
            <a:pPr algn="just"/>
            <a:r>
              <a:rPr lang="uk-UA" dirty="0" smtClean="0">
                <a:latin typeface="Times New Roman" pitchFamily="18" charset="0"/>
                <a:cs typeface="Times New Roman" pitchFamily="18" charset="0"/>
              </a:rPr>
              <a:t>як набір заходів щодо вирішення психологічних труднощів і протиріч (А. Журавель);</a:t>
            </a:r>
          </a:p>
          <a:p>
            <a:pPr algn="just"/>
            <a:r>
              <a:rPr lang="uk-UA" dirty="0" smtClean="0">
                <a:latin typeface="Times New Roman" pitchFamily="18" charset="0"/>
                <a:cs typeface="Times New Roman" pitchFamily="18" charset="0"/>
              </a:rPr>
              <a:t>у контексті інклюзивного процесу (О.</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Бабяк</a:t>
            </a:r>
            <a:r>
              <a:rPr lang="uk-UA" dirty="0" smtClean="0">
                <a:latin typeface="Times New Roman" pitchFamily="18" charset="0"/>
                <a:cs typeface="Times New Roman" pitchFamily="18" charset="0"/>
              </a:rPr>
              <a:t>, О.</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Барабаш, Н.</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Баташева</a:t>
            </a:r>
            <a:r>
              <a:rPr lang="uk-UA" dirty="0" smtClean="0">
                <a:latin typeface="Times New Roman" pitchFamily="18" charset="0"/>
                <a:cs typeface="Times New Roman" pitchFamily="18" charset="0"/>
              </a:rPr>
              <a:t>, С.</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Березка, Н.</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Білевич</a:t>
            </a:r>
            <a:r>
              <a:rPr lang="uk-UA" dirty="0" smtClean="0">
                <a:latin typeface="Times New Roman" pitchFamily="18" charset="0"/>
                <a:cs typeface="Times New Roman" pitchFamily="18" charset="0"/>
              </a:rPr>
              <a:t>, О.</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Василькова, О. Гаврилов, М.</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Гринчук</a:t>
            </a:r>
            <a:r>
              <a:rPr lang="uk-UA" dirty="0" smtClean="0">
                <a:latin typeface="Times New Roman" pitchFamily="18" charset="0"/>
                <a:cs typeface="Times New Roman" pitchFamily="18" charset="0"/>
              </a:rPr>
              <a:t>, М.</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Деркач, Є.</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Єгорова, Л. </a:t>
            </a:r>
            <a:r>
              <a:rPr lang="uk-UA" dirty="0" err="1" smtClean="0">
                <a:latin typeface="Times New Roman" pitchFamily="18" charset="0"/>
                <a:cs typeface="Times New Roman" pitchFamily="18" charset="0"/>
              </a:rPr>
              <a:t>Залановська</a:t>
            </a:r>
            <a:r>
              <a:rPr lang="uk-UA" dirty="0" smtClean="0">
                <a:latin typeface="Times New Roman" pitchFamily="18" charset="0"/>
                <a:cs typeface="Times New Roman" pitchFamily="18" charset="0"/>
              </a:rPr>
              <a:t>, О.</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Зінченко, А.</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Капська</a:t>
            </a:r>
            <a:r>
              <a:rPr lang="uk-UA" dirty="0" smtClean="0">
                <a:latin typeface="Times New Roman" pitchFamily="18" charset="0"/>
                <a:cs typeface="Times New Roman" pitchFamily="18" charset="0"/>
              </a:rPr>
              <a:t>, Є.</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Клопота</a:t>
            </a:r>
            <a:r>
              <a:rPr lang="uk-UA" dirty="0" smtClean="0">
                <a:latin typeface="Times New Roman" pitchFamily="18" charset="0"/>
                <a:cs typeface="Times New Roman" pitchFamily="18" charset="0"/>
              </a:rPr>
              <a:t>, О.</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Клопота</a:t>
            </a:r>
            <a:r>
              <a:rPr lang="uk-UA" dirty="0" smtClean="0">
                <a:latin typeface="Times New Roman" pitchFamily="18" charset="0"/>
                <a:cs typeface="Times New Roman" pitchFamily="18" charset="0"/>
              </a:rPr>
              <a:t>, Л.</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Кльоц</a:t>
            </a:r>
            <a:r>
              <a:rPr lang="uk-UA" dirty="0" smtClean="0">
                <a:latin typeface="Times New Roman" pitchFamily="18" charset="0"/>
                <a:cs typeface="Times New Roman" pitchFamily="18" charset="0"/>
              </a:rPr>
              <a:t>, В.</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Кобильченко</a:t>
            </a:r>
            <a:r>
              <a:rPr lang="uk-UA" dirty="0" smtClean="0">
                <a:latin typeface="Times New Roman" pitchFamily="18" charset="0"/>
                <a:cs typeface="Times New Roman" pitchFamily="18" charset="0"/>
              </a:rPr>
              <a:t>, А.</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Колосов, К.</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Кольченко</a:t>
            </a:r>
            <a:r>
              <a:rPr lang="uk-UA" dirty="0" smtClean="0">
                <a:latin typeface="Times New Roman" pitchFamily="18" charset="0"/>
                <a:cs typeface="Times New Roman" pitchFamily="18" charset="0"/>
              </a:rPr>
              <a:t>, Л.</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Котлова, Т.</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Кохно</a:t>
            </a:r>
            <a:r>
              <a:rPr lang="uk-UA" dirty="0" smtClean="0">
                <a:latin typeface="Times New Roman" pitchFamily="18" charset="0"/>
                <a:cs typeface="Times New Roman" pitchFamily="18" charset="0"/>
              </a:rPr>
              <a:t>, Г.</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Ложкін</a:t>
            </a:r>
            <a:r>
              <a:rPr lang="uk-UA" dirty="0" smtClean="0">
                <a:latin typeface="Times New Roman" pitchFamily="18" charset="0"/>
                <a:cs typeface="Times New Roman" pitchFamily="18" charset="0"/>
              </a:rPr>
              <a:t>, І. Луценко, С.</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Максименко, О. Малина, О.</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Матвєєва, В.</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Мозгова</a:t>
            </a:r>
            <a:r>
              <a:rPr lang="uk-UA" dirty="0" smtClean="0">
                <a:latin typeface="Times New Roman" pitchFamily="18" charset="0"/>
                <a:cs typeface="Times New Roman" pitchFamily="18" charset="0"/>
              </a:rPr>
              <a:t>, М.</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Мушкевич</a:t>
            </a:r>
            <a:r>
              <a:rPr lang="uk-UA" dirty="0" smtClean="0">
                <a:latin typeface="Times New Roman" pitchFamily="18" charset="0"/>
                <a:cs typeface="Times New Roman" pitchFamily="18" charset="0"/>
              </a:rPr>
              <a:t>, Г.</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Нікуліна, А.</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Обухівська, І.</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Овчаренко, І.</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Омельченко, В.</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Панок, Н.</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Петрова, І.</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Пєша</a:t>
            </a:r>
            <a:r>
              <a:rPr lang="uk-UA" dirty="0" smtClean="0">
                <a:latin typeface="Times New Roman" pitchFamily="18" charset="0"/>
                <a:cs typeface="Times New Roman" pitchFamily="18" charset="0"/>
              </a:rPr>
              <a:t>, Л.</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Прохоренко</a:t>
            </a:r>
            <a:r>
              <a:rPr lang="uk-UA" dirty="0" smtClean="0">
                <a:latin typeface="Times New Roman" pitchFamily="18" charset="0"/>
                <a:cs typeface="Times New Roman" pitchFamily="18" charset="0"/>
              </a:rPr>
              <a:t>, І.</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Родигіна</a:t>
            </a:r>
            <a:r>
              <a:rPr lang="uk-UA" dirty="0" smtClean="0">
                <a:latin typeface="Times New Roman" pitchFamily="18" charset="0"/>
                <a:cs typeface="Times New Roman" pitchFamily="18" charset="0"/>
              </a:rPr>
              <a:t>, Т. Сак, Л.</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Слободенюк, Г.</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Соколова, Н. </a:t>
            </a:r>
            <a:r>
              <a:rPr lang="uk-UA" dirty="0" err="1" smtClean="0">
                <a:latin typeface="Times New Roman" pitchFamily="18" charset="0"/>
                <a:cs typeface="Times New Roman" pitchFamily="18" charset="0"/>
              </a:rPr>
              <a:t>Софій</a:t>
            </a:r>
            <a:r>
              <a:rPr lang="uk-UA" dirty="0" smtClean="0">
                <a:latin typeface="Times New Roman" pitchFamily="18" charset="0"/>
                <a:cs typeface="Times New Roman" pitchFamily="18" charset="0"/>
              </a:rPr>
              <a:t>, І.</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Сухіна</a:t>
            </a:r>
            <a:r>
              <a:rPr lang="uk-UA" dirty="0" smtClean="0">
                <a:latin typeface="Times New Roman" pitchFamily="18" charset="0"/>
                <a:cs typeface="Times New Roman" pitchFamily="18" charset="0"/>
              </a:rPr>
              <a:t>, П.</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Таланчук</a:t>
            </a:r>
            <a:r>
              <a:rPr lang="uk-UA" dirty="0" smtClean="0">
                <a:latin typeface="Times New Roman" pitchFamily="18" charset="0"/>
                <a:cs typeface="Times New Roman" pitchFamily="18" charset="0"/>
              </a:rPr>
              <a:t>, Л.</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Турчина, А. </a:t>
            </a:r>
            <a:r>
              <a:rPr lang="uk-UA" dirty="0" err="1" smtClean="0">
                <a:latin typeface="Times New Roman" pitchFamily="18" charset="0"/>
                <a:cs typeface="Times New Roman" pitchFamily="18" charset="0"/>
              </a:rPr>
              <a:t>Турубарова</a:t>
            </a:r>
            <a:r>
              <a:rPr lang="uk-UA" dirty="0" smtClean="0">
                <a:latin typeface="Times New Roman" pitchFamily="18" charset="0"/>
                <a:cs typeface="Times New Roman" pitchFamily="18" charset="0"/>
              </a:rPr>
              <a:t>,  А.</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Харченко, С.</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Шевченко, М.</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Шпак та інші).</a:t>
            </a:r>
            <a:endParaRPr lang="ru-RU"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71480"/>
            <a:ext cx="8229600" cy="5753120"/>
          </a:xfrm>
        </p:spPr>
        <p:txBody>
          <a:bodyPr>
            <a:normAutofit fontScale="92500" lnSpcReduction="10000"/>
          </a:bodyPr>
          <a:lstStyle/>
          <a:p>
            <a:pPr algn="just">
              <a:buNone/>
            </a:pPr>
            <a:r>
              <a:rPr lang="ru-RU" sz="3500" dirty="0" err="1" smtClean="0">
                <a:latin typeface="Times New Roman" pitchFamily="18" charset="0"/>
                <a:cs typeface="Times New Roman" pitchFamily="18" charset="0"/>
              </a:rPr>
              <a:t>Етапи</a:t>
            </a:r>
            <a:r>
              <a:rPr lang="ru-RU" sz="3500" dirty="0" smtClean="0">
                <a:latin typeface="Times New Roman" pitchFamily="18" charset="0"/>
                <a:cs typeface="Times New Roman" pitchFamily="18" charset="0"/>
              </a:rPr>
              <a:t> психологічного супроводу</a:t>
            </a:r>
          </a:p>
          <a:p>
            <a:pPr lvl="0" algn="just"/>
            <a:r>
              <a:rPr lang="ru-RU" sz="3500" dirty="0" err="1" smtClean="0">
                <a:latin typeface="Times New Roman" pitchFamily="18" charset="0"/>
                <a:cs typeface="Times New Roman" pitchFamily="18" charset="0"/>
              </a:rPr>
              <a:t>Діагностичний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виявлення</a:t>
            </a:r>
            <a:r>
              <a:rPr lang="ru-RU" sz="3500" dirty="0" smtClean="0">
                <a:latin typeface="Times New Roman" pitchFamily="18" charset="0"/>
                <a:cs typeface="Times New Roman" pitchFamily="18" charset="0"/>
              </a:rPr>
              <a:t> потреб, </a:t>
            </a:r>
            <a:r>
              <a:rPr lang="ru-RU" sz="3500" dirty="0" err="1" smtClean="0">
                <a:latin typeface="Times New Roman" pitchFamily="18" charset="0"/>
                <a:cs typeface="Times New Roman" pitchFamily="18" charset="0"/>
              </a:rPr>
              <a:t>особливостей</a:t>
            </a:r>
            <a:r>
              <a:rPr lang="ru-RU" sz="3500" dirty="0" smtClean="0">
                <a:latin typeface="Times New Roman" pitchFamily="18" charset="0"/>
                <a:cs typeface="Times New Roman" pitchFamily="18" charset="0"/>
              </a:rPr>
              <a:t> дитини.</a:t>
            </a:r>
          </a:p>
          <a:p>
            <a:pPr lvl="0" algn="just"/>
            <a:r>
              <a:rPr lang="ru-RU" sz="3500" dirty="0" err="1" smtClean="0">
                <a:latin typeface="Times New Roman" pitchFamily="18" charset="0"/>
                <a:cs typeface="Times New Roman" pitchFamily="18" charset="0"/>
              </a:rPr>
              <a:t>Аналітичний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узагальнення</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результатів</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визначення</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проблеми</a:t>
            </a:r>
            <a:r>
              <a:rPr lang="ru-RU" sz="3500" dirty="0" smtClean="0">
                <a:latin typeface="Times New Roman" pitchFamily="18" charset="0"/>
                <a:cs typeface="Times New Roman" pitchFamily="18" charset="0"/>
              </a:rPr>
              <a:t>.</a:t>
            </a:r>
          </a:p>
          <a:p>
            <a:pPr lvl="0" algn="just"/>
            <a:r>
              <a:rPr lang="ru-RU" sz="3500" dirty="0" err="1" smtClean="0">
                <a:latin typeface="Times New Roman" pitchFamily="18" charset="0"/>
                <a:cs typeface="Times New Roman" pitchFamily="18" charset="0"/>
              </a:rPr>
              <a:t>Планувальний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складання</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індивідуальної</a:t>
            </a:r>
            <a:r>
              <a:rPr lang="ru-RU" sz="3500" dirty="0" smtClean="0">
                <a:latin typeface="Times New Roman" pitchFamily="18" charset="0"/>
                <a:cs typeface="Times New Roman" pitchFamily="18" charset="0"/>
              </a:rPr>
              <a:t> програми супроводу.</a:t>
            </a:r>
          </a:p>
          <a:p>
            <a:pPr lvl="0" algn="just"/>
            <a:r>
              <a:rPr lang="ru-RU" sz="3500" dirty="0" err="1" smtClean="0">
                <a:latin typeface="Times New Roman" pitchFamily="18" charset="0"/>
                <a:cs typeface="Times New Roman" pitchFamily="18" charset="0"/>
              </a:rPr>
              <a:t>Реалізаційний</a:t>
            </a:r>
            <a:r>
              <a:rPr lang="ru-RU" sz="3500" dirty="0" smtClean="0">
                <a:latin typeface="Times New Roman" pitchFamily="18" charset="0"/>
                <a:cs typeface="Times New Roman" pitchFamily="18" charset="0"/>
              </a:rPr>
              <a:t>: проведення </a:t>
            </a:r>
            <a:r>
              <a:rPr lang="ru-RU" sz="3500" dirty="0" err="1" smtClean="0">
                <a:latin typeface="Times New Roman" pitchFamily="18" charset="0"/>
                <a:cs typeface="Times New Roman" pitchFamily="18" charset="0"/>
              </a:rPr>
              <a:t>корекційно-розвивальної</a:t>
            </a:r>
            <a:r>
              <a:rPr lang="ru-RU" sz="3500" dirty="0" smtClean="0">
                <a:latin typeface="Times New Roman" pitchFamily="18" charset="0"/>
                <a:cs typeface="Times New Roman" pitchFamily="18" charset="0"/>
              </a:rPr>
              <a:t> роботи.</a:t>
            </a:r>
          </a:p>
          <a:p>
            <a:pPr lvl="0" algn="just"/>
            <a:r>
              <a:rPr lang="ru-RU" sz="3500" dirty="0" err="1" smtClean="0">
                <a:latin typeface="Times New Roman" pitchFamily="18" charset="0"/>
                <a:cs typeface="Times New Roman" pitchFamily="18" charset="0"/>
              </a:rPr>
              <a:t>Контрольно-аналітичний</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оцінка</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ефективності</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підбиття</a:t>
            </a:r>
            <a:r>
              <a:rPr lang="ru-RU" sz="3500" dirty="0" smtClean="0">
                <a:latin typeface="Times New Roman" pitchFamily="18" charset="0"/>
                <a:cs typeface="Times New Roman" pitchFamily="18" charset="0"/>
              </a:rPr>
              <a:t> </a:t>
            </a:r>
            <a:r>
              <a:rPr lang="ru-RU" sz="3500" dirty="0" err="1" smtClean="0">
                <a:latin typeface="Times New Roman" pitchFamily="18" charset="0"/>
                <a:cs typeface="Times New Roman" pitchFamily="18" charset="0"/>
              </a:rPr>
              <a:t>підсумків</a:t>
            </a:r>
            <a:r>
              <a:rPr lang="ru-RU" sz="3500" dirty="0" smtClean="0">
                <a:latin typeface="Times New Roman" pitchFamily="18" charset="0"/>
                <a:cs typeface="Times New Roman" pitchFamily="18" charset="0"/>
              </a:rPr>
              <a:t>.</a:t>
            </a:r>
          </a:p>
          <a:p>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00042"/>
            <a:ext cx="8229600" cy="5824558"/>
          </a:xfrm>
        </p:spPr>
        <p:txBody>
          <a:bodyPr>
            <a:normAutofit fontScale="92500" lnSpcReduction="10000"/>
          </a:bodyPr>
          <a:lstStyle/>
          <a:p>
            <a:pPr algn="just"/>
            <a:r>
              <a:rPr lang="ru-RU" sz="3200" dirty="0" smtClean="0">
                <a:latin typeface="Times New Roman" pitchFamily="18" charset="0"/>
                <a:cs typeface="Times New Roman" pitchFamily="18" charset="0"/>
              </a:rPr>
              <a:t>Взаємодія психолога з</a:t>
            </a:r>
            <a:r>
              <a:rPr lang="uk-UA" sz="3200" dirty="0" smtClean="0">
                <a:latin typeface="Times New Roman" pitchFamily="18" charset="0"/>
                <a:cs typeface="Times New Roman" pitchFamily="18" charset="0"/>
              </a:rPr>
              <a:t>дитиною,</a:t>
            </a:r>
            <a:r>
              <a:rPr lang="ru-RU" sz="3200" dirty="0" smtClean="0">
                <a:latin typeface="Times New Roman" pitchFamily="18" charset="0"/>
                <a:cs typeface="Times New Roman" pitchFamily="18" charset="0"/>
              </a:rPr>
              <a:t> педагогами, батьками</a:t>
            </a:r>
          </a:p>
          <a:p>
            <a:pPr algn="just"/>
            <a:r>
              <a:rPr lang="uk-UA"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З </a:t>
            </a:r>
            <a:r>
              <a:rPr lang="ru-RU" sz="3200" dirty="0" err="1" smtClean="0">
                <a:latin typeface="Times New Roman" pitchFamily="18" charset="0"/>
                <a:cs typeface="Times New Roman" pitchFamily="18" charset="0"/>
              </a:rPr>
              <a:t>дитиною</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довірчі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стосунки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індивідуальні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зустрічі</a:t>
            </a:r>
            <a:r>
              <a:rPr lang="ru-RU" sz="3200" dirty="0" smtClean="0">
                <a:latin typeface="Times New Roman" pitchFamily="18" charset="0"/>
                <a:cs typeface="Times New Roman" pitchFamily="18" charset="0"/>
              </a:rPr>
              <a:t>, участь у </a:t>
            </a:r>
            <a:r>
              <a:rPr lang="ru-RU" sz="3200" dirty="0" err="1" smtClean="0">
                <a:latin typeface="Times New Roman" pitchFamily="18" charset="0"/>
                <a:cs typeface="Times New Roman" pitchFamily="18" charset="0"/>
              </a:rPr>
              <a:t>групових</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програмах</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	З педагогами: психолого-педагогічні консиліуми, семінари, </a:t>
            </a:r>
            <a:r>
              <a:rPr lang="uk-UA" sz="3200" dirty="0" err="1" smtClean="0">
                <a:latin typeface="Times New Roman" pitchFamily="18" charset="0"/>
                <a:cs typeface="Times New Roman" pitchFamily="18" charset="0"/>
              </a:rPr>
              <a:t>супервізії</a:t>
            </a:r>
            <a:r>
              <a:rPr lang="uk-UA" sz="3200" dirty="0" smtClean="0">
                <a:latin typeface="Times New Roman" pitchFamily="18" charset="0"/>
                <a:cs typeface="Times New Roman" pitchFamily="18" charset="0"/>
              </a:rPr>
              <a:t>, спільне планування підтримки дитини.</a:t>
            </a:r>
            <a:endParaRPr lang="ru-RU"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З батьками: </a:t>
            </a:r>
            <a:r>
              <a:rPr lang="ru-RU" sz="3200" dirty="0" err="1" smtClean="0">
                <a:latin typeface="Times New Roman" pitchFamily="18" charset="0"/>
                <a:cs typeface="Times New Roman" pitchFamily="18" charset="0"/>
              </a:rPr>
              <a:t>консультації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батьківські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лекторії</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тренінги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ефективного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спілкування</a:t>
            </a:r>
            <a:r>
              <a:rPr lang="ru-RU" sz="3200" dirty="0" smtClean="0">
                <a:latin typeface="Times New Roman" pitchFamily="18" charset="0"/>
                <a:cs typeface="Times New Roman" pitchFamily="18" charset="0"/>
              </a:rPr>
              <a:t>.</a:t>
            </a:r>
          </a:p>
          <a:p>
            <a:pPr algn="just">
              <a:buNone/>
            </a:pPr>
            <a:r>
              <a:rPr lang="uk-UA" sz="3200"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Успішність</a:t>
            </a:r>
            <a:r>
              <a:rPr lang="ru-RU" sz="3200" b="1" i="1" dirty="0" smtClean="0">
                <a:latin typeface="Times New Roman" pitchFamily="18" charset="0"/>
                <a:cs typeface="Times New Roman" pitchFamily="18" charset="0"/>
              </a:rPr>
              <a:t> супроводу </a:t>
            </a:r>
            <a:r>
              <a:rPr lang="ru-RU" sz="3200" b="1" i="1" dirty="0" err="1" smtClean="0">
                <a:latin typeface="Times New Roman" pitchFamily="18" charset="0"/>
                <a:cs typeface="Times New Roman" pitchFamily="18" charset="0"/>
              </a:rPr>
              <a:t>залежить</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від</a:t>
            </a:r>
            <a:r>
              <a:rPr lang="ru-RU" sz="3200" b="1" i="1" dirty="0" smtClean="0">
                <a:latin typeface="Times New Roman" pitchFamily="18" charset="0"/>
                <a:cs typeface="Times New Roman" pitchFamily="18" charset="0"/>
              </a:rPr>
              <a:t> партнерства </a:t>
            </a:r>
            <a:r>
              <a:rPr lang="ru-RU" sz="3200" b="1" i="1" dirty="0" err="1" smtClean="0">
                <a:latin typeface="Times New Roman" pitchFamily="18" charset="0"/>
                <a:cs typeface="Times New Roman" pitchFamily="18" charset="0"/>
              </a:rPr>
              <a:t>всіх</a:t>
            </a:r>
            <a:r>
              <a:rPr lang="ru-RU" sz="3200" b="1" i="1" dirty="0" smtClean="0">
                <a:latin typeface="Times New Roman" pitchFamily="18" charset="0"/>
                <a:cs typeface="Times New Roman" pitchFamily="18" charset="0"/>
              </a:rPr>
              <a:t> учасників </a:t>
            </a:r>
            <a:r>
              <a:rPr lang="ru-RU" sz="3200" b="1" i="1" dirty="0" err="1" smtClean="0">
                <a:latin typeface="Times New Roman" pitchFamily="18" charset="0"/>
                <a:cs typeface="Times New Roman" pitchFamily="18" charset="0"/>
              </a:rPr>
              <a:t>освітнього</a:t>
            </a:r>
            <a:r>
              <a:rPr lang="ru-RU" sz="3200" b="1" i="1" dirty="0" smtClean="0">
                <a:latin typeface="Times New Roman" pitchFamily="18" charset="0"/>
                <a:cs typeface="Times New Roman" pitchFamily="18" charset="0"/>
              </a:rPr>
              <a:t> процесу</a:t>
            </a:r>
            <a:r>
              <a:rPr lang="ru-RU" sz="3200" dirty="0" smtClean="0">
                <a:latin typeface="Times New Roman" pitchFamily="18" charset="0"/>
                <a:cs typeface="Times New Roman" pitchFamily="18" charset="0"/>
              </a:rPr>
              <a:t>.</a:t>
            </a:r>
          </a:p>
          <a:p>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1214446"/>
          </a:xfrm>
        </p:spPr>
        <p:txBody>
          <a:bodyPr>
            <a:normAutofit fontScale="90000"/>
          </a:bodyPr>
          <a:lstStyle/>
          <a:p>
            <a:pPr algn="ctr"/>
            <a:r>
              <a:rPr lang="ru-RU" sz="4400" b="1" dirty="0" err="1" smtClean="0">
                <a:latin typeface="Times New Roman" pitchFamily="18" charset="0"/>
                <a:cs typeface="Times New Roman" pitchFamily="18" charset="0"/>
              </a:rPr>
              <a:t>Нормативно-правова</a:t>
            </a:r>
            <a:r>
              <a:rPr lang="ru-RU" sz="4400" b="1" dirty="0" smtClean="0">
                <a:latin typeface="Times New Roman" pitchFamily="18" charset="0"/>
                <a:cs typeface="Times New Roman" pitchFamily="18" charset="0"/>
              </a:rPr>
              <a:t> база психологічного супроводу</a:t>
            </a:r>
            <a:endParaRPr lang="ru-RU" sz="4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14488"/>
            <a:ext cx="8229600" cy="4610112"/>
          </a:xfrm>
        </p:spPr>
        <p:txBody>
          <a:bodyPr>
            <a:noAutofit/>
          </a:bodyPr>
          <a:lstStyle/>
          <a:p>
            <a:pPr lvl="0" algn="just"/>
            <a:r>
              <a:rPr lang="ru-RU" sz="2000" dirty="0" smtClean="0">
                <a:latin typeface="Times New Roman" pitchFamily="18" charset="0"/>
                <a:cs typeface="Times New Roman" pitchFamily="18" charset="0"/>
              </a:rPr>
              <a:t>Закон </a:t>
            </a:r>
            <a:r>
              <a:rPr lang="ru-RU" sz="2000" dirty="0" err="1" smtClean="0">
                <a:latin typeface="Times New Roman" pitchFamily="18" charset="0"/>
                <a:cs typeface="Times New Roman" pitchFamily="18" charset="0"/>
              </a:rPr>
              <a:t>України</a:t>
            </a:r>
            <a:r>
              <a:rPr lang="ru-RU" sz="2000" dirty="0" smtClean="0">
                <a:latin typeface="Times New Roman" pitchFamily="18" charset="0"/>
                <a:cs typeface="Times New Roman" pitchFamily="18" charset="0"/>
              </a:rPr>
              <a:t> «Про </a:t>
            </a:r>
            <a:r>
              <a:rPr lang="ru-RU" sz="2000" dirty="0" err="1" smtClean="0">
                <a:latin typeface="Times New Roman" pitchFamily="18" charset="0"/>
                <a:cs typeface="Times New Roman" pitchFamily="18" charset="0"/>
              </a:rPr>
              <a:t>освіту</a:t>
            </a:r>
            <a:r>
              <a:rPr lang="ru-RU" sz="2000" dirty="0" smtClean="0">
                <a:latin typeface="Times New Roman" pitchFamily="18" charset="0"/>
                <a:cs typeface="Times New Roman" pitchFamily="18" charset="0"/>
              </a:rPr>
              <a:t>» (2017)</a:t>
            </a:r>
          </a:p>
          <a:p>
            <a:pPr lvl="0" algn="just"/>
            <a:r>
              <a:rPr lang="ru-RU" sz="2000" dirty="0" smtClean="0">
                <a:latin typeface="Times New Roman" pitchFamily="18" charset="0"/>
                <a:cs typeface="Times New Roman" pitchFamily="18" charset="0"/>
              </a:rPr>
              <a:t>Закон </a:t>
            </a:r>
            <a:r>
              <a:rPr lang="ru-RU" sz="2000" dirty="0" err="1" smtClean="0">
                <a:latin typeface="Times New Roman" pitchFamily="18" charset="0"/>
                <a:cs typeface="Times New Roman" pitchFamily="18" charset="0"/>
              </a:rPr>
              <a:t>України</a:t>
            </a:r>
            <a:r>
              <a:rPr lang="ru-RU" sz="2000" dirty="0" smtClean="0">
                <a:latin typeface="Times New Roman" pitchFamily="18" charset="0"/>
                <a:cs typeface="Times New Roman" pitchFamily="18" charset="0"/>
              </a:rPr>
              <a:t> «Про </a:t>
            </a:r>
            <a:r>
              <a:rPr lang="ru-RU" sz="2000" dirty="0" err="1" smtClean="0">
                <a:latin typeface="Times New Roman" pitchFamily="18" charset="0"/>
                <a:cs typeface="Times New Roman" pitchFamily="18" charset="0"/>
              </a:rPr>
              <a:t>дошкільну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освіту</a:t>
            </a:r>
            <a:r>
              <a:rPr lang="ru-RU" sz="2000" dirty="0" smtClean="0">
                <a:latin typeface="Times New Roman" pitchFamily="18" charset="0"/>
                <a:cs typeface="Times New Roman" pitchFamily="18" charset="0"/>
              </a:rPr>
              <a:t>» (202</a:t>
            </a:r>
            <a:r>
              <a:rPr lang="uk-UA" sz="2000" dirty="0" smtClean="0">
                <a:latin typeface="Times New Roman" pitchFamily="18" charset="0"/>
                <a:cs typeface="Times New Roman" pitchFamily="18" charset="0"/>
              </a:rPr>
              <a:t>4</a:t>
            </a:r>
            <a:r>
              <a:rPr lang="ru-RU" sz="2000" dirty="0" smtClean="0">
                <a:latin typeface="Times New Roman" pitchFamily="18" charset="0"/>
                <a:cs typeface="Times New Roman" pitchFamily="18" charset="0"/>
              </a:rPr>
              <a:t>)</a:t>
            </a:r>
          </a:p>
          <a:p>
            <a:pPr lvl="0" algn="just"/>
            <a:r>
              <a:rPr lang="ru-RU" sz="2000" dirty="0" smtClean="0">
                <a:latin typeface="Times New Roman" pitchFamily="18" charset="0"/>
                <a:cs typeface="Times New Roman" pitchFamily="18" charset="0"/>
              </a:rPr>
              <a:t>Закон </a:t>
            </a:r>
            <a:r>
              <a:rPr lang="ru-RU" sz="2000" dirty="0" err="1" smtClean="0">
                <a:latin typeface="Times New Roman" pitchFamily="18" charset="0"/>
                <a:cs typeface="Times New Roman" pitchFamily="18" charset="0"/>
              </a:rPr>
              <a:t>України</a:t>
            </a:r>
            <a:r>
              <a:rPr lang="ru-RU" sz="2000" dirty="0" smtClean="0">
                <a:latin typeface="Times New Roman" pitchFamily="18" charset="0"/>
                <a:cs typeface="Times New Roman" pitchFamily="18" charset="0"/>
              </a:rPr>
              <a:t> «Про </a:t>
            </a:r>
            <a:r>
              <a:rPr lang="ru-RU" sz="2000" dirty="0" err="1" smtClean="0">
                <a:latin typeface="Times New Roman" pitchFamily="18" charset="0"/>
                <a:cs typeface="Times New Roman" pitchFamily="18" charset="0"/>
              </a:rPr>
              <a:t>повну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загальну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середню</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освіту</a:t>
            </a:r>
            <a:r>
              <a:rPr lang="ru-RU" sz="2000" dirty="0" smtClean="0">
                <a:latin typeface="Times New Roman" pitchFamily="18" charset="0"/>
                <a:cs typeface="Times New Roman" pitchFamily="18" charset="0"/>
              </a:rPr>
              <a:t>» (2020)</a:t>
            </a:r>
          </a:p>
          <a:p>
            <a:pPr lvl="0" algn="just"/>
            <a:r>
              <a:rPr lang="ru-RU" sz="2000" dirty="0" err="1" smtClean="0">
                <a:latin typeface="Times New Roman" pitchFamily="18" charset="0"/>
                <a:cs typeface="Times New Roman" pitchFamily="18" charset="0"/>
              </a:rPr>
              <a:t>Положення</a:t>
            </a:r>
            <a:r>
              <a:rPr lang="ru-RU" sz="2000" dirty="0" smtClean="0">
                <a:latin typeface="Times New Roman" pitchFamily="18" charset="0"/>
                <a:cs typeface="Times New Roman" pitchFamily="18" charset="0"/>
              </a:rPr>
              <a:t> про </a:t>
            </a:r>
            <a:r>
              <a:rPr lang="ru-RU" sz="2000" dirty="0" err="1" smtClean="0">
                <a:latin typeface="Times New Roman" pitchFamily="18" charset="0"/>
                <a:cs typeface="Times New Roman" pitchFamily="18" charset="0"/>
              </a:rPr>
              <a:t>психологічну</a:t>
            </a:r>
            <a:r>
              <a:rPr lang="ru-RU" sz="2000" dirty="0" smtClean="0">
                <a:latin typeface="Times New Roman" pitchFamily="18" charset="0"/>
                <a:cs typeface="Times New Roman" pitchFamily="18" charset="0"/>
              </a:rPr>
              <a:t> службу в </a:t>
            </a:r>
            <a:r>
              <a:rPr lang="ru-RU" sz="2000" dirty="0" err="1" smtClean="0">
                <a:latin typeface="Times New Roman" pitchFamily="18" charset="0"/>
                <a:cs typeface="Times New Roman" pitchFamily="18" charset="0"/>
              </a:rPr>
              <a:t>системі</a:t>
            </a:r>
            <a:r>
              <a:rPr lang="ru-RU" sz="2000" dirty="0" smtClean="0">
                <a:latin typeface="Times New Roman" pitchFamily="18" charset="0"/>
                <a:cs typeface="Times New Roman" pitchFamily="18" charset="0"/>
              </a:rPr>
              <a:t> освіти </a:t>
            </a:r>
            <a:r>
              <a:rPr lang="ru-RU" sz="2000" dirty="0" err="1" smtClean="0">
                <a:latin typeface="Times New Roman" pitchFamily="18" charset="0"/>
                <a:cs typeface="Times New Roman" pitchFamily="18" charset="0"/>
              </a:rPr>
              <a:t>України</a:t>
            </a:r>
            <a:r>
              <a:rPr lang="ru-RU" sz="2000" dirty="0" smtClean="0">
                <a:latin typeface="Times New Roman" pitchFamily="18" charset="0"/>
                <a:cs typeface="Times New Roman" pitchFamily="18" charset="0"/>
              </a:rPr>
              <a:t> (Наказ МОН № 291 </a:t>
            </a:r>
            <a:r>
              <a:rPr lang="ru-RU" sz="2000" dirty="0" err="1" smtClean="0">
                <a:latin typeface="Times New Roman" pitchFamily="18" charset="0"/>
                <a:cs typeface="Times New Roman" pitchFamily="18" charset="0"/>
              </a:rPr>
              <a:t>від</a:t>
            </a:r>
            <a:r>
              <a:rPr lang="ru-RU" sz="2000" dirty="0" smtClean="0">
                <a:latin typeface="Times New Roman" pitchFamily="18" charset="0"/>
                <a:cs typeface="Times New Roman" pitchFamily="18" charset="0"/>
              </a:rPr>
              <a:t> 22.05.2018, </a:t>
            </a:r>
            <a:r>
              <a:rPr lang="ru-RU" sz="2000" dirty="0" err="1" smtClean="0">
                <a:latin typeface="Times New Roman" pitchFamily="18" charset="0"/>
                <a:cs typeface="Times New Roman" pitchFamily="18" charset="0"/>
              </a:rPr>
              <a:t>зі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змінами</a:t>
            </a:r>
            <a:r>
              <a:rPr lang="ru-RU" sz="2000" dirty="0" smtClean="0">
                <a:latin typeface="Times New Roman" pitchFamily="18" charset="0"/>
                <a:cs typeface="Times New Roman" pitchFamily="18" charset="0"/>
              </a:rPr>
              <a:t> 2022 р.)</a:t>
            </a:r>
          </a:p>
          <a:p>
            <a:pPr lvl="0" algn="just"/>
            <a:r>
              <a:rPr lang="ru-RU" sz="2000" dirty="0" err="1" smtClean="0">
                <a:latin typeface="Times New Roman" pitchFamily="18" charset="0"/>
                <a:cs typeface="Times New Roman" pitchFamily="18" charset="0"/>
              </a:rPr>
              <a:t>Етичний</a:t>
            </a:r>
            <a:r>
              <a:rPr lang="ru-RU" sz="2000" dirty="0" smtClean="0">
                <a:latin typeface="Times New Roman" pitchFamily="18" charset="0"/>
                <a:cs typeface="Times New Roman" pitchFamily="18" charset="0"/>
              </a:rPr>
              <a:t> кодекс психолога (УСП, 2017)</a:t>
            </a:r>
          </a:p>
          <a:p>
            <a:pPr lvl="0" algn="just"/>
            <a:r>
              <a:rPr lang="ru-RU" sz="2000" dirty="0" err="1" smtClean="0">
                <a:latin typeface="Times New Roman" pitchFamily="18" charset="0"/>
                <a:cs typeface="Times New Roman" pitchFamily="18" charset="0"/>
              </a:rPr>
              <a:t>Концепція</a:t>
            </a:r>
            <a:r>
              <a:rPr lang="ru-RU" sz="2000" dirty="0" smtClean="0">
                <a:latin typeface="Times New Roman" pitchFamily="18" charset="0"/>
                <a:cs typeface="Times New Roman" pitchFamily="18" charset="0"/>
              </a:rPr>
              <a:t> розвитку психологічної </a:t>
            </a:r>
            <a:r>
              <a:rPr lang="ru-RU" sz="2000" dirty="0" err="1" smtClean="0">
                <a:latin typeface="Times New Roman" pitchFamily="18" charset="0"/>
                <a:cs typeface="Times New Roman" pitchFamily="18" charset="0"/>
              </a:rPr>
              <a:t>служби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системи</a:t>
            </a:r>
            <a:r>
              <a:rPr lang="ru-RU" sz="2000" dirty="0" smtClean="0">
                <a:latin typeface="Times New Roman" pitchFamily="18" charset="0"/>
                <a:cs typeface="Times New Roman" pitchFamily="18" charset="0"/>
              </a:rPr>
              <a:t> освіти </a:t>
            </a:r>
            <a:r>
              <a:rPr lang="ru-RU" sz="2000" dirty="0" err="1" smtClean="0">
                <a:latin typeface="Times New Roman" pitchFamily="18" charset="0"/>
                <a:cs typeface="Times New Roman" pitchFamily="18" charset="0"/>
              </a:rPr>
              <a:t>України</a:t>
            </a:r>
            <a:r>
              <a:rPr lang="ru-RU" sz="2000" dirty="0" smtClean="0">
                <a:latin typeface="Times New Roman" pitchFamily="18" charset="0"/>
                <a:cs typeface="Times New Roman" pitchFamily="18" charset="0"/>
              </a:rPr>
              <a:t> (2023–2030)</a:t>
            </a:r>
          </a:p>
          <a:p>
            <a:pPr lvl="0" algn="just"/>
            <a:r>
              <a:rPr lang="uk-UA" sz="2000" dirty="0" smtClean="0">
                <a:latin typeface="Times New Roman" pitchFamily="18" charset="0"/>
                <a:cs typeface="Times New Roman" pitchFamily="18" charset="0"/>
              </a:rPr>
              <a:t>Листи МОН щодо роботи із дітьми з ООП</a:t>
            </a:r>
            <a:endParaRPr lang="ru-RU" sz="2000" dirty="0" smtClean="0">
              <a:latin typeface="Times New Roman" pitchFamily="18" charset="0"/>
              <a:cs typeface="Times New Roman" pitchFamily="18" charset="0"/>
            </a:endParaRPr>
          </a:p>
          <a:p>
            <a:pPr algn="just">
              <a:buNone/>
            </a:pP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Ці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документи</a:t>
            </a:r>
            <a:r>
              <a:rPr lang="ru-RU" sz="2000" dirty="0" smtClean="0">
                <a:latin typeface="Times New Roman" pitchFamily="18" charset="0"/>
                <a:cs typeface="Times New Roman" pitchFamily="18" charset="0"/>
              </a:rPr>
              <a:t> визначають </a:t>
            </a:r>
            <a:r>
              <a:rPr lang="ru-RU" sz="2000" dirty="0" err="1" smtClean="0">
                <a:latin typeface="Times New Roman" pitchFamily="18" charset="0"/>
                <a:cs typeface="Times New Roman" pitchFamily="18" charset="0"/>
              </a:rPr>
              <a:t>завдання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служби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функції</a:t>
            </a:r>
            <a:r>
              <a:rPr lang="ru-RU" sz="2000" dirty="0" smtClean="0">
                <a:latin typeface="Times New Roman" pitchFamily="18" charset="0"/>
                <a:cs typeface="Times New Roman" pitchFamily="18" charset="0"/>
              </a:rPr>
              <a:t> практичного психолога, </a:t>
            </a:r>
            <a:r>
              <a:rPr lang="ru-RU" sz="2000" dirty="0" err="1" smtClean="0">
                <a:latin typeface="Times New Roman" pitchFamily="18" charset="0"/>
                <a:cs typeface="Times New Roman" pitchFamily="18" charset="0"/>
              </a:rPr>
              <a:t>напрями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діяльності</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вимоги</a:t>
            </a:r>
            <a:r>
              <a:rPr lang="ru-RU" sz="2000" dirty="0" smtClean="0">
                <a:latin typeface="Times New Roman" pitchFamily="18" charset="0"/>
                <a:cs typeface="Times New Roman" pitchFamily="18" charset="0"/>
              </a:rPr>
              <a:t> до </a:t>
            </a:r>
            <a:r>
              <a:rPr lang="ru-RU" sz="2000" dirty="0" err="1" smtClean="0">
                <a:latin typeface="Times New Roman" pitchFamily="18" charset="0"/>
                <a:cs typeface="Times New Roman" pitchFamily="18" charset="0"/>
              </a:rPr>
              <a:t>кваліфікації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фахівців</a:t>
            </a:r>
            <a:r>
              <a:rPr lang="ru-RU" sz="2000" dirty="0" smtClean="0">
                <a:latin typeface="Times New Roman" pitchFamily="18" charset="0"/>
                <a:cs typeface="Times New Roman" pitchFamily="18" charset="0"/>
              </a:rPr>
              <a:t>.</a:t>
            </a:r>
          </a:p>
          <a:p>
            <a:pPr algn="just"/>
            <a:endParaRPr lang="ru-RU" sz="2000"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847088"/>
          </a:xfrm>
        </p:spPr>
        <p:txBody>
          <a:bodyPr>
            <a:normAutofit/>
          </a:bodyPr>
          <a:lstStyle/>
          <a:p>
            <a:pPr algn="ctr"/>
            <a:r>
              <a:rPr lang="ru-RU" b="1" dirty="0" err="1" smtClean="0">
                <a:latin typeface="Times New Roman" pitchFamily="18" charset="0"/>
                <a:cs typeface="Times New Roman" pitchFamily="18" charset="0"/>
              </a:rPr>
              <a:t>Висновки</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a:bodyPr>
          <a:lstStyle/>
          <a:p>
            <a:pPr lvl="0" algn="just"/>
            <a:r>
              <a:rPr lang="ru-RU" sz="2800" dirty="0" err="1" smtClean="0">
                <a:latin typeface="Times New Roman" pitchFamily="18" charset="0"/>
                <a:cs typeface="Times New Roman" pitchFamily="18" charset="0"/>
              </a:rPr>
              <a:t>Психологічний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супровід</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є</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ключовою</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складовою</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освітнього</a:t>
            </a:r>
            <a:r>
              <a:rPr lang="ru-RU" sz="2800" dirty="0" smtClean="0">
                <a:latin typeface="Times New Roman" pitchFamily="18" charset="0"/>
                <a:cs typeface="Times New Roman" pitchFamily="18" charset="0"/>
              </a:rPr>
              <a:t> процесу, що </a:t>
            </a:r>
            <a:r>
              <a:rPr lang="ru-RU" sz="2800" dirty="0" err="1" smtClean="0">
                <a:latin typeface="Times New Roman" pitchFamily="18" charset="0"/>
                <a:cs typeface="Times New Roman" pitchFamily="18" charset="0"/>
              </a:rPr>
              <a:t>забезпечує</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психічне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здоров’я</a:t>
            </a:r>
            <a:r>
              <a:rPr lang="ru-RU" sz="2800" dirty="0" smtClean="0">
                <a:latin typeface="Times New Roman" pitchFamily="18" charset="0"/>
                <a:cs typeface="Times New Roman" pitchFamily="18" charset="0"/>
              </a:rPr>
              <a:t> та </a:t>
            </a:r>
            <a:r>
              <a:rPr lang="ru-RU" sz="2800" dirty="0" err="1" smtClean="0">
                <a:latin typeface="Times New Roman" pitchFamily="18" charset="0"/>
                <a:cs typeface="Times New Roman" pitchFamily="18" charset="0"/>
              </a:rPr>
              <a:t>гармонійний</a:t>
            </a:r>
            <a:r>
              <a:rPr lang="ru-RU" sz="2800" dirty="0" smtClean="0">
                <a:latin typeface="Times New Roman" pitchFamily="18" charset="0"/>
                <a:cs typeface="Times New Roman" pitchFamily="18" charset="0"/>
              </a:rPr>
              <a:t> розвиток дитини.</a:t>
            </a:r>
          </a:p>
          <a:p>
            <a:pPr lvl="0" algn="just"/>
            <a:r>
              <a:rPr lang="ru-RU" sz="2800" dirty="0" smtClean="0">
                <a:latin typeface="Times New Roman" pitchFamily="18" charset="0"/>
                <a:cs typeface="Times New Roman" pitchFamily="18" charset="0"/>
              </a:rPr>
              <a:t>У </a:t>
            </a:r>
            <a:r>
              <a:rPr lang="ru-RU" sz="2800" dirty="0" err="1" smtClean="0">
                <a:latin typeface="Times New Roman" pitchFamily="18" charset="0"/>
                <a:cs typeface="Times New Roman" pitchFamily="18" charset="0"/>
              </a:rPr>
              <a:t>дошкільному</a:t>
            </a:r>
            <a:r>
              <a:rPr lang="ru-RU" sz="2800" dirty="0" smtClean="0">
                <a:latin typeface="Times New Roman" pitchFamily="18" charset="0"/>
                <a:cs typeface="Times New Roman" pitchFamily="18" charset="0"/>
              </a:rPr>
              <a:t> та </a:t>
            </a:r>
            <a:r>
              <a:rPr lang="ru-RU" sz="2800" dirty="0" err="1" smtClean="0">
                <a:latin typeface="Times New Roman" pitchFamily="18" charset="0"/>
                <a:cs typeface="Times New Roman" pitchFamily="18" charset="0"/>
              </a:rPr>
              <a:t>шкільному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віці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важливо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дотримуватися</a:t>
            </a:r>
            <a:r>
              <a:rPr lang="ru-RU" sz="2800" dirty="0" smtClean="0">
                <a:latin typeface="Times New Roman" pitchFamily="18" charset="0"/>
                <a:cs typeface="Times New Roman" pitchFamily="18" charset="0"/>
              </a:rPr>
              <a:t> принципу партнерства та </a:t>
            </a:r>
            <a:r>
              <a:rPr lang="ru-RU" sz="2800" dirty="0" err="1" smtClean="0">
                <a:latin typeface="Times New Roman" pitchFamily="18" charset="0"/>
                <a:cs typeface="Times New Roman" pitchFamily="18" charset="0"/>
              </a:rPr>
              <a:t>гуманізму</a:t>
            </a:r>
            <a:r>
              <a:rPr lang="ru-RU" sz="2800" dirty="0" smtClean="0">
                <a:latin typeface="Times New Roman" pitchFamily="18" charset="0"/>
                <a:cs typeface="Times New Roman" pitchFamily="18" charset="0"/>
              </a:rPr>
              <a:t>.</a:t>
            </a:r>
          </a:p>
          <a:p>
            <a:pPr lvl="0" algn="just"/>
            <a:r>
              <a:rPr lang="ru-RU" sz="2800" dirty="0" smtClean="0">
                <a:latin typeface="Times New Roman" pitchFamily="18" charset="0"/>
                <a:cs typeface="Times New Roman" pitchFamily="18" charset="0"/>
              </a:rPr>
              <a:t>Робота психолога повинна бути системною, </a:t>
            </a:r>
            <a:r>
              <a:rPr lang="ru-RU" sz="2800" dirty="0" err="1" smtClean="0">
                <a:latin typeface="Times New Roman" pitchFamily="18" charset="0"/>
                <a:cs typeface="Times New Roman" pitchFamily="18" charset="0"/>
              </a:rPr>
              <a:t>безперервною</a:t>
            </a:r>
            <a:r>
              <a:rPr lang="ru-RU" sz="2800" dirty="0" smtClean="0">
                <a:latin typeface="Times New Roman" pitchFamily="18" charset="0"/>
                <a:cs typeface="Times New Roman" pitchFamily="18" charset="0"/>
              </a:rPr>
              <a:t> та </a:t>
            </a:r>
            <a:r>
              <a:rPr lang="ru-RU" sz="2800" dirty="0" err="1" smtClean="0">
                <a:latin typeface="Times New Roman" pitchFamily="18" charset="0"/>
                <a:cs typeface="Times New Roman" pitchFamily="18" charset="0"/>
              </a:rPr>
              <a:t>індивідуалізованою</a:t>
            </a:r>
            <a:r>
              <a:rPr lang="ru-RU" sz="2800" dirty="0" smtClean="0">
                <a:latin typeface="Times New Roman" pitchFamily="18" charset="0"/>
                <a:cs typeface="Times New Roman" pitchFamily="18" charset="0"/>
              </a:rPr>
              <a:t>.</a:t>
            </a:r>
          </a:p>
          <a:p>
            <a:pPr lvl="0" algn="just"/>
            <a:r>
              <a:rPr lang="ru-RU" sz="2800" dirty="0" err="1" smtClean="0">
                <a:latin typeface="Times New Roman" pitchFamily="18" charset="0"/>
                <a:cs typeface="Times New Roman" pitchFamily="18" charset="0"/>
              </a:rPr>
              <a:t>Ефективний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супровід</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передбачає</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командну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взаємодію</a:t>
            </a:r>
            <a:r>
              <a:rPr lang="ru-RU" sz="2800" dirty="0" smtClean="0">
                <a:latin typeface="Times New Roman" pitchFamily="18" charset="0"/>
                <a:cs typeface="Times New Roman" pitchFamily="18" charset="0"/>
              </a:rPr>
              <a:t> між психологом, педагогами, батьками та </a:t>
            </a:r>
            <a:r>
              <a:rPr lang="ru-RU" sz="2800" dirty="0" err="1" smtClean="0">
                <a:latin typeface="Times New Roman" pitchFamily="18" charset="0"/>
                <a:cs typeface="Times New Roman" pitchFamily="18" charset="0"/>
              </a:rPr>
              <a:t>дитиною</a:t>
            </a:r>
            <a:r>
              <a:rPr lang="ru-RU" sz="2800" dirty="0" smtClean="0">
                <a:latin typeface="Times New Roman" pitchFamily="18" charset="0"/>
                <a:cs typeface="Times New Roman" pitchFamily="18" charset="0"/>
              </a:rPr>
              <a:t>.</a:t>
            </a:r>
          </a:p>
          <a:p>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latin typeface="Times New Roman" pitchFamily="18" charset="0"/>
                <a:cs typeface="Times New Roman" pitchFamily="18" charset="0"/>
              </a:rPr>
              <a:t>ВИКОРИСТАНІ ДЖЕРЕЛА</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pPr lvl="0" algn="just"/>
            <a:r>
              <a:rPr lang="ru-RU" dirty="0" err="1" smtClean="0">
                <a:latin typeface="Times New Roman" pitchFamily="18" charset="0"/>
                <a:cs typeface="Times New Roman" pitchFamily="18" charset="0"/>
              </a:rPr>
              <a:t>Положення</a:t>
            </a:r>
            <a:r>
              <a:rPr lang="ru-RU" dirty="0" smtClean="0">
                <a:latin typeface="Times New Roman" pitchFamily="18" charset="0"/>
                <a:cs typeface="Times New Roman" pitchFamily="18" charset="0"/>
              </a:rPr>
              <a:t> про </a:t>
            </a:r>
            <a:r>
              <a:rPr lang="ru-RU" dirty="0" err="1" smtClean="0">
                <a:latin typeface="Times New Roman" pitchFamily="18" charset="0"/>
                <a:cs typeface="Times New Roman" pitchFamily="18" charset="0"/>
              </a:rPr>
              <a:t>психологічну</a:t>
            </a:r>
            <a:r>
              <a:rPr lang="ru-RU" dirty="0" smtClean="0">
                <a:latin typeface="Times New Roman" pitchFamily="18" charset="0"/>
                <a:cs typeface="Times New Roman" pitchFamily="18" charset="0"/>
              </a:rPr>
              <a:t> службу в </a:t>
            </a:r>
            <a:r>
              <a:rPr lang="ru-RU" dirty="0" err="1" smtClean="0">
                <a:latin typeface="Times New Roman" pitchFamily="18" charset="0"/>
                <a:cs typeface="Times New Roman" pitchFamily="18" charset="0"/>
              </a:rPr>
              <a:t>системі</a:t>
            </a:r>
            <a:r>
              <a:rPr lang="ru-RU" dirty="0" smtClean="0">
                <a:latin typeface="Times New Roman" pitchFamily="18" charset="0"/>
                <a:cs typeface="Times New Roman" pitchFamily="18" charset="0"/>
              </a:rPr>
              <a:t> освіти </a:t>
            </a:r>
            <a:r>
              <a:rPr lang="ru-RU" dirty="0" err="1" smtClean="0">
                <a:latin typeface="Times New Roman" pitchFamily="18" charset="0"/>
                <a:cs typeface="Times New Roman" pitchFamily="18" charset="0"/>
              </a:rPr>
              <a:t>України</a:t>
            </a:r>
            <a:r>
              <a:rPr lang="ru-RU" dirty="0" smtClean="0">
                <a:latin typeface="Times New Roman" pitchFamily="18" charset="0"/>
                <a:cs typeface="Times New Roman" pitchFamily="18" charset="0"/>
              </a:rPr>
              <a:t>, Наказ МОН № 291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22.05.2018 р.</a:t>
            </a:r>
          </a:p>
          <a:p>
            <a:pPr lvl="0" algn="just"/>
            <a:r>
              <a:rPr lang="ru-RU" dirty="0" err="1" smtClean="0">
                <a:latin typeface="Times New Roman" pitchFamily="18" charset="0"/>
                <a:cs typeface="Times New Roman" pitchFamily="18" charset="0"/>
              </a:rPr>
              <a:t>Карамушка</a:t>
            </a:r>
            <a:r>
              <a:rPr lang="ru-RU" dirty="0" smtClean="0">
                <a:latin typeface="Times New Roman" pitchFamily="18" charset="0"/>
                <a:cs typeface="Times New Roman" pitchFamily="18" charset="0"/>
              </a:rPr>
              <a:t> Л. М. </a:t>
            </a:r>
            <a:r>
              <a:rPr lang="ru-RU" i="1" dirty="0" err="1" smtClean="0">
                <a:latin typeface="Times New Roman" pitchFamily="18" charset="0"/>
                <a:cs typeface="Times New Roman" pitchFamily="18" charset="0"/>
              </a:rPr>
              <a:t>Психологічна</a:t>
            </a:r>
            <a:r>
              <a:rPr lang="ru-RU" i="1" dirty="0" smtClean="0">
                <a:latin typeface="Times New Roman" pitchFamily="18" charset="0"/>
                <a:cs typeface="Times New Roman" pitchFamily="18" charset="0"/>
              </a:rPr>
              <a:t> служба в </a:t>
            </a:r>
            <a:r>
              <a:rPr lang="ru-RU" i="1" dirty="0" err="1" smtClean="0">
                <a:latin typeface="Times New Roman" pitchFamily="18" charset="0"/>
                <a:cs typeface="Times New Roman" pitchFamily="18" charset="0"/>
              </a:rPr>
              <a:t>освіті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теорія</a:t>
            </a:r>
            <a:r>
              <a:rPr lang="ru-RU" i="1" dirty="0" smtClean="0">
                <a:latin typeface="Times New Roman" pitchFamily="18" charset="0"/>
                <a:cs typeface="Times New Roman" pitchFamily="18" charset="0"/>
              </a:rPr>
              <a:t> і практика</a:t>
            </a:r>
            <a:r>
              <a:rPr lang="ru-RU" dirty="0" smtClean="0">
                <a:latin typeface="Times New Roman" pitchFamily="18" charset="0"/>
                <a:cs typeface="Times New Roman" pitchFamily="18" charset="0"/>
              </a:rPr>
              <a:t>. – К.: </a:t>
            </a:r>
            <a:r>
              <a:rPr lang="ru-RU" dirty="0" err="1" smtClean="0">
                <a:latin typeface="Times New Roman" pitchFamily="18" charset="0"/>
                <a:cs typeface="Times New Roman" pitchFamily="18" charset="0"/>
              </a:rPr>
              <a:t>Либідь</a:t>
            </a:r>
            <a:r>
              <a:rPr lang="ru-RU" dirty="0" smtClean="0">
                <a:latin typeface="Times New Roman" pitchFamily="18" charset="0"/>
                <a:cs typeface="Times New Roman" pitchFamily="18" charset="0"/>
              </a:rPr>
              <a:t>, 2019.</a:t>
            </a:r>
          </a:p>
          <a:p>
            <a:pPr lvl="0" algn="just"/>
            <a:r>
              <a:rPr lang="ru-RU" dirty="0" smtClean="0">
                <a:latin typeface="Times New Roman" pitchFamily="18" charset="0"/>
                <a:cs typeface="Times New Roman" pitchFamily="18" charset="0"/>
              </a:rPr>
              <a:t>Кочубей Т. Д., Титаренко Т. М. </a:t>
            </a:r>
            <a:r>
              <a:rPr lang="ru-RU" i="1" dirty="0" err="1" smtClean="0">
                <a:latin typeface="Times New Roman" pitchFamily="18" charset="0"/>
                <a:cs typeface="Times New Roman" pitchFamily="18" charset="0"/>
              </a:rPr>
              <a:t>Психологічна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підтримка</a:t>
            </a:r>
            <a:r>
              <a:rPr lang="ru-RU" i="1" dirty="0" smtClean="0">
                <a:latin typeface="Times New Roman" pitchFamily="18" charset="0"/>
                <a:cs typeface="Times New Roman" pitchFamily="18" charset="0"/>
              </a:rPr>
              <a:t> розвитку </a:t>
            </a:r>
            <a:r>
              <a:rPr lang="ru-RU" i="1" dirty="0" err="1" smtClean="0">
                <a:latin typeface="Times New Roman" pitchFamily="18" charset="0"/>
                <a:cs typeface="Times New Roman" pitchFamily="18" charset="0"/>
              </a:rPr>
              <a:t>особистості</a:t>
            </a:r>
            <a:r>
              <a:rPr lang="ru-RU" i="1" dirty="0" smtClean="0">
                <a:latin typeface="Times New Roman" pitchFamily="18" charset="0"/>
                <a:cs typeface="Times New Roman" pitchFamily="18" charset="0"/>
              </a:rPr>
              <a:t> дитини</a:t>
            </a:r>
            <a:r>
              <a:rPr lang="ru-RU" dirty="0" smtClean="0">
                <a:latin typeface="Times New Roman" pitchFamily="18" charset="0"/>
                <a:cs typeface="Times New Roman" pitchFamily="18" charset="0"/>
              </a:rPr>
              <a:t>. – К., 2018.</a:t>
            </a:r>
          </a:p>
          <a:p>
            <a:pPr algn="just"/>
            <a:r>
              <a:rPr lang="ru-RU" dirty="0" smtClean="0">
                <a:latin typeface="Times New Roman" pitchFamily="18" charset="0"/>
                <a:cs typeface="Times New Roman" pitchFamily="18" charset="0"/>
              </a:rPr>
              <a:t>Левченко О. Є., </a:t>
            </a:r>
            <a:r>
              <a:rPr lang="ru-RU" dirty="0" err="1" smtClean="0">
                <a:latin typeface="Times New Roman" pitchFamily="18" charset="0"/>
                <a:cs typeface="Times New Roman" pitchFamily="18" charset="0"/>
              </a:rPr>
              <a:t>Єфіменко</a:t>
            </a:r>
            <a:r>
              <a:rPr lang="ru-RU" dirty="0" smtClean="0">
                <a:latin typeface="Times New Roman" pitchFamily="18" charset="0"/>
                <a:cs typeface="Times New Roman" pitchFamily="18" charset="0"/>
              </a:rPr>
              <a:t> Л. М. </a:t>
            </a:r>
            <a:r>
              <a:rPr lang="ru-RU" i="1" dirty="0" err="1" smtClean="0">
                <a:latin typeface="Times New Roman" pitchFamily="18" charset="0"/>
                <a:cs typeface="Times New Roman" pitchFamily="18" charset="0"/>
              </a:rPr>
              <a:t>Психологічний</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супровід</a:t>
            </a:r>
            <a:r>
              <a:rPr lang="ru-RU" i="1" dirty="0" smtClean="0">
                <a:latin typeface="Times New Roman" pitchFamily="18" charset="0"/>
                <a:cs typeface="Times New Roman" pitchFamily="18" charset="0"/>
              </a:rPr>
              <a:t> дітей у </a:t>
            </a:r>
            <a:r>
              <a:rPr lang="ru-RU" i="1" dirty="0" err="1" smtClean="0">
                <a:latin typeface="Times New Roman" pitchFamily="18" charset="0"/>
                <a:cs typeface="Times New Roman" pitchFamily="18" charset="0"/>
              </a:rPr>
              <a:t>системі</a:t>
            </a:r>
            <a:r>
              <a:rPr lang="ru-RU" i="1" dirty="0" smtClean="0">
                <a:latin typeface="Times New Roman" pitchFamily="18" charset="0"/>
                <a:cs typeface="Times New Roman" pitchFamily="18" charset="0"/>
              </a:rPr>
              <a:t> освіти</a:t>
            </a:r>
            <a:r>
              <a:rPr lang="ru-RU" dirty="0" smtClean="0">
                <a:latin typeface="Times New Roman" pitchFamily="18" charset="0"/>
                <a:cs typeface="Times New Roman" pitchFamily="18" charset="0"/>
              </a:rPr>
              <a:t>. – К.: Центр </a:t>
            </a:r>
            <a:r>
              <a:rPr lang="ru-RU" dirty="0" err="1" smtClean="0">
                <a:latin typeface="Times New Roman" pitchFamily="18" charset="0"/>
                <a:cs typeface="Times New Roman" pitchFamily="18" charset="0"/>
              </a:rPr>
              <a:t>учбової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літератури</a:t>
            </a:r>
            <a:r>
              <a:rPr lang="ru-RU" dirty="0" smtClean="0">
                <a:latin typeface="Times New Roman" pitchFamily="18" charset="0"/>
                <a:cs typeface="Times New Roman" pitchFamily="18" charset="0"/>
              </a:rPr>
              <a:t>, 2021.</a:t>
            </a:r>
          </a:p>
          <a:p>
            <a:pPr algn="just"/>
            <a:r>
              <a:rPr lang="ru-RU" dirty="0" smtClean="0">
                <a:latin typeface="Times New Roman" pitchFamily="18" charset="0"/>
                <a:cs typeface="Times New Roman" pitchFamily="18" charset="0"/>
              </a:rPr>
              <a:t>Максименко С. Д. </a:t>
            </a:r>
            <a:r>
              <a:rPr lang="ru-RU" i="1" dirty="0" err="1" smtClean="0">
                <a:latin typeface="Times New Roman" pitchFamily="18" charset="0"/>
                <a:cs typeface="Times New Roman" pitchFamily="18" charset="0"/>
              </a:rPr>
              <a:t>Вікова</a:t>
            </a:r>
            <a:r>
              <a:rPr lang="ru-RU" i="1" dirty="0" smtClean="0">
                <a:latin typeface="Times New Roman" pitchFamily="18" charset="0"/>
                <a:cs typeface="Times New Roman" pitchFamily="18" charset="0"/>
              </a:rPr>
              <a:t> психологія</a:t>
            </a:r>
            <a:r>
              <a:rPr lang="ru-RU" dirty="0" smtClean="0">
                <a:latin typeface="Times New Roman" pitchFamily="18" charset="0"/>
                <a:cs typeface="Times New Roman" pitchFamily="18" charset="0"/>
              </a:rPr>
              <a:t>. – К.: Кондор, 2020.</a:t>
            </a:r>
          </a:p>
          <a:p>
            <a:pPr lvl="0" algn="just"/>
            <a:r>
              <a:rPr lang="uk-UA" dirty="0" err="1" smtClean="0">
                <a:latin typeface="Times New Roman" pitchFamily="18" charset="0"/>
                <a:cs typeface="Times New Roman" pitchFamily="18" charset="0"/>
              </a:rPr>
              <a:t>Околович</a:t>
            </a:r>
            <a:r>
              <a:rPr lang="uk-UA" dirty="0" smtClean="0">
                <a:latin typeface="Times New Roman" pitchFamily="18" charset="0"/>
                <a:cs typeface="Times New Roman" pitchFamily="18" charset="0"/>
              </a:rPr>
              <a:t> О.С. Особливості психологічного супроводу учасників </a:t>
            </a:r>
            <a:r>
              <a:rPr lang="uk-UA" dirty="0" err="1" smtClean="0">
                <a:latin typeface="Times New Roman" pitchFamily="18" charset="0"/>
                <a:cs typeface="Times New Roman" pitchFamily="18" charset="0"/>
              </a:rPr>
              <a:t>інклюзивоного</a:t>
            </a:r>
            <a:r>
              <a:rPr lang="uk-UA" dirty="0" smtClean="0">
                <a:latin typeface="Times New Roman" pitchFamily="18" charset="0"/>
                <a:cs typeface="Times New Roman" pitchFamily="18" charset="0"/>
              </a:rPr>
              <a:t> процесу в закладах дошкільної освіти. Дисертація на здобуття наукового ступеня доктора філософії. – Запоріжжя, 2024.</a:t>
            </a:r>
            <a:endParaRPr lang="ru-RU" dirty="0" smtClean="0">
              <a:latin typeface="Times New Roman" pitchFamily="18" charset="0"/>
              <a:cs typeface="Times New Roman" pitchFamily="18" charset="0"/>
            </a:endParaRPr>
          </a:p>
          <a:p>
            <a:pPr lvl="0" algn="just"/>
            <a:r>
              <a:rPr lang="ru-RU" dirty="0" err="1" smtClean="0">
                <a:latin typeface="Times New Roman" pitchFamily="18" charset="0"/>
                <a:cs typeface="Times New Roman" pitchFamily="18" charset="0"/>
              </a:rPr>
              <a:t>Етичний</a:t>
            </a:r>
            <a:r>
              <a:rPr lang="ru-RU" dirty="0" smtClean="0">
                <a:latin typeface="Times New Roman" pitchFamily="18" charset="0"/>
                <a:cs typeface="Times New Roman" pitchFamily="18" charset="0"/>
              </a:rPr>
              <a:t> кодекс психолога </a:t>
            </a:r>
            <a:r>
              <a:rPr lang="ru-RU" dirty="0" err="1" smtClean="0">
                <a:latin typeface="Times New Roman" pitchFamily="18" charset="0"/>
                <a:cs typeface="Times New Roman" pitchFamily="18" charset="0"/>
              </a:rPr>
              <a:t>України</a:t>
            </a:r>
            <a:r>
              <a:rPr lang="ru-RU" dirty="0" smtClean="0">
                <a:latin typeface="Times New Roman" pitchFamily="18" charset="0"/>
                <a:cs typeface="Times New Roman" pitchFamily="18" charset="0"/>
              </a:rPr>
              <a:t>. – УСП, 2017.</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dirty="0" smtClean="0">
                <a:latin typeface="Times New Roman" pitchFamily="18" charset="0"/>
                <a:cs typeface="Times New Roman" pitchFamily="18" charset="0"/>
              </a:rPr>
              <a:t>Проведений нами </a:t>
            </a:r>
            <a:r>
              <a:rPr lang="ru-RU" dirty="0" err="1" smtClean="0">
                <a:latin typeface="Times New Roman" pitchFamily="18" charset="0"/>
                <a:cs typeface="Times New Roman" pitchFamily="18" charset="0"/>
              </a:rPr>
              <a:t>теоретичний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аналіз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наукових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джерел</a:t>
            </a:r>
            <a:r>
              <a:rPr lang="ru-RU" dirty="0" smtClean="0">
                <a:latin typeface="Times New Roman" pitchFamily="18" charset="0"/>
                <a:cs typeface="Times New Roman" pitchFamily="18" charset="0"/>
              </a:rPr>
              <a:t> із </a:t>
            </a:r>
            <a:r>
              <a:rPr lang="ru-RU" dirty="0" err="1" smtClean="0">
                <a:latin typeface="Times New Roman" pitchFamily="18" charset="0"/>
                <a:cs typeface="Times New Roman" pitchFamily="18" charset="0"/>
              </a:rPr>
              <a:t>зазначеної</a:t>
            </a:r>
            <a:r>
              <a:rPr lang="ru-RU" dirty="0" smtClean="0">
                <a:latin typeface="Times New Roman" pitchFamily="18" charset="0"/>
                <a:cs typeface="Times New Roman" pitchFamily="18" charset="0"/>
              </a:rPr>
              <a:t> теми </a:t>
            </a:r>
            <a:r>
              <a:rPr lang="ru-RU" dirty="0" err="1" smtClean="0">
                <a:latin typeface="Times New Roman" pitchFamily="18" charset="0"/>
                <a:cs typeface="Times New Roman" pitchFamily="18" charset="0"/>
              </a:rPr>
              <a:t>демонструє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зростання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зацікавленості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дослідників</a:t>
            </a:r>
            <a:r>
              <a:rPr lang="ru-RU" dirty="0" smtClean="0">
                <a:latin typeface="Times New Roman" pitchFamily="18" charset="0"/>
                <a:cs typeface="Times New Roman" pitchFamily="18" charset="0"/>
              </a:rPr>
              <a:t> проблемою психологічного супроводу в </a:t>
            </a:r>
            <a:r>
              <a:rPr lang="ru-RU" dirty="0" err="1" smtClean="0">
                <a:latin typeface="Times New Roman" pitchFamily="18" charset="0"/>
                <a:cs typeface="Times New Roman" pitchFamily="18" charset="0"/>
              </a:rPr>
              <a:t>контексті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інклюзивного</a:t>
            </a:r>
            <a:r>
              <a:rPr lang="ru-RU" dirty="0" smtClean="0">
                <a:latin typeface="Times New Roman" pitchFamily="18" charset="0"/>
                <a:cs typeface="Times New Roman" pitchFamily="18" charset="0"/>
              </a:rPr>
              <a:t> процесу. Є </a:t>
            </a:r>
            <a:r>
              <a:rPr lang="ru-RU" dirty="0" err="1" smtClean="0">
                <a:latin typeface="Times New Roman" pitchFamily="18" charset="0"/>
                <a:cs typeface="Times New Roman" pitchFamily="18" charset="0"/>
              </a:rPr>
              <a:t>значна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кількість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праць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присвячених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психологічному</a:t>
            </a:r>
            <a:r>
              <a:rPr lang="ru-RU" dirty="0" smtClean="0">
                <a:latin typeface="Times New Roman" pitchFamily="18" charset="0"/>
                <a:cs typeface="Times New Roman" pitchFamily="18" charset="0"/>
              </a:rPr>
              <a:t> супроводу дітей </a:t>
            </a:r>
            <a:r>
              <a:rPr lang="ru-RU" dirty="0" err="1" smtClean="0">
                <a:latin typeface="Times New Roman" pitchFamily="18" charset="0"/>
                <a:cs typeface="Times New Roman" pitchFamily="18" charset="0"/>
              </a:rPr>
              <a:t>дошкільного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шкільного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студентів</a:t>
            </a:r>
            <a:r>
              <a:rPr lang="ru-RU" dirty="0" smtClean="0">
                <a:latin typeface="Times New Roman" pitchFamily="18" charset="0"/>
                <a:cs typeface="Times New Roman" pitchFamily="18" charset="0"/>
              </a:rPr>
              <a:t> і </a:t>
            </a:r>
            <a:r>
              <a:rPr lang="ru-RU" dirty="0" err="1" smtClean="0">
                <a:latin typeface="Times New Roman" pitchFamily="18" charset="0"/>
                <a:cs typeface="Times New Roman" pitchFamily="18" charset="0"/>
              </a:rPr>
              <a:t>молоді</a:t>
            </a:r>
            <a:r>
              <a:rPr lang="ru-RU" dirty="0" smtClean="0">
                <a:latin typeface="Times New Roman" pitchFamily="18" charset="0"/>
                <a:cs typeface="Times New Roman" pitchFamily="18" charset="0"/>
              </a:rPr>
              <a:t> з особливими освітніми потребами</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714512"/>
          </a:xfrm>
        </p:spPr>
        <p:txBody>
          <a:bodyPr>
            <a:normAutofit fontScale="90000"/>
          </a:bodyPr>
          <a:lstStyle/>
          <a:p>
            <a:pPr algn="ctr"/>
            <a:r>
              <a:rPr lang="ru-RU" sz="3600" b="1" dirty="0" err="1" smtClean="0"/>
              <a:t>Поняття</a:t>
            </a:r>
            <a:r>
              <a:rPr lang="ru-RU" sz="3600" b="1" dirty="0" smtClean="0"/>
              <a:t> психологічного супроводу у </a:t>
            </a:r>
            <a:r>
              <a:rPr lang="ru-RU" sz="3600" b="1" dirty="0" err="1" smtClean="0"/>
              <a:t>вітчизняній</a:t>
            </a:r>
            <a:r>
              <a:rPr lang="ru-RU" sz="3600" b="1" dirty="0" smtClean="0"/>
              <a:t> та </a:t>
            </a:r>
            <a:r>
              <a:rPr lang="ru-RU" sz="3600" b="1" dirty="0" err="1" smtClean="0"/>
              <a:t>зарубіжній</a:t>
            </a:r>
            <a:r>
              <a:rPr lang="ru-RU" sz="3600" b="1" dirty="0" smtClean="0"/>
              <a:t> </a:t>
            </a:r>
            <a:r>
              <a:rPr lang="ru-RU" sz="3600" b="1" dirty="0" err="1" smtClean="0"/>
              <a:t>науці</a:t>
            </a:r>
            <a:r>
              <a:rPr lang="ru-RU" dirty="0" smtClean="0"/>
              <a:t/>
            </a:r>
            <a:br>
              <a:rPr lang="ru-RU" dirty="0" smtClean="0"/>
            </a:br>
            <a:endParaRPr lang="ru-RU" dirty="0"/>
          </a:p>
        </p:txBody>
      </p:sp>
      <p:sp>
        <p:nvSpPr>
          <p:cNvPr id="3" name="Содержимое 2"/>
          <p:cNvSpPr>
            <a:spLocks noGrp="1"/>
          </p:cNvSpPr>
          <p:nvPr>
            <p:ph idx="1"/>
          </p:nvPr>
        </p:nvSpPr>
        <p:spPr>
          <a:xfrm>
            <a:off x="457200" y="1428736"/>
            <a:ext cx="8229600" cy="4895864"/>
          </a:xfrm>
        </p:spPr>
        <p:txBody>
          <a:bodyPr>
            <a:normAutofit fontScale="92500"/>
          </a:bodyPr>
          <a:lstStyle/>
          <a:p>
            <a:pPr algn="just"/>
            <a:r>
              <a:rPr lang="ru-RU" dirty="0" err="1" smtClean="0">
                <a:latin typeface="Times New Roman" pitchFamily="18" charset="0"/>
                <a:cs typeface="Times New Roman" pitchFamily="18" charset="0"/>
              </a:rPr>
              <a:t>Наукові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концепції</a:t>
            </a:r>
            <a:r>
              <a:rPr lang="ru-RU" dirty="0" smtClean="0">
                <a:latin typeface="Times New Roman" pitchFamily="18" charset="0"/>
                <a:cs typeface="Times New Roman" pitchFamily="18" charset="0"/>
              </a:rPr>
              <a:t> психологічного супроводу </a:t>
            </a:r>
            <a:r>
              <a:rPr lang="ru-RU" dirty="0" err="1" smtClean="0">
                <a:latin typeface="Times New Roman" pitchFamily="18" charset="0"/>
                <a:cs typeface="Times New Roman" pitchFamily="18" charset="0"/>
              </a:rPr>
              <a:t>досить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різноманітні</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актуалізують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науковий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пошук</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визначення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сутності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а також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змісту</a:t>
            </a:r>
            <a:r>
              <a:rPr lang="ru-RU" dirty="0" smtClean="0">
                <a:latin typeface="Times New Roman" pitchFamily="18" charset="0"/>
                <a:cs typeface="Times New Roman" pitchFamily="18" charset="0"/>
              </a:rPr>
              <a:t>, компонентів і </a:t>
            </a:r>
            <a:r>
              <a:rPr lang="ru-RU" dirty="0" err="1" smtClean="0">
                <a:latin typeface="Times New Roman" pitchFamily="18" charset="0"/>
                <a:cs typeface="Times New Roman" pitchFamily="18" charset="0"/>
              </a:rPr>
              <a:t>структури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Необхідно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зазначити</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психологічного супроводу в </a:t>
            </a:r>
            <a:r>
              <a:rPr lang="ru-RU" dirty="0" err="1" smtClean="0">
                <a:latin typeface="Times New Roman" pitchFamily="18" charset="0"/>
                <a:cs typeface="Times New Roman" pitchFamily="18" charset="0"/>
              </a:rPr>
              <a:t>сучасній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розглядається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досить</a:t>
            </a:r>
            <a:r>
              <a:rPr lang="ru-RU" dirty="0" smtClean="0">
                <a:latin typeface="Times New Roman" pitchFamily="18" charset="0"/>
                <a:cs typeface="Times New Roman" pitchFamily="18" charset="0"/>
              </a:rPr>
              <a:t> широко, а </a:t>
            </a:r>
            <a:r>
              <a:rPr lang="ru-RU" dirty="0" err="1" smtClean="0">
                <a:latin typeface="Times New Roman" pitchFamily="18" charset="0"/>
                <a:cs typeface="Times New Roman" pitchFamily="18" charset="0"/>
              </a:rPr>
              <a:t>єдиного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загальноприйнятого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підходу</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тлумачення</a:t>
            </a:r>
            <a:r>
              <a:rPr lang="ru-RU" dirty="0" smtClean="0">
                <a:latin typeface="Times New Roman" pitchFamily="18" charset="0"/>
                <a:cs typeface="Times New Roman" pitchFamily="18" charset="0"/>
              </a:rPr>
              <a:t> станом на </a:t>
            </a:r>
            <a:r>
              <a:rPr lang="ru-RU" dirty="0" err="1" smtClean="0">
                <a:latin typeface="Times New Roman" pitchFamily="18" charset="0"/>
                <a:cs typeface="Times New Roman" pitchFamily="18" charset="0"/>
              </a:rPr>
              <a:t>теперішній</a:t>
            </a:r>
            <a:r>
              <a:rPr lang="ru-RU" dirty="0" smtClean="0">
                <a:latin typeface="Times New Roman" pitchFamily="18" charset="0"/>
                <a:cs typeface="Times New Roman" pitchFamily="18" charset="0"/>
              </a:rPr>
              <a:t> час </a:t>
            </a:r>
            <a:r>
              <a:rPr lang="ru-RU" dirty="0" err="1" smtClean="0">
                <a:latin typeface="Times New Roman" pitchFamily="18" charset="0"/>
                <a:cs typeface="Times New Roman" pitchFamily="18" charset="0"/>
              </a:rPr>
              <a:t>ще</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виокремлено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Однак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науковці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вбачають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необхідність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психологічного супроводу, що </a:t>
            </a:r>
            <a:r>
              <a:rPr lang="ru-RU" dirty="0" err="1" smtClean="0">
                <a:latin typeface="Times New Roman" pitchFamily="18" charset="0"/>
                <a:cs typeface="Times New Roman" pitchFamily="18" charset="0"/>
              </a:rPr>
              <a:t>підтверджується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близьких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дефініцій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підтримка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супроводження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супроводження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корекція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тощо</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857232"/>
            <a:ext cx="8229600" cy="5467368"/>
          </a:xfrm>
        </p:spPr>
        <p:txBody>
          <a:bodyPr>
            <a:normAutofit fontScale="92500" lnSpcReduction="10000"/>
          </a:bodyPr>
          <a:lstStyle/>
          <a:p>
            <a:pPr algn="just"/>
            <a:r>
              <a:rPr lang="uk-UA" dirty="0" smtClean="0">
                <a:latin typeface="Times New Roman" pitchFamily="18" charset="0"/>
                <a:cs typeface="Times New Roman" pitchFamily="18" charset="0"/>
              </a:rPr>
              <a:t>У </a:t>
            </a:r>
            <a:r>
              <a:rPr lang="ru-RU" dirty="0" err="1" smtClean="0">
                <a:latin typeface="Times New Roman" pitchFamily="18" charset="0"/>
                <a:cs typeface="Times New Roman" pitchFamily="18" charset="0"/>
              </a:rPr>
              <a:t>прац</a:t>
            </a:r>
            <a:r>
              <a:rPr lang="uk-UA" dirty="0" err="1" smtClean="0">
                <a:latin typeface="Times New Roman" pitchFamily="18" charset="0"/>
                <a:cs typeface="Times New Roman" pitchFamily="18" charset="0"/>
              </a:rPr>
              <a:t>ях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класиків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психології</a:t>
            </a:r>
            <a:r>
              <a:rPr lang="ru-RU" dirty="0" smtClean="0">
                <a:latin typeface="Times New Roman" pitchFamily="18" charset="0"/>
                <a:cs typeface="Times New Roman" pitchFamily="18" charset="0"/>
              </a:rPr>
              <a:t> А. Адлера</a:t>
            </a:r>
            <a:r>
              <a:rPr lang="uk-UA"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К. </a:t>
            </a:r>
            <a:r>
              <a:rPr lang="ru-RU" dirty="0" err="1" smtClean="0">
                <a:latin typeface="Times New Roman" pitchFamily="18" charset="0"/>
                <a:cs typeface="Times New Roman" pitchFamily="18" charset="0"/>
              </a:rPr>
              <a:t>Хорні</a:t>
            </a:r>
            <a:r>
              <a:rPr lang="ru-RU" dirty="0" smtClean="0">
                <a:latin typeface="Times New Roman" pitchFamily="18" charset="0"/>
                <a:cs typeface="Times New Roman" pitchFamily="18" charset="0"/>
              </a:rPr>
              <a:t>, К. Юнга, у </a:t>
            </a:r>
            <a:r>
              <a:rPr lang="ru-RU" dirty="0" err="1" smtClean="0">
                <a:latin typeface="Times New Roman" pitchFamily="18" charset="0"/>
                <a:cs typeface="Times New Roman" pitchFamily="18" charset="0"/>
              </a:rPr>
              <a:t>яких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тотожне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підтримка</a:t>
            </a:r>
            <a:r>
              <a:rPr lang="ru-RU" dirty="0" smtClean="0">
                <a:latin typeface="Times New Roman" pitchFamily="18" charset="0"/>
                <a:cs typeface="Times New Roman" pitchFamily="18" charset="0"/>
              </a:rPr>
              <a:t>» й </a:t>
            </a:r>
            <a:r>
              <a:rPr lang="ru-RU" dirty="0" err="1" smtClean="0">
                <a:latin typeface="Times New Roman" pitchFamily="18" charset="0"/>
                <a:cs typeface="Times New Roman" pitchFamily="18" charset="0"/>
              </a:rPr>
              <a:t>розглядається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переважно</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прикладних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дослідженнях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можемо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відзначити</a:t>
            </a:r>
            <a:r>
              <a:rPr lang="ru-RU" dirty="0" smtClean="0">
                <a:latin typeface="Times New Roman" pitchFamily="18" charset="0"/>
                <a:cs typeface="Times New Roman" pitchFamily="18" charset="0"/>
              </a:rPr>
              <a:t>, що </a:t>
            </a:r>
            <a:r>
              <a:rPr lang="ru-RU" dirty="0" err="1" smtClean="0">
                <a:latin typeface="Times New Roman" pitchFamily="18" charset="0"/>
                <a:cs typeface="Times New Roman" pitchFamily="18" charset="0"/>
              </a:rPr>
              <a:t>це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спирається</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наступні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принципи</a:t>
            </a:r>
            <a:r>
              <a:rPr lang="ru-RU" dirty="0" smtClean="0">
                <a:latin typeface="Times New Roman" pitchFamily="18" charset="0"/>
                <a:cs typeface="Times New Roman" pitchFamily="18" charset="0"/>
              </a:rPr>
              <a:t>: емпатія, </a:t>
            </a:r>
            <a:r>
              <a:rPr lang="ru-RU" dirty="0" err="1" smtClean="0">
                <a:latin typeface="Times New Roman" pitchFamily="18" charset="0"/>
                <a:cs typeface="Times New Roman" pitchFamily="18" charset="0"/>
              </a:rPr>
              <a:t>самостійність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самореалізація</a:t>
            </a:r>
            <a:r>
              <a:rPr lang="ru-RU" dirty="0" smtClean="0">
                <a:latin typeface="Times New Roman" pitchFamily="18" charset="0"/>
                <a:cs typeface="Times New Roman" pitchFamily="18" charset="0"/>
              </a:rPr>
              <a:t>, розвиток </a:t>
            </a:r>
            <a:r>
              <a:rPr lang="ru-RU" dirty="0" err="1" smtClean="0">
                <a:latin typeface="Times New Roman" pitchFamily="18" charset="0"/>
                <a:cs typeface="Times New Roman" pitchFamily="18" charset="0"/>
              </a:rPr>
              <a:t>особистості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адаптація</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реальності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спроможності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контролювати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життя</a:t>
            </a:r>
            <a:r>
              <a:rPr lang="ru-RU" dirty="0" smtClean="0">
                <a:latin typeface="Times New Roman" pitchFamily="18" charset="0"/>
                <a:cs typeface="Times New Roman" pitchFamily="18" charset="0"/>
              </a:rPr>
              <a:t>. На думку </a:t>
            </a:r>
            <a:r>
              <a:rPr lang="ru-RU" dirty="0" err="1" smtClean="0">
                <a:latin typeface="Times New Roman" pitchFamily="18" charset="0"/>
                <a:cs typeface="Times New Roman" pitchFamily="18" charset="0"/>
              </a:rPr>
              <a:t>вчених</a:t>
            </a:r>
            <a:r>
              <a:rPr lang="ru-RU" dirty="0" smtClean="0">
                <a:latin typeface="Times New Roman" pitchFamily="18" charset="0"/>
                <a:cs typeface="Times New Roman" pitchFamily="18" charset="0"/>
              </a:rPr>
              <a:t>, потреба </a:t>
            </a:r>
            <a:r>
              <a:rPr lang="en-US" dirty="0" smtClean="0">
                <a:latin typeface="Times New Roman" pitchFamily="18" charset="0"/>
                <a:cs typeface="Times New Roman" pitchFamily="18" charset="0"/>
              </a:rPr>
              <a:t>y</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психологічній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підтримці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найважливішою</a:t>
            </a:r>
            <a:r>
              <a:rPr lang="ru-RU" dirty="0" smtClean="0">
                <a:latin typeface="Times New Roman" pitchFamily="18" charset="0"/>
                <a:cs typeface="Times New Roman" pitchFamily="18" charset="0"/>
              </a:rPr>
              <a:t>. Вона </a:t>
            </a:r>
            <a:r>
              <a:rPr lang="ru-RU" dirty="0" err="1" smtClean="0">
                <a:latin typeface="Times New Roman" pitchFamily="18" charset="0"/>
                <a:cs typeface="Times New Roman" pitchFamily="18" charset="0"/>
              </a:rPr>
              <a:t>передбачає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співчуття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захист</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турботу</a:t>
            </a:r>
            <a:r>
              <a:rPr lang="ru-RU" dirty="0" smtClean="0">
                <a:latin typeface="Times New Roman" pitchFamily="18" charset="0"/>
                <a:cs typeface="Times New Roman" pitchFamily="18" charset="0"/>
              </a:rPr>
              <a:t> про </a:t>
            </a:r>
            <a:r>
              <a:rPr lang="ru-RU" dirty="0" err="1" smtClean="0">
                <a:latin typeface="Times New Roman" pitchFamily="18" charset="0"/>
                <a:cs typeface="Times New Roman" pitchFamily="18" charset="0"/>
              </a:rPr>
              <a:t>близького</a:t>
            </a:r>
            <a:r>
              <a:rPr lang="ru-RU"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Український дослідник Д.</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Усик</a:t>
            </a:r>
            <a:r>
              <a:rPr lang="uk-UA" dirty="0" smtClean="0">
                <a:latin typeface="Times New Roman" pitchFamily="18" charset="0"/>
                <a:cs typeface="Times New Roman" pitchFamily="18" charset="0"/>
              </a:rPr>
              <a:t> визначає супровід як комплексний метод. Він вважає, що супровід є комплексним методом, що ґрунтується на створенні спеціалістами оптимальних умов задля переходу особистості (та/або) сім’ї в режим самодопомоги.</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785794"/>
            <a:ext cx="8229600" cy="5538806"/>
          </a:xfrm>
        </p:spPr>
        <p:txBody>
          <a:bodyPr>
            <a:normAutofit fontScale="92500" lnSpcReduction="10000"/>
          </a:bodyPr>
          <a:lstStyle/>
          <a:p>
            <a:pPr algn="just"/>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Колупаєва</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своїй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концепції</a:t>
            </a:r>
            <a:r>
              <a:rPr lang="ru-RU" dirty="0" smtClean="0">
                <a:latin typeface="Times New Roman" pitchFamily="18" charset="0"/>
                <a:cs typeface="Times New Roman" pitchFamily="18" charset="0"/>
              </a:rPr>
              <a:t> психологічного супроводу </a:t>
            </a:r>
            <a:r>
              <a:rPr lang="ru-RU" dirty="0" err="1" smtClean="0">
                <a:latin typeface="Times New Roman" pitchFamily="18" charset="0"/>
                <a:cs typeface="Times New Roman" pitchFamily="18" charset="0"/>
              </a:rPr>
              <a:t>розглядає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як </a:t>
            </a:r>
            <a:r>
              <a:rPr lang="ru-RU" dirty="0" err="1" smtClean="0">
                <a:latin typeface="Times New Roman" pitchFamily="18" charset="0"/>
                <a:cs typeface="Times New Roman" pitchFamily="18" charset="0"/>
              </a:rPr>
              <a:t>допомогу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суб’єкту</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створенні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орієнтаційного</a:t>
            </a:r>
            <a:r>
              <a:rPr lang="ru-RU" dirty="0" smtClean="0">
                <a:latin typeface="Times New Roman" pitchFamily="18" charset="0"/>
                <a:cs typeface="Times New Roman" pitchFamily="18" charset="0"/>
              </a:rPr>
              <a:t> поля, у межах </a:t>
            </a:r>
            <a:r>
              <a:rPr lang="ru-RU" dirty="0" err="1" smtClean="0">
                <a:latin typeface="Times New Roman" pitchFamily="18" charset="0"/>
                <a:cs typeface="Times New Roman" pitchFamily="18" charset="0"/>
              </a:rPr>
              <a:t>якого</a:t>
            </a:r>
            <a:r>
              <a:rPr lang="ru-RU" dirty="0" smtClean="0">
                <a:latin typeface="Times New Roman" pitchFamily="18" charset="0"/>
                <a:cs typeface="Times New Roman" pitchFamily="18" charset="0"/>
              </a:rPr>
              <a:t> сам </a:t>
            </a:r>
            <a:r>
              <a:rPr lang="ru-RU" dirty="0" err="1" smtClean="0">
                <a:latin typeface="Times New Roman" pitchFamily="18" charset="0"/>
                <a:cs typeface="Times New Roman" pitchFamily="18" charset="0"/>
              </a:rPr>
              <a:t>суб’єкт</a:t>
            </a:r>
            <a:r>
              <a:rPr lang="ru-RU" dirty="0" smtClean="0">
                <a:latin typeface="Times New Roman" pitchFamily="18" charset="0"/>
                <a:cs typeface="Times New Roman" pitchFamily="18" charset="0"/>
              </a:rPr>
              <a:t> і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відповідальним</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власні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Дослідниця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вважає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супровід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допомогою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суб’єкту</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прийнятті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рішення</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виникнення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складних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ситуацій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життєвого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вибору</a:t>
            </a:r>
            <a:r>
              <a:rPr lang="ru-RU"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Ідеї К. Крутій схожі з ідеями А. </a:t>
            </a:r>
            <a:r>
              <a:rPr lang="uk-UA" dirty="0" err="1" smtClean="0">
                <a:latin typeface="Times New Roman" pitchFamily="18" charset="0"/>
                <a:cs typeface="Times New Roman" pitchFamily="18" charset="0"/>
              </a:rPr>
              <a:t>Колупаєвої</a:t>
            </a:r>
            <a:r>
              <a:rPr lang="uk-UA" dirty="0" smtClean="0">
                <a:latin typeface="Times New Roman" pitchFamily="18" charset="0"/>
                <a:cs typeface="Times New Roman" pitchFamily="18" charset="0"/>
              </a:rPr>
              <a:t>. На думку дослідниці, філософською основою системи підтримки є концепція вільного вибору як умови розвитку. Основою розвитку теорії та методів підтримки вона вважає системно-організаційний підхід, за логікою якого розвиток розуміється як вибір і набуття суб’єктом інновацій певних нововведень. Разом з А.</a:t>
            </a:r>
            <a:r>
              <a:rPr lang="ru-RU"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Колупаєвою</a:t>
            </a:r>
            <a:r>
              <a:rPr lang="uk-UA" dirty="0" smtClean="0">
                <a:latin typeface="Times New Roman" pitchFamily="18" charset="0"/>
                <a:cs typeface="Times New Roman" pitchFamily="18" charset="0"/>
              </a:rPr>
              <a:t> дослідниця трактує підтримку як допомогу, що надається суб’єкту у формуванні </a:t>
            </a:r>
            <a:r>
              <a:rPr lang="uk-UA" dirty="0" err="1" smtClean="0">
                <a:latin typeface="Times New Roman" pitchFamily="18" charset="0"/>
                <a:cs typeface="Times New Roman" pitchFamily="18" charset="0"/>
              </a:rPr>
              <a:t>орієнтаційного</a:t>
            </a:r>
            <a:r>
              <a:rPr lang="uk-UA" dirty="0" smtClean="0">
                <a:latin typeface="Times New Roman" pitchFamily="18" charset="0"/>
                <a:cs typeface="Times New Roman" pitchFamily="18" charset="0"/>
              </a:rPr>
              <a:t> поля розвитку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TotalTime>
  <Words>3222</Words>
  <Application>Microsoft Office PowerPoint</Application>
  <PresentationFormat>Экран (4:3)</PresentationFormat>
  <Paragraphs>212</Paragraphs>
  <Slides>54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54</vt:i4>
      </vt:variant>
    </vt:vector>
  </HeadingPairs>
  <TitlesOfParts>
    <vt:vector size="55" baseType="lpstr">
      <vt:lpstr>Поток</vt:lpstr>
      <vt:lpstr>         ПСИХОЛОГІЧНИЙ СУПРОВІД У ДОШКІЛЬНОМУ ТА ШКІЛЬНОМУ ВІЦІ </vt:lpstr>
      <vt:lpstr>   Мета лекції </vt:lpstr>
      <vt:lpstr>ЗМІСТ </vt:lpstr>
      <vt:lpstr>   Вступ  </vt:lpstr>
      <vt:lpstr>Слайд 5</vt:lpstr>
      <vt:lpstr>Слайд 6</vt:lpstr>
      <vt:lpstr>Поняття психологічного супроводу у вітчизняній та зарубіжній науці </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Основні принципи психологічного супроводу</vt:lpstr>
      <vt:lpstr>Слайд 21</vt:lpstr>
      <vt:lpstr>Слайд 22</vt:lpstr>
      <vt:lpstr>Слайд 23</vt:lpstr>
      <vt:lpstr>Слайд 24</vt:lpstr>
      <vt:lpstr>Слайд 25</vt:lpstr>
      <vt:lpstr>Слайд 26</vt:lpstr>
      <vt:lpstr>Слайд 27</vt:lpstr>
      <vt:lpstr>Слайд 28</vt:lpstr>
      <vt:lpstr>Слайд 29</vt:lpstr>
      <vt:lpstr>Етапи й завдання психологічного супроводу</vt:lpstr>
      <vt:lpstr>Слайд 31</vt:lpstr>
      <vt:lpstr>Слайд 32</vt:lpstr>
      <vt:lpstr>Психологічний супровід у дошкільному віці </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Психологічний супровід у шкільному віці </vt:lpstr>
      <vt:lpstr>Слайд 47</vt:lpstr>
      <vt:lpstr>Слайд 48</vt:lpstr>
      <vt:lpstr>Слайд 49</vt:lpstr>
      <vt:lpstr>Слайд 50</vt:lpstr>
      <vt:lpstr>Слайд 51</vt:lpstr>
      <vt:lpstr>Нормативно-правова база психологічного супроводу</vt:lpstr>
      <vt:lpstr>Висновки </vt:lpstr>
      <vt:lpstr>ВИКОРИСТАНІ ДЖЕРЕЛА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ПСИХОЛОГІЧНИЙ СУПРОВІД У ДОШКІЛЬНОМУ ТА ШКІЛЬНОМУ ВІЦІ</dc:title>
  <dc:creator>Пользователь</dc:creator>
  <cp:lastModifiedBy>Пользователь</cp:lastModifiedBy>
  <cp:revision>6</cp:revision>
  <dcterms:created xsi:type="dcterms:W3CDTF">2025-10-11T19:50:17Z</dcterms:created>
  <dcterms:modified xsi:type="dcterms:W3CDTF">2025-10-12T09:54:47Z</dcterms:modified>
</cp:coreProperties>
</file>