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sldIdLst>
    <p:sldId id="260" r:id="rId2"/>
    <p:sldId id="256" r:id="rId3"/>
    <p:sldId id="284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9" r:id="rId17"/>
    <p:sldId id="302" r:id="rId18"/>
    <p:sldId id="304" r:id="rId19"/>
    <p:sldId id="306" r:id="rId20"/>
    <p:sldId id="307" r:id="rId21"/>
    <p:sldId id="309" r:id="rId22"/>
    <p:sldId id="312" r:id="rId23"/>
    <p:sldId id="314" r:id="rId24"/>
    <p:sldId id="315" r:id="rId25"/>
    <p:sldId id="316" r:id="rId26"/>
    <p:sldId id="317" r:id="rId27"/>
    <p:sldId id="318" r:id="rId28"/>
    <p:sldId id="319" r:id="rId29"/>
    <p:sldId id="321" r:id="rId30"/>
    <p:sldId id="323" r:id="rId31"/>
    <p:sldId id="324" r:id="rId32"/>
    <p:sldId id="326" r:id="rId33"/>
    <p:sldId id="328" r:id="rId34"/>
    <p:sldId id="330" r:id="rId35"/>
    <p:sldId id="332" r:id="rId36"/>
    <p:sldId id="333" r:id="rId37"/>
    <p:sldId id="336" r:id="rId38"/>
    <p:sldId id="338" r:id="rId39"/>
    <p:sldId id="339" r:id="rId40"/>
    <p:sldId id="340" r:id="rId41"/>
    <p:sldId id="341" r:id="rId42"/>
    <p:sldId id="342" r:id="rId43"/>
    <p:sldId id="343" r:id="rId44"/>
    <p:sldId id="344" r:id="rId45"/>
    <p:sldId id="258" r:id="rId46"/>
    <p:sldId id="280" r:id="rId47"/>
    <p:sldId id="281" r:id="rId48"/>
    <p:sldId id="410" r:id="rId49"/>
    <p:sldId id="358" r:id="rId50"/>
    <p:sldId id="359" r:id="rId51"/>
    <p:sldId id="360" r:id="rId52"/>
    <p:sldId id="363" r:id="rId53"/>
    <p:sldId id="364" r:id="rId54"/>
    <p:sldId id="365" r:id="rId55"/>
    <p:sldId id="366" r:id="rId56"/>
    <p:sldId id="367" r:id="rId57"/>
    <p:sldId id="368" r:id="rId58"/>
    <p:sldId id="369" r:id="rId59"/>
    <p:sldId id="370" r:id="rId60"/>
    <p:sldId id="371" r:id="rId61"/>
    <p:sldId id="372" r:id="rId62"/>
    <p:sldId id="373" r:id="rId63"/>
    <p:sldId id="374" r:id="rId64"/>
    <p:sldId id="375" r:id="rId65"/>
    <p:sldId id="376" r:id="rId66"/>
    <p:sldId id="377" r:id="rId67"/>
    <p:sldId id="378" r:id="rId68"/>
    <p:sldId id="379" r:id="rId69"/>
    <p:sldId id="381" r:id="rId70"/>
    <p:sldId id="382" r:id="rId71"/>
    <p:sldId id="383" r:id="rId72"/>
    <p:sldId id="384" r:id="rId73"/>
    <p:sldId id="385" r:id="rId74"/>
    <p:sldId id="386" r:id="rId75"/>
    <p:sldId id="387" r:id="rId76"/>
    <p:sldId id="388" r:id="rId77"/>
    <p:sldId id="389" r:id="rId78"/>
    <p:sldId id="390" r:id="rId79"/>
    <p:sldId id="391" r:id="rId80"/>
    <p:sldId id="392" r:id="rId81"/>
    <p:sldId id="393" r:id="rId82"/>
    <p:sldId id="394" r:id="rId83"/>
    <p:sldId id="395" r:id="rId84"/>
    <p:sldId id="398" r:id="rId85"/>
    <p:sldId id="400" r:id="rId86"/>
    <p:sldId id="401" r:id="rId87"/>
    <p:sldId id="402" r:id="rId88"/>
    <p:sldId id="404" r:id="rId89"/>
    <p:sldId id="405" r:id="rId90"/>
    <p:sldId id="406" r:id="rId91"/>
    <p:sldId id="407" r:id="rId92"/>
    <p:sldId id="408" r:id="rId93"/>
    <p:sldId id="409" r:id="rId94"/>
    <p:sldId id="259" r:id="rId95"/>
    <p:sldId id="264" r:id="rId96"/>
    <p:sldId id="265" r:id="rId97"/>
    <p:sldId id="266" r:id="rId98"/>
    <p:sldId id="268" r:id="rId99"/>
    <p:sldId id="269" r:id="rId100"/>
    <p:sldId id="262" r:id="rId101"/>
    <p:sldId id="270" r:id="rId102"/>
    <p:sldId id="272" r:id="rId103"/>
    <p:sldId id="273" r:id="rId104"/>
    <p:sldId id="274" r:id="rId105"/>
    <p:sldId id="275" r:id="rId106"/>
    <p:sldId id="276" r:id="rId107"/>
    <p:sldId id="277" r:id="rId108"/>
    <p:sldId id="278" r:id="rId109"/>
    <p:sldId id="261" r:id="rId110"/>
    <p:sldId id="414" r:id="rId111"/>
    <p:sldId id="413" r:id="rId112"/>
    <p:sldId id="263" r:id="rId1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143.wmf"/><Relationship Id="rId1" Type="http://schemas.openxmlformats.org/officeDocument/2006/relationships/image" Target="../media/image142.wmf"/><Relationship Id="rId5" Type="http://schemas.openxmlformats.org/officeDocument/2006/relationships/image" Target="../media/image146.wmf"/><Relationship Id="rId4" Type="http://schemas.openxmlformats.org/officeDocument/2006/relationships/image" Target="../media/image14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EFE3E-4D11-4998-B417-7E694E901974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44BED-E941-416D-8B3B-C22AE2CAB29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9C70259-0749-48D0-A21B-ED02CABCF6C8}" type="slidenum">
              <a:rPr lang="en-GB" smtClean="0"/>
              <a:pPr/>
              <a:t>3</a:t>
            </a:fld>
            <a:endParaRPr lang="en-GB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C54E1DC-CF64-427E-BD45-8C8743F84C7C}" type="slidenum">
              <a:rPr lang="en-GB" smtClean="0"/>
              <a:pPr/>
              <a:t>12</a:t>
            </a:fld>
            <a:endParaRPr lang="en-GB" smtClean="0"/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CF7FC1C-F15C-4C40-97B0-FF74F4630715}" type="slidenum">
              <a:rPr lang="en-GB" smtClean="0"/>
              <a:pPr/>
              <a:t>13</a:t>
            </a:fld>
            <a:endParaRPr lang="en-GB" smtClean="0"/>
          </a:p>
        </p:txBody>
      </p:sp>
      <p:sp>
        <p:nvSpPr>
          <p:cNvPr id="79875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9876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D2DFC19-F359-4E75-850D-753388D2F4BE}" type="slidenum">
              <a:rPr lang="en-GB" smtClean="0"/>
              <a:pPr/>
              <a:t>14</a:t>
            </a:fld>
            <a:endParaRPr lang="en-GB" smtClean="0"/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00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CF5328F-053F-4E82-9DC6-9F90A01B0308}" type="slidenum">
              <a:rPr lang="en-GB" smtClean="0"/>
              <a:pPr/>
              <a:t>16</a:t>
            </a:fld>
            <a:endParaRPr lang="en-GB" smtClean="0"/>
          </a:p>
        </p:txBody>
      </p:sp>
      <p:sp>
        <p:nvSpPr>
          <p:cNvPr id="81923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24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23C00E9-31E0-4C85-838A-156CB390332C}" type="slidenum">
              <a:rPr lang="en-GB" smtClean="0"/>
              <a:pPr/>
              <a:t>20</a:t>
            </a:fld>
            <a:endParaRPr lang="en-GB" smtClean="0"/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3972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DB57B3C-945A-417E-ABDE-0F7429F2AF53}" type="slidenum">
              <a:rPr lang="en-GB" smtClean="0"/>
              <a:pPr/>
              <a:t>21</a:t>
            </a:fld>
            <a:endParaRPr lang="en-GB" smtClean="0"/>
          </a:p>
        </p:txBody>
      </p:sp>
      <p:sp>
        <p:nvSpPr>
          <p:cNvPr id="86019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6E4B459-AE99-44F2-9725-3AE97D116087}" type="slidenum">
              <a:rPr lang="en-GB" smtClean="0"/>
              <a:pPr/>
              <a:t>22</a:t>
            </a:fld>
            <a:endParaRPr lang="en-GB" smtClean="0"/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9092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EC596B0-9D62-4CF2-9068-9572A7BA13D5}" type="slidenum">
              <a:rPr lang="en-GB" smtClean="0"/>
              <a:pPr/>
              <a:t>23</a:t>
            </a:fld>
            <a:endParaRPr lang="en-GB" smtClean="0"/>
          </a:p>
        </p:txBody>
      </p:sp>
      <p:sp>
        <p:nvSpPr>
          <p:cNvPr id="91139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140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53E9B1A-7F20-4645-9A58-8D2E65D928BB}" type="slidenum">
              <a:rPr lang="en-GB" smtClean="0"/>
              <a:pPr/>
              <a:t>24</a:t>
            </a:fld>
            <a:endParaRPr lang="en-GB" smtClean="0"/>
          </a:p>
        </p:txBody>
      </p:sp>
      <p:sp>
        <p:nvSpPr>
          <p:cNvPr id="92163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164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14565D3-A54E-4D6B-AD9E-D687976F4CA8}" type="slidenum">
              <a:rPr lang="en-GB" smtClean="0"/>
              <a:pPr/>
              <a:t>25</a:t>
            </a:fld>
            <a:endParaRPr lang="en-GB" smtClean="0"/>
          </a:p>
        </p:txBody>
      </p:sp>
      <p:sp>
        <p:nvSpPr>
          <p:cNvPr id="93187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3188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67CEA07-FB1F-46CA-BD92-857C0CD3596F}" type="slidenum">
              <a:rPr lang="en-GB" smtClean="0"/>
              <a:pPr/>
              <a:t>4</a:t>
            </a:fld>
            <a:endParaRPr lang="en-GB" smtClean="0"/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0660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4C11EFF-04E8-448A-B921-DD45AE8DF3B5}" type="slidenum">
              <a:rPr lang="en-GB" smtClean="0"/>
              <a:pPr/>
              <a:t>26</a:t>
            </a:fld>
            <a:endParaRPr lang="en-GB" smtClean="0"/>
          </a:p>
        </p:txBody>
      </p:sp>
      <p:sp>
        <p:nvSpPr>
          <p:cNvPr id="94211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4212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137205A-8F84-4DA4-A09D-1F4410783133}" type="slidenum">
              <a:rPr lang="en-GB" smtClean="0"/>
              <a:pPr/>
              <a:t>27</a:t>
            </a:fld>
            <a:endParaRPr lang="en-GB" smtClean="0"/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5236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DCD5A74-62D3-4780-A2B4-EDC8C8BBCEA3}" type="slidenum">
              <a:rPr lang="en-GB" smtClean="0"/>
              <a:pPr/>
              <a:t>28</a:t>
            </a:fld>
            <a:endParaRPr lang="en-GB" smtClean="0"/>
          </a:p>
        </p:txBody>
      </p:sp>
      <p:sp>
        <p:nvSpPr>
          <p:cNvPr id="96259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6260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0E97257-413E-490D-94CB-5B6A45CA69A6}" type="slidenum">
              <a:rPr lang="en-GB" smtClean="0"/>
              <a:pPr/>
              <a:t>29</a:t>
            </a:fld>
            <a:endParaRPr lang="en-GB" smtClean="0"/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8308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C7F92C0-031D-485A-8124-ED00ADC85BB2}" type="slidenum">
              <a:rPr lang="en-GB" smtClean="0"/>
              <a:pPr/>
              <a:t>30</a:t>
            </a:fld>
            <a:endParaRPr lang="en-GB" smtClean="0"/>
          </a:p>
        </p:txBody>
      </p:sp>
      <p:sp>
        <p:nvSpPr>
          <p:cNvPr id="100355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0356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569DC83-8514-4162-A3AC-FF0E3FF4184F}" type="slidenum">
              <a:rPr lang="en-GB" smtClean="0"/>
              <a:pPr/>
              <a:t>31</a:t>
            </a:fld>
            <a:endParaRPr lang="en-GB" smtClean="0"/>
          </a:p>
        </p:txBody>
      </p:sp>
      <p:sp>
        <p:nvSpPr>
          <p:cNvPr id="101379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1380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F0ACB71-26B6-4A50-BC17-D50151AF507F}" type="slidenum">
              <a:rPr lang="en-GB" smtClean="0"/>
              <a:pPr/>
              <a:t>32</a:t>
            </a:fld>
            <a:endParaRPr lang="en-GB" smtClean="0"/>
          </a:p>
        </p:txBody>
      </p:sp>
      <p:sp>
        <p:nvSpPr>
          <p:cNvPr id="103427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3428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5B0E41C-6DF1-41F1-8E33-2C92078D6BD0}" type="slidenum">
              <a:rPr lang="en-GB" smtClean="0"/>
              <a:pPr/>
              <a:t>33</a:t>
            </a:fld>
            <a:endParaRPr lang="en-GB" smtClean="0"/>
          </a:p>
        </p:txBody>
      </p:sp>
      <p:sp>
        <p:nvSpPr>
          <p:cNvPr id="105475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5476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FAA9E7B-D81E-4EB0-A227-4DCDB2529492}" type="slidenum">
              <a:rPr lang="en-GB" smtClean="0"/>
              <a:pPr/>
              <a:t>34</a:t>
            </a:fld>
            <a:endParaRPr lang="en-GB" smtClean="0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864F029-F36C-421D-AF42-296C629E5F8A}" type="slidenum">
              <a:rPr lang="en-GB" smtClean="0"/>
              <a:pPr/>
              <a:t>35</a:t>
            </a:fld>
            <a:endParaRPr lang="en-GB" smtClean="0"/>
          </a:p>
        </p:txBody>
      </p:sp>
      <p:sp>
        <p:nvSpPr>
          <p:cNvPr id="109571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9572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2A83D27-C1B6-4AD9-9A2F-F928E58DF709}" type="slidenum">
              <a:rPr lang="en-GB" smtClean="0"/>
              <a:pPr/>
              <a:t>5</a:t>
            </a:fld>
            <a:endParaRPr lang="en-GB" smtClean="0"/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37AE0AD-4C61-4AED-B4F0-206B03134F15}" type="slidenum">
              <a:rPr lang="en-GB" smtClean="0"/>
              <a:pPr/>
              <a:t>36</a:t>
            </a:fld>
            <a:endParaRPr lang="en-GB" smtClean="0"/>
          </a:p>
        </p:txBody>
      </p:sp>
      <p:sp>
        <p:nvSpPr>
          <p:cNvPr id="110595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0596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7843166-1321-4F0A-8F52-D5E7BDB7DE91}" type="slidenum">
              <a:rPr lang="en-GB" smtClean="0"/>
              <a:pPr/>
              <a:t>37</a:t>
            </a:fld>
            <a:endParaRPr lang="en-GB" smtClean="0"/>
          </a:p>
        </p:txBody>
      </p:sp>
      <p:sp>
        <p:nvSpPr>
          <p:cNvPr id="113667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3668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2927B20-0DA0-4733-87E0-A71AD3D907D3}" type="slidenum">
              <a:rPr lang="en-GB" smtClean="0"/>
              <a:pPr/>
              <a:t>38</a:t>
            </a:fld>
            <a:endParaRPr lang="en-GB" smtClean="0"/>
          </a:p>
        </p:txBody>
      </p:sp>
      <p:sp>
        <p:nvSpPr>
          <p:cNvPr id="115715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5716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01B343D-C11E-4DD8-9570-80ECF81C9956}" type="slidenum">
              <a:rPr lang="en-GB" smtClean="0"/>
              <a:pPr/>
              <a:t>39</a:t>
            </a:fld>
            <a:endParaRPr lang="en-GB" smtClean="0"/>
          </a:p>
        </p:txBody>
      </p:sp>
      <p:sp>
        <p:nvSpPr>
          <p:cNvPr id="116739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6740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2B3AF-0D0E-4475-BF10-5E5B99731EBE}" type="slidenum">
              <a:rPr lang="uk-UA" smtClean="0"/>
              <a:pPr/>
              <a:t>53</a:t>
            </a:fld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0F0FF02-50D7-498E-B88F-FF7DE864F176}" type="slidenum">
              <a:rPr lang="en-GB" smtClean="0"/>
              <a:pPr/>
              <a:t>6</a:t>
            </a:fld>
            <a:endParaRPr lang="en-GB" smtClean="0"/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14FE313-83A5-4D43-B8B6-3031CEDFAB4A}" type="slidenum">
              <a:rPr lang="en-GB" smtClean="0"/>
              <a:pPr/>
              <a:t>7</a:t>
            </a:fld>
            <a:endParaRPr lang="en-GB" smtClean="0"/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A96E2E9-A392-4B1D-892B-07A4F96F11B9}" type="slidenum">
              <a:rPr lang="en-GB" smtClean="0"/>
              <a:pPr/>
              <a:t>8</a:t>
            </a:fld>
            <a:endParaRPr lang="en-GB" smtClean="0"/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899D87D-33E5-47FB-9461-C4188586F803}" type="slidenum">
              <a:rPr lang="en-GB" smtClean="0"/>
              <a:pPr/>
              <a:t>9</a:t>
            </a:fld>
            <a:endParaRPr lang="en-GB" smtClean="0"/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1EC28A1-782B-45C9-95DC-7F4550EE1F36}" type="slidenum">
              <a:rPr lang="en-GB" smtClean="0"/>
              <a:pPr/>
              <a:t>10</a:t>
            </a:fld>
            <a:endParaRPr lang="en-GB" smtClean="0"/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85D992D-E440-4198-B5D6-BA31126F5945}" type="slidenum">
              <a:rPr lang="en-GB" smtClean="0"/>
              <a:pPr/>
              <a:t>11</a:t>
            </a:fld>
            <a:endParaRPr lang="en-GB" smtClean="0"/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924710" y="685506"/>
            <a:ext cx="500696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4" y="4343989"/>
            <a:ext cx="5474156" cy="410567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великий об'єкт і два маленьких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91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дати 5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ижнього колонтитула 6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Місце для номера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8E2F3-3A04-47E2-BC38-F1A0EEF74A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і чотири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>
          <a:xfrm>
            <a:off x="457200" y="1600202"/>
            <a:ext cx="4038600" cy="21891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91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3F617-26E7-4E82-B5EF-EC6581BCB2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два маленьких об'єкти та великий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>
          <a:xfrm>
            <a:off x="457200" y="1600202"/>
            <a:ext cx="4038600" cy="21891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вмісту 4"/>
          <p:cNvSpPr>
            <a:spLocks noGrp="1"/>
          </p:cNvSpPr>
          <p:nvPr>
            <p:ph sz="half" idx="3"/>
          </p:nvPr>
        </p:nvSpPr>
        <p:spPr>
          <a:xfrm>
            <a:off x="4648200" y="1600202"/>
            <a:ext cx="4038600" cy="453072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дати 5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ижнього колонтитула 6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Місце для номера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65C99-AF7D-4182-A2D1-DEC05B8247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і об'єкт поверх тек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8229600" cy="21891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5A00A-9459-42B2-A720-C6353F38A2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jpeg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10" Type="http://schemas.openxmlformats.org/officeDocument/2006/relationships/image" Target="../media/image79.jpe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1.jpeg"/><Relationship Id="rId7" Type="http://schemas.openxmlformats.org/officeDocument/2006/relationships/image" Target="../media/image8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68.png"/><Relationship Id="rId4" Type="http://schemas.openxmlformats.org/officeDocument/2006/relationships/image" Target="../media/image8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oleObject" Target="../embeddings/oleObject1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1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1.jpeg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11" Type="http://schemas.openxmlformats.org/officeDocument/2006/relationships/image" Target="../media/image141.jpeg"/><Relationship Id="rId5" Type="http://schemas.openxmlformats.org/officeDocument/2006/relationships/image" Target="../media/image135.jpeg"/><Relationship Id="rId10" Type="http://schemas.openxmlformats.org/officeDocument/2006/relationships/image" Target="../media/image140.jpe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147.pn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148.png"/><Relationship Id="rId9" Type="http://schemas.openxmlformats.org/officeDocument/2006/relationships/oleObject" Target="../embeddings/oleObject10.bin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12" Type="http://schemas.openxmlformats.org/officeDocument/2006/relationships/image" Target="../media/image159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11" Type="http://schemas.openxmlformats.org/officeDocument/2006/relationships/image" Target="../media/image158.jpeg"/><Relationship Id="rId5" Type="http://schemas.openxmlformats.org/officeDocument/2006/relationships/image" Target="../media/image152.jpeg"/><Relationship Id="rId10" Type="http://schemas.openxmlformats.org/officeDocument/2006/relationships/image" Target="../media/image157.jpeg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7.jpeg"/><Relationship Id="rId7" Type="http://schemas.openxmlformats.org/officeDocument/2006/relationships/image" Target="../media/image17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13" Type="http://schemas.openxmlformats.org/officeDocument/2006/relationships/image" Target="../media/image183.jpeg"/><Relationship Id="rId3" Type="http://schemas.openxmlformats.org/officeDocument/2006/relationships/image" Target="../media/image173.jpeg"/><Relationship Id="rId7" Type="http://schemas.openxmlformats.org/officeDocument/2006/relationships/image" Target="../media/image177.jpeg"/><Relationship Id="rId12" Type="http://schemas.openxmlformats.org/officeDocument/2006/relationships/image" Target="../media/image182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jpeg"/><Relationship Id="rId11" Type="http://schemas.openxmlformats.org/officeDocument/2006/relationships/image" Target="../media/image181.jpeg"/><Relationship Id="rId5" Type="http://schemas.openxmlformats.org/officeDocument/2006/relationships/image" Target="../media/image175.jpeg"/><Relationship Id="rId10" Type="http://schemas.openxmlformats.org/officeDocument/2006/relationships/image" Target="../media/image180.jpeg"/><Relationship Id="rId4" Type="http://schemas.openxmlformats.org/officeDocument/2006/relationships/image" Target="../media/image174.jpeg"/><Relationship Id="rId9" Type="http://schemas.openxmlformats.org/officeDocument/2006/relationships/image" Target="../media/image17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14290"/>
            <a:ext cx="85011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ОСНОВИ МЕДИЧНИХ ЗНАНЬ</a:t>
            </a:r>
            <a:endParaRPr lang="ru-RU" sz="3200" b="1" dirty="0" smtClean="0"/>
          </a:p>
          <a:p>
            <a:pPr algn="ctr"/>
            <a:r>
              <a:rPr lang="ru-RU" sz="3200" b="1" dirty="0" err="1" smtClean="0"/>
              <a:t>Лекція</a:t>
            </a:r>
            <a:r>
              <a:rPr lang="ru-RU" sz="3200" b="1" dirty="0" smtClean="0"/>
              <a:t> № </a:t>
            </a:r>
            <a:r>
              <a:rPr lang="ru-RU" sz="3200" b="1" dirty="0" smtClean="0"/>
              <a:t>10. </a:t>
            </a:r>
            <a:endParaRPr lang="ru-RU" sz="3200" b="1" dirty="0" smtClean="0"/>
          </a:p>
          <a:p>
            <a:pPr algn="ctr"/>
            <a:r>
              <a:rPr lang="ru-RU" sz="3200" b="1" dirty="0" err="1" smtClean="0">
                <a:solidFill>
                  <a:srgbClr val="0070C0"/>
                </a:solidFill>
              </a:rPr>
              <a:t>Пошкодження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</a:rPr>
              <a:t>викликані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</a:rPr>
              <a:t>хімічними</a:t>
            </a:r>
            <a:r>
              <a:rPr lang="ru-RU" sz="3200" b="1" dirty="0" smtClean="0">
                <a:solidFill>
                  <a:srgbClr val="0070C0"/>
                </a:solidFill>
              </a:rPr>
              <a:t> факторами. </a:t>
            </a:r>
            <a:r>
              <a:rPr lang="ru-RU" sz="3200" b="1" dirty="0" err="1" smtClean="0">
                <a:solidFill>
                  <a:srgbClr val="0070C0"/>
                </a:solidFill>
              </a:rPr>
              <a:t>Наркоманії</a:t>
            </a:r>
            <a:r>
              <a:rPr lang="ru-RU" sz="3200" b="1" dirty="0" smtClean="0">
                <a:solidFill>
                  <a:srgbClr val="0070C0"/>
                </a:solidFill>
              </a:rPr>
              <a:t> та </a:t>
            </a:r>
            <a:r>
              <a:rPr lang="ru-RU" sz="3200" b="1" dirty="0" err="1" smtClean="0">
                <a:solidFill>
                  <a:srgbClr val="0070C0"/>
                </a:solidFill>
              </a:rPr>
              <a:t>токсикоманії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214018" name="Picture 2" descr="ÐÑÑÑÑÐ½Ð½Ñ ÑÐ¶ÐµÑ - ÑÐº ÑÐ²Ð¸Ð´ÐºÐ¾ Ð´Ð¾Ð¿Ð¾Ð¼Ð¾Ð³ÑÐ¸ ÑÐ²Ð¾ÑÐ¾Ð¼Ñ Ð² Ð´Ð¾Ð¼Ð°ÑÐ½ÑÑ ÑÐ¼Ð¾Ð²Ð°Ñ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714620"/>
            <a:ext cx="5279734" cy="3243266"/>
          </a:xfrm>
          <a:prstGeom prst="rect">
            <a:avLst/>
          </a:prstGeom>
          <a:noFill/>
        </p:spPr>
      </p:pic>
      <p:pic>
        <p:nvPicPr>
          <p:cNvPr id="214020" name="Picture 4" descr="ÐÑÑÑÑÐ½Ð½Ñ â ÐÑÐºÑÐ¿ÐµÐ´ÑÑ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3571876"/>
            <a:ext cx="19050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idx="1"/>
          </p:nvPr>
        </p:nvSpPr>
        <p:spPr>
          <a:xfrm>
            <a:off x="468312" y="214290"/>
            <a:ext cx="8318529" cy="5757885"/>
          </a:xfrm>
        </p:spPr>
        <p:txBody>
          <a:bodyPr/>
          <a:lstStyle/>
          <a:p>
            <a:pPr algn="ctr" eaLnBrk="1" hangingPunct="1">
              <a:spcBef>
                <a:spcPts val="700"/>
              </a:spcBef>
              <a:buFont typeface="Tahoma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лінічні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стадії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гострого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Токсикогенн</a:t>
            </a:r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отрута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міститься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організмі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дозі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здатній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викликати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специфічну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дію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екзотоксичпий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шок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кома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асфіксія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шлунково-кишкова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кровотеча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eaLnBrk="1" hangingPunct="1"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Соматогенн</a:t>
            </a:r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виведення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руйнування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ураження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органів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систем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організму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повного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відновлення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загибелі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потерпілого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пневмонія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сепсис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eaLnBrk="1" hangingPunct="1">
              <a:spcBef>
                <a:spcPts val="700"/>
              </a:spcBef>
              <a:buFont typeface="Tahoma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 descr="Картинки по запросу лікування гострих отруєн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4500570"/>
            <a:ext cx="3343284" cy="217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4612" y="285728"/>
            <a:ext cx="27534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3200" b="1" i="1" dirty="0" smtClean="0">
                <a:solidFill>
                  <a:srgbClr val="FF0000"/>
                </a:solidFill>
              </a:rPr>
              <a:t>4. </a:t>
            </a:r>
            <a:r>
              <a:rPr lang="ru-RU" sz="3200" b="1" i="1" dirty="0" err="1" smtClean="0">
                <a:solidFill>
                  <a:srgbClr val="FF0000"/>
                </a:solidFill>
              </a:rPr>
              <a:t>Алкоголізм</a:t>
            </a:r>
            <a:r>
              <a:rPr lang="ru-RU" sz="3200" b="1" i="1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1142984"/>
            <a:ext cx="84296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Алкоголь </a:t>
            </a:r>
            <a:r>
              <a:rPr lang="ru-RU" sz="2000" b="1" dirty="0" err="1" smtClean="0"/>
              <a:t>належить</a:t>
            </a:r>
            <a:r>
              <a:rPr lang="ru-RU" sz="2000" b="1" dirty="0" smtClean="0"/>
              <a:t> до </a:t>
            </a:r>
            <a:r>
              <a:rPr lang="ru-RU" sz="2000" b="1" dirty="0" err="1" smtClean="0"/>
              <a:t>числа-депресантів</a:t>
            </a:r>
            <a:r>
              <a:rPr lang="ru-RU" sz="2000" b="1" dirty="0" smtClean="0"/>
              <a:t>.</a:t>
            </a:r>
          </a:p>
          <a:p>
            <a:pPr algn="just"/>
            <a:r>
              <a:rPr lang="ru-RU" sz="2000" b="1" dirty="0" err="1" smtClean="0"/>
              <a:t>Основна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діюча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речовина</a:t>
            </a:r>
            <a:r>
              <a:rPr lang="ru-RU" sz="2000" b="1" dirty="0" smtClean="0"/>
              <a:t> алкоголю — </a:t>
            </a:r>
            <a:r>
              <a:rPr lang="ru-RU" sz="2400" b="1" dirty="0" err="1" smtClean="0">
                <a:solidFill>
                  <a:srgbClr val="7030A0"/>
                </a:solidFill>
              </a:rPr>
              <a:t>етиловий</a:t>
            </a:r>
            <a:r>
              <a:rPr lang="ru-RU" sz="2400" b="1" dirty="0" smtClean="0">
                <a:solidFill>
                  <a:srgbClr val="7030A0"/>
                </a:solidFill>
              </a:rPr>
              <a:t> спирт </a:t>
            </a:r>
            <a:r>
              <a:rPr lang="ru-RU" sz="2000" b="1" dirty="0" err="1" smtClean="0"/>
              <a:t>але</a:t>
            </a:r>
            <a:r>
              <a:rPr lang="ru-RU" sz="2000" b="1" dirty="0" smtClean="0"/>
              <a:t> у напоях </a:t>
            </a:r>
            <a:r>
              <a:rPr lang="ru-RU" sz="2000" b="1" dirty="0" err="1" smtClean="0"/>
              <a:t>містяться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інші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сполуки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які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впливають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організм</a:t>
            </a:r>
            <a:r>
              <a:rPr lang="ru-RU" sz="2000" b="1" dirty="0" smtClean="0"/>
              <a:t>.</a:t>
            </a:r>
          </a:p>
          <a:p>
            <a:pPr algn="just"/>
            <a:r>
              <a:rPr lang="ru-RU" sz="2000" b="1" dirty="0" smtClean="0"/>
              <a:t>При </a:t>
            </a:r>
            <a:r>
              <a:rPr lang="ru-RU" sz="2000" b="1" dirty="0" err="1" smtClean="0"/>
              <a:t>домашньому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промисловому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виробництві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спиртних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напоїв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етиловий</a:t>
            </a:r>
            <a:r>
              <a:rPr lang="ru-RU" sz="2000" b="1" dirty="0" smtClean="0"/>
              <a:t> спирт </a:t>
            </a:r>
            <a:r>
              <a:rPr lang="ru-RU" sz="2000" b="1" dirty="0" err="1" smtClean="0"/>
              <a:t>виробляється</a:t>
            </a:r>
            <a:r>
              <a:rPr lang="ru-RU" sz="2000" b="1" dirty="0" smtClean="0"/>
              <a:t> шляхом </a:t>
            </a:r>
            <a:r>
              <a:rPr lang="ru-RU" sz="2000" b="1" dirty="0" err="1" smtClean="0"/>
              <a:t>ферментації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тобто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розкладання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продуктів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які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містять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вуглеводи</a:t>
            </a:r>
            <a:r>
              <a:rPr lang="ru-RU" sz="2000" b="1" dirty="0" smtClean="0"/>
              <a:t> (</a:t>
            </a:r>
            <a:r>
              <a:rPr lang="ru-RU" sz="2000" b="1" dirty="0" err="1" smtClean="0"/>
              <a:t>наприклад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кукурудзи</a:t>
            </a:r>
            <a:r>
              <a:rPr lang="ru-RU" sz="2000" b="1" dirty="0" smtClean="0"/>
              <a:t>, ячменя, рису, </a:t>
            </a:r>
            <a:r>
              <a:rPr lang="ru-RU" sz="2000" b="1" dirty="0" err="1" smtClean="0"/>
              <a:t>картоплі</a:t>
            </a:r>
            <a:r>
              <a:rPr lang="ru-RU" sz="2000" b="1" dirty="0" smtClean="0"/>
              <a:t>, винограду) </a:t>
            </a:r>
            <a:r>
              <a:rPr lang="ru-RU" sz="2000" b="1" dirty="0" err="1" smtClean="0"/>
              <a:t>під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дією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дріжджів</a:t>
            </a:r>
            <a:r>
              <a:rPr lang="ru-RU" sz="2000" b="1" dirty="0" smtClean="0"/>
              <a:t>. </a:t>
            </a:r>
          </a:p>
          <a:p>
            <a:pPr algn="just"/>
            <a:r>
              <a:rPr lang="ru-RU" sz="2000" b="1" dirty="0" err="1" smtClean="0"/>
              <a:t>Одержуваний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напій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залежить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використаної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сировини</a:t>
            </a:r>
            <a:r>
              <a:rPr lang="ru-RU" sz="2000" b="1" dirty="0" smtClean="0"/>
              <a:t>. </a:t>
            </a:r>
          </a:p>
          <a:p>
            <a:pPr algn="just"/>
            <a:r>
              <a:rPr lang="ru-RU" sz="2000" b="1" dirty="0" err="1" smtClean="0"/>
              <a:t>Наприклад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із</a:t>
            </a:r>
            <a:r>
              <a:rPr lang="ru-RU" sz="2000" b="1" dirty="0" smtClean="0"/>
              <a:t> солоду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ячменя </a:t>
            </a:r>
            <a:r>
              <a:rPr lang="ru-RU" sz="2000" b="1" dirty="0" err="1" smtClean="0"/>
              <a:t>роблять</a:t>
            </a:r>
            <a:r>
              <a:rPr lang="ru-RU" sz="2000" b="1" dirty="0" smtClean="0"/>
              <a:t> пиво, а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винограду — вино. Пиво та вино </a:t>
            </a:r>
            <a:r>
              <a:rPr lang="ru-RU" sz="2000" b="1" dirty="0" err="1" smtClean="0"/>
              <a:t>утворюються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результаті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тільки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ферментації</a:t>
            </a:r>
            <a:r>
              <a:rPr lang="ru-RU" sz="2000" b="1" dirty="0" smtClean="0"/>
              <a:t>, тому в них максимально </a:t>
            </a:r>
            <a:r>
              <a:rPr lang="ru-RU" sz="2000" b="1" dirty="0" err="1" smtClean="0"/>
              <a:t>можливий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рівень</a:t>
            </a:r>
            <a:r>
              <a:rPr lang="ru-RU" sz="2000" b="1" dirty="0" smtClean="0"/>
              <a:t> алкоголю </a:t>
            </a:r>
            <a:r>
              <a:rPr lang="ru-RU" sz="2000" b="1" dirty="0" err="1" smtClean="0"/>
              <a:t>складає</a:t>
            </a:r>
            <a:r>
              <a:rPr lang="ru-RU" sz="2000" b="1" dirty="0" smtClean="0"/>
              <a:t> 15%. </a:t>
            </a:r>
          </a:p>
          <a:p>
            <a:pPr algn="just"/>
            <a:r>
              <a:rPr lang="ru-RU" sz="2000" b="1" dirty="0" smtClean="0"/>
              <a:t>"</a:t>
            </a:r>
            <a:r>
              <a:rPr lang="ru-RU" sz="2000" b="1" dirty="0" err="1" smtClean="0"/>
              <a:t>Міцні</a:t>
            </a:r>
            <a:r>
              <a:rPr lang="ru-RU" sz="2000" b="1" dirty="0" smtClean="0"/>
              <a:t>" </a:t>
            </a:r>
            <a:r>
              <a:rPr lang="ru-RU" sz="2000" b="1" dirty="0" err="1" smtClean="0"/>
              <a:t>спиртні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напої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підвищеним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умістом</a:t>
            </a:r>
            <a:r>
              <a:rPr lang="ru-RU" sz="2000" b="1" dirty="0" smtClean="0"/>
              <a:t> спирту (</a:t>
            </a:r>
            <a:r>
              <a:rPr lang="ru-RU" sz="2000" b="1" dirty="0" err="1" smtClean="0"/>
              <a:t>віскі</a:t>
            </a:r>
            <a:r>
              <a:rPr lang="ru-RU" sz="2000" b="1" dirty="0" smtClean="0"/>
              <a:t>, джин, </a:t>
            </a:r>
            <a:r>
              <a:rPr lang="ru-RU" sz="2000" b="1" dirty="0" err="1" smtClean="0"/>
              <a:t>горілка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лікер</a:t>
            </a:r>
            <a:r>
              <a:rPr lang="ru-RU" sz="2000" b="1" dirty="0" smtClean="0"/>
              <a:t>) </a:t>
            </a:r>
            <a:r>
              <a:rPr lang="ru-RU" sz="2000" b="1" dirty="0" err="1" smtClean="0"/>
              <a:t>вимагають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ще</a:t>
            </a:r>
            <a:r>
              <a:rPr lang="ru-RU" sz="2000" b="1" dirty="0" smtClean="0"/>
              <a:t> "</a:t>
            </a:r>
            <a:r>
              <a:rPr lang="ru-RU" sz="2000" b="1" dirty="0" err="1" smtClean="0"/>
              <a:t>дистиляції</a:t>
            </a:r>
            <a:r>
              <a:rPr lang="ru-RU" sz="2000" b="1" dirty="0" smtClean="0"/>
              <a:t>", </a:t>
            </a:r>
            <a:r>
              <a:rPr lang="ru-RU" sz="2000" b="1" dirty="0" err="1" smtClean="0"/>
              <a:t>тобто</a:t>
            </a:r>
            <a:r>
              <a:rPr lang="ru-RU" sz="2000" b="1" dirty="0" smtClean="0"/>
              <a:t> спирт </a:t>
            </a:r>
            <a:r>
              <a:rPr lang="ru-RU" sz="2000" b="1" dirty="0" err="1" smtClean="0"/>
              <a:t>відганяється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нову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ємність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залишаючи</a:t>
            </a:r>
            <a:r>
              <a:rPr lang="ru-RU" sz="2000" b="1" dirty="0" smtClean="0"/>
              <a:t> воду" в </a:t>
            </a:r>
            <a:r>
              <a:rPr lang="ru-RU" sz="2000" b="1" dirty="0" err="1" smtClean="0"/>
              <a:t>старій</a:t>
            </a:r>
            <a:r>
              <a:rPr lang="ru-RU" sz="2000" b="1" dirty="0" smtClean="0"/>
              <a:t>. </a:t>
            </a:r>
          </a:p>
          <a:p>
            <a:pPr algn="just"/>
            <a:r>
              <a:rPr lang="ru-RU" sz="2000" b="1" dirty="0" err="1" smtClean="0"/>
              <a:t>Дистильований</a:t>
            </a:r>
            <a:r>
              <a:rPr lang="ru-RU" sz="2000" b="1" dirty="0" smtClean="0"/>
              <a:t> спирт </a:t>
            </a:r>
            <a:r>
              <a:rPr lang="ru-RU" sz="2000" b="1" dirty="0" err="1" smtClean="0"/>
              <a:t>іноді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також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додають</a:t>
            </a:r>
            <a:r>
              <a:rPr lang="ru-RU" sz="2000" b="1" dirty="0" smtClean="0"/>
              <a:t> у вино (</a:t>
            </a:r>
            <a:r>
              <a:rPr lang="ru-RU" sz="2000" b="1" dirty="0" err="1" smtClean="0"/>
              <a:t>шеррі</a:t>
            </a:r>
            <a:r>
              <a:rPr lang="ru-RU" sz="2000" b="1" dirty="0" smtClean="0"/>
              <a:t>, портвейн </a:t>
            </a:r>
            <a:r>
              <a:rPr lang="ru-RU" sz="2000" b="1" dirty="0" err="1" smtClean="0"/>
              <a:t>тощо</a:t>
            </a:r>
            <a:r>
              <a:rPr lang="ru-RU" sz="2000" b="1" dirty="0" smtClean="0"/>
              <a:t>)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пиво для </a:t>
            </a:r>
            <a:r>
              <a:rPr lang="ru-RU" sz="2000" b="1" dirty="0" err="1" smtClean="0"/>
              <a:t>більшої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міцності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3"/>
            <a:ext cx="850112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/>
              <a:t>Помірне</a:t>
            </a:r>
            <a:r>
              <a:rPr lang="ru-RU" b="1" dirty="0" smtClean="0"/>
              <a:t> </a:t>
            </a:r>
            <a:r>
              <a:rPr lang="ru-RU" b="1" dirty="0" err="1" smtClean="0"/>
              <a:t>споживання</a:t>
            </a:r>
            <a:r>
              <a:rPr lang="ru-RU" b="1" dirty="0" smtClean="0"/>
              <a:t> алкоголю не шкодить </a:t>
            </a:r>
            <a:r>
              <a:rPr lang="ru-RU" b="1" dirty="0" err="1" smtClean="0"/>
              <a:t>здоров'ю</a:t>
            </a:r>
            <a:r>
              <a:rPr lang="ru-RU" b="1" dirty="0" smtClean="0"/>
              <a:t>. Статистика </a:t>
            </a:r>
            <a:r>
              <a:rPr lang="ru-RU" b="1" dirty="0" err="1" smtClean="0"/>
              <a:t>свідчить</a:t>
            </a:r>
            <a:r>
              <a:rPr lang="ru-RU" b="1" dirty="0" smtClean="0"/>
              <a:t>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споживання</a:t>
            </a:r>
            <a:r>
              <a:rPr lang="ru-RU" b="1" dirty="0" smtClean="0"/>
              <a:t> </a:t>
            </a:r>
            <a:r>
              <a:rPr lang="ru-RU" b="1" dirty="0" err="1" smtClean="0"/>
              <a:t>помірної</a:t>
            </a:r>
            <a:r>
              <a:rPr lang="ru-RU" b="1" dirty="0" smtClean="0"/>
              <a:t> </a:t>
            </a:r>
            <a:r>
              <a:rPr lang="ru-RU" b="1" dirty="0" err="1" smtClean="0"/>
              <a:t>кількості</a:t>
            </a:r>
            <a:r>
              <a:rPr lang="ru-RU" b="1" dirty="0" smtClean="0"/>
              <a:t> спирту </a:t>
            </a:r>
            <a:r>
              <a:rPr lang="ru-RU" b="1" dirty="0" err="1" smtClean="0"/>
              <a:t>може</a:t>
            </a:r>
            <a:r>
              <a:rPr lang="ru-RU" b="1" dirty="0" smtClean="0"/>
              <a:t> </a:t>
            </a:r>
            <a:r>
              <a:rPr lang="ru-RU" b="1" dirty="0" err="1" smtClean="0"/>
              <a:t>справляти</a:t>
            </a:r>
            <a:r>
              <a:rPr lang="ru-RU" b="1" dirty="0" smtClean="0"/>
              <a:t> </a:t>
            </a:r>
            <a:r>
              <a:rPr lang="ru-RU" b="1" dirty="0" err="1" smtClean="0"/>
              <a:t>сприятливий</a:t>
            </a:r>
            <a:r>
              <a:rPr lang="ru-RU" b="1" dirty="0" smtClean="0"/>
              <a:t> </a:t>
            </a:r>
            <a:r>
              <a:rPr lang="ru-RU" b="1" dirty="0" err="1" smtClean="0"/>
              <a:t>ефект</a:t>
            </a:r>
            <a:r>
              <a:rPr lang="ru-RU" b="1" dirty="0" smtClean="0"/>
              <a:t> на </a:t>
            </a:r>
            <a:r>
              <a:rPr lang="ru-RU" b="1" dirty="0" err="1" smtClean="0"/>
              <a:t>серце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, </a:t>
            </a:r>
            <a:r>
              <a:rPr lang="ru-RU" b="1" dirty="0" err="1" smtClean="0"/>
              <a:t>можливо</a:t>
            </a:r>
            <a:r>
              <a:rPr lang="ru-RU" b="1" dirty="0" smtClean="0"/>
              <a:t>, </a:t>
            </a:r>
            <a:r>
              <a:rPr lang="ru-RU" b="1" dirty="0" err="1" smtClean="0"/>
              <a:t>подовжує</a:t>
            </a:r>
            <a:r>
              <a:rPr lang="ru-RU" b="1" dirty="0" smtClean="0"/>
              <a:t> </a:t>
            </a:r>
            <a:r>
              <a:rPr lang="ru-RU" b="1" dirty="0" err="1" smtClean="0"/>
              <a:t>життя</a:t>
            </a:r>
            <a:r>
              <a:rPr lang="ru-RU" b="1" dirty="0" smtClean="0"/>
              <a:t>. </a:t>
            </a:r>
            <a:r>
              <a:rPr lang="ru-RU" b="1" dirty="0" err="1" smtClean="0"/>
              <a:t>Однак</a:t>
            </a:r>
            <a:r>
              <a:rPr lang="ru-RU" b="1" dirty="0" smtClean="0"/>
              <a:t> алкоголь </a:t>
            </a:r>
            <a:r>
              <a:rPr lang="ru-RU" b="1" dirty="0" err="1" smtClean="0"/>
              <a:t>впливає</a:t>
            </a:r>
            <a:r>
              <a:rPr lang="ru-RU" b="1" dirty="0" smtClean="0"/>
              <a:t> на </a:t>
            </a:r>
            <a:r>
              <a:rPr lang="ru-RU" b="1" dirty="0" err="1" smtClean="0"/>
              <a:t>мозок</a:t>
            </a:r>
            <a:r>
              <a:rPr lang="ru-RU" b="1" dirty="0" smtClean="0"/>
              <a:t>, тому </a:t>
            </a:r>
            <a:r>
              <a:rPr lang="ru-RU" b="1" dirty="0" err="1" smtClean="0"/>
              <a:t>знижується</a:t>
            </a:r>
            <a:r>
              <a:rPr lang="ru-RU" b="1" dirty="0" smtClean="0"/>
              <a:t> </a:t>
            </a:r>
            <a:r>
              <a:rPr lang="ru-RU" b="1" dirty="0" err="1" smtClean="0"/>
              <a:t>швидкість</a:t>
            </a:r>
            <a:r>
              <a:rPr lang="ru-RU" b="1" dirty="0" smtClean="0"/>
              <a:t> </a:t>
            </a:r>
            <a:r>
              <a:rPr lang="ru-RU" b="1" dirty="0" err="1" smtClean="0"/>
              <a:t>реакції</a:t>
            </a:r>
            <a:r>
              <a:rPr lang="ru-RU" b="1" dirty="0" smtClean="0"/>
              <a:t> на </a:t>
            </a:r>
            <a:r>
              <a:rPr lang="ru-RU" b="1" dirty="0" err="1" smtClean="0"/>
              <a:t>зовнішні</a:t>
            </a:r>
            <a:r>
              <a:rPr lang="ru-RU" b="1" dirty="0" smtClean="0"/>
              <a:t> </a:t>
            </a:r>
            <a:r>
              <a:rPr lang="ru-RU" b="1" dirty="0" err="1" smtClean="0"/>
              <a:t>подразники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err="1" smtClean="0"/>
              <a:t>Надлишкове</a:t>
            </a:r>
            <a:r>
              <a:rPr lang="ru-RU" b="1" dirty="0" smtClean="0"/>
              <a:t> </a:t>
            </a:r>
            <a:r>
              <a:rPr lang="ru-RU" b="1" dirty="0" err="1" smtClean="0"/>
              <a:t>споживання</a:t>
            </a:r>
            <a:r>
              <a:rPr lang="ru-RU" b="1" dirty="0" smtClean="0"/>
              <a:t> алкоголю </a:t>
            </a:r>
            <a:r>
              <a:rPr lang="ru-RU" b="1" dirty="0" err="1" smtClean="0"/>
              <a:t>викликає</a:t>
            </a:r>
            <a:r>
              <a:rPr lang="ru-RU" b="1" dirty="0" smtClean="0"/>
              <a:t> </a:t>
            </a:r>
            <a:r>
              <a:rPr lang="ru-RU" b="1" dirty="0" err="1" smtClean="0"/>
              <a:t>похмілля</a:t>
            </a:r>
            <a:r>
              <a:rPr lang="ru-RU" b="1" dirty="0" smtClean="0"/>
              <a:t> </a:t>
            </a:r>
            <a:r>
              <a:rPr lang="ru-RU" b="1" dirty="0" err="1" smtClean="0"/>
              <a:t>й</a:t>
            </a:r>
            <a:r>
              <a:rPr lang="ru-RU" b="1" dirty="0" smtClean="0"/>
              <a:t> </a:t>
            </a:r>
            <a:r>
              <a:rPr lang="ru-RU" b="1" dirty="0" err="1" smtClean="0"/>
              <a:t>зниження</a:t>
            </a:r>
            <a:r>
              <a:rPr lang="ru-RU" b="1" dirty="0" smtClean="0"/>
              <a:t> </a:t>
            </a:r>
            <a:r>
              <a:rPr lang="ru-RU" b="1" dirty="0" err="1" smtClean="0"/>
              <a:t>працездатності</a:t>
            </a:r>
            <a:r>
              <a:rPr lang="ru-RU" b="1" dirty="0" smtClean="0"/>
              <a:t> </a:t>
            </a:r>
            <a:r>
              <a:rPr lang="ru-RU" b="1" dirty="0" err="1" smtClean="0"/>
              <a:t>відразу</a:t>
            </a:r>
            <a:r>
              <a:rPr lang="ru-RU" b="1" dirty="0" smtClean="0"/>
              <a:t>, а у </a:t>
            </a:r>
            <a:r>
              <a:rPr lang="ru-RU" b="1" dirty="0" err="1" smtClean="0"/>
              <a:t>довгостроковій</a:t>
            </a:r>
            <a:r>
              <a:rPr lang="ru-RU" b="1" dirty="0" smtClean="0"/>
              <a:t> </a:t>
            </a:r>
            <a:r>
              <a:rPr lang="ru-RU" b="1" dirty="0" err="1" smtClean="0"/>
              <a:t>перспективі</a:t>
            </a:r>
            <a:r>
              <a:rPr lang="ru-RU" b="1" dirty="0" smtClean="0"/>
              <a:t> </a:t>
            </a:r>
            <a:r>
              <a:rPr lang="ru-RU" b="1" dirty="0" err="1" smtClean="0"/>
              <a:t>призводить</a:t>
            </a:r>
            <a:r>
              <a:rPr lang="ru-RU" b="1" dirty="0" smtClean="0"/>
              <a:t> до </a:t>
            </a:r>
            <a:r>
              <a:rPr lang="ru-RU" b="1" dirty="0" err="1" smtClean="0"/>
              <a:t>незворотнього</a:t>
            </a:r>
            <a:r>
              <a:rPr lang="ru-RU" b="1" dirty="0" smtClean="0"/>
              <a:t> </a:t>
            </a:r>
            <a:r>
              <a:rPr lang="ru-RU" b="1" dirty="0" err="1" smtClean="0"/>
              <a:t>ушкодження</a:t>
            </a:r>
            <a:r>
              <a:rPr lang="ru-RU" b="1" dirty="0" smtClean="0"/>
              <a:t> </a:t>
            </a:r>
            <a:r>
              <a:rPr lang="ru-RU" b="1" dirty="0" err="1" smtClean="0"/>
              <a:t>печінки</a:t>
            </a:r>
            <a:r>
              <a:rPr lang="ru-RU" b="1" dirty="0" smtClean="0"/>
              <a:t>, </a:t>
            </a:r>
            <a:r>
              <a:rPr lang="ru-RU" b="1" dirty="0" err="1" smtClean="0"/>
              <a:t>утрати</a:t>
            </a:r>
            <a:r>
              <a:rPr lang="ru-RU" b="1" dirty="0" smtClean="0"/>
              <a:t> </a:t>
            </a:r>
            <a:r>
              <a:rPr lang="ru-RU" b="1" dirty="0" err="1" smtClean="0"/>
              <a:t>пам'яті</a:t>
            </a:r>
            <a:r>
              <a:rPr lang="ru-RU" b="1" dirty="0" smtClean="0"/>
              <a:t> та </a:t>
            </a:r>
            <a:r>
              <a:rPr lang="ru-RU" b="1" dirty="0" err="1" smtClean="0"/>
              <a:t>погіршення</a:t>
            </a:r>
            <a:r>
              <a:rPr lang="ru-RU" b="1" dirty="0" smtClean="0"/>
              <a:t> </a:t>
            </a:r>
            <a:r>
              <a:rPr lang="ru-RU" b="1" dirty="0" err="1" smtClean="0"/>
              <a:t>психіки</a:t>
            </a:r>
            <a:r>
              <a:rPr lang="ru-RU" b="1" dirty="0" smtClean="0"/>
              <a:t>, </a:t>
            </a:r>
            <a:r>
              <a:rPr lang="ru-RU" b="1" dirty="0" err="1" smtClean="0"/>
              <a:t>безсоння</a:t>
            </a:r>
            <a:r>
              <a:rPr lang="ru-RU" b="1" dirty="0" smtClean="0"/>
              <a:t>, </a:t>
            </a:r>
            <a:r>
              <a:rPr lang="ru-RU" b="1" dirty="0" err="1" smtClean="0"/>
              <a:t>уповільнення</a:t>
            </a:r>
            <a:r>
              <a:rPr lang="ru-RU" b="1" dirty="0" smtClean="0"/>
              <a:t> </a:t>
            </a:r>
            <a:r>
              <a:rPr lang="ru-RU" b="1" dirty="0" err="1" smtClean="0"/>
              <a:t>рефлексів</a:t>
            </a:r>
            <a:r>
              <a:rPr lang="ru-RU" b="1" dirty="0" smtClean="0"/>
              <a:t> </a:t>
            </a:r>
            <a:r>
              <a:rPr lang="ru-RU" b="1" dirty="0" err="1" smtClean="0"/>
              <a:t>з</a:t>
            </a:r>
            <a:r>
              <a:rPr lang="ru-RU" b="1" dirty="0" smtClean="0"/>
              <a:t> </a:t>
            </a:r>
            <a:r>
              <a:rPr lang="ru-RU" b="1" dirty="0" err="1" smtClean="0"/>
              <a:t>відповідним</a:t>
            </a:r>
            <a:r>
              <a:rPr lang="ru-RU" b="1" dirty="0" smtClean="0"/>
              <a:t> </a:t>
            </a:r>
            <a:r>
              <a:rPr lang="ru-RU" b="1" dirty="0" err="1" smtClean="0"/>
              <a:t>зростанням</a:t>
            </a:r>
            <a:r>
              <a:rPr lang="ru-RU" b="1" dirty="0" smtClean="0"/>
              <a:t> </a:t>
            </a:r>
            <a:r>
              <a:rPr lang="ru-RU" b="1" dirty="0" err="1" smtClean="0"/>
              <a:t>небезпеки</a:t>
            </a:r>
            <a:r>
              <a:rPr lang="ru-RU" b="1" dirty="0" smtClean="0"/>
              <a:t> </a:t>
            </a:r>
            <a:r>
              <a:rPr lang="ru-RU" b="1" dirty="0" err="1" smtClean="0"/>
              <a:t>нещасних</a:t>
            </a:r>
            <a:r>
              <a:rPr lang="ru-RU" b="1" dirty="0" smtClean="0"/>
              <a:t> </a:t>
            </a:r>
            <a:r>
              <a:rPr lang="ru-RU" b="1" dirty="0" err="1" smtClean="0"/>
              <a:t>випадків</a:t>
            </a:r>
            <a:r>
              <a:rPr lang="ru-RU" b="1" dirty="0" smtClean="0"/>
              <a:t>, </a:t>
            </a:r>
            <a:r>
              <a:rPr lang="ru-RU" b="1" dirty="0" err="1" smtClean="0"/>
              <a:t>погіршення</a:t>
            </a:r>
            <a:r>
              <a:rPr lang="ru-RU" b="1" dirty="0" smtClean="0"/>
              <a:t> </a:t>
            </a:r>
            <a:r>
              <a:rPr lang="ru-RU" b="1" dirty="0" err="1" smtClean="0"/>
              <a:t>розсудливості</a:t>
            </a:r>
            <a:r>
              <a:rPr lang="ru-RU" b="1" dirty="0" smtClean="0"/>
              <a:t> </a:t>
            </a:r>
            <a:r>
              <a:rPr lang="ru-RU" b="1" dirty="0" err="1" smtClean="0"/>
              <a:t>й</a:t>
            </a:r>
            <a:r>
              <a:rPr lang="ru-RU" b="1" dirty="0" smtClean="0"/>
              <a:t> </a:t>
            </a:r>
            <a:r>
              <a:rPr lang="ru-RU" b="1" dirty="0" err="1" smtClean="0"/>
              <a:t>емоційного</a:t>
            </a:r>
            <a:r>
              <a:rPr lang="ru-RU" b="1" dirty="0" smtClean="0"/>
              <a:t> контролю. </a:t>
            </a:r>
            <a:r>
              <a:rPr lang="ru-RU" b="1" dirty="0" err="1" smtClean="0"/>
              <a:t>Хоча</a:t>
            </a:r>
            <a:r>
              <a:rPr lang="ru-RU" b="1" dirty="0" smtClean="0"/>
              <a:t> </a:t>
            </a:r>
            <a:r>
              <a:rPr lang="ru-RU" b="1" dirty="0" err="1" smtClean="0"/>
              <a:t>стійкість</a:t>
            </a:r>
            <a:r>
              <a:rPr lang="ru-RU" b="1" dirty="0" smtClean="0"/>
              <a:t> до алкоголю в </a:t>
            </a:r>
            <a:r>
              <a:rPr lang="ru-RU" b="1" dirty="0" err="1" smtClean="0"/>
              <a:t>чоловіків</a:t>
            </a:r>
            <a:r>
              <a:rPr lang="ru-RU" b="1" dirty="0" smtClean="0"/>
              <a:t> </a:t>
            </a:r>
            <a:r>
              <a:rPr lang="ru-RU" b="1" dirty="0" err="1" smtClean="0"/>
              <a:t>вище</a:t>
            </a:r>
            <a:r>
              <a:rPr lang="ru-RU" b="1" dirty="0" smtClean="0"/>
              <a:t>, </a:t>
            </a:r>
            <a:r>
              <a:rPr lang="ru-RU" b="1" dirty="0" err="1" smtClean="0"/>
              <a:t>ніж</a:t>
            </a:r>
            <a:r>
              <a:rPr lang="ru-RU" b="1" dirty="0" smtClean="0"/>
              <a:t> у </a:t>
            </a:r>
            <a:r>
              <a:rPr lang="ru-RU" b="1" dirty="0" err="1" smtClean="0"/>
              <a:t>жінок</a:t>
            </a:r>
            <a:r>
              <a:rPr lang="ru-RU" b="1" dirty="0" smtClean="0"/>
              <a:t>, </a:t>
            </a:r>
            <a:r>
              <a:rPr lang="ru-RU" b="1" dirty="0" err="1" smtClean="0"/>
              <a:t>чоловіки-алкоголіки</a:t>
            </a:r>
            <a:r>
              <a:rPr lang="ru-RU" b="1" dirty="0" smtClean="0"/>
              <a:t> </a:t>
            </a:r>
            <a:r>
              <a:rPr lang="ru-RU" b="1" dirty="0" err="1" smtClean="0"/>
              <a:t>піддаються</a:t>
            </a:r>
            <a:r>
              <a:rPr lang="ru-RU" b="1" dirty="0" smtClean="0"/>
              <a:t> </a:t>
            </a:r>
            <a:r>
              <a:rPr lang="ru-RU" b="1" dirty="0" err="1" smtClean="0"/>
              <a:t>більшому</a:t>
            </a:r>
            <a:r>
              <a:rPr lang="ru-RU" b="1" dirty="0" smtClean="0"/>
              <a:t> </a:t>
            </a:r>
            <a:r>
              <a:rPr lang="ru-RU" b="1" dirty="0" err="1" smtClean="0"/>
              <a:t>ризику</a:t>
            </a:r>
            <a:r>
              <a:rPr lang="ru-RU" b="1" dirty="0" smtClean="0"/>
              <a:t> </a:t>
            </a:r>
            <a:r>
              <a:rPr lang="ru-RU" b="1" dirty="0" err="1" smtClean="0"/>
              <a:t>ураження</a:t>
            </a:r>
            <a:r>
              <a:rPr lang="ru-RU" b="1" dirty="0" smtClean="0"/>
              <a:t> </a:t>
            </a:r>
            <a:r>
              <a:rPr lang="ru-RU" b="1" dirty="0" err="1" smtClean="0"/>
              <a:t>печінки</a:t>
            </a:r>
            <a:r>
              <a:rPr lang="ru-RU" b="1" dirty="0" smtClean="0"/>
              <a:t>, </a:t>
            </a:r>
            <a:r>
              <a:rPr lang="ru-RU" b="1" dirty="0" err="1" smtClean="0"/>
              <a:t>розвитку</a:t>
            </a:r>
            <a:r>
              <a:rPr lang="ru-RU" b="1" dirty="0" smtClean="0"/>
              <a:t> </a:t>
            </a:r>
            <a:r>
              <a:rPr lang="ru-RU" b="1" dirty="0" err="1" smtClean="0"/>
              <a:t>багатьох</a:t>
            </a:r>
            <a:r>
              <a:rPr lang="ru-RU" b="1" dirty="0" smtClean="0"/>
              <a:t> форм раку та </a:t>
            </a:r>
            <a:r>
              <a:rPr lang="ru-RU" b="1" dirty="0" err="1" smtClean="0"/>
              <a:t>порушень</a:t>
            </a:r>
            <a:r>
              <a:rPr lang="ru-RU" b="1" dirty="0" smtClean="0"/>
              <a:t> </a:t>
            </a:r>
            <a:r>
              <a:rPr lang="ru-RU" b="1" dirty="0" err="1" smtClean="0"/>
              <a:t>імунної</a:t>
            </a:r>
            <a:r>
              <a:rPr lang="ru-RU" b="1" dirty="0" smtClean="0"/>
              <a:t> </a:t>
            </a:r>
            <a:r>
              <a:rPr lang="ru-RU" b="1" dirty="0" err="1" smtClean="0"/>
              <a:t>системи</a:t>
            </a:r>
            <a:r>
              <a:rPr lang="ru-RU" b="1" dirty="0" smtClean="0"/>
              <a:t>.</a:t>
            </a:r>
          </a:p>
          <a:p>
            <a:pPr algn="just"/>
            <a:r>
              <a:rPr lang="ru-RU" sz="2000" b="1" i="1" dirty="0" err="1" smtClean="0">
                <a:solidFill>
                  <a:srgbClr val="7030A0"/>
                </a:solidFill>
              </a:rPr>
              <a:t>Алкоголізм</a:t>
            </a: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r>
              <a:rPr lang="ru-RU" b="1" dirty="0" smtClean="0"/>
              <a:t>— </a:t>
            </a:r>
            <a:r>
              <a:rPr lang="ru-RU" b="1" dirty="0" err="1" smtClean="0"/>
              <a:t>це</a:t>
            </a:r>
            <a:r>
              <a:rPr lang="ru-RU" b="1" dirty="0" smtClean="0"/>
              <a:t> </a:t>
            </a:r>
            <a:r>
              <a:rPr lang="ru-RU" b="1" dirty="0" err="1" smtClean="0"/>
              <a:t>регулярне</a:t>
            </a:r>
            <a:r>
              <a:rPr lang="ru-RU" b="1" dirty="0" smtClean="0"/>
              <a:t> </a:t>
            </a:r>
            <a:r>
              <a:rPr lang="ru-RU" b="1" dirty="0" err="1" smtClean="0"/>
              <a:t>споживання</a:t>
            </a:r>
            <a:r>
              <a:rPr lang="ru-RU" b="1" dirty="0" smtClean="0"/>
              <a:t> </a:t>
            </a:r>
            <a:r>
              <a:rPr lang="ru-RU" b="1" dirty="0" err="1" smtClean="0"/>
              <a:t>великої</a:t>
            </a:r>
            <a:r>
              <a:rPr lang="ru-RU" b="1" dirty="0" smtClean="0"/>
              <a:t> </a:t>
            </a:r>
            <a:r>
              <a:rPr lang="ru-RU" b="1" dirty="0" err="1" smtClean="0"/>
              <a:t>кількості</a:t>
            </a:r>
            <a:r>
              <a:rPr lang="ru-RU" b="1" dirty="0" smtClean="0"/>
              <a:t> алкоголю </a:t>
            </a:r>
            <a:r>
              <a:rPr lang="ru-RU" b="1" dirty="0" err="1" smtClean="0"/>
              <a:t>протягом</a:t>
            </a:r>
            <a:r>
              <a:rPr lang="ru-RU" b="1" dirty="0" smtClean="0"/>
              <a:t> </a:t>
            </a:r>
            <a:r>
              <a:rPr lang="ru-RU" b="1" dirty="0" err="1" smtClean="0"/>
              <a:t>довгого</a:t>
            </a:r>
            <a:r>
              <a:rPr lang="ru-RU" b="1" dirty="0" smtClean="0"/>
              <a:t> </a:t>
            </a:r>
            <a:r>
              <a:rPr lang="ru-RU" b="1" dirty="0" err="1" smtClean="0"/>
              <a:t>періоду</a:t>
            </a:r>
            <a:r>
              <a:rPr lang="ru-RU" b="1" dirty="0" smtClean="0"/>
              <a:t> часу. </a:t>
            </a:r>
            <a:r>
              <a:rPr lang="ru-RU" b="1" dirty="0" err="1" smtClean="0"/>
              <a:t>Це</a:t>
            </a:r>
            <a:r>
              <a:rPr lang="ru-RU" b="1" dirty="0" smtClean="0"/>
              <a:t> </a:t>
            </a:r>
            <a:r>
              <a:rPr lang="ru-RU" b="1" dirty="0" err="1" smtClean="0"/>
              <a:t>найбільш</a:t>
            </a:r>
            <a:r>
              <a:rPr lang="ru-RU" b="1" dirty="0" smtClean="0"/>
              <a:t> </a:t>
            </a:r>
            <a:r>
              <a:rPr lang="ru-RU" b="1" dirty="0" err="1" smtClean="0"/>
              <a:t>серйозна</a:t>
            </a:r>
            <a:r>
              <a:rPr lang="ru-RU" b="1" dirty="0" smtClean="0"/>
              <a:t> форма </a:t>
            </a:r>
            <a:r>
              <a:rPr lang="ru-RU" b="1" dirty="0" err="1" smtClean="0"/>
              <a:t>наркоманії</a:t>
            </a:r>
            <a:r>
              <a:rPr lang="ru-RU" b="1" dirty="0" smtClean="0"/>
              <a:t> у </a:t>
            </a:r>
            <a:r>
              <a:rPr lang="ru-RU" b="1" dirty="0" err="1" smtClean="0"/>
              <a:t>наші</a:t>
            </a:r>
            <a:r>
              <a:rPr lang="ru-RU" b="1" dirty="0" smtClean="0"/>
              <a:t> </a:t>
            </a:r>
            <a:r>
              <a:rPr lang="ru-RU" b="1" dirty="0" err="1" smtClean="0"/>
              <a:t>часи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err="1" smtClean="0">
                <a:solidFill>
                  <a:srgbClr val="7030A0"/>
                </a:solidFill>
              </a:rPr>
              <a:t>Vidkhrni</a:t>
            </a:r>
            <a:r>
              <a:rPr lang="ru-RU" b="1" dirty="0" smtClean="0">
                <a:solidFill>
                  <a:srgbClr val="7030A0"/>
                </a:solidFill>
              </a:rPr>
              <a:t> •(1974) </a:t>
            </a:r>
            <a:r>
              <a:rPr lang="ru-RU" b="1" dirty="0" err="1" smtClean="0">
                <a:solidFill>
                  <a:srgbClr val="7030A0"/>
                </a:solidFill>
              </a:rPr>
              <a:t>виділяє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кілька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типів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співвідношення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між</a:t>
            </a:r>
            <a:r>
              <a:rPr lang="ru-RU" b="1" dirty="0" smtClean="0">
                <a:solidFill>
                  <a:srgbClr val="7030A0"/>
                </a:solidFill>
              </a:rPr>
              <a:t> алкогольною культурою </a:t>
            </a:r>
            <a:r>
              <a:rPr lang="ru-RU" b="1" dirty="0" err="1" smtClean="0">
                <a:solidFill>
                  <a:srgbClr val="7030A0"/>
                </a:solidFill>
              </a:rPr>
              <a:t>мікросоціального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середовища</a:t>
            </a:r>
            <a:r>
              <a:rPr lang="ru-RU" b="1" dirty="0" smtClean="0">
                <a:solidFill>
                  <a:srgbClr val="7030A0"/>
                </a:solidFill>
              </a:rPr>
              <a:t> та установками </a:t>
            </a:r>
            <a:r>
              <a:rPr lang="ru-RU" b="1" dirty="0" err="1" smtClean="0">
                <a:solidFill>
                  <a:srgbClr val="7030A0"/>
                </a:solidFill>
              </a:rPr>
              <a:t>індивіда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стосовно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алкоголізації</a:t>
            </a:r>
            <a:r>
              <a:rPr lang="ru-RU" b="1" dirty="0" smtClean="0">
                <a:solidFill>
                  <a:srgbClr val="7030A0"/>
                </a:solidFill>
              </a:rPr>
              <a:t>:</a:t>
            </a:r>
          </a:p>
          <a:p>
            <a:pPr algn="just"/>
            <a:r>
              <a:rPr lang="ru-RU" b="1" dirty="0" smtClean="0"/>
              <a:t>- </a:t>
            </a:r>
            <a:r>
              <a:rPr lang="ru-RU" b="1" dirty="0" smtClean="0">
                <a:solidFill>
                  <a:srgbClr val="FF0000"/>
                </a:solidFill>
              </a:rPr>
              <a:t>"</a:t>
            </a:r>
            <a:r>
              <a:rPr lang="ru-RU" b="1" dirty="0" err="1" smtClean="0">
                <a:solidFill>
                  <a:srgbClr val="FF0000"/>
                </a:solidFill>
              </a:rPr>
              <a:t>абстинентна</a:t>
            </a:r>
            <a:r>
              <a:rPr lang="ru-RU" b="1" dirty="0" smtClean="0">
                <a:solidFill>
                  <a:srgbClr val="FF0000"/>
                </a:solidFill>
              </a:rPr>
              <a:t> культура" — </a:t>
            </a:r>
            <a:r>
              <a:rPr lang="ru-RU" b="1" dirty="0" err="1" smtClean="0">
                <a:solidFill>
                  <a:srgbClr val="FF0000"/>
                </a:solidFill>
              </a:rPr>
              <a:t>повна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відмова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вживання</a:t>
            </a:r>
            <a:r>
              <a:rPr lang="ru-RU" b="1" dirty="0" smtClean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— "</a:t>
            </a:r>
            <a:r>
              <a:rPr lang="ru-RU" b="1" dirty="0" err="1" smtClean="0">
                <a:solidFill>
                  <a:srgbClr val="FF0000"/>
                </a:solidFill>
              </a:rPr>
              <a:t>амбівалентна</a:t>
            </a:r>
            <a:r>
              <a:rPr lang="ru-RU" b="1" dirty="0" smtClean="0">
                <a:solidFill>
                  <a:srgbClr val="FF0000"/>
                </a:solidFill>
              </a:rPr>
              <a:t> культура" — </a:t>
            </a:r>
            <a:r>
              <a:rPr lang="ru-RU" b="1" dirty="0" err="1" smtClean="0">
                <a:solidFill>
                  <a:srgbClr val="FF0000"/>
                </a:solidFill>
              </a:rPr>
              <a:t>суперечливе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ставлення</a:t>
            </a:r>
            <a:r>
              <a:rPr lang="ru-RU" b="1" dirty="0" smtClean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— "</a:t>
            </a:r>
            <a:r>
              <a:rPr lang="ru-RU" b="1" dirty="0" err="1" smtClean="0">
                <a:solidFill>
                  <a:srgbClr val="FF0000"/>
                </a:solidFill>
              </a:rPr>
              <a:t>ліберальна</a:t>
            </a:r>
            <a:r>
              <a:rPr lang="ru-RU" b="1" dirty="0" smtClean="0">
                <a:solidFill>
                  <a:srgbClr val="FF0000"/>
                </a:solidFill>
              </a:rPr>
              <a:t> культура" — </a:t>
            </a:r>
            <a:r>
              <a:rPr lang="ru-RU" b="1" dirty="0" err="1" smtClean="0">
                <a:solidFill>
                  <a:srgbClr val="FF0000"/>
                </a:solidFill>
              </a:rPr>
              <a:t>дозвіл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уживати</a:t>
            </a:r>
            <a:r>
              <a:rPr lang="ru-RU" b="1" dirty="0" smtClean="0">
                <a:solidFill>
                  <a:srgbClr val="FF0000"/>
                </a:solidFill>
              </a:rPr>
              <a:t>, </a:t>
            </a:r>
            <a:r>
              <a:rPr lang="ru-RU" b="1" dirty="0" err="1" smtClean="0">
                <a:solidFill>
                  <a:srgbClr val="FF0000"/>
                </a:solidFill>
              </a:rPr>
              <a:t>однак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заборона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відвертого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пияцтва</a:t>
            </a:r>
            <a:r>
              <a:rPr lang="ru-RU" b="1" dirty="0" smtClean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— "</a:t>
            </a:r>
            <a:r>
              <a:rPr lang="ru-RU" b="1" dirty="0" err="1" smtClean="0">
                <a:solidFill>
                  <a:srgbClr val="FF0000"/>
                </a:solidFill>
              </a:rPr>
              <a:t>патологічна</a:t>
            </a:r>
            <a:r>
              <a:rPr lang="ru-RU" b="1" dirty="0" smtClean="0">
                <a:solidFill>
                  <a:srgbClr val="FF0000"/>
                </a:solidFill>
              </a:rPr>
              <a:t> культура" </a:t>
            </a:r>
            <a:r>
              <a:rPr lang="ru-RU" b="1" dirty="0" err="1" smtClean="0">
                <a:solidFill>
                  <a:srgbClr val="FF0000"/>
                </a:solidFill>
              </a:rPr>
              <a:t>допускає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будь-які</a:t>
            </a:r>
            <a:r>
              <a:rPr lang="ru-RU" b="1" dirty="0" smtClean="0">
                <a:solidFill>
                  <a:srgbClr val="FF0000"/>
                </a:solidFill>
              </a:rPr>
              <a:t> прояви </a:t>
            </a:r>
            <a:r>
              <a:rPr lang="ru-RU" b="1" dirty="0" err="1" smtClean="0">
                <a:solidFill>
                  <a:srgbClr val="FF0000"/>
                </a:solidFill>
              </a:rPr>
              <a:t>пияцтва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b="1" dirty="0" err="1" smtClean="0"/>
              <a:t>Побутове</a:t>
            </a:r>
            <a:r>
              <a:rPr lang="ru-RU" b="1" dirty="0" smtClean="0"/>
              <a:t> </a:t>
            </a:r>
            <a:r>
              <a:rPr lang="ru-RU" b="1" dirty="0" err="1" smtClean="0"/>
              <a:t>пияцтво</a:t>
            </a:r>
            <a:r>
              <a:rPr lang="ru-RU" b="1" dirty="0" smtClean="0"/>
              <a:t> </a:t>
            </a:r>
            <a:r>
              <a:rPr lang="ru-RU" b="1" dirty="0" err="1" smtClean="0"/>
              <a:t>може</a:t>
            </a:r>
            <a:r>
              <a:rPr lang="ru-RU" b="1" dirty="0" smtClean="0"/>
              <a:t> вести до </a:t>
            </a:r>
            <a:r>
              <a:rPr lang="ru-RU" b="1" dirty="0" err="1" smtClean="0"/>
              <a:t>алкоголізму</a:t>
            </a:r>
            <a:r>
              <a:rPr lang="ru-RU" b="1" dirty="0" smtClean="0"/>
              <a:t> тому,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людина</a:t>
            </a:r>
            <a:r>
              <a:rPr lang="ru-RU" b="1" dirty="0" smtClean="0"/>
              <a:t> </a:t>
            </a:r>
            <a:r>
              <a:rPr lang="ru-RU" b="1" dirty="0" err="1" smtClean="0"/>
              <a:t>починає</a:t>
            </a:r>
            <a:r>
              <a:rPr lang="ru-RU" b="1" dirty="0" smtClean="0"/>
              <a:t> </a:t>
            </a:r>
            <a:r>
              <a:rPr lang="ru-RU" b="1" dirty="0" err="1" smtClean="0"/>
              <a:t>звертатися</a:t>
            </a:r>
            <a:r>
              <a:rPr lang="ru-RU" b="1" dirty="0" smtClean="0"/>
              <a:t> до алкоголю </a:t>
            </a:r>
            <a:r>
              <a:rPr lang="ru-RU" b="1" dirty="0" err="1" smtClean="0"/>
              <a:t>заради</a:t>
            </a:r>
            <a:r>
              <a:rPr lang="ru-RU" b="1" dirty="0" smtClean="0"/>
              <a:t> </a:t>
            </a:r>
            <a:r>
              <a:rPr lang="ru-RU" b="1" dirty="0" err="1" smtClean="0"/>
              <a:t>полегшення</a:t>
            </a:r>
            <a:r>
              <a:rPr lang="ru-RU" b="1" dirty="0" smtClean="0"/>
              <a:t> </a:t>
            </a:r>
            <a:r>
              <a:rPr lang="ru-RU" b="1" dirty="0" err="1" smtClean="0"/>
              <a:t>стресу</a:t>
            </a:r>
            <a:r>
              <a:rPr lang="ru-RU" b="1" dirty="0" smtClean="0"/>
              <a:t> ("</a:t>
            </a:r>
            <a:r>
              <a:rPr lang="ru-RU" b="1" dirty="0" err="1" smtClean="0"/>
              <a:t>симптоматичне</a:t>
            </a:r>
            <a:r>
              <a:rPr lang="ru-RU" b="1" dirty="0" smtClean="0"/>
              <a:t> </a:t>
            </a:r>
            <a:r>
              <a:rPr lang="ru-RU" b="1" dirty="0" err="1" smtClean="0"/>
              <a:t>пияцтво</a:t>
            </a:r>
            <a:r>
              <a:rPr lang="ru-RU" b="1" dirty="0" smtClean="0"/>
              <a:t> "), </a:t>
            </a:r>
            <a:r>
              <a:rPr lang="ru-RU" b="1" dirty="0" err="1" smtClean="0"/>
              <a:t>або</a:t>
            </a:r>
            <a:r>
              <a:rPr lang="ru-RU" b="1" dirty="0" smtClean="0"/>
              <a:t> тому,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початкові</a:t>
            </a:r>
            <a:r>
              <a:rPr lang="ru-RU" b="1" dirty="0" smtClean="0"/>
              <a:t> </a:t>
            </a:r>
            <a:r>
              <a:rPr lang="ru-RU" b="1" dirty="0" err="1" smtClean="0"/>
              <a:t>стадії</a:t>
            </a:r>
            <a:r>
              <a:rPr lang="ru-RU" b="1" dirty="0" smtClean="0"/>
              <a:t> </a:t>
            </a:r>
            <a:r>
              <a:rPr lang="ru-RU" b="1" dirty="0" err="1" smtClean="0"/>
              <a:t>залежності</a:t>
            </a:r>
            <a:r>
              <a:rPr lang="ru-RU" b="1" dirty="0" smtClean="0"/>
              <a:t> </a:t>
            </a:r>
            <a:r>
              <a:rPr lang="ru-RU" b="1" dirty="0" err="1" smtClean="0"/>
              <a:t>залишаються</a:t>
            </a:r>
            <a:r>
              <a:rPr lang="ru-RU" b="1" dirty="0" smtClean="0"/>
              <a:t> </a:t>
            </a:r>
            <a:r>
              <a:rPr lang="ru-RU" b="1" dirty="0" err="1" smtClean="0"/>
              <a:t>непоміченими</a:t>
            </a:r>
            <a:r>
              <a:rPr lang="ru-RU" b="1" dirty="0" smtClean="0"/>
              <a:t> ("</a:t>
            </a:r>
            <a:r>
              <a:rPr lang="ru-RU" b="1" dirty="0" err="1" smtClean="0"/>
              <a:t>запущене</a:t>
            </a:r>
            <a:r>
              <a:rPr lang="ru-RU" b="1" dirty="0" smtClean="0"/>
              <a:t> </a:t>
            </a:r>
            <a:r>
              <a:rPr lang="ru-RU" b="1" dirty="0" err="1" smtClean="0"/>
              <a:t>пияцтво</a:t>
            </a:r>
            <a:r>
              <a:rPr lang="ru-RU" b="1" dirty="0" smtClean="0"/>
              <a:t>").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500042"/>
            <a:ext cx="807249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 smtClean="0">
                <a:solidFill>
                  <a:srgbClr val="FF0000"/>
                </a:solidFill>
              </a:rPr>
              <a:t>Ранній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алкоголізм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/>
              <a:t>— </a:t>
            </a:r>
            <a:r>
              <a:rPr lang="ru-RU" sz="2000" b="1" dirty="0" err="1" smtClean="0"/>
              <a:t>знайомство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оп'яняючими</a:t>
            </a:r>
            <a:r>
              <a:rPr lang="ru-RU" sz="2000" b="1" dirty="0" smtClean="0"/>
              <a:t> дозами алкоголю у </a:t>
            </a:r>
            <a:r>
              <a:rPr lang="ru-RU" sz="2000" b="1" dirty="0" err="1" smtClean="0"/>
              <a:t>віці</a:t>
            </a:r>
            <a:r>
              <a:rPr lang="ru-RU" sz="2000" b="1" dirty="0" smtClean="0"/>
              <a:t> до 16 </a:t>
            </a:r>
            <a:r>
              <a:rPr lang="ru-RU" sz="2000" b="1" dirty="0" err="1" smtClean="0"/>
              <a:t>років</a:t>
            </a:r>
            <a:r>
              <a:rPr lang="ru-RU" sz="2000" b="1" dirty="0" smtClean="0"/>
              <a:t>. Про </a:t>
            </a:r>
            <a:r>
              <a:rPr lang="ru-RU" sz="2000" b="1" dirty="0" err="1" smtClean="0"/>
              <a:t>підлітковий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алкоголізм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варто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говорити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появою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його</a:t>
            </a:r>
            <a:r>
              <a:rPr lang="ru-RU" sz="2000" b="1" dirty="0" smtClean="0"/>
              <a:t> перших </a:t>
            </a:r>
            <a:r>
              <a:rPr lang="ru-RU" sz="2000" b="1" dirty="0" err="1" smtClean="0"/>
              <a:t>ознак</a:t>
            </a:r>
            <a:r>
              <a:rPr lang="ru-RU" sz="2000" b="1" dirty="0" smtClean="0"/>
              <a:t> у </a:t>
            </a:r>
            <a:r>
              <a:rPr lang="ru-RU" sz="2000" b="1" dirty="0" err="1" smtClean="0"/>
              <a:t>віці</a:t>
            </a:r>
            <a:r>
              <a:rPr lang="ru-RU" sz="2000" b="1" dirty="0" smtClean="0"/>
              <a:t> до 18 </a:t>
            </a:r>
            <a:r>
              <a:rPr lang="ru-RU" sz="2000" b="1" dirty="0" err="1" smtClean="0"/>
              <a:t>років</a:t>
            </a:r>
            <a:r>
              <a:rPr lang="ru-RU" sz="2000" b="1" dirty="0" smtClean="0"/>
              <a:t>. Хлопчики </a:t>
            </a:r>
            <a:r>
              <a:rPr lang="ru-RU" sz="2000" b="1" dirty="0" err="1" smtClean="0"/>
              <a:t>частіше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дівчаток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уживають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основні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види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спиртних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напоїв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Серед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міських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школярів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поширено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споживання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переважно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слабких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алкогольних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напоїв</a:t>
            </a:r>
            <a:r>
              <a:rPr lang="ru-RU" sz="2000" b="1" dirty="0" smtClean="0"/>
              <a:t> — пива, вина. </a:t>
            </a:r>
            <a:r>
              <a:rPr lang="ru-RU" sz="2000" b="1" dirty="0" err="1" smtClean="0"/>
              <a:t>Учні</a:t>
            </a:r>
            <a:r>
              <a:rPr lang="ru-RU" sz="2000" b="1" dirty="0" smtClean="0"/>
              <a:t> ж </a:t>
            </a:r>
            <a:r>
              <a:rPr lang="ru-RU" sz="2000" b="1" dirty="0" err="1" smtClean="0"/>
              <a:t>сільських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шкіл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більш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знайомі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міцними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спиртними</a:t>
            </a:r>
            <a:r>
              <a:rPr lang="ru-RU" sz="2000" b="1" dirty="0" smtClean="0"/>
              <a:t> напоями.</a:t>
            </a:r>
          </a:p>
          <a:p>
            <a:pPr algn="just"/>
            <a:r>
              <a:rPr lang="ru-RU" sz="2000" b="1" dirty="0" err="1" smtClean="0">
                <a:solidFill>
                  <a:srgbClr val="FF0000"/>
                </a:solidFill>
              </a:rPr>
              <a:t>Базовий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алкоголізм</a:t>
            </a:r>
            <a:r>
              <a:rPr lang="ru-RU" sz="2000" b="1" dirty="0" smtClean="0">
                <a:solidFill>
                  <a:srgbClr val="FF0000"/>
                </a:solidFill>
              </a:rPr>
              <a:t>. </a:t>
            </a:r>
            <a:r>
              <a:rPr lang="ru-RU" sz="2000" b="1" dirty="0" smtClean="0"/>
              <a:t>Людина не </a:t>
            </a:r>
            <a:r>
              <a:rPr lang="ru-RU" sz="2000" b="1" dirty="0" err="1" smtClean="0"/>
              <a:t>може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зупинитися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поки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досягне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стадії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отруєння</a:t>
            </a:r>
            <a:r>
              <a:rPr lang="ru-RU" sz="2000" b="1" dirty="0" smtClean="0"/>
              <a:t>. Вона </a:t>
            </a:r>
            <a:r>
              <a:rPr lang="ru-RU" sz="2000" b="1" dirty="0" err="1" smtClean="0"/>
              <a:t>підбадьорює</a:t>
            </a:r>
            <a:r>
              <a:rPr lang="ru-RU" sz="2000" b="1" dirty="0" smtClean="0"/>
              <a:t> себе </a:t>
            </a:r>
            <a:r>
              <a:rPr lang="ru-RU" sz="2000" b="1" dirty="0" err="1" smtClean="0"/>
              <a:t>самовиправданнями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обіцянками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але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всі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обіцянки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наміри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залишаються</a:t>
            </a:r>
            <a:r>
              <a:rPr lang="ru-RU" sz="2000" b="1" dirty="0" smtClean="0"/>
              <a:t> не </a:t>
            </a:r>
            <a:r>
              <a:rPr lang="ru-RU" sz="2000" b="1" dirty="0" err="1" smtClean="0"/>
              <a:t>виконаними</a:t>
            </a:r>
            <a:r>
              <a:rPr lang="ru-RU" sz="2000" b="1" dirty="0" smtClean="0"/>
              <a:t>. Людина </a:t>
            </a:r>
            <a:r>
              <a:rPr lang="ru-RU" sz="2000" b="1" dirty="0" err="1" smtClean="0"/>
              <a:t>починає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уникати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родини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друзів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нехтує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колишніми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інтересами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роботою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грошима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навіть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їжею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Настає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фізичне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погіршення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здоров'я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зменшується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стійкість</a:t>
            </a:r>
            <a:r>
              <a:rPr lang="ru-RU" sz="2000" b="1" dirty="0" smtClean="0"/>
              <a:t> до алкоголю.</a:t>
            </a:r>
          </a:p>
          <a:p>
            <a:pPr algn="just"/>
            <a:r>
              <a:rPr lang="ru-RU" sz="2000" b="1" dirty="0" err="1" smtClean="0">
                <a:solidFill>
                  <a:srgbClr val="FF0000"/>
                </a:solidFill>
              </a:rPr>
              <a:t>Хронічний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алкоголізм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/>
              <a:t>характеризується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подальшою</a:t>
            </a:r>
            <a:r>
              <a:rPr lang="ru-RU" sz="2000" b="1" dirty="0" smtClean="0"/>
              <a:t> моральною </a:t>
            </a:r>
            <a:r>
              <a:rPr lang="ru-RU" sz="2000" b="1" dirty="0" err="1" smtClean="0"/>
              <a:t>деградацією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ірраціональним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мисленням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неясними</a:t>
            </a:r>
            <a:r>
              <a:rPr lang="ru-RU" sz="2000" b="1" dirty="0" smtClean="0"/>
              <a:t> страхами, </a:t>
            </a:r>
            <a:r>
              <a:rPr lang="ru-RU" sz="2000" b="1" dirty="0" err="1" smtClean="0"/>
              <a:t>фантазіями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психопатичною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поведінкою</a:t>
            </a:r>
            <a:r>
              <a:rPr lang="ru-RU" sz="2000" b="1" dirty="0" smtClean="0"/>
              <a:t> — </a:t>
            </a:r>
            <a:r>
              <a:rPr lang="ru-RU" sz="2000" b="1" dirty="0" err="1" smtClean="0"/>
              <a:t>алкогольними</a:t>
            </a:r>
            <a:r>
              <a:rPr lang="ru-RU" sz="2000" b="1" dirty="0" smtClean="0"/>
              <a:t> психозами. </a:t>
            </a:r>
            <a:r>
              <a:rPr lang="ru-RU" sz="2000" b="1" dirty="0" err="1" smtClean="0"/>
              <a:t>Такої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стадії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людина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може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досягти</a:t>
            </a:r>
            <a:r>
              <a:rPr lang="ru-RU" sz="2000" b="1" dirty="0" smtClean="0"/>
              <a:t> за 5-25 </a:t>
            </a:r>
            <a:r>
              <a:rPr lang="ru-RU" sz="2000" b="1" dirty="0" err="1" smtClean="0"/>
              <a:t>років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8"/>
            <a:ext cx="850112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</a:rPr>
              <a:t>Фізіологічні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ефекти</a:t>
            </a:r>
            <a:r>
              <a:rPr lang="ru-RU" sz="2400" b="1" dirty="0" smtClean="0">
                <a:solidFill>
                  <a:srgbClr val="FF0000"/>
                </a:solidFill>
              </a:rPr>
              <a:t> алкоголю</a:t>
            </a:r>
          </a:p>
          <a:p>
            <a:pPr algn="just"/>
            <a:r>
              <a:rPr lang="ru-RU" sz="2400" b="1" dirty="0" err="1" smtClean="0"/>
              <a:t>Приблизно</a:t>
            </a:r>
            <a:r>
              <a:rPr lang="ru-RU" sz="2400" b="1" dirty="0" smtClean="0"/>
              <a:t> 20% </a:t>
            </a:r>
            <a:r>
              <a:rPr lang="ru-RU" sz="2400" b="1" dirty="0" err="1" smtClean="0"/>
              <a:t>будь-якого</a:t>
            </a:r>
            <a:r>
              <a:rPr lang="ru-RU" sz="2400" b="1" dirty="0" smtClean="0"/>
              <a:t> алкогольного напою </a:t>
            </a:r>
            <a:r>
              <a:rPr lang="ru-RU" sz="2400" b="1" dirty="0" err="1" smtClean="0"/>
              <a:t>абсорбується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шлунку</a:t>
            </a:r>
            <a:r>
              <a:rPr lang="ru-RU" sz="2400" b="1" dirty="0" smtClean="0"/>
              <a:t>, а 80% — у кишечнику. </a:t>
            </a:r>
            <a:r>
              <a:rPr lang="ru-RU" sz="2400" b="1" dirty="0" err="1" smtClean="0"/>
              <a:t>Потім</a:t>
            </a:r>
            <a:r>
              <a:rPr lang="ru-RU" sz="2400" b="1" dirty="0" smtClean="0"/>
              <a:t> спирт </a:t>
            </a:r>
            <a:r>
              <a:rPr lang="ru-RU" sz="2400" b="1" dirty="0" err="1" smtClean="0"/>
              <a:t>розноситься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кров'ю</a:t>
            </a:r>
            <a:r>
              <a:rPr lang="ru-RU" sz="2400" b="1" dirty="0" smtClean="0"/>
              <a:t> по </a:t>
            </a:r>
            <a:r>
              <a:rPr lang="ru-RU" sz="2400" b="1" dirty="0" err="1" smtClean="0"/>
              <a:t>всьому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тілу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Печінка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руйнує</a:t>
            </a:r>
            <a:r>
              <a:rPr lang="ru-RU" sz="2400" b="1" dirty="0" smtClean="0"/>
              <a:t> (</a:t>
            </a:r>
            <a:r>
              <a:rPr lang="ru-RU" sz="2400" b="1" dirty="0" err="1" smtClean="0"/>
              <a:t>окисляє</a:t>
            </a:r>
            <a:r>
              <a:rPr lang="ru-RU" sz="2400" b="1" dirty="0" smtClean="0"/>
              <a:t>) спирт </a:t>
            </a:r>
            <a:r>
              <a:rPr lang="ru-RU" sz="2400" b="1" dirty="0" err="1" smtClean="0"/>
              <a:t>із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майже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постійною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швидкістю</a:t>
            </a:r>
            <a:r>
              <a:rPr lang="ru-RU" sz="2400" b="1" dirty="0" smtClean="0"/>
              <a:t>: </a:t>
            </a:r>
            <a:r>
              <a:rPr lang="ru-RU" sz="2400" b="1" dirty="0" err="1" smtClean="0"/>
              <a:t>приблизно</a:t>
            </a:r>
            <a:r>
              <a:rPr lang="ru-RU" sz="2400" b="1" dirty="0" smtClean="0"/>
              <a:t> 0,5 л пива </a:t>
            </a:r>
            <a:r>
              <a:rPr lang="ru-RU" sz="2400" b="1" dirty="0" err="1" smtClean="0"/>
              <a:t>або</a:t>
            </a:r>
            <a:r>
              <a:rPr lang="ru-RU" sz="2400" b="1" dirty="0" smtClean="0"/>
              <a:t> 0,3 л </a:t>
            </a:r>
            <a:r>
              <a:rPr lang="ru-RU" sz="2400" b="1" dirty="0" err="1" smtClean="0"/>
              <a:t>віскі</a:t>
            </a:r>
            <a:r>
              <a:rPr lang="ru-RU" sz="2400" b="1" dirty="0" smtClean="0"/>
              <a:t> за годину. Таким чином </a:t>
            </a:r>
            <a:r>
              <a:rPr lang="ru-RU" sz="2400" b="1" dirty="0" err="1" smtClean="0"/>
              <a:t>розпадається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майже</a:t>
            </a:r>
            <a:r>
              <a:rPr lang="ru-RU" sz="2400" b="1" dirty="0" smtClean="0"/>
              <a:t> 90% алкоголю та </a:t>
            </a:r>
            <a:r>
              <a:rPr lang="ru-RU" sz="2400" b="1" dirty="0" err="1" smtClean="0"/>
              <a:t>утворюються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вуглекислий</a:t>
            </a:r>
            <a:r>
              <a:rPr lang="ru-RU" sz="2400" b="1" dirty="0" smtClean="0"/>
              <a:t> газ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вода, а </a:t>
            </a:r>
            <a:r>
              <a:rPr lang="ru-RU" sz="2400" b="1" dirty="0" err="1" smtClean="0"/>
              <a:t>решта</a:t>
            </a:r>
            <a:r>
              <a:rPr lang="ru-RU" sz="2400" b="1" dirty="0" smtClean="0"/>
              <a:t> 10% </a:t>
            </a:r>
            <a:r>
              <a:rPr lang="ru-RU" sz="2400" b="1" dirty="0" err="1" smtClean="0"/>
              <a:t>виводяться</a:t>
            </a:r>
            <a:r>
              <a:rPr lang="ru-RU" sz="2400" b="1" dirty="0" smtClean="0"/>
              <a:t> через </a:t>
            </a:r>
            <a:r>
              <a:rPr lang="ru-RU" sz="2400" b="1" dirty="0" err="1" smtClean="0"/>
              <a:t>легені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або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шкіру</a:t>
            </a:r>
            <a:r>
              <a:rPr lang="ru-RU" sz="2400" b="1" dirty="0" smtClean="0"/>
              <a:t>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Алкоголь в </a:t>
            </a:r>
            <a:r>
              <a:rPr lang="ru-RU" sz="2400" b="1" dirty="0" err="1" smtClean="0">
                <a:solidFill>
                  <a:srgbClr val="FF0000"/>
                </a:solidFill>
              </a:rPr>
              <a:t>організмі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має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такі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основні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ефекти</a:t>
            </a:r>
            <a:r>
              <a:rPr lang="ru-RU" sz="2400" b="1" dirty="0" smtClean="0">
                <a:solidFill>
                  <a:srgbClr val="FF0000"/>
                </a:solidFill>
              </a:rPr>
              <a:t>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b="1" dirty="0" smtClean="0"/>
              <a:t>1. </a:t>
            </a:r>
            <a:r>
              <a:rPr lang="ru-RU" sz="2400" b="1" dirty="0" err="1" smtClean="0"/>
              <a:t>Забезпечує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організм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енергією</a:t>
            </a:r>
            <a:r>
              <a:rPr lang="ru-RU" sz="2400" b="1" dirty="0" smtClean="0"/>
              <a:t> (спирт </a:t>
            </a:r>
            <a:r>
              <a:rPr lang="ru-RU" sz="2400" b="1" dirty="0" err="1" smtClean="0"/>
              <a:t>має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високу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енергетичну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цінність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але</a:t>
            </a:r>
            <a:r>
              <a:rPr lang="ru-RU" sz="2400" b="1" dirty="0" smtClean="0"/>
              <a:t> не </a:t>
            </a:r>
            <a:r>
              <a:rPr lang="ru-RU" sz="2400" b="1" dirty="0" err="1" smtClean="0"/>
              <a:t>містить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поживних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речовин</a:t>
            </a:r>
            <a:r>
              <a:rPr lang="ru-RU" sz="2400" b="1" dirty="0" smtClean="0"/>
              <a:t>).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b="1" dirty="0" smtClean="0"/>
              <a:t>2. </a:t>
            </a:r>
            <a:r>
              <a:rPr lang="ru-RU" sz="2400" b="1" dirty="0" err="1" smtClean="0"/>
              <a:t>Знижує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чутливість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центральної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нервової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системи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сповільнює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її</a:t>
            </a:r>
            <a:r>
              <a:rPr lang="ru-RU" sz="2400" b="1" dirty="0" smtClean="0"/>
              <a:t> роботу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знижує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ефективність</a:t>
            </a:r>
            <a:r>
              <a:rPr lang="ru-RU" sz="2400" b="1" dirty="0" smtClean="0"/>
              <a:t>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b="1" dirty="0" smtClean="0"/>
              <a:t>3. </a:t>
            </a:r>
            <a:r>
              <a:rPr lang="ru-RU" sz="2400" b="1" dirty="0" err="1" smtClean="0"/>
              <a:t>Стимулює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утворення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сечі</a:t>
            </a:r>
            <a:r>
              <a:rPr lang="ru-RU" sz="2400" b="1" dirty="0" smtClean="0"/>
              <a:t>, тому велика </a:t>
            </a:r>
            <a:r>
              <a:rPr lang="ru-RU" sz="2400" b="1" dirty="0" err="1" smtClean="0"/>
              <a:t>кількість</a:t>
            </a:r>
            <a:r>
              <a:rPr lang="ru-RU" sz="2400" b="1" dirty="0" smtClean="0"/>
              <a:t> алкоголю </a:t>
            </a:r>
            <a:r>
              <a:rPr lang="ru-RU" sz="2400" b="1" dirty="0" err="1" smtClean="0"/>
              <a:t>зумовлює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зневоднення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клітин</a:t>
            </a:r>
            <a:r>
              <a:rPr lang="ru-RU" sz="2400" b="1" dirty="0" smtClean="0"/>
              <a:t>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b="1" dirty="0" smtClean="0"/>
              <a:t>4. </a:t>
            </a:r>
            <a:r>
              <a:rPr lang="ru-RU" sz="2400" b="1" dirty="0" err="1" smtClean="0"/>
              <a:t>Виводить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із</a:t>
            </a:r>
            <a:r>
              <a:rPr lang="ru-RU" sz="2400" b="1" dirty="0" smtClean="0"/>
              <a:t> ладу </a:t>
            </a:r>
            <a:r>
              <a:rPr lang="ru-RU" sz="2400" b="1" dirty="0" err="1" smtClean="0"/>
              <a:t>печінку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змінюючи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активність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ферментів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її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клітин</a:t>
            </a:r>
            <a:r>
              <a:rPr lang="ru-RU" sz="2400" b="1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42852"/>
            <a:ext cx="8072494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 smtClean="0">
                <a:solidFill>
                  <a:srgbClr val="FF0000"/>
                </a:solidFill>
              </a:rPr>
              <a:t>Вплив</a:t>
            </a:r>
            <a:r>
              <a:rPr lang="ru-RU" sz="2800" b="1" dirty="0" smtClean="0">
                <a:solidFill>
                  <a:srgbClr val="FF0000"/>
                </a:solidFill>
              </a:rPr>
              <a:t> алкоголю на </a:t>
            </a:r>
            <a:r>
              <a:rPr lang="ru-RU" sz="2800" b="1" dirty="0" err="1" smtClean="0">
                <a:solidFill>
                  <a:srgbClr val="FF0000"/>
                </a:solidFill>
              </a:rPr>
              <a:t>організм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залежить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від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кількості</a:t>
            </a:r>
            <a:r>
              <a:rPr lang="ru-RU" sz="2800" b="1" dirty="0" smtClean="0">
                <a:solidFill>
                  <a:srgbClr val="FF0000"/>
                </a:solidFill>
              </a:rPr>
              <a:t> спирту, </a:t>
            </a:r>
            <a:r>
              <a:rPr lang="ru-RU" sz="2800" b="1" dirty="0" err="1" smtClean="0">
                <a:solidFill>
                  <a:srgbClr val="FF0000"/>
                </a:solidFill>
              </a:rPr>
              <a:t>що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досягла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мозку</a:t>
            </a:r>
            <a:r>
              <a:rPr lang="ru-RU" sz="2800" b="1" dirty="0" smtClean="0">
                <a:solidFill>
                  <a:srgbClr val="FF0000"/>
                </a:solidFill>
              </a:rPr>
              <a:t> через кров </a:t>
            </a:r>
            <a:r>
              <a:rPr lang="ru-RU" sz="2800" b="1" dirty="0" err="1" smtClean="0">
                <a:solidFill>
                  <a:srgbClr val="FF0000"/>
                </a:solidFill>
              </a:rPr>
              <a:t>мозку</a:t>
            </a:r>
            <a:r>
              <a:rPr lang="ru-RU" sz="2800" b="1" dirty="0" smtClean="0">
                <a:solidFill>
                  <a:srgbClr val="FF0000"/>
                </a:solidFill>
              </a:rPr>
              <a:t>. </a:t>
            </a:r>
          </a:p>
          <a:p>
            <a:pPr algn="just"/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err="1" smtClean="0">
                <a:solidFill>
                  <a:srgbClr val="FF0000"/>
                </a:solidFill>
              </a:rPr>
              <a:t>Рівень</a:t>
            </a:r>
            <a:r>
              <a:rPr lang="ru-RU" sz="2800" b="1" dirty="0" smtClean="0">
                <a:solidFill>
                  <a:srgbClr val="FF0000"/>
                </a:solidFill>
              </a:rPr>
              <a:t> алкоголю в </a:t>
            </a:r>
            <a:r>
              <a:rPr lang="ru-RU" sz="2800" b="1" dirty="0" err="1" smtClean="0">
                <a:solidFill>
                  <a:srgbClr val="FF0000"/>
                </a:solidFill>
              </a:rPr>
              <a:t>крові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залежить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від</a:t>
            </a:r>
            <a:r>
              <a:rPr lang="ru-RU" sz="2800" b="1" dirty="0" smtClean="0">
                <a:solidFill>
                  <a:srgbClr val="FF0000"/>
                </a:solidFill>
              </a:rPr>
              <a:t>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 smtClean="0"/>
              <a:t>— </a:t>
            </a:r>
            <a:r>
              <a:rPr lang="ru-RU" sz="2400" b="1" dirty="0" err="1" smtClean="0"/>
              <a:t>кількості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випитого</a:t>
            </a:r>
            <a:r>
              <a:rPr lang="ru-RU" sz="2400" b="1" dirty="0" smtClean="0"/>
              <a:t>,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 smtClean="0"/>
              <a:t>— </a:t>
            </a:r>
            <a:r>
              <a:rPr lang="ru-RU" sz="2400" b="1" dirty="0" err="1" smtClean="0"/>
              <a:t>здатності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печінки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окислювати</a:t>
            </a:r>
            <a:r>
              <a:rPr lang="ru-RU" sz="2400" b="1" dirty="0" smtClean="0"/>
              <a:t> алкоголь,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 smtClean="0"/>
              <a:t>— </a:t>
            </a:r>
            <a:r>
              <a:rPr lang="ru-RU" sz="2400" b="1" dirty="0" err="1" smtClean="0"/>
              <a:t>маси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самої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людини</a:t>
            </a:r>
            <a:r>
              <a:rPr lang="ru-RU" sz="2400" b="1" dirty="0" smtClean="0"/>
              <a:t>, тому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кількість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крові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організмі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пропорційна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їй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чим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крупніша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людина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тим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сильніше</a:t>
            </a:r>
            <a:r>
              <a:rPr lang="ru-RU" sz="2400" b="1" dirty="0" smtClean="0"/>
              <a:t> кров </a:t>
            </a:r>
            <a:r>
              <a:rPr lang="ru-RU" sz="2400" b="1" dirty="0" err="1" smtClean="0"/>
              <a:t>розбавляє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спожитий</a:t>
            </a:r>
            <a:r>
              <a:rPr lang="ru-RU" sz="2400" b="1" dirty="0" smtClean="0"/>
              <a:t> алкоголь,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 smtClean="0"/>
              <a:t>— </a:t>
            </a:r>
            <a:r>
              <a:rPr lang="ru-RU" sz="2400" b="1" dirty="0" err="1" smtClean="0"/>
              <a:t>швидкості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споживання</a:t>
            </a:r>
            <a:r>
              <a:rPr lang="ru-RU" sz="2400" b="1" dirty="0" smtClean="0"/>
              <a:t> алкоголю, </a:t>
            </a:r>
            <a:r>
              <a:rPr lang="ru-RU" sz="2400" b="1" dirty="0" err="1" smtClean="0"/>
              <a:t>чим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повільніше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людина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п'є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тим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слабкіше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його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вплив</a:t>
            </a:r>
            <a:r>
              <a:rPr lang="ru-RU" sz="2400" b="1" dirty="0" smtClean="0"/>
              <a:t>,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 smtClean="0"/>
              <a:t>— </a:t>
            </a:r>
            <a:r>
              <a:rPr lang="ru-RU" sz="2400" b="1" dirty="0" err="1" smtClean="0"/>
              <a:t>одночасного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приймання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їжі</a:t>
            </a:r>
            <a:r>
              <a:rPr lang="ru-RU" sz="2400" b="1" dirty="0" smtClean="0"/>
              <a:t>, тому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споживання</a:t>
            </a:r>
            <a:r>
              <a:rPr lang="ru-RU" sz="2400" b="1" dirty="0" smtClean="0"/>
              <a:t> алкоголю </a:t>
            </a:r>
            <a:r>
              <a:rPr lang="ru-RU" sz="2400" b="1" dirty="0" err="1" smtClean="0"/>
              <a:t>натщесерце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більш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сильний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швидкий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ефект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ніж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споживання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під</a:t>
            </a:r>
            <a:r>
              <a:rPr lang="ru-RU" sz="2400" b="1" dirty="0" smtClean="0"/>
              <a:t> час </a:t>
            </a:r>
            <a:r>
              <a:rPr lang="ru-RU" sz="2400" b="1" dirty="0" err="1" smtClean="0"/>
              <a:t>або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після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їжі</a:t>
            </a:r>
            <a:r>
              <a:rPr lang="ru-RU" sz="2400" b="1" dirty="0" smtClean="0"/>
              <a:t>, яка </a:t>
            </a:r>
            <a:r>
              <a:rPr lang="ru-RU" sz="2400" b="1" dirty="0" err="1" smtClean="0"/>
              <a:t>може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зв'язувати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його</a:t>
            </a:r>
            <a:r>
              <a:rPr lang="ru-RU" sz="2400" b="1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42968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0000"/>
                </a:solidFill>
              </a:rPr>
              <a:t>Рівень</a:t>
            </a:r>
            <a:r>
              <a:rPr lang="ru-RU" sz="2800" b="1" dirty="0" smtClean="0">
                <a:solidFill>
                  <a:srgbClr val="FF0000"/>
                </a:solidFill>
              </a:rPr>
              <a:t> алкоголю у </a:t>
            </a:r>
            <a:r>
              <a:rPr lang="ru-RU" sz="2800" b="1" dirty="0" err="1" smtClean="0">
                <a:solidFill>
                  <a:srgbClr val="FF0000"/>
                </a:solidFill>
              </a:rPr>
              <a:t>крові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визначає</a:t>
            </a:r>
            <a:r>
              <a:rPr lang="ru-RU" sz="2800" b="1" dirty="0" smtClean="0">
                <a:solidFill>
                  <a:srgbClr val="FF0000"/>
                </a:solidFill>
              </a:rPr>
              <a:t> стан </a:t>
            </a:r>
            <a:r>
              <a:rPr lang="ru-RU" sz="2800" b="1" dirty="0" err="1" smtClean="0">
                <a:solidFill>
                  <a:srgbClr val="FF0000"/>
                </a:solidFill>
              </a:rPr>
              <a:t>і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поведінку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людини</a:t>
            </a:r>
            <a:r>
              <a:rPr lang="ru-RU" sz="28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ru-RU" sz="2400" b="1" dirty="0" smtClean="0"/>
              <a:t>— 0,2 г/л — </a:t>
            </a:r>
            <a:r>
              <a:rPr lang="ru-RU" sz="2400" b="1" dirty="0" err="1" smtClean="0"/>
              <a:t>відчуття</a:t>
            </a:r>
            <a:r>
              <a:rPr lang="ru-RU" sz="2400" b="1" dirty="0" smtClean="0"/>
              <a:t> тепла, </a:t>
            </a:r>
            <a:r>
              <a:rPr lang="ru-RU" sz="2400" b="1" dirty="0" err="1" smtClean="0"/>
              <a:t>дружелюбність</a:t>
            </a:r>
            <a:r>
              <a:rPr lang="ru-RU" sz="2400" b="1" dirty="0" smtClean="0"/>
              <a:t>, час </a:t>
            </a:r>
            <a:r>
              <a:rPr lang="ru-RU" sz="2400" b="1" dirty="0" err="1" smtClean="0"/>
              <a:t>візуальної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реакції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знижується</a:t>
            </a:r>
            <a:r>
              <a:rPr lang="ru-RU" sz="2400" b="1" dirty="0" smtClean="0"/>
              <a:t>;</a:t>
            </a:r>
          </a:p>
          <a:p>
            <a:r>
              <a:rPr lang="ru-RU" sz="2400" b="1" dirty="0" smtClean="0"/>
              <a:t>— 0,6 г/л — </a:t>
            </a:r>
            <a:r>
              <a:rPr lang="ru-RU" sz="2400" b="1" dirty="0" err="1" smtClean="0"/>
              <a:t>відчуття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ментальної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релаксації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гарне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загальне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самопочуття</a:t>
            </a:r>
            <a:r>
              <a:rPr lang="ru-RU" sz="2400" b="1" dirty="0" smtClean="0"/>
              <a:t>, подальше </a:t>
            </a:r>
            <a:r>
              <a:rPr lang="ru-RU" sz="2400" b="1" dirty="0" err="1" smtClean="0"/>
              <a:t>легке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погіршення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здібностей</a:t>
            </a:r>
            <a:r>
              <a:rPr lang="ru-RU" sz="2400" b="1" dirty="0" smtClean="0"/>
              <a:t>;</a:t>
            </a:r>
          </a:p>
          <a:p>
            <a:r>
              <a:rPr lang="ru-RU" sz="2400" b="1" dirty="0" smtClean="0"/>
              <a:t>— 0,9 г/л — </a:t>
            </a:r>
            <a:r>
              <a:rPr lang="ru-RU" sz="2400" b="1" dirty="0" err="1" smtClean="0"/>
              <a:t>надмірна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емоційність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балакучість</a:t>
            </a:r>
            <a:r>
              <a:rPr lang="ru-RU" sz="2400" b="1" dirty="0" smtClean="0"/>
              <a:t>, утрата </a:t>
            </a:r>
            <a:r>
              <a:rPr lang="ru-RU" sz="2400" b="1" dirty="0" err="1" smtClean="0"/>
              <a:t>гальмуючого</a:t>
            </a:r>
            <a:r>
              <a:rPr lang="ru-RU" sz="2400" b="1" dirty="0" smtClean="0"/>
              <a:t> контролю, </a:t>
            </a:r>
            <a:r>
              <a:rPr lang="ru-RU" sz="2400" b="1" dirty="0" err="1" smtClean="0"/>
              <a:t>відчуття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притупляються</a:t>
            </a:r>
            <a:r>
              <a:rPr lang="ru-RU" sz="2400" b="1" dirty="0" smtClean="0"/>
              <a:t>;</a:t>
            </a:r>
          </a:p>
          <a:p>
            <a:r>
              <a:rPr lang="ru-RU" sz="2400" b="1" dirty="0" smtClean="0"/>
              <a:t>—1,2 г/л — </a:t>
            </a:r>
            <a:r>
              <a:rPr lang="ru-RU" sz="2400" b="1" dirty="0" err="1" smtClean="0"/>
              <a:t>хитка</a:t>
            </a:r>
            <a:r>
              <a:rPr lang="ru-RU" sz="2400" b="1" dirty="0" smtClean="0"/>
              <a:t> хода, </a:t>
            </a:r>
            <a:r>
              <a:rPr lang="ru-RU" sz="2400" b="1" dirty="0" err="1" smtClean="0"/>
              <a:t>сплутаність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мови</a:t>
            </a:r>
            <a:r>
              <a:rPr lang="ru-RU" sz="2400" b="1" dirty="0" smtClean="0"/>
              <a:t>;</a:t>
            </a:r>
          </a:p>
          <a:p>
            <a:r>
              <a:rPr lang="ru-RU" sz="2400" b="1" dirty="0" smtClean="0"/>
              <a:t>— 1,5 г/л — </a:t>
            </a:r>
            <a:r>
              <a:rPr lang="ru-RU" sz="2400" b="1" dirty="0" err="1" smtClean="0"/>
              <a:t>отруєння</a:t>
            </a:r>
            <a:r>
              <a:rPr lang="ru-RU" sz="2400" b="1" dirty="0" smtClean="0"/>
              <a:t>;</a:t>
            </a:r>
          </a:p>
          <a:p>
            <a:r>
              <a:rPr lang="ru-RU" sz="2400" b="1" dirty="0" smtClean="0"/>
              <a:t>— 2 г/л — утрата </a:t>
            </a:r>
            <a:r>
              <a:rPr lang="ru-RU" sz="2400" b="1" dirty="0" err="1" smtClean="0"/>
              <a:t>працездатності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депресія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нудота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утрата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керування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сфінктерами</a:t>
            </a:r>
            <a:r>
              <a:rPr lang="ru-RU" sz="2400" b="1" dirty="0" smtClean="0"/>
              <a:t>;</a:t>
            </a:r>
          </a:p>
          <a:p>
            <a:r>
              <a:rPr lang="ru-RU" sz="2400" b="1" dirty="0" smtClean="0"/>
              <a:t>— З г/л — ступор (</a:t>
            </a:r>
            <a:r>
              <a:rPr lang="ru-RU" sz="2400" b="1" dirty="0" err="1" smtClean="0"/>
              <a:t>заціпеніння</a:t>
            </a:r>
            <a:r>
              <a:rPr lang="ru-RU" sz="2400" b="1" dirty="0" smtClean="0"/>
              <a:t>);</a:t>
            </a:r>
          </a:p>
          <a:p>
            <a:r>
              <a:rPr lang="ru-RU" sz="2400" b="1" dirty="0" smtClean="0"/>
              <a:t>— 4 г/л — утрата </a:t>
            </a:r>
            <a:r>
              <a:rPr lang="ru-RU" sz="2400" b="1" dirty="0" err="1" smtClean="0"/>
              <a:t>свідомості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коматозний</a:t>
            </a:r>
            <a:r>
              <a:rPr lang="ru-RU" sz="2400" b="1" dirty="0" smtClean="0"/>
              <a:t> стан;</a:t>
            </a:r>
          </a:p>
          <a:p>
            <a:r>
              <a:rPr lang="ru-RU" sz="2400" b="1" dirty="0" smtClean="0"/>
              <a:t>— 6 г/л — смерть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серцевої</a:t>
            </a:r>
            <a:r>
              <a:rPr lang="ru-RU" sz="2400" b="1" dirty="0" smtClean="0"/>
              <a:t> та </a:t>
            </a:r>
            <a:r>
              <a:rPr lang="ru-RU" sz="2400" b="1" dirty="0" err="1" smtClean="0"/>
              <a:t>дихальної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недостатності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357166"/>
            <a:ext cx="82868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При </a:t>
            </a:r>
            <a:r>
              <a:rPr lang="ru-RU" sz="2000" b="1" dirty="0" err="1" smtClean="0"/>
              <a:t>вживанні</a:t>
            </a:r>
            <a:r>
              <a:rPr lang="ru-RU" sz="2000" b="1" dirty="0" smtClean="0"/>
              <a:t> алкоголю передача </a:t>
            </a:r>
            <a:r>
              <a:rPr lang="ru-RU" sz="2000" b="1" dirty="0" err="1" smtClean="0"/>
              <a:t>імпульсів</a:t>
            </a:r>
            <a:r>
              <a:rPr lang="ru-RU" sz="2000" b="1" dirty="0" smtClean="0"/>
              <a:t> у </a:t>
            </a:r>
            <a:r>
              <a:rPr lang="ru-RU" sz="2000" b="1" dirty="0" err="1" smtClean="0"/>
              <a:t>нервовій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системі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сповільнюється</a:t>
            </a:r>
            <a:r>
              <a:rPr lang="ru-RU" sz="2000" b="1" dirty="0" smtClean="0"/>
              <a:t>.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Першими </a:t>
            </a:r>
            <a:r>
              <a:rPr lang="ru-RU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уражаються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вищі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рівні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мозку</a:t>
            </a:r>
            <a:r>
              <a:rPr lang="ru-RU" sz="2000" b="1" dirty="0" smtClean="0"/>
              <a:t> — заборони, </a:t>
            </a:r>
            <a:r>
              <a:rPr lang="ru-RU" sz="2000" b="1" dirty="0" err="1" smtClean="0"/>
              <a:t>хвилювання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занепокоєння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зникають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поступаючись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місцем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відчуттю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задоволення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ейфорії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Потім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змінюється</a:t>
            </a:r>
            <a:r>
              <a:rPr lang="ru-RU" sz="2000" b="1" dirty="0" smtClean="0"/>
              <a:t> стан </a:t>
            </a:r>
            <a:r>
              <a:rPr lang="ru-RU" sz="2000" b="1" dirty="0" err="1" smtClean="0"/>
              <a:t>нижчих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рівнів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мозку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тоді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погіршуються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координація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рухів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зір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мова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Дрібні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кровоносні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судини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шкіри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розширюються</a:t>
            </a:r>
            <a:r>
              <a:rPr lang="ru-RU" sz="2000" b="1" dirty="0" smtClean="0"/>
              <a:t>, тому </a:t>
            </a:r>
            <a:r>
              <a:rPr lang="ru-RU" sz="2000" b="1" dirty="0" err="1" smtClean="0"/>
              <a:t>випромінюється</a:t>
            </a:r>
            <a:r>
              <a:rPr lang="ru-RU" sz="2000" b="1" dirty="0" smtClean="0"/>
              <a:t> тепло, </a:t>
            </a:r>
            <a:r>
              <a:rPr lang="ru-RU" sz="2000" b="1" dirty="0" err="1" smtClean="0"/>
              <a:t>людині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стає</a:t>
            </a:r>
            <a:r>
              <a:rPr lang="ru-RU" sz="2000" b="1" dirty="0" smtClean="0"/>
              <a:t> жарко. </a:t>
            </a:r>
            <a:r>
              <a:rPr lang="ru-RU" sz="2000" b="1" dirty="0" err="1" smtClean="0"/>
              <a:t>Крові</a:t>
            </a:r>
            <a:r>
              <a:rPr lang="ru-RU" sz="2000" b="1" dirty="0" smtClean="0"/>
              <a:t> стало </a:t>
            </a:r>
            <a:r>
              <a:rPr lang="ru-RU" sz="2000" b="1" dirty="0" err="1" smtClean="0"/>
              <a:t>менше</a:t>
            </a:r>
            <a:r>
              <a:rPr lang="ru-RU" sz="2000" b="1" dirty="0" smtClean="0"/>
              <a:t> у </a:t>
            </a:r>
            <a:r>
              <a:rPr lang="ru-RU" sz="2000" b="1" dirty="0" err="1" smtClean="0"/>
              <a:t>внутрішніх</a:t>
            </a:r>
            <a:r>
              <a:rPr lang="ru-RU" sz="2000" b="1" dirty="0" smtClean="0"/>
              <a:t> органах </a:t>
            </a:r>
            <a:r>
              <a:rPr lang="ru-RU" sz="2000" b="1" dirty="0" err="1" smtClean="0"/>
              <a:t>тіла</a:t>
            </a:r>
            <a:r>
              <a:rPr lang="ru-RU" sz="2000" b="1" dirty="0" smtClean="0"/>
              <a:t>, де </a:t>
            </a:r>
            <a:r>
              <a:rPr lang="ru-RU" sz="2000" b="1" dirty="0" err="1" smtClean="0"/>
              <a:t>кровоносні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судини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звузилися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під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впливом</a:t>
            </a:r>
            <a:r>
              <a:rPr lang="ru-RU" sz="2000" b="1" dirty="0" smtClean="0"/>
              <a:t> алкоголю на </a:t>
            </a:r>
            <a:r>
              <a:rPr lang="ru-RU" sz="2000" b="1" dirty="0" err="1" smtClean="0"/>
              <a:t>нервову</a:t>
            </a:r>
            <a:r>
              <a:rPr lang="ru-RU" sz="2000" b="1" dirty="0" smtClean="0"/>
              <a:t> систему,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призводить</a:t>
            </a:r>
            <a:r>
              <a:rPr lang="ru-RU" sz="2000" b="1" dirty="0" smtClean="0"/>
              <a:t> до </a:t>
            </a:r>
            <a:r>
              <a:rPr lang="ru-RU" sz="2000" b="1" dirty="0" err="1" smtClean="0"/>
              <a:t>зниження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температури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внутрішніх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органів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Можливе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посилення</a:t>
            </a:r>
            <a:r>
              <a:rPr lang="ru-RU" sz="2000" b="1" dirty="0" smtClean="0"/>
              <a:t> сексуального </a:t>
            </a:r>
            <a:r>
              <a:rPr lang="ru-RU" sz="2000" b="1" dirty="0" err="1" smtClean="0"/>
              <a:t>бажання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зв'язано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відкиданням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звичайних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заборон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але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підвищення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рівня</a:t>
            </a:r>
            <a:r>
              <a:rPr lang="ru-RU" sz="2000" b="1" dirty="0" smtClean="0"/>
              <a:t> алкоголю в </a:t>
            </a:r>
            <a:r>
              <a:rPr lang="ru-RU" sz="2000" b="1" dirty="0" err="1" smtClean="0"/>
              <a:t>крові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погіршує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фізичну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статеву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здатність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Зрештою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отруйний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вплив</a:t>
            </a:r>
            <a:r>
              <a:rPr lang="ru-RU" sz="2000" b="1" dirty="0" smtClean="0"/>
              <a:t> алкоголю </a:t>
            </a:r>
            <a:r>
              <a:rPr lang="ru-RU" sz="2000" b="1" dirty="0" err="1" smtClean="0"/>
              <a:t>викликає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нудоту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можливо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блювоту</a:t>
            </a:r>
            <a:r>
              <a:rPr lang="ru-RU" sz="2000" b="1" dirty="0" smtClean="0"/>
              <a:t>.</a:t>
            </a:r>
          </a:p>
          <a:p>
            <a:pPr algn="just"/>
            <a:r>
              <a:rPr lang="ru-RU" sz="2000" b="1" dirty="0" err="1" smtClean="0">
                <a:solidFill>
                  <a:srgbClr val="FF0000"/>
                </a:solidFill>
              </a:rPr>
              <a:t>Похмілля</a:t>
            </a:r>
            <a:r>
              <a:rPr lang="ru-RU" sz="2000" b="1" dirty="0" smtClean="0"/>
              <a:t> — </a:t>
            </a:r>
            <a:r>
              <a:rPr lang="ru-RU" sz="2000" b="1" dirty="0" err="1" smtClean="0"/>
              <a:t>це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фізичний</a:t>
            </a:r>
            <a:r>
              <a:rPr lang="ru-RU" sz="2000" b="1" dirty="0" smtClean="0"/>
              <a:t> дискомфорт </a:t>
            </a:r>
            <a:r>
              <a:rPr lang="ru-RU" sz="2000" b="1" dirty="0" err="1" smtClean="0"/>
              <a:t>після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споживання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надлишку</a:t>
            </a:r>
            <a:r>
              <a:rPr lang="ru-RU" sz="2000" b="1" dirty="0" smtClean="0"/>
              <a:t> алкоголю, </a:t>
            </a:r>
            <a:r>
              <a:rPr lang="ru-RU" sz="2000" b="1" dirty="0" err="1" smtClean="0"/>
              <a:t>супроводжується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головним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болем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розладом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шлунка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спрагою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запамороченням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дратівливістю</a:t>
            </a:r>
            <a:r>
              <a:rPr lang="ru-RU" sz="2000" b="1" dirty="0" smtClean="0"/>
              <a:t>. </a:t>
            </a:r>
          </a:p>
          <a:p>
            <a:pPr algn="just"/>
            <a:r>
              <a:rPr lang="ru-RU" sz="2000" b="1" i="1" dirty="0" smtClean="0">
                <a:solidFill>
                  <a:srgbClr val="FF0000"/>
                </a:solidFill>
              </a:rPr>
              <a:t>Причини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похмілля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/>
              <a:t>— </a:t>
            </a:r>
            <a:r>
              <a:rPr lang="ru-RU" sz="2000" b="1" dirty="0" err="1" smtClean="0"/>
              <a:t>ушкодження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слизової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оболонки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шлунка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зневоднення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клітин</a:t>
            </a:r>
            <a:r>
              <a:rPr lang="ru-RU" sz="2000" b="1" dirty="0" smtClean="0"/>
              <a:t>, "</a:t>
            </a:r>
            <a:r>
              <a:rPr lang="ru-RU" sz="2000" b="1" dirty="0" err="1" smtClean="0"/>
              <a:t>шоковий</a:t>
            </a:r>
            <a:r>
              <a:rPr lang="ru-RU" sz="2000" b="1" dirty="0" smtClean="0"/>
              <a:t>" </a:t>
            </a:r>
            <a:r>
              <a:rPr lang="ru-RU" sz="2000" b="1" dirty="0" err="1" smtClean="0"/>
              <a:t>вплив</a:t>
            </a:r>
            <a:r>
              <a:rPr lang="ru-RU" sz="2000" b="1" dirty="0" smtClean="0"/>
              <a:t> алкоголю на </a:t>
            </a:r>
            <a:r>
              <a:rPr lang="ru-RU" sz="2000" b="1" dirty="0" err="1" smtClean="0"/>
              <a:t>нервову</a:t>
            </a:r>
            <a:r>
              <a:rPr lang="ru-RU" sz="2000" b="1" dirty="0" smtClean="0"/>
              <a:t> систему.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5725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Алкоголь </a:t>
            </a:r>
            <a:r>
              <a:rPr lang="ru-RU" sz="2000" b="1" dirty="0" err="1" smtClean="0"/>
              <a:t>пригнічує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утворення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клітин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крові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зумовлює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недокрів'я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інфекції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кровотечі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сповільнює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циркуляцію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крові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судинах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мозку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приводячи</a:t>
            </a:r>
            <a:r>
              <a:rPr lang="ru-RU" sz="2000" b="1" dirty="0" smtClean="0"/>
              <a:t> до </a:t>
            </a:r>
            <a:r>
              <a:rPr lang="ru-RU" sz="2000" b="1" dirty="0" err="1" smtClean="0"/>
              <a:t>постійного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кисневого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голодування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його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клітин</a:t>
            </a:r>
            <a:r>
              <a:rPr lang="ru-RU" sz="2000" b="1" dirty="0" smtClean="0"/>
              <a:t>, тому </a:t>
            </a:r>
            <a:r>
              <a:rPr lang="ru-RU" sz="2000" b="1" dirty="0" err="1" smtClean="0"/>
              <a:t>слабшає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пам'ять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руйнується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психіка</a:t>
            </a:r>
            <a:r>
              <a:rPr lang="ru-RU" sz="2000" b="1" dirty="0" smtClean="0"/>
              <a:t>. У </a:t>
            </a:r>
            <a:r>
              <a:rPr lang="ru-RU" sz="2000" b="1" dirty="0" err="1" smtClean="0"/>
              <a:t>судинах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розвиваються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ранні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склеротичні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зміни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зростає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ризик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крововиливу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мозок</a:t>
            </a:r>
            <a:r>
              <a:rPr lang="ru-RU" sz="2000" b="1" dirty="0" smtClean="0"/>
              <a:t>. Алкоголь </a:t>
            </a:r>
            <a:r>
              <a:rPr lang="ru-RU" sz="2000" b="1" dirty="0" err="1" smtClean="0"/>
              <a:t>руйнує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зв'язки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між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нервовими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клітками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мозку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самі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клітини</a:t>
            </a:r>
            <a:r>
              <a:rPr lang="ru-RU" sz="2000" b="1" dirty="0" smtClean="0"/>
              <a:t>, тому </a:t>
            </a:r>
            <a:r>
              <a:rPr lang="ru-RU" sz="2000" b="1" dirty="0" err="1" smtClean="0"/>
              <a:t>порушується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регулююча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функція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нервової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системи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Зловживання</a:t>
            </a:r>
            <a:r>
              <a:rPr lang="ru-RU" sz="2000" b="1" dirty="0" smtClean="0"/>
              <a:t> алкоголем </a:t>
            </a:r>
            <a:r>
              <a:rPr lang="ru-RU" sz="2000" b="1" dirty="0" err="1" smtClean="0"/>
              <a:t>викликає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підвищення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рівня</a:t>
            </a:r>
            <a:r>
              <a:rPr lang="ru-RU" sz="2000" b="1" dirty="0" smtClean="0"/>
              <a:t> холестерину в </a:t>
            </a:r>
            <a:r>
              <a:rPr lang="ru-RU" sz="2000" b="1" dirty="0" err="1" smtClean="0"/>
              <a:t>крові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стійку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гіпертонію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дистрофію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міокарда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Серцево-судинна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недостатність</a:t>
            </a:r>
            <a:r>
              <a:rPr lang="ru-RU" sz="2000" b="1" dirty="0" smtClean="0"/>
              <a:t> ставить хворого на край </a:t>
            </a:r>
            <a:r>
              <a:rPr lang="ru-RU" sz="2000" b="1" dirty="0" err="1" smtClean="0"/>
              <a:t>могили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М'язова</a:t>
            </a:r>
            <a:r>
              <a:rPr lang="ru-RU" sz="2000" b="1" dirty="0" smtClean="0"/>
              <a:t> тканина </a:t>
            </a:r>
            <a:r>
              <a:rPr lang="ru-RU" sz="2000" b="1" dirty="0" err="1" smtClean="0"/>
              <a:t>атрофується</a:t>
            </a:r>
            <a:r>
              <a:rPr lang="ru-RU" sz="2000" b="1" dirty="0" smtClean="0"/>
              <a:t> через </a:t>
            </a:r>
            <a:r>
              <a:rPr lang="ru-RU" sz="2000" b="1" dirty="0" err="1" smtClean="0"/>
              <a:t>гіподинамію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погане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харчування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ушкодження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нервової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системи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Постійний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вплив</a:t>
            </a:r>
            <a:r>
              <a:rPr lang="ru-RU" sz="2000" b="1" dirty="0" smtClean="0"/>
              <a:t> алкоголю на </a:t>
            </a:r>
            <a:r>
              <a:rPr lang="ru-RU" sz="2000" b="1" dirty="0" err="1" smtClean="0"/>
              <a:t>стінку</a:t>
            </a:r>
            <a:r>
              <a:rPr lang="ru-RU" sz="2000" b="1" dirty="0" smtClean="0"/>
              <a:t> тонкого кишечнику приводить до </a:t>
            </a:r>
            <a:r>
              <a:rPr lang="ru-RU" sz="2000" b="1" dirty="0" err="1" smtClean="0"/>
              <a:t>зміни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Структури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його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клітин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які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втрачають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здатність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засвоювати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поживні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речовини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закінчується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виснаженням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організму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алкоголіка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Уражені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клітини</a:t>
            </a:r>
            <a:r>
              <a:rPr lang="ru-RU" sz="2000" b="1" dirty="0" smtClean="0"/>
              <a:t> легко </a:t>
            </a:r>
            <a:r>
              <a:rPr lang="ru-RU" sz="2000" b="1" dirty="0" err="1" smtClean="0"/>
              <a:t>руйнуються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виникають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виразки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Запалення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печінки</a:t>
            </a:r>
            <a:r>
              <a:rPr lang="ru-RU" sz="2000" b="1" dirty="0" smtClean="0"/>
              <a:t> (гепатит), а </a:t>
            </a:r>
            <a:r>
              <a:rPr lang="ru-RU" sz="2000" b="1" dirty="0" err="1" smtClean="0"/>
              <a:t>потім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її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Переродження</a:t>
            </a:r>
            <a:r>
              <a:rPr lang="ru-RU" sz="2000" b="1" dirty="0" smtClean="0"/>
              <a:t> (</a:t>
            </a:r>
            <a:r>
              <a:rPr lang="ru-RU" sz="2000" b="1" dirty="0" err="1" smtClean="0"/>
              <a:t>цироз</a:t>
            </a:r>
            <a:r>
              <a:rPr lang="ru-RU" sz="2000" b="1" dirty="0" smtClean="0"/>
              <a:t>). </a:t>
            </a:r>
            <a:r>
              <a:rPr lang="ru-RU" sz="2000" b="1" dirty="0" err="1" smtClean="0"/>
              <a:t>Печінка</a:t>
            </a:r>
            <a:r>
              <a:rPr lang="ru-RU" sz="2000" b="1" dirty="0" smtClean="0"/>
              <a:t> перейти </a:t>
            </a:r>
            <a:r>
              <a:rPr lang="ru-RU" sz="2000" b="1" dirty="0" err="1" smtClean="0"/>
              <a:t>Виконувати</a:t>
            </a:r>
            <a:r>
              <a:rPr lang="ru-RU" sz="2000" b="1" dirty="0" smtClean="0"/>
              <a:t> свою </a:t>
            </a:r>
            <a:r>
              <a:rPr lang="ru-RU" sz="2000" b="1" dirty="0" err="1" smtClean="0"/>
              <a:t>функцію</a:t>
            </a:r>
            <a:r>
              <a:rPr lang="ru-RU" sz="2000" b="1" dirty="0" smtClean="0"/>
              <a:t> по </a:t>
            </a:r>
            <a:r>
              <a:rPr lang="ru-RU" sz="2000" b="1" dirty="0" err="1" smtClean="0"/>
              <a:t>знезаражуванню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токсичних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продуктів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обміну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утворенню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білків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крові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інші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важливі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функції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приводить до </a:t>
            </a:r>
            <a:r>
              <a:rPr lang="ru-RU" sz="2000" b="1" dirty="0" err="1" smtClean="0"/>
              <a:t>неминучої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смерті</a:t>
            </a:r>
            <a:r>
              <a:rPr lang="ru-RU" sz="2000" b="1" dirty="0" smtClean="0"/>
              <a:t> хворого. Алкоголь </a:t>
            </a:r>
            <a:r>
              <a:rPr lang="ru-RU" sz="2000" b="1" dirty="0" err="1" smtClean="0"/>
              <a:t>руйнує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підшлункову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залозу</a:t>
            </a:r>
            <a:r>
              <a:rPr lang="ru-RU" sz="2000" b="1" dirty="0" smtClean="0"/>
              <a:t>, яка </a:t>
            </a:r>
            <a:r>
              <a:rPr lang="ru-RU" sz="2000" b="1" dirty="0" err="1" smtClean="0"/>
              <a:t>утворює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інсулій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травні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ферменти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Питуща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людина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завжди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виглядає</a:t>
            </a:r>
            <a:r>
              <a:rPr lang="ru-RU" sz="2000" b="1" dirty="0" smtClean="0"/>
              <a:t> старше </a:t>
            </a:r>
            <a:r>
              <a:rPr lang="ru-RU" sz="2000" b="1" dirty="0" err="1" smtClean="0"/>
              <a:t>свого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віку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бо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її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шкіра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швидко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втрачає</a:t>
            </a:r>
            <a:r>
              <a:rPr lang="ru-RU" sz="2000" b="1" dirty="0" smtClean="0"/>
              <a:t> свою </a:t>
            </a:r>
            <a:r>
              <a:rPr lang="ru-RU" sz="2000" b="1" dirty="0" err="1" smtClean="0"/>
              <a:t>еластичність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357166"/>
            <a:ext cx="8215370" cy="6082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</a:rPr>
              <a:t>Крім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етанолу</a:t>
            </a:r>
            <a:r>
              <a:rPr lang="ru-RU" sz="2400" b="1" dirty="0" smtClean="0">
                <a:solidFill>
                  <a:srgbClr val="FF0000"/>
                </a:solidFill>
              </a:rPr>
              <a:t>, </a:t>
            </a:r>
            <a:r>
              <a:rPr lang="ru-RU" sz="2400" b="1" dirty="0" err="1" smtClean="0">
                <a:solidFill>
                  <a:srgbClr val="FF0000"/>
                </a:solidFill>
              </a:rPr>
              <a:t>неякісні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алкогольні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вироби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містять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інші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дуже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отруйні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речовини</a:t>
            </a:r>
            <a:r>
              <a:rPr lang="ru-RU" sz="2400" b="1" dirty="0" smtClean="0">
                <a:solidFill>
                  <a:srgbClr val="FF0000"/>
                </a:solidFill>
              </a:rPr>
              <a:t>:</a:t>
            </a:r>
          </a:p>
          <a:p>
            <a:pPr algn="just"/>
            <a:r>
              <a:rPr lang="ru-RU" sz="2000" b="1" dirty="0" smtClean="0"/>
              <a:t>— </a:t>
            </a:r>
            <a:r>
              <a:rPr lang="ru-RU" sz="2000" b="1" dirty="0" smtClean="0">
                <a:solidFill>
                  <a:srgbClr val="FF0000"/>
                </a:solidFill>
              </a:rPr>
              <a:t>метанол</a:t>
            </a:r>
            <a:r>
              <a:rPr lang="ru-RU" sz="2000" b="1" dirty="0" smtClean="0"/>
              <a:t>, 100 г </a:t>
            </a:r>
            <a:r>
              <a:rPr lang="ru-RU" sz="2000" b="1" dirty="0" err="1" smtClean="0"/>
              <a:t>якого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спричинює</a:t>
            </a:r>
            <a:r>
              <a:rPr lang="ru-RU" sz="2000" b="1" dirty="0" smtClean="0"/>
              <a:t> смерть, а </a:t>
            </a:r>
            <a:r>
              <a:rPr lang="ru-RU" sz="2000" b="1" dirty="0" err="1" smtClean="0"/>
              <a:t>менші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дози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ушкоджують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зоровий</a:t>
            </a:r>
            <a:r>
              <a:rPr lang="ru-RU" sz="2000" b="1" dirty="0" smtClean="0"/>
              <a:t> нерв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призводять</a:t>
            </a:r>
            <a:r>
              <a:rPr lang="ru-RU" sz="2000" b="1" dirty="0" smtClean="0"/>
              <a:t> до </a:t>
            </a:r>
            <a:r>
              <a:rPr lang="ru-RU" sz="2000" b="1" dirty="0" err="1" smtClean="0"/>
              <a:t>сліпоти</a:t>
            </a:r>
            <a:r>
              <a:rPr lang="ru-RU" sz="2000" b="1" dirty="0" smtClean="0"/>
              <a:t>;</a:t>
            </a:r>
          </a:p>
          <a:p>
            <a:pPr algn="just"/>
            <a:r>
              <a:rPr lang="ru-RU" sz="2000" b="1" dirty="0" smtClean="0"/>
              <a:t>— </a:t>
            </a:r>
            <a:r>
              <a:rPr lang="ru-RU" sz="2000" b="1" dirty="0" err="1" smtClean="0">
                <a:solidFill>
                  <a:srgbClr val="FF0000"/>
                </a:solidFill>
              </a:rPr>
              <a:t>етиленгліколь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викликає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мозкові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розлади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ураження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нирок</a:t>
            </a:r>
            <a:r>
              <a:rPr lang="ru-RU" sz="2000" b="1" dirty="0" smtClean="0"/>
              <a:t>;</a:t>
            </a:r>
          </a:p>
          <a:p>
            <a:pPr algn="just"/>
            <a:r>
              <a:rPr lang="ru-RU" sz="2000" b="1" dirty="0" smtClean="0"/>
              <a:t>— </a:t>
            </a:r>
            <a:r>
              <a:rPr lang="ru-RU" sz="2000" b="1" dirty="0" err="1" smtClean="0">
                <a:solidFill>
                  <a:srgbClr val="FF0000"/>
                </a:solidFill>
              </a:rPr>
              <a:t>діхлоретан</a:t>
            </a:r>
            <a:r>
              <a:rPr lang="ru-RU" sz="2000" b="1" dirty="0" smtClean="0"/>
              <a:t>, 15 г </a:t>
            </a:r>
            <a:r>
              <a:rPr lang="ru-RU" sz="2000" b="1" dirty="0" err="1" smtClean="0"/>
              <a:t>якого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руйнує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клітини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печінки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нирок</a:t>
            </a:r>
            <a:r>
              <a:rPr lang="ru-RU" sz="2000" b="1" dirty="0" smtClean="0"/>
              <a:t>.</a:t>
            </a:r>
          </a:p>
          <a:p>
            <a:pPr algn="just"/>
            <a:r>
              <a:rPr lang="ru-RU" sz="2000" b="1" i="1" dirty="0" smtClean="0">
                <a:solidFill>
                  <a:srgbClr val="7030A0"/>
                </a:solidFill>
              </a:rPr>
              <a:t>Репродуктивна система </a:t>
            </a:r>
            <a:r>
              <a:rPr lang="ru-RU" sz="2000" b="1" dirty="0" err="1" smtClean="0"/>
              <a:t>дуже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чутлива</a:t>
            </a:r>
            <a:r>
              <a:rPr lang="ru-RU" sz="2000" b="1" dirty="0" smtClean="0"/>
              <a:t> до </a:t>
            </a:r>
            <a:r>
              <a:rPr lang="ru-RU" sz="2000" b="1" dirty="0" err="1" smtClean="0"/>
              <a:t>надходження</a:t>
            </a:r>
            <a:r>
              <a:rPr lang="ru-RU" sz="2000" b="1" dirty="0" smtClean="0"/>
              <a:t> алкоголю. </a:t>
            </a:r>
            <a:r>
              <a:rPr lang="ru-RU" sz="2000" b="1" dirty="0" err="1" smtClean="0"/>
              <a:t>Виснаження</a:t>
            </a:r>
            <a:r>
              <a:rPr lang="ru-RU" sz="2000" b="1" dirty="0" smtClean="0"/>
              <a:t>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нервової</a:t>
            </a:r>
            <a:r>
              <a:rPr lang="ru-RU" sz="2000" b="1" i="1" dirty="0" smtClean="0">
                <a:solidFill>
                  <a:srgbClr val="7030A0"/>
                </a:solidFill>
              </a:rPr>
              <a:t> та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гуморальної</a:t>
            </a:r>
            <a:r>
              <a:rPr lang="ru-RU" sz="2000" b="1" i="1" dirty="0" smtClean="0">
                <a:solidFill>
                  <a:srgbClr val="7030A0"/>
                </a:solidFill>
              </a:rPr>
              <a:t> систем </a:t>
            </a:r>
            <a:r>
              <a:rPr lang="ru-RU" sz="2000" b="1" dirty="0" smtClean="0"/>
              <a:t>негативно </a:t>
            </a:r>
            <a:r>
              <a:rPr lang="ru-RU" sz="2000" b="1" dirty="0" err="1" smtClean="0"/>
              <a:t>позначається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функції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статевих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органів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перебігу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статевого</a:t>
            </a:r>
            <a:r>
              <a:rPr lang="ru-RU" sz="2000" b="1" dirty="0" smtClean="0"/>
              <a:t> циклу. </a:t>
            </a:r>
            <a:r>
              <a:rPr lang="ru-RU" sz="2000" b="1" dirty="0" err="1" smtClean="0"/>
              <a:t>Уживання</a:t>
            </a:r>
            <a:r>
              <a:rPr lang="ru-RU" sz="2000" b="1" dirty="0" smtClean="0"/>
              <a:t> алкоголю часто </a:t>
            </a:r>
            <a:r>
              <a:rPr lang="ru-RU" sz="2000" b="1" dirty="0" err="1" smtClean="0"/>
              <a:t>супроводжується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випадковими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статевими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стосунками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наслідком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яких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розповсюдження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венеричних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захворювань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Перебування</a:t>
            </a:r>
            <a:r>
              <a:rPr lang="ru-RU" sz="2000" b="1" dirty="0" smtClean="0"/>
              <a:t> алкоголю в </a:t>
            </a:r>
            <a:r>
              <a:rPr lang="ru-RU" sz="2000" b="1" dirty="0" err="1" smtClean="0"/>
              <a:t>організмі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є</a:t>
            </a:r>
            <a:r>
              <a:rPr lang="ru-RU" sz="2000" b="1" dirty="0" smtClean="0"/>
              <a:t> причиною </a:t>
            </a:r>
            <a:r>
              <a:rPr lang="ru-RU" sz="2000" b="1" dirty="0" err="1" smtClean="0"/>
              <a:t>порушень</a:t>
            </a:r>
            <a:r>
              <a:rPr lang="ru-RU" sz="2000" b="1" dirty="0" smtClean="0"/>
              <a:t> у </a:t>
            </a:r>
            <a:r>
              <a:rPr lang="ru-RU" sz="2000" b="1" dirty="0" err="1" smtClean="0"/>
              <a:t>розвитку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дозріванні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статевих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клітин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позначається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формуванні</a:t>
            </a:r>
            <a:r>
              <a:rPr lang="ru-RU" sz="2000" b="1" dirty="0" smtClean="0"/>
              <a:t> тканин плода, </a:t>
            </a:r>
            <a:r>
              <a:rPr lang="ru-RU" sz="2000" b="1" dirty="0" err="1" smtClean="0"/>
              <a:t>становленні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його</a:t>
            </a:r>
            <a:r>
              <a:rPr lang="ru-RU" sz="2000" b="1" dirty="0" smtClean="0"/>
              <a:t> . </a:t>
            </a:r>
            <a:r>
              <a:rPr lang="ru-RU" sz="2000" b="1" dirty="0" err="1" smtClean="0"/>
              <a:t>фізіологічних</a:t>
            </a:r>
            <a:r>
              <a:rPr lang="ru-RU" sz="2000" b="1" dirty="0" smtClean="0"/>
              <a:t> систем, шкодить </a:t>
            </a:r>
            <a:r>
              <a:rPr lang="ru-RU" sz="2000" b="1" dirty="0" err="1" smtClean="0"/>
              <a:t>фізичному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психічному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здоров'ю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дітей</a:t>
            </a:r>
            <a:r>
              <a:rPr lang="ru-RU" sz="2000" b="1" dirty="0" smtClean="0"/>
              <a:t>.</a:t>
            </a:r>
          </a:p>
          <a:p>
            <a:pPr algn="just"/>
            <a:r>
              <a:rPr lang="ru-RU" sz="2000" b="1" dirty="0" smtClean="0"/>
              <a:t>Створено </a:t>
            </a:r>
            <a:r>
              <a:rPr lang="ru-RU" sz="2000" b="1" dirty="0" err="1" smtClean="0"/>
              <a:t>спеціальний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термін</a:t>
            </a:r>
            <a:r>
              <a:rPr lang="ru-RU" sz="2000" b="1" dirty="0" smtClean="0"/>
              <a:t> — </a:t>
            </a:r>
            <a:r>
              <a:rPr lang="ru-RU" sz="2000" b="1" dirty="0" smtClean="0">
                <a:solidFill>
                  <a:srgbClr val="7030A0"/>
                </a:solidFill>
              </a:rPr>
              <a:t>синдром </a:t>
            </a:r>
            <a:r>
              <a:rPr lang="ru-RU" sz="2000" b="1" dirty="0" err="1" smtClean="0">
                <a:solidFill>
                  <a:srgbClr val="7030A0"/>
                </a:solidFill>
              </a:rPr>
              <a:t>алкогольної</a:t>
            </a:r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</a:rPr>
              <a:t>фетопатії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об'єднує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наслідки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впливу</a:t>
            </a:r>
            <a:r>
              <a:rPr lang="ru-RU" sz="2000" b="1" dirty="0" smtClean="0"/>
              <a:t> алкоголю </a:t>
            </a:r>
            <a:r>
              <a:rPr lang="ru-RU" sz="2000" b="1" dirty="0" err="1" smtClean="0"/>
              <a:t>під</a:t>
            </a:r>
            <a:r>
              <a:rPr lang="ru-RU" sz="2000" b="1" dirty="0" smtClean="0"/>
              <a:t> час </a:t>
            </a:r>
            <a:r>
              <a:rPr lang="ru-RU" sz="2000" b="1" dirty="0" err="1" smtClean="0"/>
              <a:t>внутрішньоутробного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розвитку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дитини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Проявляється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він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уродженими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аномаліями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нервової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серцево-судинної</a:t>
            </a:r>
            <a:r>
              <a:rPr lang="ru-RU" sz="2000" b="1" dirty="0" smtClean="0"/>
              <a:t> систем, </a:t>
            </a:r>
            <a:r>
              <a:rPr lang="ru-RU" sz="2000" b="1" dirty="0" err="1" smtClean="0"/>
              <a:t>відставанням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дитини</a:t>
            </a:r>
            <a:r>
              <a:rPr lang="ru-RU" sz="2000" b="1" dirty="0" smtClean="0"/>
              <a:t> у </a:t>
            </a:r>
            <a:r>
              <a:rPr lang="ru-RU" sz="2000" b="1" dirty="0" err="1" smtClean="0"/>
              <a:t>розвитку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1428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FF0000"/>
                </a:solidFill>
              </a:rPr>
              <a:t>5.Токсикоманія як хвороба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714356"/>
            <a:ext cx="850112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ТОКСИКОМАНІЯ </a:t>
            </a:r>
            <a:r>
              <a:rPr lang="ru-RU" sz="2200" b="1" dirty="0" smtClean="0"/>
              <a:t>(</a:t>
            </a:r>
            <a:r>
              <a:rPr lang="ru-RU" sz="2200" b="1" dirty="0" err="1" smtClean="0"/>
              <a:t>грец</a:t>
            </a:r>
            <a:r>
              <a:rPr lang="ru-RU" sz="2200" b="1" dirty="0" smtClean="0"/>
              <a:t>. </a:t>
            </a:r>
            <a:r>
              <a:rPr lang="en-US" sz="2200" b="1" i="1" dirty="0" err="1" smtClean="0"/>
              <a:t>toxikon</a:t>
            </a:r>
            <a:r>
              <a:rPr lang="en-US" sz="2200" b="1" dirty="0" smtClean="0"/>
              <a:t> — </a:t>
            </a:r>
            <a:r>
              <a:rPr lang="ru-RU" sz="2200" b="1" dirty="0" err="1" smtClean="0"/>
              <a:t>отрута</a:t>
            </a:r>
            <a:r>
              <a:rPr lang="ru-RU" sz="2200" b="1" dirty="0" smtClean="0"/>
              <a:t> + </a:t>
            </a:r>
            <a:r>
              <a:rPr lang="en-US" sz="2200" b="1" i="1" dirty="0" smtClean="0"/>
              <a:t>mania</a:t>
            </a:r>
            <a:r>
              <a:rPr lang="en-US" sz="2200" b="1" dirty="0" smtClean="0"/>
              <a:t> — </a:t>
            </a:r>
            <a:r>
              <a:rPr lang="ru-RU" sz="2200" b="1" dirty="0" err="1" smtClean="0"/>
              <a:t>божевілля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пристрасть</a:t>
            </a:r>
            <a:r>
              <a:rPr lang="ru-RU" sz="2200" b="1" dirty="0" smtClean="0"/>
              <a:t>) — хвороба, </a:t>
            </a:r>
            <a:r>
              <a:rPr lang="ru-RU" sz="2200" b="1" dirty="0" err="1" smtClean="0"/>
              <a:t>спричинена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регулярним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вживанням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психоактивних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речовин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які</a:t>
            </a:r>
            <a:r>
              <a:rPr lang="ru-RU" sz="2200" b="1" dirty="0" smtClean="0"/>
              <a:t> не </a:t>
            </a:r>
            <a:r>
              <a:rPr lang="ru-RU" sz="2200" b="1" dirty="0" err="1" smtClean="0"/>
              <a:t>входять</a:t>
            </a:r>
            <a:r>
              <a:rPr lang="ru-RU" sz="2200" b="1" dirty="0" smtClean="0"/>
              <a:t> до списку </a:t>
            </a:r>
            <a:r>
              <a:rPr lang="ru-RU" sz="2200" b="1" dirty="0" err="1" smtClean="0"/>
              <a:t>наркотичних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але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мають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негативне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медичне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соціальне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значення</a:t>
            </a:r>
            <a:r>
              <a:rPr lang="ru-RU" sz="2200" b="1" dirty="0" smtClean="0"/>
              <a:t>. </a:t>
            </a:r>
          </a:p>
          <a:p>
            <a:pPr algn="just"/>
            <a:r>
              <a:rPr lang="ru-RU" sz="2200" b="1" dirty="0" err="1" smtClean="0"/>
              <a:t>Токсикоманія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характеризується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розвитком</a:t>
            </a:r>
            <a:r>
              <a:rPr lang="ru-RU" sz="2200" b="1" dirty="0" smtClean="0"/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психічної</a:t>
            </a:r>
            <a:r>
              <a:rPr lang="ru-RU" sz="2200" b="1" dirty="0" smtClean="0"/>
              <a:t>, а в </a:t>
            </a:r>
            <a:r>
              <a:rPr lang="ru-RU" sz="2200" b="1" dirty="0" err="1" smtClean="0"/>
              <a:t>низці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випадків</a:t>
            </a:r>
            <a:r>
              <a:rPr lang="ru-RU" sz="2200" b="1" dirty="0" smtClean="0"/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фізичної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залежності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зміною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толерантності</a:t>
            </a:r>
            <a:r>
              <a:rPr lang="ru-RU" sz="2200" b="1" dirty="0" smtClean="0"/>
              <a:t> до </a:t>
            </a:r>
            <a:r>
              <a:rPr lang="ru-RU" sz="2200" b="1" dirty="0" err="1" smtClean="0"/>
              <a:t>вживаної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речовини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психічними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соматичними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розладами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зміною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особистості</a:t>
            </a:r>
            <a:r>
              <a:rPr lang="ru-RU" sz="2200" b="1" dirty="0" smtClean="0"/>
              <a:t>. </a:t>
            </a:r>
          </a:p>
          <a:p>
            <a:pPr algn="just"/>
            <a:r>
              <a:rPr lang="ru-RU" sz="22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Психічна</a:t>
            </a:r>
            <a:r>
              <a:rPr lang="ru-RU" sz="2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залежність</a:t>
            </a:r>
            <a:r>
              <a:rPr lang="ru-RU" sz="2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2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пристрасть</a:t>
            </a:r>
            <a:r>
              <a:rPr lang="ru-RU" sz="2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2200" b="1" dirty="0" err="1" smtClean="0"/>
              <a:t>проявляється</a:t>
            </a:r>
            <a:r>
              <a:rPr lang="ru-RU" sz="2200" b="1" dirty="0" smtClean="0"/>
              <a:t> у </a:t>
            </a:r>
            <a:r>
              <a:rPr lang="ru-RU" sz="2200" b="1" dirty="0" err="1" smtClean="0"/>
              <a:t>хворобливому</a:t>
            </a:r>
            <a:r>
              <a:rPr lang="ru-RU" sz="2200" b="1" dirty="0" smtClean="0"/>
              <a:t> потягу </a:t>
            </a:r>
            <a:r>
              <a:rPr lang="ru-RU" sz="2200" b="1" dirty="0" err="1" smtClean="0"/>
              <a:t>безперервно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чи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періодично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приймати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психоактивну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токсикоманічну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речовину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з</a:t>
            </a:r>
            <a:r>
              <a:rPr lang="ru-RU" sz="2200" b="1" dirty="0" smtClean="0"/>
              <a:t> метою </a:t>
            </a:r>
            <a:r>
              <a:rPr lang="ru-RU" sz="2200" b="1" dirty="0" err="1" smtClean="0"/>
              <a:t>викликати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певні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відчуття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або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усунути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психічний</a:t>
            </a:r>
            <a:r>
              <a:rPr lang="ru-RU" sz="2200" b="1" dirty="0" smtClean="0"/>
              <a:t> дискомфорт; </a:t>
            </a:r>
            <a:r>
              <a:rPr lang="ru-RU" sz="22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фізична</a:t>
            </a:r>
            <a:r>
              <a:rPr lang="ru-RU" sz="2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залежність</a:t>
            </a:r>
            <a:r>
              <a:rPr lang="ru-RU" sz="2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smtClean="0"/>
              <a:t>(стан </a:t>
            </a:r>
            <a:r>
              <a:rPr lang="ru-RU" sz="2200" b="1" dirty="0" err="1" smtClean="0"/>
              <a:t>адаптації</a:t>
            </a:r>
            <a:r>
              <a:rPr lang="ru-RU" sz="2200" b="1" dirty="0" smtClean="0"/>
              <a:t> до </a:t>
            </a:r>
            <a:r>
              <a:rPr lang="ru-RU" sz="2200" b="1" dirty="0" err="1" smtClean="0"/>
              <a:t>речовини</a:t>
            </a:r>
            <a:r>
              <a:rPr lang="ru-RU" sz="2200" b="1" dirty="0" smtClean="0"/>
              <a:t>) </a:t>
            </a:r>
            <a:r>
              <a:rPr lang="ru-RU" sz="2200" b="1" dirty="0" err="1" smtClean="0"/>
              <a:t>характеризується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виникненням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після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відміни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вживання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токсикоманічної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речовини</a:t>
            </a:r>
            <a:r>
              <a:rPr lang="ru-RU" sz="2200" b="1" dirty="0" smtClean="0"/>
              <a:t> абстинентного синдрому; </a:t>
            </a:r>
            <a:r>
              <a:rPr lang="ru-RU" sz="2200" b="1" dirty="0" err="1" smtClean="0"/>
              <a:t>толерантність</a:t>
            </a:r>
            <a:r>
              <a:rPr lang="ru-RU" sz="2200" b="1" dirty="0" smtClean="0"/>
              <a:t> (до </a:t>
            </a:r>
            <a:r>
              <a:rPr lang="ru-RU" sz="2200" b="1" dirty="0" err="1" smtClean="0"/>
              <a:t>токсикоманічних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речовин</a:t>
            </a:r>
            <a:r>
              <a:rPr lang="ru-RU" sz="2200" b="1" dirty="0" smtClean="0"/>
              <a:t>) — </a:t>
            </a:r>
            <a:r>
              <a:rPr lang="ru-RU" sz="2200" b="1" dirty="0" err="1" smtClean="0"/>
              <a:t>необхідність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поступового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підвищення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дози</a:t>
            </a:r>
            <a:r>
              <a:rPr lang="ru-RU" sz="2200" b="1" dirty="0" smtClean="0"/>
              <a:t> для </a:t>
            </a:r>
            <a:r>
              <a:rPr lang="ru-RU" sz="2200" b="1" dirty="0" err="1" smtClean="0"/>
              <a:t>досягнення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бажаного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ефекту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який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раніше</a:t>
            </a:r>
            <a:r>
              <a:rPr lang="ru-RU" sz="2200" b="1" dirty="0" smtClean="0"/>
              <a:t> наставав при </a:t>
            </a:r>
            <a:r>
              <a:rPr lang="ru-RU" sz="2200" b="1" dirty="0" err="1" smtClean="0"/>
              <a:t>застосуванні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нижчої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дози</a:t>
            </a:r>
            <a:r>
              <a:rPr lang="ru-RU" sz="2200" b="1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idx="1"/>
          </p:nvPr>
        </p:nvSpPr>
        <p:spPr>
          <a:xfrm>
            <a:off x="214282" y="152400"/>
            <a:ext cx="8750331" cy="615632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Дія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токсичних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речовин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бути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місцевою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резорбтивною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рефлекторною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вираженість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залежить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низки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чинників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віку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хворого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1" hangingPunct="1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наявності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супутніх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захворювань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і</a:t>
            </a:r>
            <a:br>
              <a:rPr lang="en-GB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шкідливих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звичок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1" hangingPunct="1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лікування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яке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проводиться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1" hangingPunct="1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зміни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чутливості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отрут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наслідок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звикання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1" hangingPunct="1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кліматичних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умов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обставин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31CA1-1A20-4356-96E2-BE9DED706BEE}" type="slidenum">
              <a:rPr lang="en-GB"/>
              <a:pPr>
                <a:defRPr/>
              </a:pPr>
              <a:t>11</a:t>
            </a:fld>
            <a:endParaRPr lang="en-GB"/>
          </a:p>
        </p:txBody>
      </p:sp>
      <p:pic>
        <p:nvPicPr>
          <p:cNvPr id="12292" name="Picture 4" descr="Картинки по запросу лікування гострих отруєн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4572000"/>
            <a:ext cx="4343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57166"/>
            <a:ext cx="857256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 smtClean="0"/>
              <a:t>Між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токсикоманію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наркоманією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медико-біологічних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відмінностей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немає</a:t>
            </a:r>
            <a:r>
              <a:rPr lang="ru-RU" sz="2400" b="1" dirty="0" smtClean="0"/>
              <a:t>. </a:t>
            </a:r>
          </a:p>
          <a:p>
            <a:pPr algn="just"/>
            <a:r>
              <a:rPr lang="ru-RU" sz="2400" b="1" dirty="0" err="1" smtClean="0"/>
              <a:t>Токсикоманії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викликаються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багатьма</a:t>
            </a:r>
            <a:r>
              <a:rPr lang="ru-RU" sz="2400" b="1" dirty="0" smtClean="0"/>
              <a:t> препаратами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речовинами</a:t>
            </a:r>
            <a:r>
              <a:rPr lang="ru-RU" sz="2400" b="1" dirty="0" smtClean="0"/>
              <a:t>. </a:t>
            </a:r>
          </a:p>
          <a:p>
            <a:pPr algn="just"/>
            <a:r>
              <a:rPr lang="ru-RU" sz="2400" b="1" dirty="0" smtClean="0"/>
              <a:t>Перш за все, </a:t>
            </a:r>
            <a:r>
              <a:rPr lang="ru-RU" sz="2400" b="1" dirty="0" err="1" smtClean="0"/>
              <a:t>це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препарати</a:t>
            </a:r>
            <a:r>
              <a:rPr lang="ru-RU" sz="2400" b="1" dirty="0" smtClean="0"/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снодійної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smtClean="0"/>
              <a:t>та </a:t>
            </a:r>
            <a:r>
              <a:rPr lang="ru-RU" sz="2400" b="1" dirty="0" err="1" smtClean="0">
                <a:solidFill>
                  <a:srgbClr val="7030A0"/>
                </a:solidFill>
              </a:rPr>
              <a:t>седативної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дії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smtClean="0"/>
              <a:t>— </a:t>
            </a:r>
            <a:r>
              <a:rPr lang="ru-RU" sz="2400" b="1" dirty="0" err="1" smtClean="0"/>
              <a:t>похідні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барбітурової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кислоти</a:t>
            </a:r>
            <a:r>
              <a:rPr lang="ru-RU" sz="2400" b="1" dirty="0" smtClean="0"/>
              <a:t>; </a:t>
            </a:r>
            <a:r>
              <a:rPr lang="ru-RU" sz="2400" b="1" dirty="0" err="1" smtClean="0"/>
              <a:t>транквілізатори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бензодіазепінового</a:t>
            </a:r>
            <a:r>
              <a:rPr lang="ru-RU" sz="2400" b="1" dirty="0" smtClean="0"/>
              <a:t> ряду; </a:t>
            </a:r>
            <a:r>
              <a:rPr lang="ru-RU" sz="2400" b="1" dirty="0" err="1" smtClean="0"/>
              <a:t>протипаркінсонічні</a:t>
            </a:r>
            <a:r>
              <a:rPr lang="ru-RU" sz="2400" b="1" dirty="0" smtClean="0"/>
              <a:t> (</a:t>
            </a:r>
            <a:r>
              <a:rPr lang="ru-RU" sz="2400" b="1" dirty="0" err="1" smtClean="0"/>
              <a:t>тригексифенідил</a:t>
            </a:r>
            <a:r>
              <a:rPr lang="ru-RU" sz="2400" b="1" dirty="0" smtClean="0"/>
              <a:t>), </a:t>
            </a:r>
            <a:r>
              <a:rPr lang="ru-RU" sz="2400" b="1" dirty="0" err="1" smtClean="0"/>
              <a:t>антигістамінні</a:t>
            </a:r>
            <a:r>
              <a:rPr lang="ru-RU" sz="2400" b="1" dirty="0" smtClean="0"/>
              <a:t> (</a:t>
            </a:r>
            <a:r>
              <a:rPr lang="ru-RU" sz="2400" b="1" dirty="0" err="1" smtClean="0"/>
              <a:t>дифенгідрамін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прометазин</a:t>
            </a:r>
            <a:r>
              <a:rPr lang="ru-RU" sz="2400" b="1" dirty="0" smtClean="0"/>
              <a:t>) </a:t>
            </a:r>
            <a:r>
              <a:rPr lang="ru-RU" sz="2400" b="1" dirty="0" err="1" smtClean="0"/>
              <a:t>засоби</a:t>
            </a:r>
            <a:r>
              <a:rPr lang="ru-RU" sz="2400" b="1" dirty="0" smtClean="0"/>
              <a:t>; </a:t>
            </a:r>
            <a:r>
              <a:rPr lang="ru-RU" sz="2400" b="1" dirty="0" err="1" smtClean="0"/>
              <a:t>психостимулятори</a:t>
            </a:r>
            <a:r>
              <a:rPr lang="ru-RU" sz="2400" b="1" dirty="0" smtClean="0"/>
              <a:t> (</a:t>
            </a:r>
            <a:r>
              <a:rPr lang="ru-RU" sz="2400" b="1" dirty="0" err="1" smtClean="0"/>
              <a:t>ефедрин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кофеїн</a:t>
            </a:r>
            <a:r>
              <a:rPr lang="ru-RU" sz="2400" b="1" dirty="0" smtClean="0"/>
              <a:t>); </a:t>
            </a:r>
            <a:r>
              <a:rPr lang="ru-RU" sz="2400" b="1" dirty="0" err="1" smtClean="0"/>
              <a:t>засоби</a:t>
            </a:r>
            <a:r>
              <a:rPr lang="ru-RU" sz="2400" b="1" dirty="0" smtClean="0"/>
              <a:t> для </a:t>
            </a:r>
            <a:r>
              <a:rPr lang="ru-RU" sz="2400" b="1" dirty="0" err="1" smtClean="0"/>
              <a:t>інгаляційного</a:t>
            </a:r>
            <a:r>
              <a:rPr lang="ru-RU" sz="2400" b="1" dirty="0" smtClean="0"/>
              <a:t> наркозу (</a:t>
            </a:r>
            <a:r>
              <a:rPr lang="ru-RU" sz="2400" b="1" dirty="0" err="1" smtClean="0"/>
              <a:t>медичний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етер</a:t>
            </a:r>
            <a:r>
              <a:rPr lang="ru-RU" sz="2400" b="1" dirty="0" smtClean="0"/>
              <a:t>, закис азоту). </a:t>
            </a:r>
          </a:p>
          <a:p>
            <a:pPr algn="just"/>
            <a:r>
              <a:rPr lang="ru-RU" sz="2400" b="1" dirty="0" err="1" smtClean="0"/>
              <a:t>Велику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групу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становлять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речовини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які</a:t>
            </a:r>
            <a:r>
              <a:rPr lang="ru-RU" sz="2400" b="1" dirty="0" smtClean="0"/>
              <a:t> не </a:t>
            </a:r>
            <a:r>
              <a:rPr lang="ru-RU" sz="2400" b="1" dirty="0" err="1" smtClean="0"/>
              <a:t>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лікарськими</a:t>
            </a:r>
            <a:r>
              <a:rPr lang="ru-RU" sz="2400" b="1" dirty="0" smtClean="0"/>
              <a:t> препаратами, </a:t>
            </a:r>
            <a:r>
              <a:rPr lang="ru-RU" sz="2400" b="1" dirty="0" err="1" smtClean="0"/>
              <a:t>але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використовуються</a:t>
            </a:r>
            <a:r>
              <a:rPr lang="ru-RU" sz="2400" b="1" dirty="0" smtClean="0"/>
              <a:t> для </a:t>
            </a:r>
            <a:r>
              <a:rPr lang="ru-RU" sz="2400" b="1" dirty="0" err="1" smtClean="0">
                <a:solidFill>
                  <a:srgbClr val="7030A0"/>
                </a:solidFill>
              </a:rPr>
              <a:t>інгаляційної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токсикоманії</a:t>
            </a:r>
            <a:r>
              <a:rPr lang="ru-RU" sz="2400" b="1" dirty="0" smtClean="0"/>
              <a:t>. До них належать </a:t>
            </a:r>
            <a:r>
              <a:rPr lang="ru-RU" sz="2400" b="1" dirty="0" err="1" smtClean="0"/>
              <a:t>леткі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органічні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розчинники</a:t>
            </a:r>
            <a:r>
              <a:rPr lang="ru-RU" sz="2400" b="1" dirty="0" smtClean="0"/>
              <a:t> (толуол, бензол, ацетон, бензин та </a:t>
            </a:r>
            <a:r>
              <a:rPr lang="ru-RU" sz="2400" b="1" dirty="0" err="1" smtClean="0"/>
              <a:t>ін</a:t>
            </a:r>
            <a:r>
              <a:rPr lang="ru-RU" sz="2400" b="1" dirty="0" smtClean="0"/>
              <a:t>.), а </a:t>
            </a:r>
            <a:r>
              <a:rPr lang="ru-RU" sz="2400" b="1" dirty="0" err="1" smtClean="0"/>
              <a:t>також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різні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засоби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побутової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хімії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Будь-яка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токсикоманічна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речовина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установленому</a:t>
            </a:r>
            <a:r>
              <a:rPr lang="ru-RU" sz="2400" b="1" dirty="0" smtClean="0"/>
              <a:t> порядку </a:t>
            </a:r>
            <a:r>
              <a:rPr lang="ru-RU" sz="2400" b="1" dirty="0" err="1" smtClean="0"/>
              <a:t>може</a:t>
            </a:r>
            <a:r>
              <a:rPr lang="ru-RU" sz="2400" b="1" dirty="0" smtClean="0"/>
              <a:t> бути </a:t>
            </a:r>
            <a:r>
              <a:rPr lang="ru-RU" sz="2400" b="1" dirty="0" err="1" smtClean="0"/>
              <a:t>визнана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наркотичною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Ð¢Ð¾ÐºÑÐ¸ÐºÐ¾Ð¼Ð°Ð½Ð¸Ñ: Ð¿ÑÐ¸ÑÐ¸Ð½Ñ, ÑÐ¸Ð¼Ð¿ÑÐ¾Ð¼Ñ Ð¸ Ð»ÐµÑÐµÐ½Ð¸Ðµ Ð² ÑÑÐ°ÑÑÐµ Ð¿ÑÐ¸ÑÐ¾ÑÐµÑÐ°Ð¿ÐµÐ²ÑÐ°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624356" cy="3071834"/>
          </a:xfrm>
          <a:prstGeom prst="rect">
            <a:avLst/>
          </a:prstGeom>
          <a:noFill/>
        </p:spPr>
      </p:pic>
      <p:pic>
        <p:nvPicPr>
          <p:cNvPr id="227332" name="Picture 4" descr="Ð¥ÐÐÐ Â«ÐÑÐ´ÑÑÐµÐµÂ». ÐÐµÑÐµÐ½Ð¸Ðµ Ð¸ Ð¿ÑÐ¾ÑÐ¸Ð»Ð°ÐºÑÐ¸ÐºÐ° ÑÐ¾ÐºÑÐ¸ÐºÐ¾Ð¼Ð°Ð½Ð¸Ð¸ Ð² Ð¥Ð°ÑÑÐºÐ¾Ð²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3742426" cy="2666999"/>
          </a:xfrm>
          <a:prstGeom prst="rect">
            <a:avLst/>
          </a:prstGeom>
          <a:noFill/>
        </p:spPr>
      </p:pic>
      <p:pic>
        <p:nvPicPr>
          <p:cNvPr id="227334" name="Picture 6" descr="ÐÐ°Ðº Ð¿ÑÐ¾ÑÐ²Ð»ÑÐµÑÑÑ ÑÐ¾ÐºÑÐ¸ÐºÐ¾Ð¼Ð°Ð½Ð¸Ñ? ÐÐµÑÐµÐ½Ð¸Ðµ Ð¸ Ð¿ÑÐ¾ÑÐ¸Ð»Ð°ÐºÑÐ¸ÐºÐ° Ð±Ð¾Ð»ÐµÐ·Ð½Ð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14291"/>
            <a:ext cx="4143404" cy="3081074"/>
          </a:xfrm>
          <a:prstGeom prst="rect">
            <a:avLst/>
          </a:prstGeom>
          <a:noFill/>
        </p:spPr>
      </p:pic>
      <p:pic>
        <p:nvPicPr>
          <p:cNvPr id="227336" name="Picture 8" descr="ÐÑÑÑÐ¸Ðµ Ð¼Ð¾Ð¼ÐµÐ½ÑÑ Ð¶Ð¸Ð·Ð½Ð¸: Ð¢Ð¾ÐºÑÐ¸ÐºÐ¾Ð¼Ð°Ð½Ð¸Ñ ÐºÐ°Ðº ÑÐ½Ð¸ÐºÐ°Ð»ÑÐ½Ð¾Ðµ ÑÐ²Ð»ÐµÐ½Ð¸Ðµ 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7163" y="3429000"/>
            <a:ext cx="2685596" cy="3226344"/>
          </a:xfrm>
          <a:prstGeom prst="rect">
            <a:avLst/>
          </a:prstGeom>
          <a:noFill/>
        </p:spPr>
      </p:pic>
      <p:pic>
        <p:nvPicPr>
          <p:cNvPr id="227338" name="Picture 10" descr="Ð¢Ð¾ÐºÑÐ¸ÐºÐ¾Ð¼Ð°Ð½ÑÑ Ñ ÑÑ Ð½Ð°ÑÐ»ÑÐ´ÐºÐ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61689" y="3461299"/>
            <a:ext cx="2500298" cy="328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2285992"/>
            <a:ext cx="5715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</a:rPr>
              <a:t>ДЯКУЮ ЗА УВАГУ!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idx="1"/>
          </p:nvPr>
        </p:nvSpPr>
        <p:spPr>
          <a:xfrm>
            <a:off x="457200" y="476250"/>
            <a:ext cx="8229600" cy="59690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Розрізняють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шляхи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надходження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організму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інгаляційний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eaLnBrk="1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через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шкіру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1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через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травний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канал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eaLnBrk="1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парентеральний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Font typeface="Tahoma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Виведення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організму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відбувається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трьома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шляхами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метаболічних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перетворень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Font typeface="Arial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біотрансформація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eaLnBrk="1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ниркової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поза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иркової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екскреції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Font typeface="Tahoma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http://intranet.tdmu.edu.ua/data/kafedra/internal/klinpharm/classes_stud/uk/pharm/klin_pharm/ptn/%D0%9A%D0%BB%D1%96%D0%BD%D1%96%D1%87%D0%BD%D0%B0%20%D1%82%D0%BE%D0%BA%D1%81%D0%B8%D0%BA%D0%BE%D0%BB%D0%BE%D0%B3%D1%96%D1%8F/5/%D0%A2%D0%B5%D0%BC%D0%B0_%E2%84%96%2010%20%D0%93%D0%B3%D0%BE%D1%81%D1%82%D1%80%D1%96%20%D0%BE%D1%82%D1%80%D1%83%D1%94%D0%BD%D0%BD%D1%8F%20%D0%BE%D1%82%D1%80%D1%83%D0%B9%D0%BD%D0%B8%D0%BC%D0%B8%20%D0%B3%D0%B0%D0%B7%D0%B0%D0%BC%D0%B8.%20%D0%93%D0%BE%D1%81%D1%82%D1%80%D1%96%20%D0%BE%D1%82%D1%80%D1%83%D1%94%D0%BD%D0%BD%D1%8F%20%D1%82%D0%B2%D0%B0%D1%80%D0%B8%D0%BD%D0%BD%D0%B8%D0%BC%D0%B8%20%D1%96%20%D1%80%D0%BE%D1%81%D0%BB%D0%B8%D0%BD%D0%BD%D0%B8%D0%BC%D0%B8%20%D0%BE%D1%82%D1%80%D1%83%D1%82%D0%B0%D0%BC%D0%B8.files/image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419600"/>
            <a:ext cx="23907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 descr="Картинки по запросу виведення отрути з організму"/>
          <p:cNvPicPr>
            <a:picLocks noChangeAspect="1" noChangeArrowheads="1"/>
          </p:cNvPicPr>
          <p:nvPr/>
        </p:nvPicPr>
        <p:blipFill>
          <a:blip r:embed="rId4" cstate="print"/>
          <a:srcRect l="5063" t="23729" r="5063" b="10168"/>
          <a:stretch>
            <a:fillRect/>
          </a:stretch>
        </p:blipFill>
        <p:spPr bwMode="auto">
          <a:xfrm>
            <a:off x="4800600" y="1219200"/>
            <a:ext cx="3733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idx="1"/>
          </p:nvPr>
        </p:nvSpPr>
        <p:spPr>
          <a:xfrm>
            <a:off x="0" y="142852"/>
            <a:ext cx="9144000" cy="5876948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Особи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падають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першу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допомогу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місці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події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з'ясувати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причину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час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вид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токсичної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речовини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концентрацію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шлях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надходження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організму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дані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потрібно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повідомити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лікарю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стаціонару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внести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хвороби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Речовини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викликали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доставляють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лікарню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разом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хворим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Посудину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рідиною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транспортують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закритому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вигляді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цієї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мети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ватні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марлеві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тампони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час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промивання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шлунк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першу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порцію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води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(100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150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мл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збирають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посудину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пробкою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стаціонарі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початку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інфузійної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терапії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флакони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притертими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пробками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беруть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проби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крові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сечі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Tahoma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6" descr="Картинки по запросу допомога при гострому отруєнні"/>
          <p:cNvPicPr>
            <a:picLocks noChangeAspect="1" noChangeArrowheads="1"/>
          </p:cNvPicPr>
          <p:nvPr/>
        </p:nvPicPr>
        <p:blipFill>
          <a:blip r:embed="rId3" cstate="print"/>
          <a:srcRect l="8231"/>
          <a:stretch>
            <a:fillRect/>
          </a:stretch>
        </p:blipFill>
        <p:spPr bwMode="auto">
          <a:xfrm>
            <a:off x="2071670" y="4648200"/>
            <a:ext cx="50974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idx="1"/>
          </p:nvPr>
        </p:nvSpPr>
        <p:spPr>
          <a:xfrm>
            <a:off x="214282" y="152400"/>
            <a:ext cx="8929718" cy="4724400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700"/>
              </a:spcBef>
              <a:spcAft>
                <a:spcPts val="0"/>
              </a:spcAft>
              <a:buFont typeface="Arial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GB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en-GB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клінічному</a:t>
            </a:r>
            <a:r>
              <a:rPr lang="en-GB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перебігу</a:t>
            </a:r>
            <a:r>
              <a:rPr lang="en-GB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гострого</a:t>
            </a:r>
            <a:r>
              <a:rPr lang="en-GB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eaLnBrk="1" fontAlgn="auto" hangingPunct="1">
              <a:spcBef>
                <a:spcPts val="700"/>
              </a:spcBef>
              <a:spcAft>
                <a:spcPts val="0"/>
              </a:spcAft>
              <a:buFont typeface="Arial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uk-UA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GB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виділяють</a:t>
            </a:r>
            <a:r>
              <a:rPr lang="en-GB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GB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періоди</a:t>
            </a:r>
            <a:r>
              <a:rPr lang="en-GB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fontAlgn="auto" hangingPunct="1">
              <a:spcBef>
                <a:spcPts val="7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а)	</a:t>
            </a:r>
            <a:r>
              <a:rPr lang="en-GB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прихований</a:t>
            </a:r>
            <a:r>
              <a:rPr lang="en-GB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— з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моменту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потрапляння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організму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появи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перших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ознак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fontAlgn="auto" hangingPunct="1">
              <a:spcBef>
                <a:spcPts val="7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б)	</a:t>
            </a:r>
            <a:r>
              <a:rPr lang="en-GB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наростання</a:t>
            </a:r>
            <a:r>
              <a:rPr lang="en-GB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резорбтивної</a:t>
            </a:r>
            <a:r>
              <a:rPr lang="en-GB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en-GB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моменту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появи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перших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проявів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виразної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картини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fontAlgn="auto" hangingPunct="1">
              <a:spcBef>
                <a:spcPts val="7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в)	</a:t>
            </a:r>
            <a:r>
              <a:rPr lang="en-GB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максимально</a:t>
            </a:r>
            <a:r>
              <a:rPr lang="en-GB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виразної</a:t>
            </a:r>
            <a:r>
              <a:rPr lang="en-GB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резорбтивної</a:t>
            </a:r>
            <a:r>
              <a:rPr lang="en-GB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en-GB" sz="2800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fontAlgn="auto" hangingPunct="1">
              <a:spcBef>
                <a:spcPts val="7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г)	</a:t>
            </a:r>
            <a:r>
              <a:rPr lang="en-GB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відновний</a:t>
            </a:r>
            <a:r>
              <a:rPr lang="en-GB" sz="28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364" name="Picture 4" descr="Перша допомога при отруєннях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4381500"/>
            <a:ext cx="38100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715436" cy="582594"/>
          </a:xfrm>
        </p:spPr>
        <p:txBody>
          <a:bodyPr>
            <a:noAutofit/>
          </a:bodyPr>
          <a:lstStyle/>
          <a:p>
            <a:r>
              <a:rPr lang="en-GB" sz="3600" b="1" dirty="0" err="1" smtClean="0">
                <a:solidFill>
                  <a:srgbClr val="FF6600"/>
                </a:solidFill>
              </a:rPr>
              <a:t>Основним</a:t>
            </a:r>
            <a:r>
              <a:rPr lang="en-GB" sz="3600" b="1" dirty="0" smtClean="0">
                <a:solidFill>
                  <a:srgbClr val="FF6600"/>
                </a:solidFill>
              </a:rPr>
              <a:t> </a:t>
            </a:r>
            <a:r>
              <a:rPr lang="en-GB" sz="3600" b="1" dirty="0" err="1" smtClean="0">
                <a:solidFill>
                  <a:srgbClr val="FF6600"/>
                </a:solidFill>
              </a:rPr>
              <a:t>завданням</a:t>
            </a:r>
            <a:r>
              <a:rPr lang="en-GB" sz="3600" b="1" dirty="0" smtClean="0">
                <a:solidFill>
                  <a:srgbClr val="FF6600"/>
                </a:solidFill>
              </a:rPr>
              <a:t> </a:t>
            </a:r>
            <a:r>
              <a:rPr lang="en-GB" sz="3600" b="1" dirty="0" err="1" smtClean="0">
                <a:solidFill>
                  <a:srgbClr val="FF6600"/>
                </a:solidFill>
              </a:rPr>
              <a:t>першої</a:t>
            </a:r>
            <a:r>
              <a:rPr lang="en-GB" sz="3600" b="1" dirty="0" smtClean="0">
                <a:solidFill>
                  <a:srgbClr val="FF6600"/>
                </a:solidFill>
              </a:rPr>
              <a:t> </a:t>
            </a:r>
            <a:r>
              <a:rPr lang="en-GB" sz="3600" b="1" dirty="0" err="1" smtClean="0">
                <a:solidFill>
                  <a:srgbClr val="FF6600"/>
                </a:solidFill>
              </a:rPr>
              <a:t>допомоги</a:t>
            </a:r>
            <a:r>
              <a:rPr lang="ru-RU" sz="3600" b="1" dirty="0" smtClean="0">
                <a:solidFill>
                  <a:srgbClr val="FF6600"/>
                </a:solidFill>
              </a:rPr>
              <a:t> </a:t>
            </a:r>
            <a:r>
              <a:rPr lang="uk-UA" sz="3600" b="1" dirty="0" smtClean="0">
                <a:solidFill>
                  <a:srgbClr val="FF6600"/>
                </a:solidFill>
              </a:rPr>
              <a:t>є:</a:t>
            </a:r>
            <a:endParaRPr lang="ru-RU" sz="3600" dirty="0" smtClean="0"/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214282" y="1916832"/>
            <a:ext cx="8929718" cy="1643075"/>
          </a:xfrm>
        </p:spPr>
        <p:txBody>
          <a:bodyPr>
            <a:normAutofit/>
          </a:bodyPr>
          <a:lstStyle/>
          <a:p>
            <a:pPr algn="just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видалення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яка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всмокталась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організм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боротьба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отрутою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яка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всмокталась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антидотна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терапія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just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симптоматичної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терапії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підтримання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життєво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важливих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функцій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організму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idx="1"/>
          </p:nvPr>
        </p:nvSpPr>
        <p:spPr>
          <a:xfrm>
            <a:off x="0" y="404664"/>
            <a:ext cx="9144000" cy="5724872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разі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кислотами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лугами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блювання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посилити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опік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стравоходу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спричинити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аспірацію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опік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дихальних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шляхів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Цих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ускладнень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уникають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застосовуючи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зондове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промивання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шлунк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стані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коми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повинна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передувати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інтубація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трахеї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роздуванням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манжетки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Оскільки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час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потрапляння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частіше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залишається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нез'ясованим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шлунок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потрібно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промивати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першої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доби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випадках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наркотичними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анальгетиками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фосфорорганічними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сполуками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процедуру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повторюють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кожні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4 - 6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Особливо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важливим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промивання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шлунк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догоспітальному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етапі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467544" y="3429000"/>
            <a:ext cx="5857916" cy="3267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Форсований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діурез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—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найпоширеніший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метод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консервативного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лікування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отруєннях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Метод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ґрунтується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па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використанні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осмотичних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діуретиків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сорбілакт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манітол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маніт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чи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салуретиків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лазикс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фуросемід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урегіт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).</a:t>
            </a:r>
            <a:endParaRPr kumimoji="0" lang="uk-UA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Замісна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інфузія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електролітів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поляризуюча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суміш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розчин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Рінгер-лактату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зі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швидкістю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що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дорівнює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швидкості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діурезу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Tahoma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 descr="Картинки по запросу форсований діуре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357562"/>
            <a:ext cx="242889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4329114" cy="35719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Гемосорбція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2" descr="http://intranet.tdmu.edu.ua/data/kafedra/internal/magistr/classes_stud/%D1%83%D0%BA%D1%80%D0%B0%D1%97%D0%BD%D1%81%D1%8C%D0%BA%D0%B0/2%20%D0%BA%D1%83%D1%80%D1%81/%D1%81%D1%96%D0%BC%D0%B5%D0%B9%D0%BD%D0%B0%20%D0%BC%D0%B5%D0%B4%D0%B8%D1%86%D0%B8%D0%BD%D0%B0/%D0%A2%D0%B5%D0%BC%D0%B0%2014.files/image020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857232"/>
            <a:ext cx="4562484" cy="2643206"/>
          </a:xfr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929190" y="2786058"/>
            <a:ext cx="3900486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Гемодіаліз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4" descr="Картинки по запросу гемодіалі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3929579"/>
            <a:ext cx="2752716" cy="292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Картинки по запросу гемодіаліз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3286124"/>
            <a:ext cx="3521834" cy="329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Перитонеальний діаліз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45AEB9-590F-4968-8D02-C71496C3C5CE}" type="slidenum">
              <a:rPr lang="en-GB"/>
              <a:pPr>
                <a:defRPr/>
              </a:pPr>
              <a:t>18</a:t>
            </a:fld>
            <a:endParaRPr lang="en-GB"/>
          </a:p>
        </p:txBody>
      </p:sp>
      <p:pic>
        <p:nvPicPr>
          <p:cNvPr id="23557" name="Picture 2" descr="Картинки по запросу Перитонеальний діалі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47625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4" descr="Картинки по запросу Перитонеальний діаліз"/>
          <p:cNvPicPr>
            <a:picLocks noChangeAspect="1" noChangeArrowheads="1"/>
          </p:cNvPicPr>
          <p:nvPr/>
        </p:nvPicPr>
        <p:blipFill>
          <a:blip r:embed="rId3" cstate="print"/>
          <a:srcRect l="24445" t="20000" r="22221" b="10770"/>
          <a:stretch>
            <a:fillRect/>
          </a:stretch>
        </p:blipFill>
        <p:spPr bwMode="auto">
          <a:xfrm>
            <a:off x="5143504" y="1500174"/>
            <a:ext cx="3657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501122" cy="4357719"/>
          </a:xfrm>
        </p:spPr>
        <p:txBody>
          <a:bodyPr>
            <a:normAutofit/>
          </a:bodyPr>
          <a:lstStyle/>
          <a:p>
            <a:pPr algn="just">
              <a:buFont typeface="Arial" charset="0"/>
              <a:buNone/>
            </a:pPr>
            <a:r>
              <a:rPr lang="uk-UA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Наркотичні речовини: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при наркотичній комі – ШВЛ. Промивання шлунку з розчином перманганату калію після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інтубації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трахеї. </a:t>
            </a:r>
          </a:p>
          <a:p>
            <a:pPr algn="just">
              <a:buFont typeface="Arial" charset="0"/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Медичні працівники далі проводять 1) </a:t>
            </a:r>
            <a:r>
              <a:rPr lang="uk-UA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антидотну</a:t>
            </a:r>
            <a:r>
              <a:rPr lang="uk-UA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терапію: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1-2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мл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0,04% р-н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Налоксону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в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в, при необхідності повторюють ч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з 5-10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хв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(доза до 10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мл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). 2) </a:t>
            </a:r>
            <a:r>
              <a:rPr lang="uk-UA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Інфузійну</a:t>
            </a:r>
            <a:r>
              <a:rPr lang="uk-UA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терапію: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4% р-н Гідрокарбонату натрію 200мл, 20% р-н Глюкози з інсуліном до 1 л.</a:t>
            </a:r>
          </a:p>
          <a:p>
            <a:pPr algn="just">
              <a:buFont typeface="Arial" charset="0"/>
              <a:buNone/>
            </a:pPr>
            <a:r>
              <a:rPr lang="uk-UA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Барбітурати і інші снодійні препарати:</a:t>
            </a:r>
          </a:p>
          <a:p>
            <a:pPr algn="just">
              <a:buFont typeface="Arial" charset="0"/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викликають  глибокий сон, який переходить в кому. При отруєнні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бензодіазепінами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Флумазеніл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0,3-0,5 мг в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в.</a:t>
            </a:r>
          </a:p>
          <a:p>
            <a:pPr algn="just">
              <a:buFont typeface="Arial" charset="0"/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Повторити при необхідності ч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з 30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сек</a:t>
            </a:r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(максимальна доза – 3 мг).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4" name="AutoShape 2" descr="Картинки по запросу наркотическая ко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05" name="AutoShape 4" descr="Картинки по запросу наркотическая ко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06" name="AutoShape 6" descr="Картинки по запросу наркотическая кома"/>
          <p:cNvSpPr>
            <a:spLocks noChangeAspect="1" noChangeArrowheads="1"/>
          </p:cNvSpPr>
          <p:nvPr/>
        </p:nvSpPr>
        <p:spPr bwMode="auto">
          <a:xfrm>
            <a:off x="1357290" y="0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5607" name="Picture 8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214818"/>
            <a:ext cx="3729066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0" descr="Картинки по запросу налоксон"/>
          <p:cNvPicPr>
            <a:picLocks noChangeAspect="1" noChangeArrowheads="1"/>
          </p:cNvPicPr>
          <p:nvPr/>
        </p:nvPicPr>
        <p:blipFill>
          <a:blip r:embed="rId3" cstate="print"/>
          <a:srcRect r="30182" b="20634"/>
          <a:stretch>
            <a:fillRect/>
          </a:stretch>
        </p:blipFill>
        <p:spPr bwMode="auto">
          <a:xfrm>
            <a:off x="5357809" y="3357562"/>
            <a:ext cx="3786191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D8CDB5-7E35-485B-BE8B-5E16E54A4816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94692"/>
            <a:ext cx="835824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70C0"/>
                </a:solidFill>
              </a:rPr>
              <a:t>ПЛАН</a:t>
            </a:r>
          </a:p>
          <a:p>
            <a:pPr algn="ctr"/>
            <a:endParaRPr lang="ru-RU" sz="2800" b="1" i="1" dirty="0" smtClean="0">
              <a:solidFill>
                <a:srgbClr val="0070C0"/>
              </a:solidFill>
            </a:endParaRPr>
          </a:p>
          <a:p>
            <a:pPr marL="514350" indent="-514350" algn="just">
              <a:buAutoNum type="arabicPeriod"/>
            </a:pPr>
            <a:r>
              <a:rPr lang="ru-RU" sz="2800" b="1" i="1" dirty="0" err="1" smtClean="0"/>
              <a:t>Гострі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отруєння</a:t>
            </a:r>
            <a:r>
              <a:rPr lang="ru-RU" sz="2800" b="1" i="1" dirty="0" smtClean="0"/>
              <a:t>, причини, </a:t>
            </a:r>
            <a:r>
              <a:rPr lang="ru-RU" sz="2800" b="1" i="1" dirty="0" err="1" smtClean="0"/>
              <a:t>ознаки</a:t>
            </a:r>
            <a:r>
              <a:rPr lang="ru-RU" sz="2800" b="1" i="1" dirty="0" smtClean="0"/>
              <a:t>, </a:t>
            </a:r>
            <a:r>
              <a:rPr lang="ru-RU" sz="2800" b="1" i="1" smtClean="0"/>
              <a:t>перша допомога.</a:t>
            </a:r>
            <a:endParaRPr lang="ru-RU" sz="2800" b="1" i="1" dirty="0" smtClean="0"/>
          </a:p>
          <a:p>
            <a:pPr algn="just"/>
            <a:r>
              <a:rPr lang="ru-RU" sz="2800" b="1" i="1" smtClean="0"/>
              <a:t>2. Наркотик. Класифікація психоактивних речовин. </a:t>
            </a:r>
          </a:p>
          <a:p>
            <a:pPr algn="just"/>
            <a:r>
              <a:rPr lang="ru-RU" sz="2800" b="1" i="1" smtClean="0"/>
              <a:t>3</a:t>
            </a:r>
            <a:r>
              <a:rPr lang="ru-RU" sz="2800" b="1" i="1" dirty="0" smtClean="0"/>
              <a:t>. </a:t>
            </a:r>
            <a:r>
              <a:rPr lang="ru-RU" sz="2800" b="1" i="1" dirty="0" err="1" smtClean="0"/>
              <a:t>Наркоманія</a:t>
            </a:r>
            <a:r>
              <a:rPr lang="ru-RU" sz="2800" b="1" i="1" dirty="0" smtClean="0"/>
              <a:t> як хвороба.</a:t>
            </a:r>
          </a:p>
          <a:p>
            <a:pPr algn="just"/>
            <a:r>
              <a:rPr lang="ru-RU" sz="2800" b="1" i="1" dirty="0" smtClean="0"/>
              <a:t>4. </a:t>
            </a:r>
            <a:r>
              <a:rPr lang="ru-RU" sz="2800" b="1" i="1" dirty="0" err="1" smtClean="0"/>
              <a:t>Алкоголізм</a:t>
            </a:r>
            <a:r>
              <a:rPr lang="ru-RU" sz="2800" b="1" i="1" dirty="0" smtClean="0"/>
              <a:t>.</a:t>
            </a:r>
          </a:p>
          <a:p>
            <a:pPr algn="just"/>
            <a:r>
              <a:rPr lang="ru-RU" sz="2800" b="1" i="1" dirty="0" smtClean="0"/>
              <a:t>5.Токсикоманія як хвороба.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idx="1"/>
          </p:nvPr>
        </p:nvSpPr>
        <p:spPr>
          <a:xfrm>
            <a:off x="142844" y="3071810"/>
            <a:ext cx="8786874" cy="3543296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Алкогольна</a:t>
            </a:r>
            <a:r>
              <a:rPr lang="en-GB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інтоксикація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займає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провідне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кількістю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летальних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наслідків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Приблизно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98% з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них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настають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догоспітальному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етапі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найчастіше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внаслідок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гострого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порушення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latin typeface="Times New Roman" pitchFamily="18" charset="0"/>
                <a:cs typeface="Times New Roman" pitchFamily="18" charset="0"/>
              </a:rPr>
              <a:t>Смертельна</a:t>
            </a:r>
            <a:r>
              <a:rPr lang="en-GB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latin typeface="Times New Roman" pitchFamily="18" charset="0"/>
                <a:cs typeface="Times New Roman" pitchFamily="18" charset="0"/>
              </a:rPr>
              <a:t>доза</a:t>
            </a:r>
            <a:r>
              <a:rPr lang="en-GB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абсолютного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алкоголю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становить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12 г/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en-GB" sz="2000" b="1" i="1" dirty="0" err="1" smtClean="0">
                <a:latin typeface="Times New Roman" pitchFamily="18" charset="0"/>
                <a:cs typeface="Times New Roman" pitchFamily="18" charset="0"/>
              </a:rPr>
              <a:t>смертельна</a:t>
            </a:r>
            <a:r>
              <a:rPr lang="en-GB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latin typeface="Times New Roman" pitchFamily="18" charset="0"/>
                <a:cs typeface="Times New Roman" pitchFamily="18" charset="0"/>
              </a:rPr>
              <a:t>концентрація</a:t>
            </a:r>
            <a:r>
              <a:rPr lang="en-GB" sz="2000" b="1" i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000" b="1" i="1" dirty="0" err="1" smtClean="0">
                <a:latin typeface="Times New Roman" pitchFamily="18" charset="0"/>
                <a:cs typeface="Times New Roman" pitchFamily="18" charset="0"/>
              </a:rPr>
              <a:t>крові</a:t>
            </a:r>
            <a:r>
              <a:rPr lang="en-GB" sz="2000" b="1" i="1" dirty="0" smtClean="0"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г/л.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Переважна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частина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прийнятого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етанолу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швидко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всмоктується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киш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ківнику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через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1,5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крові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створюється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максимальна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концентрація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Харчові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маси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шлунку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сповільнюють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всмоктування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алкоголю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Водночас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разі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прийняття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алкоголю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натще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маючи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захворювання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шлунк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швидкість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резорбції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зростає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Етанол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90 %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окислюється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печінці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10 %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виводиться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через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легені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нирки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незміненому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вигляді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468313" y="333375"/>
            <a:ext cx="8135937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FF66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B68861-3498-4C76-A711-C8B0EDF97AEE}" type="slidenum">
              <a:rPr lang="en-GB"/>
              <a:pPr>
                <a:defRPr/>
              </a:pPr>
              <a:t>20</a:t>
            </a:fld>
            <a:endParaRPr lang="en-GB"/>
          </a:p>
        </p:txBody>
      </p:sp>
      <p:pic>
        <p:nvPicPr>
          <p:cNvPr id="26629" name="Picture 6" descr="Картинки по запросу отравление этанолом"/>
          <p:cNvPicPr>
            <a:picLocks noChangeAspect="1" noChangeArrowheads="1"/>
          </p:cNvPicPr>
          <p:nvPr/>
        </p:nvPicPr>
        <p:blipFill>
          <a:blip r:embed="rId3" cstate="print"/>
          <a:srcRect r="55844" b="58807"/>
          <a:stretch>
            <a:fillRect/>
          </a:stretch>
        </p:blipFill>
        <p:spPr bwMode="auto">
          <a:xfrm>
            <a:off x="5029199" y="1219200"/>
            <a:ext cx="3227693" cy="1423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14800" y="0"/>
            <a:ext cx="4743480" cy="9906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FF66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Гостре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ентеральне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етанолом</a:t>
            </a:r>
            <a:endParaRPr lang="en-GB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1" name="Picture 8" descr="Картинки по запросу отравление этиловым спиртом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52662"/>
            <a:ext cx="3476626" cy="254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idx="1"/>
          </p:nvPr>
        </p:nvSpPr>
        <p:spPr>
          <a:xfrm>
            <a:off x="0" y="571480"/>
            <a:ext cx="8929718" cy="5829320"/>
          </a:xfrm>
        </p:spPr>
        <p:txBody>
          <a:bodyPr>
            <a:normAutofit/>
          </a:bodyPr>
          <a:lstStyle/>
          <a:p>
            <a:pPr algn="just" eaLnBrk="1" hangingPunct="1">
              <a:spcBef>
                <a:spcPts val="700"/>
              </a:spcBef>
              <a:tabLst>
                <a:tab pos="892175" algn="l"/>
                <a:tab pos="1806575" algn="l"/>
                <a:tab pos="2720975" algn="l"/>
                <a:tab pos="3635375" algn="l"/>
                <a:tab pos="4549775" algn="l"/>
                <a:tab pos="5464175" algn="l"/>
                <a:tab pos="6378575" algn="l"/>
                <a:tab pos="7292975" algn="l"/>
                <a:tab pos="8207375" algn="l"/>
                <a:tab pos="9121775" algn="l"/>
                <a:tab pos="10036175" algn="l"/>
                <a:tab pos="10313988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</a:pPr>
            <a:r>
              <a:rPr lang="en-GB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Алкогольна</a:t>
            </a:r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кома</a:t>
            </a:r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поверхова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і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глибока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1" hangingPunct="1">
              <a:spcBef>
                <a:spcPts val="700"/>
              </a:spcBef>
              <a:tabLst>
                <a:tab pos="892175" algn="l"/>
                <a:tab pos="1806575" algn="l"/>
                <a:tab pos="2720975" algn="l"/>
                <a:tab pos="3635375" algn="l"/>
                <a:tab pos="4549775" algn="l"/>
                <a:tab pos="5464175" algn="l"/>
                <a:tab pos="6378575" algn="l"/>
                <a:tab pos="7292975" algn="l"/>
                <a:tab pos="8207375" algn="l"/>
                <a:tab pos="9121775" algn="l"/>
                <a:tab pos="10036175" algn="l"/>
                <a:tab pos="10313988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</a:pPr>
            <a:r>
              <a:rPr lang="en-GB" sz="2000" b="1" i="1" u="sng" dirty="0" err="1" smtClean="0">
                <a:latin typeface="Times New Roman" pitchFamily="18" charset="0"/>
                <a:cs typeface="Times New Roman" pitchFamily="18" charset="0"/>
              </a:rPr>
              <a:t>Поверхова</a:t>
            </a:r>
            <a:r>
              <a:rPr lang="en-GB" sz="20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u="sng" dirty="0" err="1" smtClean="0">
                <a:latin typeface="Times New Roman" pitchFamily="18" charset="0"/>
                <a:cs typeface="Times New Roman" pitchFamily="18" charset="0"/>
              </a:rPr>
              <a:t>кома</a:t>
            </a:r>
            <a:r>
              <a:rPr lang="en-GB" sz="20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відсутність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свідомості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пригнічення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м'язового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тонусу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сухожильних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рефлексів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плаваючі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рухи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очних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яблук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тризм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і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міофібриляції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відповідь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больове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подразнення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 — 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розширення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зіниць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захисні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рухи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а в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подальшому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слабкий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гіпертонус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рук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міофібриляція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GB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000" b="1" i="1" u="sng" dirty="0" err="1" smtClean="0">
                <a:latin typeface="Times New Roman" pitchFamily="18" charset="0"/>
                <a:cs typeface="Times New Roman" pitchFamily="18" charset="0"/>
              </a:rPr>
              <a:t>Глибока</a:t>
            </a:r>
            <a:r>
              <a:rPr lang="en-GB" sz="20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u="sng" dirty="0" err="1" smtClean="0">
                <a:latin typeface="Times New Roman" pitchFamily="18" charset="0"/>
                <a:cs typeface="Times New Roman" pitchFamily="18" charset="0"/>
              </a:rPr>
              <a:t>кома</a:t>
            </a:r>
            <a:r>
              <a:rPr lang="en-GB" sz="20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втрата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больової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чутливості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м'язова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атонія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зниження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температури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тіла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різке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пригнічення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рогівкових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зіничних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сухожильних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рефлексів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700"/>
              </a:spcBef>
              <a:tabLst>
                <a:tab pos="892175" algn="l"/>
                <a:tab pos="1806575" algn="l"/>
                <a:tab pos="2720975" algn="l"/>
                <a:tab pos="3635375" algn="l"/>
                <a:tab pos="4549775" algn="l"/>
                <a:tab pos="5464175" algn="l"/>
                <a:tab pos="6378575" algn="l"/>
                <a:tab pos="7292975" algn="l"/>
                <a:tab pos="8207375" algn="l"/>
                <a:tab pos="9121775" algn="l"/>
                <a:tab pos="10036175" algn="l"/>
                <a:tab pos="10313988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</a:pP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Порушення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зовнішнього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запад</a:t>
            </a:r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язика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гіперсалівація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бронхорея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ларингобронхоспазм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аспірація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блювотних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голосне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стридорозне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супроводжується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акроціанозом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розширенням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шийних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вен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легенями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вислуховуються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грубопухирчасті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хрипи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глибокій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спостерігається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центральне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пригнічення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змішаний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ацидоз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700"/>
              </a:spcBef>
              <a:tabLst>
                <a:tab pos="892175" algn="l"/>
                <a:tab pos="1806575" algn="l"/>
                <a:tab pos="2720975" algn="l"/>
                <a:tab pos="3635375" algn="l"/>
                <a:tab pos="4549775" algn="l"/>
                <a:tab pos="5464175" algn="l"/>
                <a:tab pos="6378575" algn="l"/>
                <a:tab pos="7292975" algn="l"/>
                <a:tab pos="8207375" algn="l"/>
                <a:tab pos="9121775" algn="l"/>
                <a:tab pos="10036175" algn="l"/>
                <a:tab pos="10313988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</a:pPr>
            <a:endParaRPr lang="en-GB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27FFC-9DC6-45E4-8312-C73908C5DD47}" type="slidenum">
              <a:rPr lang="en-GB"/>
              <a:pPr>
                <a:defRPr/>
              </a:pPr>
              <a:t>21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idx="1"/>
          </p:nvPr>
        </p:nvSpPr>
        <p:spPr>
          <a:xfrm>
            <a:off x="214282" y="285728"/>
            <a:ext cx="8777318" cy="5734072"/>
          </a:xfrm>
        </p:spPr>
        <p:txBody>
          <a:bodyPr>
            <a:normAutofit fontScale="92500" lnSpcReduction="20000"/>
          </a:bodyPr>
          <a:lstStyle/>
          <a:p>
            <a:pPr algn="just"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Лікування</a:t>
            </a:r>
            <a:r>
              <a:rPr lang="en-GB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GB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Надання</a:t>
            </a:r>
            <a:r>
              <a:rPr lang="en-GB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допомоги</a:t>
            </a:r>
            <a:r>
              <a:rPr lang="en-GB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випадках</a:t>
            </a:r>
            <a:r>
              <a:rPr lang="en-GB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алкогольної</a:t>
            </a:r>
            <a:r>
              <a:rPr lang="en-GB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коми</a:t>
            </a:r>
            <a:r>
              <a:rPr lang="en-GB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слід</a:t>
            </a:r>
            <a:r>
              <a:rPr lang="en-GB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починати</a:t>
            </a:r>
            <a:r>
              <a:rPr lang="en-GB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огоспітальному</a:t>
            </a:r>
            <a:r>
              <a:rPr lang="en-GB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етапі</a:t>
            </a:r>
            <a:r>
              <a:rPr lang="en-GB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GB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Потрібно</a:t>
            </a:r>
            <a:r>
              <a:rPr lang="en-GB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налагодити</a:t>
            </a:r>
            <a:r>
              <a:rPr lang="en-GB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адекватну</a:t>
            </a:r>
            <a:r>
              <a:rPr lang="en-GB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легеневу</a:t>
            </a:r>
            <a:r>
              <a:rPr lang="en-GB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вентиляцію</a:t>
            </a:r>
            <a:r>
              <a:rPr lang="en-GB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проводять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туалет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ротової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порожнини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здійснюють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дренажне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положення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тіла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лежачи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боці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опущеним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головним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кінцем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водять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повітровід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випадках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глибокої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виконують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інтубацію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трахеї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аспірують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вміст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проводять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перкусію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грудної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клітки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значної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аспірації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блювотних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показана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негайна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санаційна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бронхоскопія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Залежно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ступеня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центрального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пригнічення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показників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газового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складу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крові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вводять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кисень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через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катетери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проводять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штучну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вентиляцію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легень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uk-UA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анальгетиків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протипоказане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через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небезпеку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судом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	</a:t>
            </a:r>
            <a:r>
              <a:rPr lang="en-GB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en-GB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en-GB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адекватного</a:t>
            </a:r>
            <a:r>
              <a:rPr lang="en-GB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en-GB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зондують</a:t>
            </a:r>
            <a:r>
              <a:rPr lang="en-GB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промивають</a:t>
            </a:r>
            <a:r>
              <a:rPr lang="en-GB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шлунок</a:t>
            </a:r>
            <a:r>
              <a:rPr lang="en-GB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випадках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глибокої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здійснити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інтубацію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трахеї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неможливо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промивання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шлунк</a:t>
            </a: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треба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відмовитися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через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значний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ризик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аспірації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вмісту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дихальних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шляхів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GB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127C98-2A58-40BB-A58A-056D6303F432}" type="slidenum">
              <a:rPr lang="en-GB"/>
              <a:pPr>
                <a:defRPr/>
              </a:pPr>
              <a:t>22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idx="1"/>
          </p:nvPr>
        </p:nvSpPr>
        <p:spPr>
          <a:xfrm>
            <a:off x="285720" y="457200"/>
            <a:ext cx="8401080" cy="5562600"/>
          </a:xfrm>
        </p:spPr>
        <p:txBody>
          <a:bodyPr>
            <a:normAutofit/>
          </a:bodyPr>
          <a:lstStyle/>
          <a:p>
            <a:pPr algn="just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Метанол</a:t>
            </a:r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метиловий</a:t>
            </a:r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спирт</a:t>
            </a:r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деревний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спирт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містить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домішки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ацетону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оцетно-метиловий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ефір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аліловий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спирт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речовини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Очищений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метанол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вигляд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запахом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відрізняється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етанолу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Смертельна</a:t>
            </a:r>
            <a:r>
              <a:rPr lang="en-GB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доза</a:t>
            </a:r>
            <a:r>
              <a:rPr lang="en-GB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150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796" name="Picture 5" descr="Картинки по запросу метанол я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643182"/>
            <a:ext cx="2762240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2928933"/>
            <a:ext cx="4786346" cy="2805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8929718" cy="5486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ts val="700"/>
              </a:spcBef>
              <a:buFont typeface="Tahoma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Симптоми</a:t>
            </a:r>
            <a:r>
              <a:rPr lang="en-GB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ts val="700"/>
              </a:spcBef>
              <a:buFont typeface="Tahoma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залежать</a:t>
            </a:r>
            <a:r>
              <a:rPr lang="en-GB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en-GB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дози</a:t>
            </a:r>
            <a:r>
              <a:rPr lang="en-GB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прийнятої</a:t>
            </a:r>
            <a:r>
              <a:rPr lang="en-GB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отрути</a:t>
            </a:r>
            <a:endParaRPr lang="en-GB" sz="24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легкого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менше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50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метанолу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виникає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головний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біль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нудота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швидке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стомлення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біль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надчеревній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ділянці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 eaLnBrk="1" hangingPunct="1">
              <a:lnSpc>
                <a:spcPct val="9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середньої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тяжкості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сильний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головний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біль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нудота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блювання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потім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6 — 10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відносного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поліпшення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чого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знову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виникає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головний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біль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запаморочення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спрага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ядуха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порушення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зору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«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метелики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очима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нечіткість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бачення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Порушення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зору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тимчасовим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постійним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аж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повної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сліпоти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3" cstate="print"/>
          <a:srcRect l="65976" t="52571" r="14497" b="13905"/>
          <a:stretch>
            <a:fillRect/>
          </a:stretch>
        </p:blipFill>
        <p:spPr bwMode="auto">
          <a:xfrm>
            <a:off x="2214546" y="4071942"/>
            <a:ext cx="5029200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idx="1"/>
          </p:nvPr>
        </p:nvSpPr>
        <p:spPr>
          <a:xfrm>
            <a:off x="285720" y="357166"/>
            <a:ext cx="8429684" cy="5662634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Тяжке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такий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самий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початок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відносного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поліпшення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чого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розвивається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коматозний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Іноді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починається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відразу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потрапляння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стає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поверховим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розвивається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різкий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ціаноз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зіниці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розширені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АТ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знижується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Смерть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настає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внаслідок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ураження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дихального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судинорухового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центрів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фоні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тяжкого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метаболічного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ацидозу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5844" name="Picture 5" descr="Картинки по запросу отравление метанолом"/>
          <p:cNvPicPr>
            <a:picLocks noChangeAspect="1" noChangeArrowheads="1"/>
          </p:cNvPicPr>
          <p:nvPr/>
        </p:nvPicPr>
        <p:blipFill>
          <a:blip r:embed="rId3" cstate="print"/>
          <a:srcRect t="14285"/>
          <a:stretch>
            <a:fillRect/>
          </a:stretch>
        </p:blipFill>
        <p:spPr bwMode="auto">
          <a:xfrm>
            <a:off x="2071670" y="3500438"/>
            <a:ext cx="5619758" cy="30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8572528" cy="6308725"/>
          </a:xfrm>
        </p:spPr>
        <p:txBody>
          <a:bodyPr/>
          <a:lstStyle/>
          <a:p>
            <a:pPr algn="ctr" eaLnBrk="1" hangingPunct="1">
              <a:spcBef>
                <a:spcPts val="700"/>
              </a:spcBef>
              <a:buFont typeface="Tahoma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Невідкладна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допомога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Промивання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шлунк</a:t>
            </a: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через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зонд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Етанол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антидот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середину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</a:t>
            </a: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розчину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потім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кожні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50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</a:t>
            </a: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разів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наступні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дні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випадках</a:t>
            </a: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коматозного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етанол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внутрішньовенно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краплинно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вигляді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5%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розчину</a:t>
            </a: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розрахунку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•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 96%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розчину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прискорити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виведення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мурашиної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кислоти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вводять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високих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дозах</a:t>
            </a: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фолієву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кислоту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038DD-A424-4160-B101-43ACAF9E52E9}" type="slidenum">
              <a:rPr lang="en-GB"/>
              <a:pPr>
                <a:defRPr/>
              </a:pPr>
              <a:t>26</a:t>
            </a:fld>
            <a:endParaRPr lang="en-GB"/>
          </a:p>
        </p:txBody>
      </p:sp>
      <p:pic>
        <p:nvPicPr>
          <p:cNvPr id="36868" name="Picture 5" descr="Картинки по запросу промывание желудка в коме"/>
          <p:cNvPicPr>
            <a:picLocks noChangeAspect="1" noChangeArrowheads="1"/>
          </p:cNvPicPr>
          <p:nvPr/>
        </p:nvPicPr>
        <p:blipFill>
          <a:blip r:embed="rId3" cstate="print"/>
          <a:srcRect t="11539" b="5769"/>
          <a:stretch>
            <a:fillRect/>
          </a:stretch>
        </p:blipFill>
        <p:spPr bwMode="auto">
          <a:xfrm>
            <a:off x="1285852" y="3714752"/>
            <a:ext cx="6587224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idx="1"/>
          </p:nvPr>
        </p:nvSpPr>
        <p:spPr>
          <a:xfrm>
            <a:off x="0" y="285728"/>
            <a:ext cx="8839200" cy="1714512"/>
          </a:xfrm>
        </p:spPr>
        <p:txBody>
          <a:bodyPr>
            <a:normAutofit fontScale="92500"/>
          </a:bodyPr>
          <a:lstStyle/>
          <a:p>
            <a:pPr algn="just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70%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усіх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отруєнь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припікальними</a:t>
            </a:r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отрутами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спричинюються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органічними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кислотами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оцтова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ацетатна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щавлева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Летальність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отруєнні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оцтовою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есенцією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досягає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тяжких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випадках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40%,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смертельна</a:t>
            </a:r>
            <a:r>
              <a:rPr lang="en-GB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доза</a:t>
            </a:r>
            <a:r>
              <a:rPr lang="en-GB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7891" name="Picture 5" descr="Картинки по запросу оцтова кислота"/>
          <p:cNvPicPr>
            <a:picLocks noChangeAspect="1" noChangeArrowheads="1"/>
          </p:cNvPicPr>
          <p:nvPr/>
        </p:nvPicPr>
        <p:blipFill>
          <a:blip r:embed="rId3" cstate="print"/>
          <a:srcRect l="29440" r="9120"/>
          <a:stretch>
            <a:fillRect/>
          </a:stretch>
        </p:blipFill>
        <p:spPr bwMode="auto">
          <a:xfrm>
            <a:off x="1785918" y="1857364"/>
            <a:ext cx="2209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6" descr="Что будет если выпить серной кислоты?"/>
          <p:cNvPicPr>
            <a:picLocks noChangeAspect="1" noChangeArrowheads="1"/>
          </p:cNvPicPr>
          <p:nvPr/>
        </p:nvPicPr>
        <p:blipFill>
          <a:blip r:embed="rId4" cstate="print"/>
          <a:srcRect l="12444" b="13177"/>
          <a:stretch>
            <a:fillRect/>
          </a:stretch>
        </p:blipFill>
        <p:spPr bwMode="auto">
          <a:xfrm>
            <a:off x="4124655" y="1928802"/>
            <a:ext cx="5019345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8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 l="16449" r="23738"/>
          <a:stretch>
            <a:fillRect/>
          </a:stretch>
        </p:blipFill>
        <p:spPr bwMode="auto">
          <a:xfrm>
            <a:off x="142844" y="4114800"/>
            <a:ext cx="2209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idx="1"/>
          </p:nvPr>
        </p:nvSpPr>
        <p:spPr>
          <a:xfrm>
            <a:off x="214282" y="1"/>
            <a:ext cx="8643998" cy="4286256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Інтенсивна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терапія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спрямована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швидке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виведення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травного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каналу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лікування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хімічного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опіку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підтримання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функції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життєво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важливих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органів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Промивання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шлунк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проводять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зондом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попередньо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густо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змастивши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вазеліном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провівши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знеболювання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сумішшю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промедолу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(20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дімедролу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(10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атропіну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сульфату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(0,5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Анальгетичну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суміш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уводять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— 4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Промивання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яєчно-білкова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суміш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4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яєчних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білки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 л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мильний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розчин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25 г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мила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 л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ефективне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перші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через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недоцільне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Ентерально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застосовувати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натрію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гідрогенкарбонат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нейтралізуючий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кислоту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засіб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оскільки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вуглекислий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газ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утворюється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внаслідок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реакції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викликає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гостре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розширення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шлунк</a:t>
            </a:r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посилює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кровотечу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GB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 b="8392"/>
          <a:stretch>
            <a:fillRect/>
          </a:stretch>
        </p:blipFill>
        <p:spPr bwMode="auto">
          <a:xfrm>
            <a:off x="2143108" y="4357694"/>
            <a:ext cx="335758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Картинки по запросу натрію гідрокарбонат"/>
          <p:cNvPicPr>
            <a:picLocks noChangeAspect="1" noChangeArrowheads="1"/>
          </p:cNvPicPr>
          <p:nvPr/>
        </p:nvPicPr>
        <p:blipFill>
          <a:blip r:embed="rId4" cstate="print"/>
          <a:srcRect l="30508" t="3448" r="27119" b="13792"/>
          <a:stretch>
            <a:fillRect/>
          </a:stretch>
        </p:blipFill>
        <p:spPr bwMode="auto">
          <a:xfrm>
            <a:off x="6286512" y="4143380"/>
            <a:ext cx="1643074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ChangeArrowheads="1"/>
          </p:cNvSpPr>
          <p:nvPr>
            <p:ph idx="1"/>
          </p:nvPr>
        </p:nvSpPr>
        <p:spPr>
          <a:xfrm>
            <a:off x="214282" y="214291"/>
            <a:ext cx="8643998" cy="5805510"/>
          </a:xfrm>
        </p:spPr>
        <p:txBody>
          <a:bodyPr>
            <a:normAutofit/>
          </a:bodyPr>
          <a:lstStyle/>
          <a:p>
            <a:pPr algn="just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Луги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розчин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аміаку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каустична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омилюють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жири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розпушують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розм'якшують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тканини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коагуляційний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некроз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сприяє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проникненню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глибокі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шари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тканини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розвиваються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глибокі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опіки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стравоходу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шлунок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наслідок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нейтралізуючої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соку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уражується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менше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Опіки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ускладнюватися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гострою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перфорацією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стравоходу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розвитком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медіастиніту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плевриту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Тяжкі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опіки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завершуються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рубцевими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деформаціями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стравоходу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Летальна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доза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розчину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аміаку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50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Лікування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лікувальних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тактика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отруєннях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неорганічними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кислотами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лугами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відрізняються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застосовуються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отруєнні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оцтовою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есенцією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GB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4" name="Picture 5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 l="5659" r="5659" b="4082"/>
          <a:stretch>
            <a:fillRect/>
          </a:stretch>
        </p:blipFill>
        <p:spPr bwMode="auto">
          <a:xfrm>
            <a:off x="1214414" y="4643446"/>
            <a:ext cx="2453449" cy="201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7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 l="60001" t="25999" r="25000" b="12000"/>
          <a:stretch>
            <a:fillRect/>
          </a:stretch>
        </p:blipFill>
        <p:spPr bwMode="auto">
          <a:xfrm>
            <a:off x="0" y="4429132"/>
            <a:ext cx="1071558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9" descr="Картинки по запросу ожог пищевод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4286256"/>
            <a:ext cx="1928826" cy="2331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 b="11111"/>
          <a:stretch>
            <a:fillRect/>
          </a:stretch>
        </p:blipFill>
        <p:spPr bwMode="auto">
          <a:xfrm>
            <a:off x="6072198" y="4357694"/>
            <a:ext cx="2866435" cy="214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idx="1"/>
          </p:nvPr>
        </p:nvSpPr>
        <p:spPr>
          <a:xfrm>
            <a:off x="228600" y="1428736"/>
            <a:ext cx="7010400" cy="5000660"/>
          </a:xfrm>
        </p:spPr>
        <p:txBody>
          <a:bodyPr>
            <a:normAutofit fontScale="55000" lnSpcReduction="20000"/>
          </a:bodyPr>
          <a:lstStyle/>
          <a:p>
            <a:pPr algn="just" eaLnBrk="1" hangingPunct="1">
              <a:spcBef>
                <a:spcPts val="7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600" b="1" dirty="0" err="1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Гостра</a:t>
            </a:r>
            <a:r>
              <a:rPr lang="en-GB" sz="36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екзогенна</a:t>
            </a:r>
            <a:r>
              <a:rPr lang="en-GB" sz="36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інтоксикація</a:t>
            </a:r>
            <a:r>
              <a:rPr lang="en-GB" sz="36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dirty="0" smtClean="0"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(</a:t>
            </a:r>
            <a:r>
              <a:rPr lang="en-GB" sz="3600" b="1" dirty="0" err="1" smtClean="0"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гостре</a:t>
            </a:r>
            <a:r>
              <a:rPr lang="en-GB" sz="3600" b="1" dirty="0" smtClean="0"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отруєння</a:t>
            </a:r>
            <a:r>
              <a:rPr lang="en-GB" sz="3600" b="1" dirty="0" smtClean="0"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)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—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це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патологічний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стан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,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що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розвивається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внаслідок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впливу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на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живий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організм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отрут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різного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походження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,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які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надходять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із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навколишнього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середовища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. </a:t>
            </a:r>
            <a:endParaRPr lang="ru-RU" sz="3600" b="1" dirty="0" smtClean="0">
              <a:latin typeface="Arial Black" pitchFamily="34" charset="0"/>
              <a:cs typeface="Times New Roman" pitchFamily="18" charset="0"/>
            </a:endParaRPr>
          </a:p>
          <a:p>
            <a:pPr algn="just" eaLnBrk="1" hangingPunct="1">
              <a:spcBef>
                <a:spcPts val="7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Залежно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від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кількості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отрути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,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що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потрапляє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до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організму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за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одиницю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часу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,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отруєння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може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бути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гострим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і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хронічним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.</a:t>
            </a:r>
            <a:r>
              <a:rPr lang="en-GB" sz="3600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Гостре</a:t>
            </a:r>
            <a:r>
              <a:rPr lang="en-GB" sz="36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отруєння</a:t>
            </a:r>
            <a:r>
              <a:rPr lang="en-GB" sz="36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доцільно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розглядати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як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хімічну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atin typeface="Arial Black" pitchFamily="34" charset="0"/>
                <a:cs typeface="Times New Roman" pitchFamily="18" charset="0"/>
              </a:rPr>
              <a:t>травму</a:t>
            </a:r>
            <a:r>
              <a:rPr lang="en-GB" sz="3600" b="1" dirty="0" smtClean="0">
                <a:latin typeface="Arial Black" pitchFamily="34" charset="0"/>
                <a:cs typeface="Times New Roman" pitchFamily="18" charset="0"/>
              </a:rPr>
              <a:t>.</a:t>
            </a:r>
            <a:endParaRPr lang="ru-RU" sz="3600" b="1" dirty="0" smtClean="0">
              <a:latin typeface="Arial Black" pitchFamily="34" charset="0"/>
              <a:cs typeface="Times New Roman" pitchFamily="18" charset="0"/>
            </a:endParaRPr>
          </a:p>
          <a:p>
            <a:pPr algn="just" eaLnBrk="1" hangingPunct="1">
              <a:spcBef>
                <a:spcPts val="7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ru-RU" sz="3600" b="1" dirty="0" smtClean="0">
              <a:latin typeface="Arial Black" pitchFamily="34" charset="0"/>
              <a:cs typeface="Times New Roman" pitchFamily="18" charset="0"/>
            </a:endParaRPr>
          </a:p>
          <a:p>
            <a:pPr algn="just">
              <a:spcBef>
                <a:spcPts val="7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За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даними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ВООЗ, у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країнах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Західної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Європи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у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зв'язку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з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гострими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отруєннями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госпіталізується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у 2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рази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більше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хворих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,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ніж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з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інфарктом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міокарда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, а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летальність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при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цьому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перевищує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летальність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унаслідок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інфекційних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захворювань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і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транспортного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en-GB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травматизму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.</a:t>
            </a:r>
          </a:p>
          <a:p>
            <a:pPr algn="just" eaLnBrk="1" hangingPunct="1">
              <a:spcBef>
                <a:spcPts val="7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AutoShape 4" descr="Картинки по запросу острые отравле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6" name="AutoShape 6" descr="Картинки по запросу острые отравле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7" name="AutoShape 8" descr="Картинки по запросу острые отравле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078" name="Picture 10" descr="Картинки по запросу острые отравления"/>
          <p:cNvPicPr>
            <a:picLocks noChangeAspect="1" noChangeArrowheads="1"/>
          </p:cNvPicPr>
          <p:nvPr/>
        </p:nvPicPr>
        <p:blipFill>
          <a:blip r:embed="rId3" cstate="print"/>
          <a:srcRect l="22615" t="9435" r="23676" b="7547"/>
          <a:stretch>
            <a:fillRect/>
          </a:stretch>
        </p:blipFill>
        <p:spPr bwMode="auto">
          <a:xfrm>
            <a:off x="7500958" y="1142984"/>
            <a:ext cx="1447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57158" y="142852"/>
            <a:ext cx="8429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FF0000"/>
                </a:solidFill>
              </a:rPr>
              <a:t>1.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Гострі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отруєння</a:t>
            </a:r>
            <a:r>
              <a:rPr lang="ru-RU" sz="2800" b="1" i="1" dirty="0" smtClean="0">
                <a:solidFill>
                  <a:srgbClr val="FF0000"/>
                </a:solidFill>
              </a:rPr>
              <a:t>, причини,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ознаки</a:t>
            </a:r>
            <a:r>
              <a:rPr lang="ru-RU" sz="2800" b="1" i="1" dirty="0" smtClean="0">
                <a:solidFill>
                  <a:srgbClr val="FF0000"/>
                </a:solidFill>
              </a:rPr>
              <a:t>, перша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допомога</a:t>
            </a:r>
            <a:r>
              <a:rPr lang="ru-RU" sz="2800" b="1" i="1" dirty="0" smtClean="0">
                <a:solidFill>
                  <a:srgbClr val="FF0000"/>
                </a:solidFill>
              </a:rP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ChangeArrowheads="1"/>
          </p:cNvSpPr>
          <p:nvPr>
            <p:ph idx="1"/>
          </p:nvPr>
        </p:nvSpPr>
        <p:spPr>
          <a:xfrm>
            <a:off x="0" y="214290"/>
            <a:ext cx="9144000" cy="3429024"/>
          </a:xfrm>
        </p:spPr>
        <p:txBody>
          <a:bodyPr>
            <a:normAutofit/>
          </a:bodyPr>
          <a:lstStyle/>
          <a:p>
            <a:pPr algn="ctr" eaLnBrk="1" hangingPunct="1">
              <a:buFont typeface="Tahoma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ОТРУЄННЯ ВУГЛЕЦЮ ОКСИДОМ</a:t>
            </a:r>
          </a:p>
          <a:p>
            <a:pPr algn="just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Карбону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вуглецю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оксид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утворюється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внаслідок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неповного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згорання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речовин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містять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карбон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Головні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причини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а)	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вдихання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вихлопних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газів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автомобілів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зачиненому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приміщенні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б)	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вдихання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диму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пожежі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приміщеннях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несправним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пічним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опаленням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котельнях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3012" name="Picture 5" descr="Картинки по запросу отруєння вуглецю оксидом"/>
          <p:cNvPicPr>
            <a:picLocks noChangeAspect="1" noChangeArrowheads="1"/>
          </p:cNvPicPr>
          <p:nvPr/>
        </p:nvPicPr>
        <p:blipFill>
          <a:blip r:embed="rId3" cstate="print"/>
          <a:srcRect b="9332"/>
          <a:stretch>
            <a:fillRect/>
          </a:stretch>
        </p:blipFill>
        <p:spPr bwMode="auto">
          <a:xfrm>
            <a:off x="4643438" y="3714752"/>
            <a:ext cx="428628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4" cstate="print"/>
          <a:srcRect l="55919" t="62389" r="29813" b="16434"/>
          <a:stretch>
            <a:fillRect/>
          </a:stretch>
        </p:blipFill>
        <p:spPr bwMode="auto">
          <a:xfrm>
            <a:off x="214282" y="3757718"/>
            <a:ext cx="4143404" cy="289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8929718" cy="6308725"/>
          </a:xfrm>
        </p:spPr>
        <p:txBody>
          <a:bodyPr>
            <a:normAutofit/>
          </a:bodyPr>
          <a:lstStyle/>
          <a:p>
            <a:pPr algn="just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Тяжке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арбоксигемоглобіну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крові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90%):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патологічні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рефлекси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порушення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прохідності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дихальних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шляхів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пригнічення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екзотоксичний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шок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гіпертермія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ранніх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ознак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токсичного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набряку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мозку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гіпоксична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ЕКГ —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інфарктоподібна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крива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Можливе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позиційне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здавлення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трофічними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ураженнями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шкіри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гострою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недостатністю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нирок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пожежі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внаслідок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диму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високої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температури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повітря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розвивається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опік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дихальних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шляхів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Набряк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гіперсалівація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бронхорея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порушують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прохідність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дихальних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шляхів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зумовлюють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вторинну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пневмонію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виведення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хворих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гострого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стану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розвиватися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поліневрит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астенізація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енцефалопатія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GB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6" name="Picture 5" descr="Картинки по запросу отруєння вуглецю оксидо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4789" y="3714752"/>
            <a:ext cx="6108335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3071810"/>
          </a:xfrm>
        </p:spPr>
        <p:txBody>
          <a:bodyPr/>
          <a:lstStyle/>
          <a:p>
            <a:pPr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Лікування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Виведення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потерпілого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приміщення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підвищеною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концентрацією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карбону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оксиду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прохідності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дихальних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шляхів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зменшення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гіперсалівації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інгаляція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кисню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випадках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значного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пригнічення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апное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ШВЛ.</a:t>
            </a:r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Специфічна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антидотна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терапія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—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гіпербарична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оксигенація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яка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прискорює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дисоціацію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карбоксигемоглобіну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10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разів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Сеанси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тривалістю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80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90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хв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проводять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рази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добу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правило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сеансу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хворий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опритомнює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зменшується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задишка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стабілізуються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гемодинаміка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показники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КОС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ЕКГ.</a:t>
            </a:r>
          </a:p>
          <a:p>
            <a:pPr algn="just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GB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4" name="Picture 5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 l="10001" t="15038" r="9000"/>
          <a:stretch>
            <a:fillRect/>
          </a:stretch>
        </p:blipFill>
        <p:spPr bwMode="auto">
          <a:xfrm>
            <a:off x="0" y="3571876"/>
            <a:ext cx="4276732" cy="23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092" y="3214686"/>
            <a:ext cx="4714908" cy="316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idx="1"/>
          </p:nvPr>
        </p:nvSpPr>
        <p:spPr>
          <a:xfrm>
            <a:off x="428596" y="0"/>
            <a:ext cx="8501122" cy="645318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spcBef>
                <a:spcPts val="700"/>
              </a:spcBef>
              <a:tabLst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  <a:defRPr/>
            </a:pP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ФОС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застосовують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сільському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господарстві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й у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побуті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Летальність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випадках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цими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речовинами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становить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20%.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Шляхами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надходження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організму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шкіра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дихальні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шляхи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травний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канал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Через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високу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і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жиророзчининість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легко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проникають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крізь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біологічні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мембрани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органів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тканин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50 % ФОС у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печінці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метаболізуються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типом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летального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синтезу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(з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утворенням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більш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токсичних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сполук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20 %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виводяться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через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дихальні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шляхи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% —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сечею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Смертельна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доза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потрапляння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всередину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метафосу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становить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0,2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 г,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карбофосу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хлорофосу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трихлорметафосу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10 г.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90000"/>
              </a:lnSpc>
              <a:spcBef>
                <a:spcPts val="700"/>
              </a:spcBef>
              <a:tabLst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  <a:defRPr/>
            </a:pP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Лікування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хворих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гострими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отруєннями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ФОС: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детоксикація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антидотна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терапія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реанімаційні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заходи.У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випадках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потрапляння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ФОС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шкіру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обмивають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лужними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розчинами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інгаляційних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ураженнях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хворого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виводять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приміщення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ФОС.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Промивають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шлунок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15 л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через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-6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зникнення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запаху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ФОС.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Потім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уводять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300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500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вазелінового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масла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30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25%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розчину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магнію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сульфату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Призначають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високі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сифонні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клізми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GB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2" name="Picture 5" descr="Картинки по запросу фосфорорганические соединения"/>
          <p:cNvPicPr>
            <a:picLocks noChangeAspect="1" noChangeArrowheads="1"/>
          </p:cNvPicPr>
          <p:nvPr/>
        </p:nvPicPr>
        <p:blipFill>
          <a:blip r:embed="rId3" cstate="print"/>
          <a:srcRect b="68539"/>
          <a:stretch>
            <a:fillRect/>
          </a:stretch>
        </p:blipFill>
        <p:spPr bwMode="auto">
          <a:xfrm>
            <a:off x="1285852" y="5000636"/>
            <a:ext cx="6676018" cy="149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ChangeArrowheads="1"/>
          </p:cNvSpPr>
          <p:nvPr>
            <p:ph idx="1"/>
          </p:nvPr>
        </p:nvSpPr>
        <p:spPr>
          <a:xfrm>
            <a:off x="285720" y="0"/>
            <a:ext cx="8572560" cy="6308725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8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Завданням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антидотної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терапії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є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блокада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холінорецепторів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відновлення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активності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холінестераз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80000"/>
              </a:lnSpc>
              <a:spcBef>
                <a:spcPts val="5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І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стадії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доза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атропіну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сульфату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2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у II —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у III —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35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внутрішньовенно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стійкої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блокади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холіно-реактивних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упродовж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діб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уводять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підтримувальні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дози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атропіну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сульфату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spcBef>
                <a:spcPts val="5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Антидотна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терапія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spcBef>
                <a:spcPts val="5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периферичного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м-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холінолітика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атропіну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нейтралізації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ацетилхолінової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інтоксикації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перших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годин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вводять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2-3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30-35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0,1% р-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атропіну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сульфату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інтенсивної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атропінізації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ефективність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свідчить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висушування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шкіри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зникнення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бронхореї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розширення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зіниць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почащення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серцевих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скорочень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90-110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хвилину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подальшому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3 - 5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діб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продовжують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вводити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атропін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10-15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100-150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підтримуючої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атропінізації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контролем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клінічних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проявів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5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введення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реактиваторів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холінестерази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діпіроксиму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1-2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15%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розчину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в/м,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максимальна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доза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600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ізонітразину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40%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розчину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в/м,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максимальна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доза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3-4 г).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Реактиватори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холінестерази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вводити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першої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доби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Антидоти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введені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пізніші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терміни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лікувального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ефекту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проявлять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зате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викличуть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інтоксикацію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eaLnBrk="1" hangingPunct="1">
              <a:lnSpc>
                <a:spcPct val="8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GB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1" name="Picture 7" descr="Картинки по запросу атропіну сульфат"/>
          <p:cNvPicPr>
            <a:picLocks noChangeAspect="1" noChangeArrowheads="1"/>
          </p:cNvPicPr>
          <p:nvPr/>
        </p:nvPicPr>
        <p:blipFill>
          <a:blip r:embed="rId3" cstate="print"/>
          <a:srcRect t="10063"/>
          <a:stretch>
            <a:fillRect/>
          </a:stretch>
        </p:blipFill>
        <p:spPr bwMode="auto">
          <a:xfrm>
            <a:off x="6072198" y="5335172"/>
            <a:ext cx="2768778" cy="152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ChangeArrowheads="1"/>
          </p:cNvSpPr>
          <p:nvPr/>
        </p:nvSpPr>
        <p:spPr bwMode="auto">
          <a:xfrm>
            <a:off x="0" y="142875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1300"/>
            <a:ext cx="3021013" cy="4076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2781300"/>
            <a:ext cx="2986087" cy="4076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1588" y="4017963"/>
            <a:ext cx="231775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FFFFFF"/>
                </a:solidFill>
                <a:cs typeface="Times New Roman" pitchFamily="18" charset="0"/>
              </a:rPr>
              <a:t>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175375" y="2781300"/>
            <a:ext cx="2967038" cy="4075113"/>
            <a:chOff x="3890" y="1752"/>
            <a:chExt cx="1869" cy="2567"/>
          </a:xfrm>
        </p:grpSpPr>
        <p:pic>
          <p:nvPicPr>
            <p:cNvPr id="52236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90" y="1752"/>
              <a:ext cx="1870" cy="256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2237" name="Text Box 7"/>
            <p:cNvSpPr txBox="1">
              <a:spLocks noChangeArrowheads="1"/>
            </p:cNvSpPr>
            <p:nvPr/>
          </p:nvSpPr>
          <p:spPr bwMode="auto">
            <a:xfrm>
              <a:off x="3890" y="1752"/>
              <a:ext cx="1870" cy="256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52231" name="Rectangle 8"/>
          <p:cNvSpPr>
            <a:spLocks noChangeArrowheads="1"/>
          </p:cNvSpPr>
          <p:nvPr/>
        </p:nvSpPr>
        <p:spPr bwMode="auto">
          <a:xfrm>
            <a:off x="1836738" y="4724400"/>
            <a:ext cx="1060450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000000"/>
                </a:solidFill>
              </a:rPr>
              <a:t>бліда </a:t>
            </a:r>
          </a:p>
          <a:p>
            <a:pPr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000000"/>
                </a:solidFill>
              </a:rPr>
              <a:t>поганка</a:t>
            </a:r>
          </a:p>
        </p:txBody>
      </p:sp>
      <p:sp>
        <p:nvSpPr>
          <p:cNvPr id="52232" name="Rectangle 9"/>
          <p:cNvSpPr>
            <a:spLocks noChangeArrowheads="1"/>
          </p:cNvSpPr>
          <p:nvPr/>
        </p:nvSpPr>
        <p:spPr bwMode="auto">
          <a:xfrm>
            <a:off x="3135313" y="4724400"/>
            <a:ext cx="127952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000000"/>
                </a:solidFill>
              </a:rPr>
              <a:t>мухомор </a:t>
            </a:r>
          </a:p>
          <a:p>
            <a:pPr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000000"/>
                </a:solidFill>
              </a:rPr>
              <a:t>червоний</a:t>
            </a:r>
          </a:p>
        </p:txBody>
      </p:sp>
      <p:sp>
        <p:nvSpPr>
          <p:cNvPr id="52233" name="Rectangle 10"/>
          <p:cNvSpPr>
            <a:spLocks noChangeArrowheads="1"/>
          </p:cNvSpPr>
          <p:nvPr/>
        </p:nvSpPr>
        <p:spPr bwMode="auto">
          <a:xfrm>
            <a:off x="6594475" y="5805488"/>
            <a:ext cx="2517775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000000"/>
                </a:solidFill>
              </a:rPr>
              <a:t>опеньок сірчано-</a:t>
            </a:r>
          </a:p>
          <a:p>
            <a:pPr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000000"/>
                </a:solidFill>
              </a:rPr>
              <a:t>жовтий несправжній</a:t>
            </a:r>
          </a:p>
        </p:txBody>
      </p:sp>
      <p:sp>
        <p:nvSpPr>
          <p:cNvPr id="55306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434975"/>
            <a:ext cx="9144000" cy="1350951"/>
          </a:xfrm>
        </p:spPr>
        <p:txBody>
          <a:bodyPr>
            <a:normAutofit fontScale="90000"/>
          </a:bodyPr>
          <a:lstStyle/>
          <a:p>
            <a:pPr eaLnBrk="1" hangingPunct="1">
              <a:buClr>
                <a:srgbClr val="00FF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000" b="1" dirty="0" smtClean="0">
                <a:solidFill>
                  <a:srgbClr val="FF0000"/>
                </a:solidFill>
              </a:rPr>
              <a:t>ОТРУЄННЯ ГРИБАМИ </a:t>
            </a:r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спричинювати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грибів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Найбільш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отруйні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бліда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поганка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мухомор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Токсичні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сморжі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зморшки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несправжній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сірий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цегляно-червоний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опеньки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679B62-2F1A-4138-95BA-27971E302CFD}" type="slidenum">
              <a:rPr lang="en-GB"/>
              <a:pPr>
                <a:defRPr/>
              </a:pPr>
              <a:t>35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ChangeArrowheads="1"/>
          </p:cNvSpPr>
          <p:nvPr>
            <p:ph idx="1"/>
          </p:nvPr>
        </p:nvSpPr>
        <p:spPr>
          <a:xfrm>
            <a:off x="214282" y="214290"/>
            <a:ext cx="5286412" cy="6357958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8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Найнебезпечніше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виникає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споживанні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блідої</a:t>
            </a:r>
            <a:r>
              <a:rPr lang="en-GB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поганки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Отрута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гриба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фаллотоксини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аманітатоксини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руйнується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кулінарній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обробці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неможливо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виявити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побутовими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способами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Летальність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важких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отруєннях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сягає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80%.</a:t>
            </a:r>
          </a:p>
          <a:p>
            <a:pPr algn="just" eaLnBrk="1" hangingPunct="1">
              <a:lnSpc>
                <a:spcPct val="8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Особливістю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отруєнь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блідою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поганкою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тривалий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латентний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З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часу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вживання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грибів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перших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клінічних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ознак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проходить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6 - 12 і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годин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ж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умовно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їстівні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гриби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проявляють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свою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токсичну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дію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набагато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раніше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через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1 - 2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години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швидко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всмоктуються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травному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каналі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Через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надходження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організму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57%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депонується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печінці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3% — у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нирках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9,5% — у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м'язах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Алкоголь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потенціює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дію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16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Смертельна</a:t>
            </a:r>
            <a:r>
              <a:rPr lang="en-GB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доза</a:t>
            </a:r>
            <a:r>
              <a:rPr lang="en-GB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(3-аманітину 0,1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Практично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досить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одного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гриба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викликати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смертельне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дорослої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Летальність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становить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60 </a:t>
            </a:r>
            <a:r>
              <a:rPr lang="uk-UA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70 %, а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досягає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90%.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en-GB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перебігу</a:t>
            </a:r>
            <a:r>
              <a:rPr lang="en-GB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інтоксикації</a:t>
            </a:r>
            <a:r>
              <a:rPr lang="en-GB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блідою</a:t>
            </a:r>
            <a:r>
              <a:rPr lang="en-GB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поганкою</a:t>
            </a:r>
            <a:r>
              <a:rPr lang="en-GB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розрізняють</a:t>
            </a:r>
            <a:r>
              <a:rPr lang="en-GB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GB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стадії</a:t>
            </a:r>
            <a:r>
              <a:rPr lang="en-GB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b="1" dirty="0" err="1" smtClean="0">
                <a:latin typeface="Times New Roman" pitchFamily="18" charset="0"/>
                <a:cs typeface="Times New Roman" pitchFamily="18" charset="0"/>
              </a:rPr>
              <a:t>латентну</a:t>
            </a:r>
            <a:r>
              <a:rPr lang="en-GB" sz="16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b="1" dirty="0" err="1" smtClean="0">
                <a:latin typeface="Times New Roman" pitchFamily="18" charset="0"/>
                <a:cs typeface="Times New Roman" pitchFamily="18" charset="0"/>
              </a:rPr>
              <a:t>шлунково-кишкову</a:t>
            </a:r>
            <a:r>
              <a:rPr lang="en-GB" sz="16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b="1" dirty="0" err="1" smtClean="0">
                <a:latin typeface="Times New Roman" pitchFamily="18" charset="0"/>
                <a:cs typeface="Times New Roman" pitchFamily="18" charset="0"/>
              </a:rPr>
              <a:t>паренхіматозну</a:t>
            </a:r>
            <a:r>
              <a:rPr lang="en-GB" sz="16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1600" b="1" dirty="0" err="1" smtClean="0">
                <a:latin typeface="Times New Roman" pitchFamily="18" charset="0"/>
                <a:cs typeface="Times New Roman" pitchFamily="18" charset="0"/>
              </a:rPr>
              <a:t>печінково-ниркова</a:t>
            </a:r>
            <a:r>
              <a:rPr lang="en-GB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1600" b="1" dirty="0" err="1" smtClean="0">
                <a:latin typeface="Times New Roman" pitchFamily="18" charset="0"/>
                <a:cs typeface="Times New Roman" pitchFamily="18" charset="0"/>
              </a:rPr>
              <a:t>недостатність</a:t>
            </a:r>
            <a:r>
              <a:rPr lang="en-GB" sz="1600" b="1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b="1" dirty="0" err="1" smtClean="0">
                <a:latin typeface="Times New Roman" pitchFamily="18" charset="0"/>
                <a:cs typeface="Times New Roman" pitchFamily="18" charset="0"/>
              </a:rPr>
              <a:t>кінцеву</a:t>
            </a:r>
            <a:r>
              <a:rPr lang="en-GB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3252" name="Picture 5" descr="http://i.livesaratov.com/articles/2014/07/14/mushrooms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3980" y="428604"/>
            <a:ext cx="3410020" cy="577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Grp="1" noChangeArrowheads="1"/>
          </p:cNvSpPr>
          <p:nvPr>
            <p:ph idx="1"/>
          </p:nvPr>
        </p:nvSpPr>
        <p:spPr>
          <a:xfrm>
            <a:off x="76200" y="0"/>
            <a:ext cx="6567502" cy="6572272"/>
          </a:xfrm>
        </p:spPr>
        <p:txBody>
          <a:bodyPr>
            <a:noAutofit/>
          </a:bodyPr>
          <a:lstStyle/>
          <a:p>
            <a:pPr algn="just" eaLnBrk="1" hangingPunct="1"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ступенем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тяжкості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блідою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поганкою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поділяють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0"/>
              </a:spcBef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легкі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(20%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випадків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 —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помірний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гастроентерит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легка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гепатопатія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0"/>
              </a:spcBef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середньої</a:t>
            </a:r>
            <a:r>
              <a:rPr lang="en-GB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тяжкості</a:t>
            </a:r>
            <a:r>
              <a:rPr lang="en-GB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(З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випадків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 —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виражений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гастроентерит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гепато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і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нефропатія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середнього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ступеня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тяжкості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0"/>
              </a:spcBef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тяжкі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(50%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випадків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 — </a:t>
            </a:r>
            <a:r>
              <a:rPr lang="en-GB" sz="1800" b="1" dirty="0" err="1" smtClean="0">
                <a:latin typeface="Times New Roman" pitchFamily="18" charset="0"/>
                <a:cs typeface="Times New Roman" pitchFamily="18" charset="0"/>
              </a:rPr>
              <a:t>тяжкий</a:t>
            </a:r>
            <a:r>
              <a:rPr lang="en-GB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latin typeface="Times New Roman" pitchFamily="18" charset="0"/>
                <a:cs typeface="Times New Roman" pitchFamily="18" charset="0"/>
              </a:rPr>
              <a:t>гастроентерит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печінково-ниркова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недостатність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Чіткі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симптоми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інтоксикації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з'являються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через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uk-UA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48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72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Прямої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залежності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тривалістю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безсимптомного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періоду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ступенем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тяжкості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визначено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З'являється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слабість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запаморочення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нудота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невгамовне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блювання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різкий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біль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животі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діарея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Випорожнення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часто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домішкою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крові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Швидко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розвиваються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порушення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водно-електролітного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обміну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дегідратація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гіпохлоремія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гіпокаліємія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гіпонатріємія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розлади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гемодинаміки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тахікардія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зниження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АТ, ЦВТ,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погіршення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реологічних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властивостей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крові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Зростає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метаболічний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ацидоз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виникати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галюцинації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делірій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Гастроентерит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тривати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діб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кінці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цієї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стадії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спостерігатися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короткочасне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поліпшення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стану</a:t>
            </a:r>
            <a:r>
              <a:rPr lang="en-GB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7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475" y="1357298"/>
            <a:ext cx="22955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7315200" cy="6453188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80000"/>
              </a:lnSpc>
              <a:spcBef>
                <a:spcPts val="600"/>
              </a:spcBef>
              <a:buFont typeface="Tahoma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Лікування</a:t>
            </a:r>
            <a:r>
              <a:rPr lang="en-GB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Раннє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промивання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шлунк</a:t>
            </a:r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через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зонд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сольового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проносного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Упродовж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першої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гемодіалізу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неможливості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ентеросорбції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Корекція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ВЕО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КОС,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нормалізація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гемодипаміки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показаннями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серцево-судинні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Глюкокортикоїди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гідрокортизон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 — у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перші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дні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лікування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Ліпоєва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кислота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(100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200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внутрішньовенно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ліпамід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(500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800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 eaLnBrk="1" hangingPunct="1"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Антибіотики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а)	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антагоністи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аманітину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бензил­пеніцилін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1000000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ОД/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1" hangingPunct="1"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б)	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антагоністи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білків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переносять</a:t>
            </a:r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отруту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—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хлорамфенікол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7.	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усунення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печінково-ниркової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недостатності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0F02F-8AB7-4A83-A06F-C5AF61D78743}" type="slidenum">
              <a:rPr lang="en-GB"/>
              <a:pPr>
                <a:defRPr/>
              </a:pPr>
              <a:t>38</a:t>
            </a:fld>
            <a:endParaRPr lang="en-GB"/>
          </a:p>
        </p:txBody>
      </p:sp>
      <p:pic>
        <p:nvPicPr>
          <p:cNvPr id="58372" name="Picture 5" descr="Картинки по запросу бензилпеніциллі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1285860"/>
            <a:ext cx="1514322" cy="462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7963"/>
            <a:ext cx="8229600" cy="506393"/>
          </a:xfrm>
        </p:spPr>
        <p:txBody>
          <a:bodyPr>
            <a:normAutofit fontScale="90000"/>
          </a:bodyPr>
          <a:lstStyle/>
          <a:p>
            <a:pPr eaLnBrk="1" hangingPunct="1">
              <a:buClr>
                <a:srgbClr val="66FF33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Укуси</a:t>
            </a:r>
            <a:r>
              <a:rPr lang="en-GB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змій</a:t>
            </a:r>
            <a:endParaRPr lang="en-GB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491" name="Rectangle 2"/>
          <p:cNvSpPr>
            <a:spLocks noGrp="1" noChangeArrowheads="1"/>
          </p:cNvSpPr>
          <p:nvPr>
            <p:ph idx="1"/>
          </p:nvPr>
        </p:nvSpPr>
        <p:spPr>
          <a:xfrm>
            <a:off x="323850" y="908050"/>
            <a:ext cx="8540750" cy="6196013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spcBef>
                <a:spcPts val="5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Отруйні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змії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належать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шести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сімейств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рептилій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вужоподібні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аспідові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ямкоголові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змії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гримучники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гадюкові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морські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змії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земляні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гадюки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розповсюджені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гадюка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звичайна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гадюка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степова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Отрута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віперотоксин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гіалуронідаза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.)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змій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міститься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альвеолярно-трубчастих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залозах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патогенезі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ураження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гемокоагуляційна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дія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гадюки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eaLnBrk="1" hangingPunct="1">
              <a:lnSpc>
                <a:spcPct val="80000"/>
              </a:lnSpc>
              <a:spcBef>
                <a:spcPts val="5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місці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укусу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з’являються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біль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гіперемія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крововилив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набряк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пухирі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Виникає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тромбоз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відвідних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вен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геморагічне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просочування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тканин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Кінцівка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набуває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синюшного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аспідно-сірого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відтінку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 typeface="Tahoma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GB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6" name="Picture 6" descr="Картинки по запросу укуси змі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49530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8" descr="Картинки по запросу укуси змій"/>
          <p:cNvPicPr>
            <a:picLocks noChangeAspect="1" noChangeArrowheads="1"/>
          </p:cNvPicPr>
          <p:nvPr/>
        </p:nvPicPr>
        <p:blipFill>
          <a:blip r:embed="rId4" cstate="print"/>
          <a:srcRect t="8923" b="12308"/>
          <a:stretch>
            <a:fillRect/>
          </a:stretch>
        </p:blipFill>
        <p:spPr bwMode="auto">
          <a:xfrm>
            <a:off x="5248275" y="4143380"/>
            <a:ext cx="38957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B7A69D-A22B-4EC2-A3B7-FCDD2BBBC1F4}" type="slidenum">
              <a:rPr lang="en-GB"/>
              <a:pPr>
                <a:defRPr/>
              </a:pPr>
              <a:t>39</a:t>
            </a:fld>
            <a:endParaRPr lang="en-GB" dirty="0"/>
          </a:p>
        </p:txBody>
      </p:sp>
      <p:pic>
        <p:nvPicPr>
          <p:cNvPr id="59399" name="Picture 10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 r="32698"/>
          <a:stretch>
            <a:fillRect/>
          </a:stretch>
        </p:blipFill>
        <p:spPr bwMode="auto">
          <a:xfrm>
            <a:off x="214282" y="3643314"/>
            <a:ext cx="2514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idx="1"/>
          </p:nvPr>
        </p:nvSpPr>
        <p:spPr>
          <a:xfrm>
            <a:off x="428596" y="428604"/>
            <a:ext cx="8358246" cy="5953146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Особливої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актуальності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гострі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набули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останнім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часом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унаслідок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накопичення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навколишньому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середовищі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понад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мільйонів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хімічних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сполук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препаратів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60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тисяч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них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побуті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вигляді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харчових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добавок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лікарських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пестицидів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побутової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хімії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косметичних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Токсичних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речовин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викликають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найбільшу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гострих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отруєнь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налічується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500.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A349BB-6EC3-4FAE-96B8-C6395733E82C}" type="slidenum">
              <a:rPr lang="en-GB"/>
              <a:pPr>
                <a:defRPr/>
              </a:pPr>
              <a:t>4</a:t>
            </a:fld>
            <a:endParaRPr lang="en-GB"/>
          </a:p>
        </p:txBody>
      </p:sp>
      <p:pic>
        <p:nvPicPr>
          <p:cNvPr id="5124" name="Picture 4" descr="Картинки по запросу острые отравления"/>
          <p:cNvPicPr>
            <a:picLocks noChangeAspect="1" noChangeArrowheads="1"/>
          </p:cNvPicPr>
          <p:nvPr/>
        </p:nvPicPr>
        <p:blipFill>
          <a:blip r:embed="rId3" cstate="print"/>
          <a:srcRect t="2759" b="6207"/>
          <a:stretch>
            <a:fillRect/>
          </a:stretch>
        </p:blipFill>
        <p:spPr bwMode="auto">
          <a:xfrm>
            <a:off x="285720" y="3714752"/>
            <a:ext cx="8611952" cy="232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8715436" cy="5810272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spcBef>
                <a:spcPts val="5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Постраждалого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укладають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горизонтальне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положення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укусу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рану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протирають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стерильною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чистою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вологою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тканиною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видалити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отруту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Навколо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рани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ввести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0,3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0,1</a:t>
            </a:r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% р-н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адреналіну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прикладають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міхур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льодом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ts val="5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укусах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кінцівки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необхідно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провести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іммобілізацію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надати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підвищеного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положення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spcBef>
                <a:spcPts val="5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жодному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накладати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джгут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проводити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традиційні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заходи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–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надрізання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висікання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припікання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відсмоктування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ротом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ts val="5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Дають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багато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пити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чай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кава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Категорично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забороняють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алкоголь</a:t>
            </a:r>
            <a:r>
              <a:rPr lang="en-GB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Вводять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СПС –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антигюрза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антиефа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антикобра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антикобра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антигюрза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Анатоксин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дозі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сироватки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сумарна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доза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1000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3000 ОД)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вводять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методикою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Безредка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біологічною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пробою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краплинно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40-60 </a:t>
            </a:r>
            <a:r>
              <a:rPr lang="en-GB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хв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defRPr/>
            </a:pP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4BD839-CA41-4BED-9985-58FC9AD62454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  <p:pic>
        <p:nvPicPr>
          <p:cNvPr id="60421" name="Picture 2" descr="Картинки по запросу укуси змій"/>
          <p:cNvPicPr>
            <a:picLocks noChangeAspect="1" noChangeArrowheads="1"/>
          </p:cNvPicPr>
          <p:nvPr/>
        </p:nvPicPr>
        <p:blipFill>
          <a:blip r:embed="rId2" cstate="print"/>
          <a:srcRect t="17241" b="13792"/>
          <a:stretch>
            <a:fillRect/>
          </a:stretch>
        </p:blipFill>
        <p:spPr bwMode="auto">
          <a:xfrm>
            <a:off x="1500166" y="4149530"/>
            <a:ext cx="5929354" cy="2708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FF0000"/>
                </a:solidFill>
              </a:rPr>
              <a:t>Укуси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комах</a:t>
            </a:r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6144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8929718" cy="4525963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При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укусах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комах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ліжковий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клоп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блохи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комари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москіти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бджоли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оси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кліщі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ін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.)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слиною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виділяються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токсичні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речовини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мелітин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апамін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гіалуронідази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кініни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гістамін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ін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.).</a:t>
            </a:r>
          </a:p>
          <a:p>
            <a:pPr algn="just" eaLnBrk="1" hangingPunct="1"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людей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схильних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алергічних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реакцій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нерідко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виникають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приступи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бронхіальної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астми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анафілактичний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шок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місці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укусу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бджоли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оси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вилучення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жала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виконувати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грубих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маніпуляцій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роздавити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міхур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наповнений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отрутою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Жало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краще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видалити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пінцета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/>
          </a:p>
        </p:txBody>
      </p:sp>
      <p:pic>
        <p:nvPicPr>
          <p:cNvPr id="61445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10690" t="18552" r="16258" b="14203"/>
          <a:stretch>
            <a:fillRect/>
          </a:stretch>
        </p:blipFill>
        <p:spPr bwMode="auto">
          <a:xfrm>
            <a:off x="304800" y="0"/>
            <a:ext cx="2438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 l="3999" t="14667" r="9332" b="24001"/>
          <a:stretch>
            <a:fillRect/>
          </a:stretch>
        </p:blipFill>
        <p:spPr bwMode="auto">
          <a:xfrm>
            <a:off x="6324600" y="0"/>
            <a:ext cx="2819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6" descr="Картинки по запросу укуси комах"/>
          <p:cNvPicPr>
            <a:picLocks noChangeAspect="1" noChangeArrowheads="1"/>
          </p:cNvPicPr>
          <p:nvPr/>
        </p:nvPicPr>
        <p:blipFill>
          <a:blip r:embed="rId4" cstate="print"/>
          <a:srcRect l="51575" b="9933"/>
          <a:stretch>
            <a:fillRect/>
          </a:stretch>
        </p:blipFill>
        <p:spPr bwMode="auto">
          <a:xfrm>
            <a:off x="6429388" y="4000504"/>
            <a:ext cx="23907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Picture 8" descr="Картинки по запросу укуси комах"/>
          <p:cNvPicPr>
            <a:picLocks noChangeAspect="1" noChangeArrowheads="1"/>
          </p:cNvPicPr>
          <p:nvPr/>
        </p:nvPicPr>
        <p:blipFill>
          <a:blip r:embed="rId5" cstate="print"/>
          <a:srcRect l="4364" r="8363"/>
          <a:stretch>
            <a:fillRect/>
          </a:stretch>
        </p:blipFill>
        <p:spPr bwMode="auto">
          <a:xfrm>
            <a:off x="3428992" y="4429132"/>
            <a:ext cx="27432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9" name="Picture 10" descr="Картинки по запросу укуси комах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14818"/>
            <a:ext cx="30480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24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092" r="5556"/>
          <a:stretch>
            <a:fillRect/>
          </a:stretch>
        </p:blipFill>
        <p:spPr>
          <a:xfrm>
            <a:off x="0" y="76200"/>
            <a:ext cx="9144000" cy="6781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34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520" r="5556"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GB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Антидотна</a:t>
            </a:r>
            <a:r>
              <a:rPr lang="en-GB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терапія</a:t>
            </a:r>
            <a:r>
              <a:rPr lang="en-GB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/>
              <a:t>– </a:t>
            </a:r>
            <a:r>
              <a:rPr lang="en-GB" sz="3200" b="1" dirty="0" err="1" smtClean="0"/>
              <a:t>використання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різних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протиотрут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при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лікуванні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отруєнь</a:t>
            </a:r>
            <a:r>
              <a:rPr lang="en-GB" sz="3200" b="1" dirty="0" smtClean="0"/>
              <a:t>. </a:t>
            </a:r>
            <a:endParaRPr lang="ru-RU" sz="3200" dirty="0" smtClean="0"/>
          </a:p>
        </p:txBody>
      </p:sp>
      <p:sp>
        <p:nvSpPr>
          <p:cNvPr id="64515" name="Содержимое 2"/>
          <p:cNvSpPr>
            <a:spLocks noGrp="1"/>
          </p:cNvSpPr>
          <p:nvPr>
            <p:ph idx="1"/>
          </p:nvPr>
        </p:nvSpPr>
        <p:spPr>
          <a:xfrm>
            <a:off x="285720" y="1219200"/>
            <a:ext cx="8643998" cy="52578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9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Атропін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пілокарпін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-1% р-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н,прозер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н - 0,05% р-н).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Барбітурати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бемегр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д 0,5%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розчин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Кислоти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гідрокарбонат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натрію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4% р-н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Важкі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метали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ртуть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миш’як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свинець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мідь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ін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.)-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унітіол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5% р-н,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тетацин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кальцій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10% р-н.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Метиловий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спирт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метанол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етиленгліколь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етиловий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алкоголь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– 30% р-н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всередину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5% р-н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нутрішньовенно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Препарати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опію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морфін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промедол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кодеїн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ін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.) -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атропіну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сульфат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0,1%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розчин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нало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ксон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0,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04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розчин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Синільна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к-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нітрит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натрію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1% р-н,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тіосульфат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натрію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30% р-н).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Формалін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хлорид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амонію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3% р-н,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карбонат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амонію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3% р-н).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Фосфорорганічні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сполуки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атропін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0,1% р-н.</a:t>
            </a:r>
            <a:endParaRPr lang="ru-RU" sz="24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33F13-F225-42ED-B5D7-ED756B4BDF83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1"/>
            <a:ext cx="8429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FF0000"/>
                </a:solidFill>
              </a:rPr>
              <a:t>2. Наркотик.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Класифікація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психоактивних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речовин</a:t>
            </a:r>
            <a:r>
              <a:rPr lang="ru-RU" sz="2800" b="1" i="1" dirty="0" smtClean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071546"/>
            <a:ext cx="864399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Наркотик</a:t>
            </a:r>
            <a:r>
              <a:rPr lang="ru-RU" sz="2400" dirty="0" smtClean="0"/>
              <a:t> —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будь-яка</a:t>
            </a:r>
            <a:r>
              <a:rPr lang="ru-RU" sz="2400" dirty="0" smtClean="0"/>
              <a:t> </a:t>
            </a:r>
            <a:r>
              <a:rPr lang="ru-RU" sz="2400" dirty="0" err="1" smtClean="0"/>
              <a:t>хімічна</a:t>
            </a:r>
            <a:r>
              <a:rPr lang="ru-RU" sz="2400" dirty="0" smtClean="0"/>
              <a:t> </a:t>
            </a:r>
            <a:r>
              <a:rPr lang="ru-RU" sz="2400" dirty="0" err="1" smtClean="0"/>
              <a:t>сполука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впливає</a:t>
            </a:r>
            <a:r>
              <a:rPr lang="ru-RU" sz="2400" dirty="0" smtClean="0"/>
              <a:t> на </a:t>
            </a:r>
            <a:r>
              <a:rPr lang="ru-RU" sz="2400" dirty="0" err="1" smtClean="0"/>
              <a:t>психічний</a:t>
            </a:r>
            <a:r>
              <a:rPr lang="ru-RU" sz="2400" dirty="0" smtClean="0"/>
              <a:t> стан </a:t>
            </a:r>
            <a:r>
              <a:rPr lang="ru-RU" sz="2400" dirty="0" err="1" smtClean="0"/>
              <a:t>організму</a:t>
            </a:r>
            <a:r>
              <a:rPr lang="ru-RU" sz="2400" dirty="0" smtClean="0"/>
              <a:t>. </a:t>
            </a:r>
          </a:p>
          <a:p>
            <a:pPr algn="just"/>
            <a:r>
              <a:rPr lang="ru-RU" sz="2800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Зловживання</a:t>
            </a:r>
            <a:r>
              <a:rPr lang="ru-RU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наркотиками </a:t>
            </a:r>
            <a:r>
              <a:rPr lang="ru-RU" sz="2400" dirty="0" smtClean="0"/>
              <a:t>—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їхнє</a:t>
            </a:r>
            <a:r>
              <a:rPr lang="ru-RU" sz="2400" dirty="0" smtClean="0"/>
              <a:t> </a:t>
            </a:r>
            <a:r>
              <a:rPr lang="ru-RU" sz="2400" dirty="0" err="1" smtClean="0"/>
              <a:t>вживання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будь-яким</a:t>
            </a:r>
            <a:r>
              <a:rPr lang="ru-RU" sz="2400" dirty="0" smtClean="0"/>
              <a:t> </a:t>
            </a:r>
            <a:r>
              <a:rPr lang="ru-RU" sz="2400" dirty="0" err="1" smtClean="0"/>
              <a:t>неприйнятним</a:t>
            </a:r>
            <a:r>
              <a:rPr lang="ru-RU" sz="2400" dirty="0" smtClean="0"/>
              <a:t> способом </a:t>
            </a:r>
            <a:r>
              <a:rPr lang="ru-RU" sz="2400" dirty="0" err="1" smtClean="0"/>
              <a:t>із</a:t>
            </a:r>
            <a:r>
              <a:rPr lang="ru-RU" sz="2400" dirty="0" smtClean="0"/>
              <a:t> </a:t>
            </a:r>
            <a:r>
              <a:rPr lang="ru-RU" sz="2400" dirty="0" err="1" smtClean="0"/>
              <a:t>медичної</a:t>
            </a:r>
            <a:r>
              <a:rPr lang="ru-RU" sz="2400" dirty="0" smtClean="0"/>
              <a:t> та </a:t>
            </a:r>
            <a:r>
              <a:rPr lang="ru-RU" sz="2400" dirty="0" err="1" smtClean="0"/>
              <a:t>соціальної</a:t>
            </a:r>
            <a:r>
              <a:rPr lang="ru-RU" sz="2400" dirty="0" smtClean="0"/>
              <a:t> </a:t>
            </a:r>
            <a:r>
              <a:rPr lang="ru-RU" sz="2400" dirty="0" err="1" smtClean="0"/>
              <a:t>точок</a:t>
            </a:r>
            <a:r>
              <a:rPr lang="ru-RU" sz="2400" dirty="0" smtClean="0"/>
              <a:t> </a:t>
            </a:r>
            <a:r>
              <a:rPr lang="ru-RU" sz="2400" dirty="0" err="1" smtClean="0"/>
              <a:t>зору</a:t>
            </a:r>
            <a:r>
              <a:rPr lang="ru-RU" sz="2400" dirty="0" smtClean="0"/>
              <a:t>, </a:t>
            </a:r>
            <a:r>
              <a:rPr lang="ru-RU" sz="2400" dirty="0" err="1" smtClean="0"/>
              <a:t>або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прийнятним</a:t>
            </a:r>
            <a:r>
              <a:rPr lang="ru-RU" sz="2400" dirty="0" smtClean="0"/>
              <a:t> для </a:t>
            </a:r>
            <a:r>
              <a:rPr lang="ru-RU" sz="2400" dirty="0" err="1" smtClean="0"/>
              <a:t>більшості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суспільства</a:t>
            </a:r>
            <a:r>
              <a:rPr lang="ru-RU" sz="2400" dirty="0" smtClean="0"/>
              <a:t>, </a:t>
            </a:r>
            <a:r>
              <a:rPr lang="ru-RU" sz="2400" dirty="0" err="1" smtClean="0"/>
              <a:t>але</a:t>
            </a:r>
            <a:r>
              <a:rPr lang="ru-RU" sz="2400" dirty="0" smtClean="0"/>
              <a:t> </a:t>
            </a:r>
            <a:r>
              <a:rPr lang="ru-RU" sz="2400" dirty="0" err="1" smtClean="0"/>
              <a:t>неправильним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smtClean="0"/>
              <a:t>Тут </a:t>
            </a:r>
            <a:r>
              <a:rPr lang="ru-RU" sz="2400" dirty="0" err="1" smtClean="0"/>
              <a:t>доречно</a:t>
            </a:r>
            <a:r>
              <a:rPr lang="ru-RU" sz="2400" dirty="0" smtClean="0"/>
              <a:t> </a:t>
            </a:r>
            <a:r>
              <a:rPr lang="ru-RU" sz="2400" dirty="0" err="1" smtClean="0"/>
              <a:t>назвати</a:t>
            </a:r>
            <a:r>
              <a:rPr lang="ru-RU" sz="2400" dirty="0" smtClean="0"/>
              <a:t> </a:t>
            </a:r>
            <a:r>
              <a:rPr lang="ru-RU" sz="2400" b="1" i="1" dirty="0" err="1" smtClean="0"/>
              <a:t>психоактивні</a:t>
            </a:r>
            <a:r>
              <a:rPr lang="ru-RU" sz="2400" b="1" i="1" dirty="0" smtClean="0"/>
              <a:t> наркотики</a:t>
            </a:r>
            <a:r>
              <a:rPr lang="ru-RU" sz="2400" dirty="0" smtClean="0"/>
              <a:t>: </a:t>
            </a:r>
            <a:r>
              <a:rPr lang="ru-RU" sz="2400" dirty="0" err="1" smtClean="0"/>
              <a:t>ті</a:t>
            </a:r>
            <a:r>
              <a:rPr lang="ru-RU" sz="2400" dirty="0" smtClean="0"/>
              <a:t>, </a:t>
            </a:r>
            <a:r>
              <a:rPr lang="ru-RU" sz="2400" dirty="0" err="1" smtClean="0"/>
              <a:t>які</a:t>
            </a:r>
            <a:r>
              <a:rPr lang="ru-RU" sz="2400" dirty="0" smtClean="0"/>
              <a:t> </a:t>
            </a:r>
            <a:r>
              <a:rPr lang="ru-RU" sz="2400" dirty="0" err="1" smtClean="0"/>
              <a:t>впливають</a:t>
            </a:r>
            <a:r>
              <a:rPr lang="ru-RU" sz="2400" dirty="0" smtClean="0"/>
              <a:t> на </a:t>
            </a:r>
            <a:r>
              <a:rPr lang="ru-RU" sz="2400" dirty="0" err="1" smtClean="0"/>
              <a:t>організм</a:t>
            </a:r>
            <a:r>
              <a:rPr lang="ru-RU" sz="2400" dirty="0" smtClean="0"/>
              <a:t>, </a:t>
            </a:r>
            <a:r>
              <a:rPr lang="ru-RU" sz="2400" dirty="0" err="1" smtClean="0"/>
              <a:t>викликаючи</a:t>
            </a:r>
            <a:r>
              <a:rPr lang="ru-RU" sz="2400" dirty="0" smtClean="0"/>
              <a:t> </a:t>
            </a:r>
            <a:r>
              <a:rPr lang="ru-RU" sz="2400" dirty="0" err="1" smtClean="0"/>
              <a:t>зміни</a:t>
            </a:r>
            <a:r>
              <a:rPr lang="ru-RU" sz="2400" dirty="0" smtClean="0"/>
              <a:t> </a:t>
            </a:r>
            <a:r>
              <a:rPr lang="ru-RU" sz="2400" dirty="0" err="1" smtClean="0"/>
              <a:t>поведінки</a:t>
            </a:r>
            <a:r>
              <a:rPr lang="ru-RU" sz="2400" dirty="0" smtClean="0"/>
              <a:t>, </a:t>
            </a:r>
            <a:r>
              <a:rPr lang="ru-RU" sz="2400" dirty="0" err="1" smtClean="0"/>
              <a:t>начебто</a:t>
            </a:r>
            <a:r>
              <a:rPr lang="ru-RU" sz="2400" dirty="0" smtClean="0"/>
              <a:t> </a:t>
            </a:r>
            <a:r>
              <a:rPr lang="ru-RU" sz="2400" b="1" i="1" dirty="0" err="1" smtClean="0"/>
              <a:t>ейфорії</a:t>
            </a:r>
            <a:r>
              <a:rPr lang="ru-RU" sz="2400" dirty="0" smtClean="0"/>
              <a:t> та </a:t>
            </a:r>
            <a:r>
              <a:rPr lang="ru-RU" sz="2400" b="1" i="1" dirty="0" err="1" smtClean="0"/>
              <a:t>галюцинації</a:t>
            </a:r>
            <a:r>
              <a:rPr lang="ru-RU" sz="2400" b="1" i="1" dirty="0" smtClean="0"/>
              <a:t>.</a:t>
            </a:r>
            <a:r>
              <a:rPr lang="ru-RU" sz="2400" dirty="0" smtClean="0"/>
              <a:t> </a:t>
            </a:r>
          </a:p>
          <a:p>
            <a:pPr algn="just"/>
            <a:r>
              <a:rPr lang="ru-RU" sz="2400" dirty="0" err="1" smtClean="0"/>
              <a:t>Використання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виробництво</a:t>
            </a:r>
            <a:r>
              <a:rPr lang="ru-RU" sz="2400" dirty="0" smtClean="0"/>
              <a:t> </a:t>
            </a:r>
            <a:r>
              <a:rPr lang="ru-RU" sz="2400" dirty="0" err="1" smtClean="0"/>
              <a:t>багатьох</a:t>
            </a:r>
            <a:r>
              <a:rPr lang="ru-RU" sz="2400" dirty="0" smtClean="0"/>
              <a:t> </a:t>
            </a:r>
            <a:r>
              <a:rPr lang="ru-RU" sz="2400" dirty="0" err="1" smtClean="0"/>
              <a:t>наркотиків</a:t>
            </a:r>
            <a:r>
              <a:rPr lang="ru-RU" sz="2400" dirty="0" smtClean="0"/>
              <a:t>, </a:t>
            </a:r>
            <a:r>
              <a:rPr lang="ru-RU" sz="2400" dirty="0" err="1" smtClean="0"/>
              <a:t>якими</a:t>
            </a:r>
            <a:r>
              <a:rPr lang="ru-RU" sz="2400" dirty="0" smtClean="0"/>
              <a:t> </a:t>
            </a:r>
            <a:r>
              <a:rPr lang="ru-RU" sz="2400" dirty="0" err="1" smtClean="0"/>
              <a:t>зловживають</a:t>
            </a:r>
            <a:r>
              <a:rPr lang="ru-RU" sz="2400" dirty="0" smtClean="0"/>
              <a:t> люди, заборонено в </a:t>
            </a:r>
            <a:r>
              <a:rPr lang="ru-RU" sz="2400" dirty="0" err="1" smtClean="0"/>
              <a:t>багатьох</a:t>
            </a:r>
            <a:r>
              <a:rPr lang="ru-RU" sz="2400" dirty="0" smtClean="0"/>
              <a:t> </a:t>
            </a:r>
            <a:r>
              <a:rPr lang="ru-RU" sz="2400" dirty="0" err="1" smtClean="0"/>
              <a:t>країнах</a:t>
            </a:r>
            <a:r>
              <a:rPr lang="ru-RU" sz="2400" dirty="0" smtClean="0"/>
              <a:t>, </a:t>
            </a:r>
            <a:r>
              <a:rPr lang="ru-RU" sz="2400" dirty="0" err="1" smtClean="0"/>
              <a:t>але</a:t>
            </a:r>
            <a:r>
              <a:rPr lang="ru-RU" sz="2400" dirty="0" smtClean="0"/>
              <a:t> </a:t>
            </a:r>
            <a:r>
              <a:rPr lang="ru-RU" sz="2400" b="1" dirty="0" smtClean="0"/>
              <a:t>алкоголь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b="1" dirty="0" smtClean="0"/>
              <a:t>тютюн</a:t>
            </a:r>
            <a:r>
              <a:rPr lang="ru-RU" sz="2400" dirty="0" smtClean="0"/>
              <a:t> — </a:t>
            </a:r>
            <a:r>
              <a:rPr lang="ru-RU" sz="2400" dirty="0" err="1" smtClean="0"/>
              <a:t>дві</a:t>
            </a:r>
            <a:r>
              <a:rPr lang="ru-RU" sz="2400" dirty="0" smtClean="0"/>
              <a:t> </a:t>
            </a:r>
            <a:r>
              <a:rPr lang="ru-RU" sz="2400" dirty="0" err="1" smtClean="0"/>
              <a:t>найбільш</a:t>
            </a:r>
            <a:r>
              <a:rPr lang="ru-RU" sz="2400" dirty="0" smtClean="0"/>
              <a:t> широко </a:t>
            </a:r>
            <a:r>
              <a:rPr lang="ru-RU" sz="2400" dirty="0" err="1" smtClean="0"/>
              <a:t>розповсюджені</a:t>
            </a:r>
            <a:r>
              <a:rPr lang="ru-RU" sz="2400" dirty="0" smtClean="0"/>
              <a:t> </a:t>
            </a:r>
            <a:r>
              <a:rPr lang="ru-RU" sz="2400" dirty="0" err="1" smtClean="0"/>
              <a:t>наркотичні</a:t>
            </a:r>
            <a:r>
              <a:rPr lang="ru-RU" sz="2400" dirty="0" smtClean="0"/>
              <a:t> </a:t>
            </a:r>
            <a:r>
              <a:rPr lang="ru-RU" sz="2400" dirty="0" err="1" smtClean="0"/>
              <a:t>речовини</a:t>
            </a:r>
            <a:r>
              <a:rPr lang="ru-RU" sz="2400" dirty="0" smtClean="0"/>
              <a:t>, </a:t>
            </a:r>
            <a:r>
              <a:rPr lang="ru-RU" sz="2400" dirty="0" err="1" smtClean="0"/>
              <a:t>цілком</a:t>
            </a:r>
            <a:r>
              <a:rPr lang="ru-RU" sz="2400" dirty="0" smtClean="0"/>
              <a:t> </a:t>
            </a:r>
            <a:r>
              <a:rPr lang="ru-RU" sz="2400" dirty="0" err="1" smtClean="0"/>
              <a:t>законні</a:t>
            </a:r>
            <a:r>
              <a:rPr lang="ru-RU" sz="2400" dirty="0" smtClean="0"/>
              <a:t> та легко </a:t>
            </a:r>
            <a:r>
              <a:rPr lang="ru-RU" sz="2400" dirty="0" err="1" smtClean="0"/>
              <a:t>доступні</a:t>
            </a:r>
            <a:r>
              <a:rPr lang="ru-RU" sz="2400" dirty="0" smtClean="0"/>
              <a:t>. </a:t>
            </a:r>
            <a:r>
              <a:rPr lang="ru-RU" sz="2400" dirty="0" err="1" smtClean="0"/>
              <a:t>Однак</a:t>
            </a:r>
            <a:r>
              <a:rPr lang="ru-RU" sz="2400" dirty="0" smtClean="0"/>
              <a:t> </a:t>
            </a:r>
            <a:r>
              <a:rPr lang="ru-RU" sz="2400" dirty="0" err="1" smtClean="0"/>
              <a:t>із</a:t>
            </a:r>
            <a:r>
              <a:rPr lang="ru-RU" sz="2400" dirty="0" smtClean="0"/>
              <a:t> того часу, коли </a:t>
            </a:r>
            <a:r>
              <a:rPr lang="ru-RU" sz="2400" dirty="0" err="1" smtClean="0"/>
              <a:t>було</a:t>
            </a:r>
            <a:r>
              <a:rPr lang="ru-RU" sz="2400" dirty="0" smtClean="0"/>
              <a:t> твердо доведено </a:t>
            </a:r>
            <a:r>
              <a:rPr lang="ru-RU" sz="2400" dirty="0" err="1" smtClean="0"/>
              <a:t>небезпеку</a:t>
            </a:r>
            <a:r>
              <a:rPr lang="ru-RU" sz="2400" dirty="0" smtClean="0"/>
              <a:t> </a:t>
            </a:r>
            <a:r>
              <a:rPr lang="ru-RU" sz="2400" dirty="0" err="1" smtClean="0"/>
              <a:t>паління</a:t>
            </a:r>
            <a:r>
              <a:rPr lang="ru-RU" sz="2400" dirty="0" smtClean="0"/>
              <a:t>, </a:t>
            </a:r>
            <a:r>
              <a:rPr lang="ru-RU" sz="2400" dirty="0" err="1" smtClean="0"/>
              <a:t>ця</a:t>
            </a:r>
            <a:r>
              <a:rPr lang="ru-RU" sz="2400" dirty="0" smtClean="0"/>
              <a:t> </a:t>
            </a:r>
            <a:r>
              <a:rPr lang="ru-RU" sz="2400" dirty="0" err="1" smtClean="0"/>
              <a:t>звичка</a:t>
            </a:r>
            <a:r>
              <a:rPr lang="ru-RU" sz="2400" dirty="0" smtClean="0"/>
              <a:t> </a:t>
            </a:r>
            <a:r>
              <a:rPr lang="ru-RU" sz="2400" dirty="0" err="1" smtClean="0"/>
              <a:t>стає</a:t>
            </a:r>
            <a:r>
              <a:rPr lang="ru-RU" sz="2400" dirty="0" smtClean="0"/>
              <a:t> усе </a:t>
            </a:r>
            <a:r>
              <a:rPr lang="ru-RU" sz="2400" dirty="0" err="1" smtClean="0"/>
              <a:t>більш</a:t>
            </a:r>
            <a:r>
              <a:rPr lang="ru-RU" sz="2400" dirty="0" smtClean="0"/>
              <a:t> </a:t>
            </a:r>
            <a:r>
              <a:rPr lang="ru-RU" sz="2400" dirty="0" err="1" smtClean="0"/>
              <a:t>неприйнятною</a:t>
            </a:r>
            <a:r>
              <a:rPr lang="ru-RU" sz="2400" dirty="0" smtClean="0"/>
              <a:t> у </a:t>
            </a:r>
            <a:r>
              <a:rPr lang="ru-RU" sz="2400" dirty="0" err="1" smtClean="0"/>
              <a:t>багатьох</a:t>
            </a:r>
            <a:r>
              <a:rPr lang="ru-RU" sz="2400" dirty="0" smtClean="0"/>
              <a:t> </a:t>
            </a:r>
            <a:r>
              <a:rPr lang="ru-RU" sz="2400" dirty="0" err="1" smtClean="0"/>
              <a:t>країнах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643966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 smtClean="0">
                <a:solidFill>
                  <a:srgbClr val="0070C0"/>
                </a:solidFill>
              </a:rPr>
              <a:t>Стаття</a:t>
            </a:r>
            <a:r>
              <a:rPr lang="ru-RU" sz="2000" b="1" dirty="0" smtClean="0">
                <a:solidFill>
                  <a:srgbClr val="0070C0"/>
                </a:solidFill>
              </a:rPr>
              <a:t> 1 Закону </a:t>
            </a:r>
            <a:r>
              <a:rPr lang="ru-RU" sz="2000" b="1" dirty="0" err="1" smtClean="0">
                <a:solidFill>
                  <a:srgbClr val="0070C0"/>
                </a:solidFill>
              </a:rPr>
              <a:t>України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від</a:t>
            </a:r>
            <a:r>
              <a:rPr lang="ru-RU" sz="2000" b="1" dirty="0" smtClean="0">
                <a:solidFill>
                  <a:srgbClr val="0070C0"/>
                </a:solidFill>
              </a:rPr>
              <a:t> 15 лютого 1995 року "Про </a:t>
            </a:r>
            <a:r>
              <a:rPr lang="ru-RU" sz="2000" b="1" dirty="0" err="1" smtClean="0">
                <a:solidFill>
                  <a:srgbClr val="0070C0"/>
                </a:solidFill>
              </a:rPr>
              <a:t>обіг</a:t>
            </a:r>
            <a:r>
              <a:rPr lang="ru-RU" sz="2000" b="1" dirty="0" smtClean="0">
                <a:solidFill>
                  <a:srgbClr val="0070C0"/>
                </a:solidFill>
              </a:rPr>
              <a:t> в </a:t>
            </a:r>
            <a:r>
              <a:rPr lang="ru-RU" sz="2000" b="1" dirty="0" err="1" smtClean="0">
                <a:solidFill>
                  <a:srgbClr val="0070C0"/>
                </a:solidFill>
              </a:rPr>
              <a:t>Україні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наркотичних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засобів</a:t>
            </a:r>
            <a:r>
              <a:rPr lang="ru-RU" sz="2000" b="1" dirty="0" smtClean="0">
                <a:solidFill>
                  <a:srgbClr val="0070C0"/>
                </a:solidFill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</a:rPr>
              <a:t>психотропних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речовин</a:t>
            </a:r>
            <a:r>
              <a:rPr lang="ru-RU" sz="2000" b="1" dirty="0" smtClean="0">
                <a:solidFill>
                  <a:srgbClr val="0070C0"/>
                </a:solidFill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</a:rPr>
              <a:t>їх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аналогів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прекурсорів</a:t>
            </a:r>
            <a:r>
              <a:rPr lang="ru-RU" sz="2000" b="1" dirty="0" smtClean="0">
                <a:solidFill>
                  <a:srgbClr val="0070C0"/>
                </a:solidFill>
              </a:rPr>
              <a:t>" </a:t>
            </a:r>
            <a:r>
              <a:rPr lang="ru-RU" sz="2000" b="1" dirty="0" err="1" smtClean="0">
                <a:solidFill>
                  <a:srgbClr val="0070C0"/>
                </a:solidFill>
              </a:rPr>
              <a:t>дає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їм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визначення</a:t>
            </a:r>
            <a:r>
              <a:rPr lang="ru-RU" sz="2000" b="1" dirty="0" smtClean="0">
                <a:solidFill>
                  <a:srgbClr val="0070C0"/>
                </a:solidFill>
              </a:rPr>
              <a:t>:</a:t>
            </a:r>
          </a:p>
          <a:p>
            <a:pPr algn="just"/>
            <a:r>
              <a:rPr lang="ru-RU" b="1" dirty="0" smtClean="0"/>
              <a:t>— </a:t>
            </a:r>
            <a:r>
              <a:rPr lang="ru-RU" b="1" i="1" dirty="0" err="1" smtClean="0">
                <a:solidFill>
                  <a:srgbClr val="FF0000"/>
                </a:solidFill>
              </a:rPr>
              <a:t>наркотичні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засоби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/>
              <a:t>— </a:t>
            </a:r>
            <a:r>
              <a:rPr lang="ru-RU" b="1" dirty="0" err="1" smtClean="0"/>
              <a:t>рослини</a:t>
            </a:r>
            <a:r>
              <a:rPr lang="ru-RU" b="1" dirty="0" smtClean="0"/>
              <a:t>, </a:t>
            </a:r>
            <a:r>
              <a:rPr lang="ru-RU" b="1" dirty="0" err="1" smtClean="0"/>
              <a:t>сировина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речовини</a:t>
            </a:r>
            <a:r>
              <a:rPr lang="ru-RU" b="1" dirty="0" smtClean="0"/>
              <a:t>, </a:t>
            </a:r>
            <a:r>
              <a:rPr lang="ru-RU" b="1" dirty="0" err="1" smtClean="0"/>
              <a:t>природні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синтетичні</a:t>
            </a:r>
            <a:r>
              <a:rPr lang="ru-RU" b="1" dirty="0" smtClean="0"/>
              <a:t>, </a:t>
            </a:r>
            <a:r>
              <a:rPr lang="ru-RU" b="1" dirty="0" err="1" smtClean="0"/>
              <a:t>класифіковані</a:t>
            </a:r>
            <a:r>
              <a:rPr lang="ru-RU" b="1" dirty="0" smtClean="0"/>
              <a:t> як </a:t>
            </a:r>
            <a:r>
              <a:rPr lang="ru-RU" b="1" dirty="0" err="1" smtClean="0"/>
              <a:t>такі</a:t>
            </a:r>
            <a:r>
              <a:rPr lang="ru-RU" b="1" dirty="0" smtClean="0"/>
              <a:t> у </a:t>
            </a:r>
            <a:r>
              <a:rPr lang="ru-RU" b="1" dirty="0" err="1" smtClean="0"/>
              <a:t>міжнародних</a:t>
            </a:r>
            <a:r>
              <a:rPr lang="ru-RU" b="1" dirty="0" smtClean="0"/>
              <a:t> </a:t>
            </a:r>
            <a:r>
              <a:rPr lang="ru-RU" b="1" dirty="0" err="1" smtClean="0"/>
              <a:t>конвенціях</a:t>
            </a:r>
            <a:r>
              <a:rPr lang="ru-RU" b="1" dirty="0" smtClean="0"/>
              <a:t>, а </a:t>
            </a:r>
            <a:r>
              <a:rPr lang="ru-RU" b="1" dirty="0" err="1" smtClean="0"/>
              <a:t>також</a:t>
            </a:r>
            <a:r>
              <a:rPr lang="ru-RU" b="1" dirty="0" smtClean="0"/>
              <a:t> </a:t>
            </a:r>
            <a:r>
              <a:rPr lang="ru-RU" b="1" dirty="0" err="1" smtClean="0"/>
              <a:t>інші</a:t>
            </a:r>
            <a:r>
              <a:rPr lang="ru-RU" b="1" dirty="0" smtClean="0"/>
              <a:t> </a:t>
            </a:r>
            <a:r>
              <a:rPr lang="ru-RU" b="1" dirty="0" err="1" smtClean="0"/>
              <a:t>рослини</a:t>
            </a:r>
            <a:r>
              <a:rPr lang="ru-RU" b="1" dirty="0" smtClean="0"/>
              <a:t>, </a:t>
            </a:r>
            <a:r>
              <a:rPr lang="ru-RU" b="1" dirty="0" err="1" smtClean="0"/>
              <a:t>сировина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речовини</a:t>
            </a:r>
            <a:r>
              <a:rPr lang="ru-RU" b="1" dirty="0" smtClean="0"/>
              <a:t>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становлять</a:t>
            </a:r>
            <a:r>
              <a:rPr lang="ru-RU" b="1" dirty="0" smtClean="0"/>
              <a:t> </a:t>
            </a:r>
            <a:r>
              <a:rPr lang="ru-RU" b="1" dirty="0" err="1" smtClean="0"/>
              <a:t>небезпеку</a:t>
            </a:r>
            <a:r>
              <a:rPr lang="ru-RU" b="1" dirty="0" smtClean="0"/>
              <a:t> для </a:t>
            </a:r>
            <a:r>
              <a:rPr lang="ru-RU" b="1" dirty="0" err="1" smtClean="0"/>
              <a:t>здоров'я</a:t>
            </a:r>
            <a:r>
              <a:rPr lang="ru-RU" b="1" dirty="0" smtClean="0"/>
              <a:t> </a:t>
            </a:r>
            <a:r>
              <a:rPr lang="ru-RU" b="1" dirty="0" err="1" smtClean="0"/>
              <a:t>населення</a:t>
            </a:r>
            <a:r>
              <a:rPr lang="ru-RU" b="1" dirty="0" smtClean="0"/>
              <a:t> у </a:t>
            </a:r>
            <a:r>
              <a:rPr lang="ru-RU" b="1" dirty="0" err="1" smtClean="0"/>
              <a:t>разі</a:t>
            </a:r>
            <a:r>
              <a:rPr lang="ru-RU" b="1" dirty="0" smtClean="0"/>
              <a:t> </a:t>
            </a:r>
            <a:r>
              <a:rPr lang="ru-RU" b="1" dirty="0" err="1" smtClean="0"/>
              <a:t>зловживання</a:t>
            </a:r>
            <a:r>
              <a:rPr lang="ru-RU" b="1" dirty="0" smtClean="0"/>
              <a:t> ними, та </a:t>
            </a:r>
            <a:r>
              <a:rPr lang="ru-RU" b="1" dirty="0" err="1" smtClean="0"/>
              <a:t>віднесені</a:t>
            </a:r>
            <a:r>
              <a:rPr lang="ru-RU" b="1" dirty="0" smtClean="0"/>
              <a:t> до </a:t>
            </a:r>
            <a:r>
              <a:rPr lang="ru-RU" b="1" dirty="0" err="1" smtClean="0"/>
              <a:t>вказаної</a:t>
            </a:r>
            <a:r>
              <a:rPr lang="ru-RU" b="1" dirty="0" smtClean="0"/>
              <a:t> </a:t>
            </a:r>
            <a:r>
              <a:rPr lang="ru-RU" b="1" dirty="0" err="1" smtClean="0"/>
              <a:t>категорії</a:t>
            </a:r>
            <a:r>
              <a:rPr lang="ru-RU" b="1" dirty="0" smtClean="0"/>
              <a:t> </a:t>
            </a:r>
            <a:r>
              <a:rPr lang="ru-RU" b="1" dirty="0" err="1" smtClean="0"/>
              <a:t>Комітетом</a:t>
            </a:r>
            <a:r>
              <a:rPr lang="ru-RU" b="1" dirty="0" smtClean="0"/>
              <a:t> по контролю за наркотиками при </a:t>
            </a:r>
            <a:r>
              <a:rPr lang="ru-RU" b="1" dirty="0" err="1" smtClean="0"/>
              <a:t>Міністерстві</a:t>
            </a:r>
            <a:r>
              <a:rPr lang="ru-RU" b="1" dirty="0" smtClean="0"/>
              <a:t> </a:t>
            </a:r>
            <a:r>
              <a:rPr lang="ru-RU" b="1" dirty="0" err="1" smtClean="0"/>
              <a:t>охорони</a:t>
            </a:r>
            <a:r>
              <a:rPr lang="ru-RU" b="1" dirty="0" smtClean="0"/>
              <a:t> </a:t>
            </a:r>
            <a:r>
              <a:rPr lang="ru-RU" b="1" dirty="0" err="1" smtClean="0"/>
              <a:t>здоров'я</a:t>
            </a:r>
            <a:r>
              <a:rPr lang="ru-RU" b="1" dirty="0" smtClean="0"/>
              <a:t> </a:t>
            </a:r>
            <a:r>
              <a:rPr lang="ru-RU" b="1" dirty="0" err="1" smtClean="0"/>
              <a:t>України</a:t>
            </a:r>
            <a:r>
              <a:rPr lang="ru-RU" b="1" dirty="0" smtClean="0"/>
              <a:t> (</a:t>
            </a:r>
            <a:r>
              <a:rPr lang="ru-RU" b="1" dirty="0" err="1" smtClean="0"/>
              <a:t>далі</a:t>
            </a:r>
            <a:r>
              <a:rPr lang="ru-RU" b="1" dirty="0" smtClean="0"/>
              <a:t> </a:t>
            </a:r>
            <a:r>
              <a:rPr lang="ru-RU" b="1" dirty="0" err="1" smtClean="0"/>
              <a:t>Комітетом</a:t>
            </a:r>
            <a:r>
              <a:rPr lang="ru-RU" b="1" dirty="0" smtClean="0"/>
              <a:t>);</a:t>
            </a:r>
          </a:p>
          <a:p>
            <a:pPr algn="just"/>
            <a:r>
              <a:rPr lang="ru-RU" b="1" dirty="0" smtClean="0"/>
              <a:t>— </a:t>
            </a:r>
            <a:r>
              <a:rPr lang="ru-RU" b="1" i="1" dirty="0" err="1" smtClean="0">
                <a:solidFill>
                  <a:srgbClr val="FF0000"/>
                </a:solidFill>
              </a:rPr>
              <a:t>психотропні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речовини</a:t>
            </a:r>
            <a:r>
              <a:rPr lang="ru-RU" b="1" dirty="0" smtClean="0"/>
              <a:t> — </a:t>
            </a:r>
            <a:r>
              <a:rPr lang="ru-RU" b="1" dirty="0" err="1" smtClean="0"/>
              <a:t>будь-які</a:t>
            </a:r>
            <a:r>
              <a:rPr lang="ru-RU" b="1" dirty="0" smtClean="0"/>
              <a:t> </a:t>
            </a:r>
            <a:r>
              <a:rPr lang="ru-RU" b="1" dirty="0" err="1" smtClean="0"/>
              <a:t>природні</a:t>
            </a:r>
            <a:r>
              <a:rPr lang="ru-RU" b="1" dirty="0" smtClean="0"/>
              <a:t> </a:t>
            </a:r>
            <a:r>
              <a:rPr lang="ru-RU" b="1" dirty="0" err="1" smtClean="0"/>
              <a:t>чи</a:t>
            </a:r>
            <a:r>
              <a:rPr lang="ru-RU" b="1" dirty="0" smtClean="0"/>
              <a:t> </a:t>
            </a:r>
            <a:r>
              <a:rPr lang="ru-RU" b="1" dirty="0" err="1" smtClean="0"/>
              <a:t>синтетичні</a:t>
            </a:r>
            <a:r>
              <a:rPr lang="ru-RU" b="1" dirty="0" smtClean="0"/>
              <a:t> </a:t>
            </a:r>
            <a:r>
              <a:rPr lang="ru-RU" b="1" dirty="0" err="1" smtClean="0"/>
              <a:t>речовини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матеріали</a:t>
            </a:r>
            <a:r>
              <a:rPr lang="ru-RU" b="1" dirty="0" smtClean="0"/>
              <a:t>, </a:t>
            </a:r>
            <a:r>
              <a:rPr lang="ru-RU" b="1" dirty="0" err="1" smtClean="0"/>
              <a:t>класифіковані</a:t>
            </a:r>
            <a:r>
              <a:rPr lang="ru-RU" b="1" dirty="0" smtClean="0"/>
              <a:t> як </a:t>
            </a:r>
            <a:r>
              <a:rPr lang="ru-RU" b="1" dirty="0" err="1" smtClean="0"/>
              <a:t>такі</a:t>
            </a:r>
            <a:r>
              <a:rPr lang="ru-RU" b="1" dirty="0" smtClean="0"/>
              <a:t> у </a:t>
            </a:r>
            <a:r>
              <a:rPr lang="ru-RU" b="1" dirty="0" err="1" smtClean="0"/>
              <a:t>міжнародних</a:t>
            </a:r>
            <a:r>
              <a:rPr lang="ru-RU" b="1" dirty="0" smtClean="0"/>
              <a:t> </a:t>
            </a:r>
            <a:r>
              <a:rPr lang="ru-RU" b="1" dirty="0" err="1" smtClean="0"/>
              <a:t>конвенціях</a:t>
            </a:r>
            <a:r>
              <a:rPr lang="ru-RU" b="1" dirty="0" smtClean="0"/>
              <a:t>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становлять</a:t>
            </a:r>
            <a:r>
              <a:rPr lang="ru-RU" b="1" dirty="0" smtClean="0"/>
              <a:t> </a:t>
            </a:r>
            <a:r>
              <a:rPr lang="ru-RU" b="1" dirty="0" err="1" smtClean="0"/>
              <a:t>небезпеку</a:t>
            </a:r>
            <a:r>
              <a:rPr lang="ru-RU" b="1" dirty="0" smtClean="0"/>
              <a:t> для </a:t>
            </a:r>
            <a:r>
              <a:rPr lang="ru-RU" b="1" dirty="0" err="1" smtClean="0"/>
              <a:t>здоров'я</a:t>
            </a:r>
            <a:r>
              <a:rPr lang="ru-RU" b="1" dirty="0" smtClean="0"/>
              <a:t> </a:t>
            </a:r>
            <a:r>
              <a:rPr lang="ru-RU" b="1" dirty="0" err="1" smtClean="0"/>
              <a:t>населення</a:t>
            </a:r>
            <a:r>
              <a:rPr lang="ru-RU" b="1" dirty="0" smtClean="0"/>
              <a:t> </a:t>
            </a:r>
            <a:r>
              <a:rPr lang="ru-RU" b="1" dirty="0" err="1" smtClean="0"/>
              <a:t>уразі</a:t>
            </a:r>
            <a:r>
              <a:rPr lang="ru-RU" b="1" dirty="0" smtClean="0"/>
              <a:t> </a:t>
            </a:r>
            <a:r>
              <a:rPr lang="ru-RU" b="1" dirty="0" err="1" smtClean="0"/>
              <a:t>зловживання</a:t>
            </a:r>
            <a:r>
              <a:rPr lang="ru-RU" b="1" dirty="0" smtClean="0"/>
              <a:t> ними,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віднесені</a:t>
            </a:r>
            <a:r>
              <a:rPr lang="ru-RU" b="1" dirty="0" smtClean="0"/>
              <a:t> до </a:t>
            </a:r>
            <a:r>
              <a:rPr lang="ru-RU" b="1" dirty="0" err="1" smtClean="0"/>
              <a:t>вказаної</a:t>
            </a:r>
            <a:r>
              <a:rPr lang="ru-RU" b="1" dirty="0" smtClean="0"/>
              <a:t> </a:t>
            </a:r>
            <a:r>
              <a:rPr lang="ru-RU" b="1" dirty="0" err="1" smtClean="0"/>
              <a:t>категорії</a:t>
            </a:r>
            <a:r>
              <a:rPr lang="ru-RU" b="1" dirty="0" smtClean="0"/>
              <a:t> </a:t>
            </a:r>
            <a:r>
              <a:rPr lang="ru-RU" b="1" dirty="0" err="1" smtClean="0"/>
              <a:t>Комітетом</a:t>
            </a:r>
            <a:r>
              <a:rPr lang="ru-RU" b="1" dirty="0" smtClean="0"/>
              <a:t>;</a:t>
            </a:r>
          </a:p>
          <a:p>
            <a:pPr algn="just"/>
            <a:r>
              <a:rPr lang="ru-RU" b="1" dirty="0" smtClean="0"/>
              <a:t>- </a:t>
            </a:r>
            <a:r>
              <a:rPr lang="ru-RU" b="1" i="1" dirty="0" err="1" smtClean="0">
                <a:solidFill>
                  <a:srgbClr val="FF0000"/>
                </a:solidFill>
              </a:rPr>
              <a:t>прекурсори</a:t>
            </a:r>
            <a:r>
              <a:rPr lang="ru-RU" b="1" dirty="0" smtClean="0"/>
              <a:t> — </a:t>
            </a:r>
            <a:r>
              <a:rPr lang="ru-RU" b="1" dirty="0" err="1" smtClean="0"/>
              <a:t>речовини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їх</a:t>
            </a:r>
            <a:r>
              <a:rPr lang="ru-RU" b="1" dirty="0" smtClean="0"/>
              <a:t> </a:t>
            </a:r>
            <a:r>
              <a:rPr lang="ru-RU" b="1" dirty="0" err="1" smtClean="0"/>
              <a:t>солі</a:t>
            </a:r>
            <a:r>
              <a:rPr lang="ru-RU" b="1" dirty="0" smtClean="0"/>
              <a:t>, </a:t>
            </a:r>
            <a:r>
              <a:rPr lang="ru-RU" b="1" dirty="0" err="1" smtClean="0"/>
              <a:t>класифіковані</a:t>
            </a:r>
            <a:r>
              <a:rPr lang="ru-RU" b="1" dirty="0" smtClean="0"/>
              <a:t> у </a:t>
            </a:r>
            <a:r>
              <a:rPr lang="ru-RU" b="1" dirty="0" err="1" smtClean="0"/>
              <a:t>міжнародних</a:t>
            </a:r>
            <a:r>
              <a:rPr lang="ru-RU" b="1" dirty="0" smtClean="0"/>
              <a:t> </a:t>
            </a:r>
            <a:r>
              <a:rPr lang="ru-RU" b="1" dirty="0" err="1" smtClean="0"/>
              <a:t>конвенціях</a:t>
            </a:r>
            <a:r>
              <a:rPr lang="ru-RU" b="1" dirty="0" smtClean="0"/>
              <a:t> як </a:t>
            </a:r>
            <a:r>
              <a:rPr lang="ru-RU" b="1" dirty="0" err="1" smtClean="0"/>
              <a:t>хімічні</a:t>
            </a:r>
            <a:r>
              <a:rPr lang="ru-RU" b="1" dirty="0" smtClean="0"/>
              <a:t> </a:t>
            </a:r>
            <a:r>
              <a:rPr lang="ru-RU" b="1" dirty="0" err="1" smtClean="0"/>
              <a:t>матеріали</a:t>
            </a:r>
            <a:r>
              <a:rPr lang="ru-RU" b="1" dirty="0" smtClean="0"/>
              <a:t>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використовуються</a:t>
            </a:r>
            <a:r>
              <a:rPr lang="ru-RU" b="1" dirty="0" smtClean="0"/>
              <a:t> для </a:t>
            </a:r>
            <a:r>
              <a:rPr lang="ru-RU" b="1" dirty="0" err="1" smtClean="0"/>
              <a:t>виготовлення</a:t>
            </a:r>
            <a:r>
              <a:rPr lang="ru-RU" b="1" dirty="0" smtClean="0"/>
              <a:t> </a:t>
            </a:r>
            <a:r>
              <a:rPr lang="ru-RU" b="1" dirty="0" err="1" smtClean="0"/>
              <a:t>наркотичних</a:t>
            </a:r>
            <a:r>
              <a:rPr lang="ru-RU" b="1" dirty="0" smtClean="0"/>
              <a:t> </a:t>
            </a:r>
            <a:r>
              <a:rPr lang="ru-RU" b="1" dirty="0" err="1" smtClean="0"/>
              <a:t>засобів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психотропних</a:t>
            </a:r>
            <a:r>
              <a:rPr lang="ru-RU" b="1" dirty="0" smtClean="0"/>
              <a:t> </a:t>
            </a:r>
            <a:r>
              <a:rPr lang="ru-RU" b="1" dirty="0" err="1" smtClean="0"/>
              <a:t>речовин</a:t>
            </a:r>
            <a:r>
              <a:rPr lang="ru-RU" b="1" dirty="0" smtClean="0"/>
              <a:t>, а </a:t>
            </a:r>
            <a:r>
              <a:rPr lang="ru-RU" b="1" dirty="0" err="1" smtClean="0"/>
              <a:t>також</a:t>
            </a:r>
            <a:r>
              <a:rPr lang="ru-RU" b="1" dirty="0" smtClean="0"/>
              <a:t> </a:t>
            </a:r>
            <a:r>
              <a:rPr lang="ru-RU" b="1" dirty="0" err="1" smtClean="0"/>
              <a:t>хімічні</a:t>
            </a:r>
            <a:r>
              <a:rPr lang="ru-RU" b="1" dirty="0" smtClean="0"/>
              <a:t> </a:t>
            </a:r>
            <a:r>
              <a:rPr lang="ru-RU" b="1" dirty="0" err="1" smtClean="0"/>
              <a:t>речовини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їх</a:t>
            </a:r>
            <a:r>
              <a:rPr lang="ru-RU" b="1" dirty="0" smtClean="0"/>
              <a:t> </a:t>
            </a:r>
            <a:r>
              <a:rPr lang="ru-RU" b="1" dirty="0" err="1" smtClean="0"/>
              <a:t>солі</a:t>
            </a:r>
            <a:r>
              <a:rPr lang="ru-RU" b="1" dirty="0" smtClean="0"/>
              <a:t>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використовуються</a:t>
            </a:r>
            <a:r>
              <a:rPr lang="ru-RU" b="1" dirty="0" smtClean="0"/>
              <a:t> </a:t>
            </a:r>
            <a:r>
              <a:rPr lang="ru-RU" b="1" dirty="0" err="1" smtClean="0"/>
              <a:t>з</a:t>
            </a:r>
            <a:r>
              <a:rPr lang="ru-RU" b="1" dirty="0" smtClean="0"/>
              <a:t> такою самою метою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віднесені</a:t>
            </a:r>
            <a:r>
              <a:rPr lang="ru-RU" b="1" dirty="0" smtClean="0"/>
              <a:t> до </a:t>
            </a:r>
            <a:r>
              <a:rPr lang="ru-RU" b="1" dirty="0" err="1" smtClean="0"/>
              <a:t>вказаної</a:t>
            </a:r>
            <a:r>
              <a:rPr lang="ru-RU" b="1" dirty="0" smtClean="0"/>
              <a:t> </a:t>
            </a:r>
            <a:r>
              <a:rPr lang="ru-RU" b="1" dirty="0" err="1" smtClean="0"/>
              <a:t>категорії</a:t>
            </a:r>
            <a:r>
              <a:rPr lang="ru-RU" b="1" dirty="0" smtClean="0"/>
              <a:t> </a:t>
            </a:r>
            <a:r>
              <a:rPr lang="ru-RU" b="1" dirty="0" err="1" smtClean="0"/>
              <a:t>Комітетом</a:t>
            </a:r>
            <a:r>
              <a:rPr lang="ru-RU" b="1" dirty="0" smtClean="0"/>
              <a:t>;</a:t>
            </a:r>
          </a:p>
          <a:p>
            <a:pPr algn="just"/>
            <a:r>
              <a:rPr lang="ru-RU" b="1" dirty="0" smtClean="0"/>
              <a:t>— </a:t>
            </a:r>
            <a:r>
              <a:rPr lang="ru-RU" b="1" i="1" dirty="0" smtClean="0">
                <a:solidFill>
                  <a:srgbClr val="FF0000"/>
                </a:solidFill>
              </a:rPr>
              <a:t>аналоги </a:t>
            </a:r>
            <a:r>
              <a:rPr lang="ru-RU" b="1" i="1" dirty="0" err="1" smtClean="0">
                <a:solidFill>
                  <a:srgbClr val="FF0000"/>
                </a:solidFill>
              </a:rPr>
              <a:t>наркотичних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і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психотропних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речовин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/>
              <a:t>— </a:t>
            </a:r>
            <a:r>
              <a:rPr lang="ru-RU" b="1" dirty="0" err="1" smtClean="0"/>
              <a:t>синтетичні</a:t>
            </a:r>
            <a:r>
              <a:rPr lang="ru-RU" b="1" dirty="0" smtClean="0"/>
              <a:t> та </a:t>
            </a:r>
            <a:r>
              <a:rPr lang="ru-RU" b="1" dirty="0" err="1" smtClean="0"/>
              <a:t>виділенні</a:t>
            </a:r>
            <a:r>
              <a:rPr lang="ru-RU" b="1" dirty="0" smtClean="0"/>
              <a:t> </a:t>
            </a:r>
            <a:r>
              <a:rPr lang="ru-RU" b="1" dirty="0" err="1" smtClean="0"/>
              <a:t>із</a:t>
            </a:r>
            <a:r>
              <a:rPr lang="ru-RU" b="1" dirty="0" smtClean="0"/>
              <a:t> </a:t>
            </a:r>
            <a:r>
              <a:rPr lang="ru-RU" b="1" dirty="0" err="1" smtClean="0"/>
              <a:t>природної</a:t>
            </a:r>
            <a:r>
              <a:rPr lang="ru-RU" b="1" dirty="0" smtClean="0"/>
              <a:t> </a:t>
            </a:r>
            <a:r>
              <a:rPr lang="ru-RU" b="1" dirty="0" err="1" smtClean="0"/>
              <a:t>сировини</a:t>
            </a:r>
            <a:r>
              <a:rPr lang="ru-RU" b="1" dirty="0" smtClean="0"/>
              <a:t> </a:t>
            </a:r>
            <a:r>
              <a:rPr lang="ru-RU" b="1" dirty="0" err="1" smtClean="0"/>
              <a:t>продукти</a:t>
            </a:r>
            <a:r>
              <a:rPr lang="ru-RU" b="1" dirty="0" smtClean="0"/>
              <a:t>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мають</a:t>
            </a:r>
            <a:r>
              <a:rPr lang="ru-RU" b="1" dirty="0" smtClean="0"/>
              <a:t> </a:t>
            </a:r>
            <a:r>
              <a:rPr lang="ru-RU" b="1" dirty="0" err="1" smtClean="0"/>
              <a:t>хімічну</a:t>
            </a:r>
            <a:r>
              <a:rPr lang="ru-RU" b="1" dirty="0" smtClean="0"/>
              <a:t> структуру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властивості</a:t>
            </a:r>
            <a:r>
              <a:rPr lang="ru-RU" b="1" dirty="0" smtClean="0"/>
              <a:t>, </a:t>
            </a:r>
            <a:r>
              <a:rPr lang="ru-RU" b="1" dirty="0" err="1" smtClean="0"/>
              <a:t>схожі</a:t>
            </a:r>
            <a:r>
              <a:rPr lang="ru-RU" b="1" dirty="0" smtClean="0"/>
              <a:t> за структурою та </a:t>
            </a:r>
            <a:r>
              <a:rPr lang="ru-RU" b="1" dirty="0" err="1" smtClean="0"/>
              <a:t>властивостями</a:t>
            </a:r>
            <a:r>
              <a:rPr lang="ru-RU" b="1" dirty="0" smtClean="0"/>
              <a:t> </a:t>
            </a:r>
            <a:r>
              <a:rPr lang="ru-RU" b="1" dirty="0" err="1" smtClean="0"/>
              <a:t>з</a:t>
            </a:r>
            <a:r>
              <a:rPr lang="ru-RU" b="1" dirty="0" smtClean="0"/>
              <a:t> </a:t>
            </a:r>
            <a:r>
              <a:rPr lang="ru-RU" b="1" dirty="0" err="1" smtClean="0"/>
              <a:t>речовинами</a:t>
            </a:r>
            <a:r>
              <a:rPr lang="ru-RU" b="1" dirty="0" smtClean="0"/>
              <a:t>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викликають</a:t>
            </a:r>
            <a:r>
              <a:rPr lang="ru-RU" b="1" dirty="0" smtClean="0"/>
              <a:t> </a:t>
            </a:r>
            <a:r>
              <a:rPr lang="ru-RU" b="1" dirty="0" err="1" smtClean="0"/>
              <a:t>стимулюючий</a:t>
            </a:r>
            <a:r>
              <a:rPr lang="ru-RU" b="1" dirty="0" smtClean="0"/>
              <a:t>, </a:t>
            </a:r>
            <a:r>
              <a:rPr lang="ru-RU" b="1" dirty="0" err="1" smtClean="0"/>
              <a:t>депресивний</a:t>
            </a:r>
            <a:r>
              <a:rPr lang="ru-RU" b="1" dirty="0" smtClean="0"/>
              <a:t> </a:t>
            </a:r>
            <a:r>
              <a:rPr lang="ru-RU" b="1" dirty="0" err="1" smtClean="0"/>
              <a:t>чи</a:t>
            </a:r>
            <a:r>
              <a:rPr lang="ru-RU" b="1" dirty="0" smtClean="0"/>
              <a:t> </a:t>
            </a:r>
            <a:r>
              <a:rPr lang="ru-RU" b="1" dirty="0" err="1" smtClean="0"/>
              <a:t>галюцинаційний</a:t>
            </a:r>
            <a:r>
              <a:rPr lang="ru-RU" b="1" dirty="0" smtClean="0"/>
              <a:t> стан, </a:t>
            </a:r>
            <a:r>
              <a:rPr lang="ru-RU" b="1" dirty="0" err="1" smtClean="0"/>
              <a:t>небезпечні</a:t>
            </a:r>
            <a:r>
              <a:rPr lang="ru-RU" b="1" dirty="0" smtClean="0"/>
              <a:t> для </a:t>
            </a:r>
            <a:r>
              <a:rPr lang="ru-RU" b="1" dirty="0" err="1" smtClean="0"/>
              <a:t>здоров'я</a:t>
            </a:r>
            <a:r>
              <a:rPr lang="ru-RU" b="1" dirty="0" smtClean="0"/>
              <a:t> </a:t>
            </a:r>
            <a:r>
              <a:rPr lang="ru-RU" b="1" dirty="0" err="1" smtClean="0"/>
              <a:t>населення</a:t>
            </a:r>
            <a:r>
              <a:rPr lang="ru-RU" b="1" dirty="0" smtClean="0"/>
              <a:t> у </a:t>
            </a:r>
            <a:r>
              <a:rPr lang="ru-RU" b="1" dirty="0" err="1" smtClean="0"/>
              <a:t>разі</a:t>
            </a:r>
            <a:r>
              <a:rPr lang="ru-RU" b="1" dirty="0" smtClean="0"/>
              <a:t> </a:t>
            </a:r>
            <a:r>
              <a:rPr lang="ru-RU" b="1" dirty="0" err="1" smtClean="0"/>
              <a:t>зловживання</a:t>
            </a:r>
            <a:r>
              <a:rPr lang="ru-RU" b="1" dirty="0" smtClean="0"/>
              <a:t> ними </a:t>
            </a:r>
            <a:r>
              <a:rPr lang="ru-RU" b="1" dirty="0" err="1" smtClean="0"/>
              <a:t>і</a:t>
            </a:r>
            <a:r>
              <a:rPr lang="ru-RU" b="1" dirty="0" smtClean="0"/>
              <a:t> не </a:t>
            </a:r>
            <a:r>
              <a:rPr lang="ru-RU" b="1" dirty="0" err="1" smtClean="0"/>
              <a:t>затвердженні</a:t>
            </a:r>
            <a:r>
              <a:rPr lang="ru-RU" b="1" dirty="0" smtClean="0"/>
              <a:t> як </a:t>
            </a:r>
            <a:r>
              <a:rPr lang="ru-RU" b="1" dirty="0" err="1" smtClean="0"/>
              <a:t>наркотичні</a:t>
            </a:r>
            <a:r>
              <a:rPr lang="ru-RU" b="1" dirty="0" smtClean="0"/>
              <a:t> </a:t>
            </a:r>
            <a:r>
              <a:rPr lang="ru-RU" b="1" dirty="0" err="1" smtClean="0"/>
              <a:t>засоби</a:t>
            </a:r>
            <a:r>
              <a:rPr lang="ru-RU" b="1" dirty="0" smtClean="0"/>
              <a:t> </a:t>
            </a:r>
            <a:r>
              <a:rPr lang="ru-RU" b="1" dirty="0" err="1" smtClean="0"/>
              <a:t>чи</a:t>
            </a:r>
            <a:r>
              <a:rPr lang="ru-RU" b="1" dirty="0" smtClean="0"/>
              <a:t> </a:t>
            </a:r>
            <a:r>
              <a:rPr lang="ru-RU" b="1" dirty="0" err="1" smtClean="0"/>
              <a:t>психотропні</a:t>
            </a:r>
            <a:r>
              <a:rPr lang="ru-RU" b="1" dirty="0" smtClean="0"/>
              <a:t> </a:t>
            </a:r>
            <a:r>
              <a:rPr lang="ru-RU" b="1" dirty="0" err="1" smtClean="0"/>
              <a:t>речовини</a:t>
            </a:r>
            <a:r>
              <a:rPr lang="ru-RU" b="1" dirty="0" smtClean="0"/>
              <a:t> </a:t>
            </a:r>
            <a:r>
              <a:rPr lang="ru-RU" b="1" dirty="0" err="1" smtClean="0"/>
              <a:t>міжнародними</a:t>
            </a:r>
            <a:r>
              <a:rPr lang="ru-RU" b="1" dirty="0" smtClean="0"/>
              <a:t> </a:t>
            </a:r>
            <a:r>
              <a:rPr lang="ru-RU" b="1" dirty="0" err="1" smtClean="0"/>
              <a:t>конвенціями</a:t>
            </a:r>
            <a:r>
              <a:rPr lang="ru-RU" b="1" dirty="0" smtClean="0"/>
              <a:t> ООН, а </a:t>
            </a:r>
            <a:r>
              <a:rPr lang="ru-RU" b="1" dirty="0" err="1" smtClean="0"/>
              <a:t>також</a:t>
            </a:r>
            <a:r>
              <a:rPr lang="ru-RU" b="1" dirty="0" smtClean="0"/>
              <a:t> </a:t>
            </a:r>
            <a:r>
              <a:rPr lang="ru-RU" b="1" dirty="0" err="1" smtClean="0"/>
              <a:t>рішенням</a:t>
            </a:r>
            <a:r>
              <a:rPr lang="ru-RU" b="1" dirty="0" smtClean="0"/>
              <a:t> </a:t>
            </a:r>
            <a:r>
              <a:rPr lang="ru-RU" b="1" dirty="0" err="1" smtClean="0"/>
              <a:t>Комітету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338" y="214290"/>
            <a:ext cx="893081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Причини </a:t>
            </a:r>
            <a:r>
              <a:rPr lang="ru-RU" b="1" dirty="0" err="1" smtClean="0"/>
              <a:t>наркоманії</a:t>
            </a:r>
            <a:r>
              <a:rPr lang="ru-RU" b="1" dirty="0" smtClean="0"/>
              <a:t> </a:t>
            </a:r>
            <a:r>
              <a:rPr lang="ru-RU" b="1" dirty="0" err="1" smtClean="0"/>
              <a:t>умовно</a:t>
            </a:r>
            <a:r>
              <a:rPr lang="ru-RU" b="1" dirty="0" smtClean="0"/>
              <a:t> </a:t>
            </a:r>
            <a:r>
              <a:rPr lang="ru-RU" b="1" dirty="0" err="1" smtClean="0"/>
              <a:t>поділяють</a:t>
            </a:r>
            <a:r>
              <a:rPr lang="ru-RU" b="1" dirty="0" smtClean="0"/>
              <a:t> на: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соціально-психологічні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психологічні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just"/>
            <a:r>
              <a:rPr lang="ru-RU" b="1" dirty="0" smtClean="0"/>
              <a:t>Вони </a:t>
            </a:r>
            <a:r>
              <a:rPr lang="ru-RU" b="1" dirty="0" err="1" smtClean="0"/>
              <a:t>пов'язані</a:t>
            </a:r>
            <a:r>
              <a:rPr lang="ru-RU" b="1" dirty="0" smtClean="0"/>
              <a:t> </a:t>
            </a:r>
            <a:r>
              <a:rPr lang="ru-RU" b="1" dirty="0" err="1" smtClean="0"/>
              <a:t>з</a:t>
            </a:r>
            <a:r>
              <a:rPr lang="ru-RU" b="1" dirty="0" smtClean="0"/>
              <a:t> </a:t>
            </a:r>
            <a:r>
              <a:rPr lang="ru-RU" b="1" dirty="0" err="1" smtClean="0"/>
              <a:t>умовами</a:t>
            </a:r>
            <a:r>
              <a:rPr lang="ru-RU" b="1" dirty="0" smtClean="0"/>
              <a:t> </a:t>
            </a:r>
            <a:r>
              <a:rPr lang="ru-RU" b="1" dirty="0" err="1" smtClean="0"/>
              <a:t>життя</a:t>
            </a:r>
            <a:r>
              <a:rPr lang="ru-RU" b="1" dirty="0" smtClean="0"/>
              <a:t>, </a:t>
            </a:r>
            <a:r>
              <a:rPr lang="ru-RU" b="1" dirty="0" err="1" smtClean="0"/>
              <a:t>цінностями</a:t>
            </a:r>
            <a:r>
              <a:rPr lang="ru-RU" b="1" dirty="0" smtClean="0"/>
              <a:t> </a:t>
            </a:r>
            <a:r>
              <a:rPr lang="ru-RU" b="1" dirty="0" err="1" smtClean="0"/>
              <a:t>суспільства</a:t>
            </a:r>
            <a:r>
              <a:rPr lang="ru-RU" b="1" dirty="0" smtClean="0"/>
              <a:t>, </a:t>
            </a:r>
            <a:r>
              <a:rPr lang="ru-RU" b="1" dirty="0" err="1" smtClean="0"/>
              <a:t>можливістю</a:t>
            </a:r>
            <a:r>
              <a:rPr lang="ru-RU" b="1" dirty="0" smtClean="0"/>
              <a:t> </a:t>
            </a:r>
            <a:r>
              <a:rPr lang="ru-RU" b="1" dirty="0" err="1" smtClean="0"/>
              <a:t>самореалізащї</a:t>
            </a:r>
            <a:r>
              <a:rPr lang="ru-RU" b="1" dirty="0" smtClean="0"/>
              <a:t>, </a:t>
            </a:r>
            <a:r>
              <a:rPr lang="ru-RU" b="1" dirty="0" err="1" smtClean="0"/>
              <a:t>упевненістю</a:t>
            </a:r>
            <a:r>
              <a:rPr lang="ru-RU" b="1" dirty="0" smtClean="0"/>
              <a:t> в </a:t>
            </a:r>
            <a:r>
              <a:rPr lang="ru-RU" b="1" dirty="0" err="1" smtClean="0"/>
              <a:t>собі</a:t>
            </a:r>
            <a:r>
              <a:rPr lang="ru-RU" b="1" dirty="0" smtClean="0"/>
              <a:t> та </a:t>
            </a:r>
            <a:r>
              <a:rPr lang="ru-RU" b="1" dirty="0" err="1" smtClean="0"/>
              <a:t>своєму</a:t>
            </a:r>
            <a:r>
              <a:rPr lang="ru-RU" b="1" dirty="0" smtClean="0"/>
              <a:t> </a:t>
            </a:r>
            <a:r>
              <a:rPr lang="ru-RU" b="1" dirty="0" err="1" smtClean="0"/>
              <a:t>майбутньому</a:t>
            </a:r>
            <a:r>
              <a:rPr lang="ru-RU" b="1" dirty="0" smtClean="0"/>
              <a:t>. </a:t>
            </a:r>
          </a:p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Існують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такі</a:t>
            </a:r>
            <a:r>
              <a:rPr lang="ru-RU" b="1" dirty="0" smtClean="0">
                <a:solidFill>
                  <a:srgbClr val="FF0000"/>
                </a:solidFill>
              </a:rPr>
              <a:t> причини початку </a:t>
            </a:r>
            <a:r>
              <a:rPr lang="ru-RU" b="1" dirty="0" err="1" smtClean="0">
                <a:solidFill>
                  <a:srgbClr val="FF0000"/>
                </a:solidFill>
              </a:rPr>
              <a:t>зловживання</a:t>
            </a:r>
            <a:r>
              <a:rPr lang="ru-RU" b="1" dirty="0" smtClean="0">
                <a:solidFill>
                  <a:srgbClr val="FF0000"/>
                </a:solidFill>
              </a:rPr>
              <a:t> наркотиками.</a:t>
            </a:r>
          </a:p>
          <a:p>
            <a:pPr algn="just">
              <a:buFont typeface="Arial" pitchFamily="34" charset="0"/>
              <a:buChar char="•"/>
            </a:pPr>
            <a:r>
              <a:rPr lang="ru-RU" b="1" dirty="0" smtClean="0"/>
              <a:t> </a:t>
            </a:r>
            <a:r>
              <a:rPr lang="ru-RU" b="1" i="1" dirty="0" err="1" smtClean="0">
                <a:solidFill>
                  <a:srgbClr val="7030A0"/>
                </a:solidFill>
              </a:rPr>
              <a:t>Соціальна</a:t>
            </a:r>
            <a:r>
              <a:rPr lang="ru-RU" b="1" i="1" dirty="0" smtClean="0">
                <a:solidFill>
                  <a:srgbClr val="7030A0"/>
                </a:solidFill>
              </a:rPr>
              <a:t> </a:t>
            </a:r>
            <a:r>
              <a:rPr lang="ru-RU" b="1" i="1" dirty="0" err="1" smtClean="0">
                <a:solidFill>
                  <a:srgbClr val="7030A0"/>
                </a:solidFill>
              </a:rPr>
              <a:t>домовленість</a:t>
            </a:r>
            <a:r>
              <a:rPr lang="ru-RU" b="1" i="1" dirty="0" smtClean="0">
                <a:solidFill>
                  <a:srgbClr val="7030A0"/>
                </a:solidFill>
              </a:rPr>
              <a:t>. </a:t>
            </a:r>
            <a:r>
              <a:rPr lang="ru-RU" b="1" dirty="0" err="1" smtClean="0"/>
              <a:t>Якщо</a:t>
            </a:r>
            <a:r>
              <a:rPr lang="ru-RU" b="1" dirty="0" smtClean="0"/>
              <a:t> </a:t>
            </a:r>
            <a:r>
              <a:rPr lang="ru-RU" b="1" dirty="0" err="1" smtClean="0"/>
              <a:t>вживання</a:t>
            </a:r>
            <a:r>
              <a:rPr lang="ru-RU" b="1" dirty="0" smtClean="0"/>
              <a:t> </a:t>
            </a:r>
            <a:r>
              <a:rPr lang="ru-RU" b="1" dirty="0" err="1" smtClean="0"/>
              <a:t>певного</a:t>
            </a:r>
            <a:r>
              <a:rPr lang="ru-RU" b="1" dirty="0" smtClean="0"/>
              <a:t> наркотику </a:t>
            </a:r>
            <a:r>
              <a:rPr lang="ru-RU" b="1" dirty="0" err="1" smtClean="0"/>
              <a:t>прийнято</a:t>
            </a:r>
            <a:r>
              <a:rPr lang="ru-RU" b="1" dirty="0" smtClean="0"/>
              <a:t> в </a:t>
            </a:r>
            <a:r>
              <a:rPr lang="ru-RU" b="1" dirty="0" err="1" smtClean="0"/>
              <a:t>групі</a:t>
            </a:r>
            <a:r>
              <a:rPr lang="ru-RU" b="1" dirty="0" smtClean="0"/>
              <a:t>, до </a:t>
            </a:r>
            <a:r>
              <a:rPr lang="ru-RU" b="1" dirty="0" err="1" smtClean="0"/>
              <a:t>якої</a:t>
            </a:r>
            <a:r>
              <a:rPr lang="ru-RU" b="1" dirty="0" smtClean="0"/>
              <a:t> </a:t>
            </a:r>
            <a:r>
              <a:rPr lang="ru-RU" b="1" dirty="0" err="1" smtClean="0"/>
              <a:t>людина</a:t>
            </a:r>
            <a:r>
              <a:rPr lang="ru-RU" b="1" dirty="0" smtClean="0"/>
              <a:t> </a:t>
            </a:r>
            <a:r>
              <a:rPr lang="ru-RU" b="1" dirty="0" err="1" smtClean="0"/>
              <a:t>належить</a:t>
            </a:r>
            <a:r>
              <a:rPr lang="ru-RU" b="1" dirty="0" smtClean="0"/>
              <a:t> </a:t>
            </a:r>
            <a:r>
              <a:rPr lang="ru-RU" b="1" dirty="0" err="1" smtClean="0"/>
              <a:t>або</a:t>
            </a:r>
            <a:r>
              <a:rPr lang="ru-RU" b="1" dirty="0" smtClean="0"/>
              <a:t> себе </a:t>
            </a:r>
            <a:r>
              <a:rPr lang="ru-RU" b="1" dirty="0" err="1" smtClean="0"/>
              <a:t>відносить</a:t>
            </a:r>
            <a:r>
              <a:rPr lang="ru-RU" b="1" dirty="0" smtClean="0"/>
              <a:t>, вона </a:t>
            </a:r>
            <a:r>
              <a:rPr lang="ru-RU" b="1" dirty="0" err="1" smtClean="0"/>
              <a:t>вважає</a:t>
            </a:r>
            <a:r>
              <a:rPr lang="ru-RU" b="1" dirty="0" smtClean="0"/>
              <a:t> </a:t>
            </a:r>
            <a:r>
              <a:rPr lang="ru-RU" b="1" dirty="0" err="1" smtClean="0"/>
              <a:t>необхідним</a:t>
            </a:r>
            <a:r>
              <a:rPr lang="ru-RU" b="1" dirty="0" smtClean="0"/>
              <a:t> </a:t>
            </a:r>
            <a:r>
              <a:rPr lang="ru-RU" b="1" dirty="0" err="1" smtClean="0"/>
              <a:t>його</a:t>
            </a:r>
            <a:r>
              <a:rPr lang="ru-RU" b="1" dirty="0" smtClean="0"/>
              <a:t> </a:t>
            </a:r>
            <a:r>
              <a:rPr lang="ru-RU" b="1" dirty="0" err="1" smtClean="0"/>
              <a:t>вживати</a:t>
            </a:r>
            <a:r>
              <a:rPr lang="ru-RU" b="1" dirty="0" smtClean="0"/>
              <a:t>, </a:t>
            </a:r>
            <a:r>
              <a:rPr lang="ru-RU" b="1" dirty="0" err="1" smtClean="0"/>
              <a:t>щоб</a:t>
            </a:r>
            <a:r>
              <a:rPr lang="ru-RU" b="1" dirty="0" smtClean="0"/>
              <a:t> довести свою </a:t>
            </a:r>
            <a:r>
              <a:rPr lang="ru-RU" b="1" dirty="0" err="1" smtClean="0"/>
              <a:t>приналежність</a:t>
            </a:r>
            <a:r>
              <a:rPr lang="ru-RU" b="1" dirty="0" smtClean="0"/>
              <a:t> до </a:t>
            </a:r>
            <a:r>
              <a:rPr lang="ru-RU" b="1" dirty="0" err="1" smtClean="0"/>
              <a:t>цієї</a:t>
            </a:r>
            <a:r>
              <a:rPr lang="ru-RU" b="1" dirty="0" smtClean="0"/>
              <a:t> </a:t>
            </a:r>
            <a:r>
              <a:rPr lang="ru-RU" b="1" dirty="0" err="1" smtClean="0"/>
              <a:t>групи</a:t>
            </a:r>
            <a:r>
              <a:rPr lang="ru-RU" b="1" dirty="0" smtClean="0"/>
              <a:t>, "за </a:t>
            </a:r>
            <a:r>
              <a:rPr lang="ru-RU" b="1" dirty="0" err="1" smtClean="0"/>
              <a:t>компанію</a:t>
            </a:r>
            <a:r>
              <a:rPr lang="ru-RU" b="1" dirty="0" smtClean="0"/>
              <a:t>".</a:t>
            </a:r>
          </a:p>
          <a:p>
            <a:pPr algn="just"/>
            <a:r>
              <a:rPr lang="ru-RU" b="1" dirty="0" smtClean="0"/>
              <a:t>• </a:t>
            </a:r>
            <a:r>
              <a:rPr lang="ru-RU" b="1" i="1" dirty="0" err="1" smtClean="0">
                <a:solidFill>
                  <a:srgbClr val="7030A0"/>
                </a:solidFill>
              </a:rPr>
              <a:t>Задоволення</a:t>
            </a:r>
            <a:r>
              <a:rPr lang="ru-RU" b="1" i="1" dirty="0" smtClean="0">
                <a:solidFill>
                  <a:srgbClr val="7030A0"/>
                </a:solidFill>
              </a:rPr>
              <a:t>.</a:t>
            </a:r>
            <a:r>
              <a:rPr lang="ru-RU" b="1" dirty="0" smtClean="0"/>
              <a:t> Одна </a:t>
            </a:r>
            <a:r>
              <a:rPr lang="ru-RU" b="1" dirty="0" err="1" smtClean="0"/>
              <a:t>з</a:t>
            </a:r>
            <a:r>
              <a:rPr lang="ru-RU" b="1" dirty="0" smtClean="0"/>
              <a:t> </a:t>
            </a:r>
            <a:r>
              <a:rPr lang="ru-RU" b="1" dirty="0" err="1" smtClean="0"/>
              <a:t>головних</a:t>
            </a:r>
            <a:r>
              <a:rPr lang="ru-RU" b="1" dirty="0" smtClean="0"/>
              <a:t> причин, </a:t>
            </a:r>
            <a:r>
              <a:rPr lang="ru-RU" b="1" dirty="0" err="1" smtClean="0"/>
              <a:t>чому</a:t>
            </a:r>
            <a:r>
              <a:rPr lang="ru-RU" b="1" dirty="0" smtClean="0"/>
              <a:t> люди </a:t>
            </a:r>
            <a:r>
              <a:rPr lang="ru-RU" b="1" dirty="0" err="1" smtClean="0"/>
              <a:t>вживають</a:t>
            </a:r>
            <a:r>
              <a:rPr lang="ru-RU" b="1" dirty="0" smtClean="0"/>
              <a:t> наркотики, — </a:t>
            </a:r>
            <a:r>
              <a:rPr lang="ru-RU" b="1" dirty="0" err="1" smtClean="0"/>
              <a:t>це</a:t>
            </a:r>
            <a:r>
              <a:rPr lang="ru-RU" b="1" dirty="0" smtClean="0"/>
              <a:t> </a:t>
            </a:r>
            <a:r>
              <a:rPr lang="ru-RU" b="1" dirty="0" err="1" smtClean="0"/>
              <a:t>супутні</a:t>
            </a:r>
            <a:r>
              <a:rPr lang="ru-RU" b="1" dirty="0" smtClean="0"/>
              <a:t> та </a:t>
            </a:r>
            <a:r>
              <a:rPr lang="ru-RU" b="1" dirty="0" err="1" smtClean="0"/>
              <a:t>приємні</a:t>
            </a:r>
            <a:r>
              <a:rPr lang="ru-RU" b="1" dirty="0" smtClean="0"/>
              <a:t> </a:t>
            </a:r>
            <a:r>
              <a:rPr lang="ru-RU" b="1" dirty="0" err="1" smtClean="0"/>
              <a:t>відчуття</a:t>
            </a:r>
            <a:r>
              <a:rPr lang="ru-RU" b="1" dirty="0" smtClean="0"/>
              <a:t>, </a:t>
            </a:r>
            <a:r>
              <a:rPr lang="ru-RU" b="1" dirty="0" err="1" smtClean="0"/>
              <a:t>від</a:t>
            </a:r>
            <a:r>
              <a:rPr lang="ru-RU" b="1" dirty="0" smtClean="0"/>
              <a:t> гарного </a:t>
            </a:r>
            <a:r>
              <a:rPr lang="ru-RU" b="1" dirty="0" err="1" smtClean="0"/>
              <a:t>самопочуття</a:t>
            </a:r>
            <a:r>
              <a:rPr lang="ru-RU" b="1" dirty="0" smtClean="0"/>
              <a:t> </a:t>
            </a:r>
            <a:r>
              <a:rPr lang="ru-RU" b="1" dirty="0" err="1" smtClean="0"/>
              <a:t>й</a:t>
            </a:r>
            <a:r>
              <a:rPr lang="ru-RU" b="1" dirty="0" smtClean="0"/>
              <a:t> </a:t>
            </a:r>
            <a:r>
              <a:rPr lang="ru-RU" b="1" dirty="0" err="1" smtClean="0"/>
              <a:t>релаксації</a:t>
            </a:r>
            <a:r>
              <a:rPr lang="ru-RU" b="1" dirty="0" smtClean="0"/>
              <a:t> до </a:t>
            </a:r>
            <a:r>
              <a:rPr lang="ru-RU" b="1" dirty="0" err="1" smtClean="0"/>
              <a:t>містичної</a:t>
            </a:r>
            <a:r>
              <a:rPr lang="ru-RU" b="1" dirty="0" smtClean="0"/>
              <a:t> </a:t>
            </a:r>
            <a:r>
              <a:rPr lang="ru-RU" b="1" dirty="0" err="1" smtClean="0"/>
              <a:t>ейфорії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smtClean="0"/>
              <a:t>• </a:t>
            </a:r>
            <a:r>
              <a:rPr lang="ru-RU" b="1" i="1" dirty="0" err="1" smtClean="0">
                <a:solidFill>
                  <a:srgbClr val="7030A0"/>
                </a:solidFill>
              </a:rPr>
              <a:t>Доступність</a:t>
            </a:r>
            <a:r>
              <a:rPr lang="ru-RU" b="1" i="1" dirty="0" smtClean="0">
                <a:solidFill>
                  <a:srgbClr val="7030A0"/>
                </a:solidFill>
              </a:rPr>
              <a:t>. </a:t>
            </a:r>
            <a:r>
              <a:rPr lang="ru-RU" b="1" dirty="0" err="1" smtClean="0"/>
              <a:t>Нелегальне</a:t>
            </a:r>
            <a:r>
              <a:rPr lang="ru-RU" b="1" dirty="0" smtClean="0"/>
              <a:t> та </a:t>
            </a:r>
            <a:r>
              <a:rPr lang="ru-RU" b="1" dirty="0" err="1" smtClean="0"/>
              <a:t>легальне</a:t>
            </a:r>
            <a:r>
              <a:rPr lang="ru-RU" b="1" dirty="0" smtClean="0"/>
              <a:t> </a:t>
            </a:r>
            <a:r>
              <a:rPr lang="ru-RU" b="1" dirty="0" err="1" smtClean="0"/>
              <a:t>споживання</a:t>
            </a:r>
            <a:r>
              <a:rPr lang="ru-RU" b="1" dirty="0" smtClean="0"/>
              <a:t> </a:t>
            </a:r>
            <a:r>
              <a:rPr lang="ru-RU" b="1" dirty="0" err="1" smtClean="0"/>
              <a:t>наркотиків</a:t>
            </a:r>
            <a:r>
              <a:rPr lang="ru-RU" b="1" dirty="0" smtClean="0"/>
              <a:t> </a:t>
            </a:r>
            <a:r>
              <a:rPr lang="ru-RU" b="1" dirty="0" err="1" smtClean="0"/>
              <a:t>найбільш</a:t>
            </a:r>
            <a:r>
              <a:rPr lang="ru-RU" b="1" dirty="0" smtClean="0"/>
              <a:t> </a:t>
            </a:r>
            <a:r>
              <a:rPr lang="ru-RU" b="1" dirty="0" err="1" smtClean="0"/>
              <a:t>високе</a:t>
            </a:r>
            <a:r>
              <a:rPr lang="ru-RU" b="1" dirty="0" smtClean="0"/>
              <a:t> там, де вони </a:t>
            </a:r>
            <a:r>
              <a:rPr lang="ru-RU" b="1" dirty="0" err="1" smtClean="0"/>
              <a:t>легше</a:t>
            </a:r>
            <a:r>
              <a:rPr lang="ru-RU" b="1" dirty="0" smtClean="0"/>
              <a:t> </a:t>
            </a:r>
            <a:r>
              <a:rPr lang="ru-RU" b="1" dirty="0" err="1" smtClean="0"/>
              <a:t>доступні</a:t>
            </a:r>
            <a:r>
              <a:rPr lang="ru-RU" b="1" dirty="0" smtClean="0"/>
              <a:t>, </a:t>
            </a:r>
            <a:r>
              <a:rPr lang="ru-RU" b="1" dirty="0" err="1" smtClean="0"/>
              <a:t>наприклад</a:t>
            </a:r>
            <a:r>
              <a:rPr lang="ru-RU" b="1" dirty="0" smtClean="0"/>
              <a:t>, у великих </a:t>
            </a:r>
            <a:r>
              <a:rPr lang="ru-RU" b="1" dirty="0" err="1" smtClean="0"/>
              <a:t>містах</a:t>
            </a:r>
            <a:r>
              <a:rPr lang="ru-RU" b="1" dirty="0" smtClean="0"/>
              <a:t>, </a:t>
            </a:r>
            <a:r>
              <a:rPr lang="ru-RU" b="1" dirty="0" err="1" smtClean="0"/>
              <a:t>серед</a:t>
            </a:r>
            <a:r>
              <a:rPr lang="ru-RU" b="1" dirty="0" smtClean="0"/>
              <a:t> </a:t>
            </a:r>
            <a:r>
              <a:rPr lang="ru-RU" b="1" dirty="0" err="1" smtClean="0"/>
              <a:t>торговців</a:t>
            </a:r>
            <a:r>
              <a:rPr lang="ru-RU" b="1" dirty="0" smtClean="0"/>
              <a:t> </a:t>
            </a:r>
            <a:r>
              <a:rPr lang="ru-RU" b="1" dirty="0" err="1" smtClean="0"/>
              <a:t>цим</a:t>
            </a:r>
            <a:r>
              <a:rPr lang="ru-RU" b="1" dirty="0" smtClean="0"/>
              <a:t> </a:t>
            </a:r>
            <a:r>
              <a:rPr lang="ru-RU" b="1" dirty="0" err="1" smtClean="0"/>
              <a:t>зіллям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smtClean="0"/>
              <a:t>• </a:t>
            </a:r>
            <a:r>
              <a:rPr lang="ru-RU" b="1" i="1" dirty="0" err="1" smtClean="0">
                <a:solidFill>
                  <a:srgbClr val="7030A0"/>
                </a:solidFill>
              </a:rPr>
              <a:t>Цікавість</a:t>
            </a:r>
            <a:r>
              <a:rPr lang="ru-RU" b="1" dirty="0" smtClean="0"/>
              <a:t> </a:t>
            </a:r>
            <a:r>
              <a:rPr lang="ru-RU" b="1" dirty="0" err="1" smtClean="0"/>
              <a:t>стосовно</a:t>
            </a:r>
            <a:r>
              <a:rPr lang="ru-RU" b="1" dirty="0" smtClean="0"/>
              <a:t> </a:t>
            </a:r>
            <a:r>
              <a:rPr lang="ru-RU" b="1" dirty="0" err="1" smtClean="0"/>
              <a:t>наркотиків</a:t>
            </a:r>
            <a:r>
              <a:rPr lang="ru-RU" b="1" dirty="0" smtClean="0"/>
              <a:t> </a:t>
            </a:r>
            <a:r>
              <a:rPr lang="ru-RU" b="1" dirty="0" err="1" smtClean="0"/>
              <a:t>змушує</a:t>
            </a:r>
            <a:r>
              <a:rPr lang="ru-RU" b="1" dirty="0" smtClean="0"/>
              <a:t> </a:t>
            </a:r>
            <a:r>
              <a:rPr lang="ru-RU" b="1" dirty="0" err="1" smtClean="0"/>
              <a:t>деяких</a:t>
            </a:r>
            <a:r>
              <a:rPr lang="ru-RU" b="1" dirty="0" smtClean="0"/>
              <a:t> людей </a:t>
            </a:r>
            <a:r>
              <a:rPr lang="ru-RU" b="1" dirty="0" err="1" smtClean="0"/>
              <a:t>почати</a:t>
            </a:r>
            <a:r>
              <a:rPr lang="ru-RU" b="1" dirty="0" smtClean="0"/>
              <a:t> самими </a:t>
            </a:r>
            <a:r>
              <a:rPr lang="ru-RU" b="1" dirty="0" err="1" smtClean="0"/>
              <a:t>їх</a:t>
            </a:r>
            <a:r>
              <a:rPr lang="ru-RU" b="1" dirty="0" smtClean="0"/>
              <a:t> </a:t>
            </a:r>
            <a:r>
              <a:rPr lang="ru-RU" b="1" dirty="0" err="1" smtClean="0"/>
              <a:t>приймати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smtClean="0"/>
              <a:t>• </a:t>
            </a:r>
            <a:r>
              <a:rPr lang="ru-RU" b="1" i="1" dirty="0" err="1" smtClean="0">
                <a:solidFill>
                  <a:srgbClr val="7030A0"/>
                </a:solidFill>
              </a:rPr>
              <a:t>Ворожість</a:t>
            </a:r>
            <a:r>
              <a:rPr lang="ru-RU" b="1" i="1" dirty="0" smtClean="0">
                <a:solidFill>
                  <a:srgbClr val="7030A0"/>
                </a:solidFill>
              </a:rPr>
              <a:t>.</a:t>
            </a:r>
            <a:r>
              <a:rPr lang="ru-RU" b="1" dirty="0" smtClean="0"/>
              <a:t> </a:t>
            </a:r>
            <a:r>
              <a:rPr lang="ru-RU" b="1" dirty="0" err="1" smtClean="0"/>
              <a:t>Застосування</a:t>
            </a:r>
            <a:r>
              <a:rPr lang="ru-RU" b="1" dirty="0" smtClean="0"/>
              <a:t> </a:t>
            </a:r>
            <a:r>
              <a:rPr lang="ru-RU" b="1" dirty="0" err="1" smtClean="0"/>
              <a:t>наркотиків</a:t>
            </a:r>
            <a:r>
              <a:rPr lang="ru-RU" b="1" dirty="0" smtClean="0"/>
              <a:t> </a:t>
            </a:r>
            <a:r>
              <a:rPr lang="ru-RU" b="1" dirty="0" err="1" smtClean="0"/>
              <a:t>може</a:t>
            </a:r>
            <a:r>
              <a:rPr lang="ru-RU" b="1" dirty="0" smtClean="0"/>
              <a:t> </a:t>
            </a:r>
            <a:r>
              <a:rPr lang="ru-RU" b="1" dirty="0" err="1" smtClean="0"/>
              <a:t>виглядати</a:t>
            </a:r>
            <a:r>
              <a:rPr lang="ru-RU" b="1" dirty="0" smtClean="0"/>
              <a:t> символом </a:t>
            </a:r>
            <a:r>
              <a:rPr lang="ru-RU" b="1" dirty="0" err="1" smtClean="0"/>
              <a:t>опозиції</a:t>
            </a:r>
            <a:r>
              <a:rPr lang="ru-RU" b="1" dirty="0" smtClean="0"/>
              <a:t> </a:t>
            </a:r>
            <a:r>
              <a:rPr lang="ru-RU" b="1" dirty="0" err="1" smtClean="0"/>
              <a:t>цінностям</a:t>
            </a:r>
            <a:r>
              <a:rPr lang="ru-RU" b="1" dirty="0" smtClean="0"/>
              <a:t> </a:t>
            </a:r>
            <a:r>
              <a:rPr lang="ru-RU" b="1" dirty="0" err="1" smtClean="0"/>
              <a:t>суспільства</a:t>
            </a:r>
            <a:r>
              <a:rPr lang="ru-RU" b="1" dirty="0" smtClean="0"/>
              <a:t>, </a:t>
            </a:r>
            <a:r>
              <a:rPr lang="ru-RU" b="1" dirty="0" err="1" smtClean="0"/>
              <a:t>незалежності</a:t>
            </a:r>
            <a:r>
              <a:rPr lang="ru-RU" b="1" dirty="0" smtClean="0"/>
              <a:t> </a:t>
            </a:r>
            <a:r>
              <a:rPr lang="ru-RU" b="1" dirty="0" err="1" smtClean="0"/>
              <a:t>від</a:t>
            </a:r>
            <a:r>
              <a:rPr lang="ru-RU" b="1" dirty="0" smtClean="0"/>
              <a:t> </a:t>
            </a:r>
            <a:r>
              <a:rPr lang="ru-RU" b="1" dirty="0" err="1" smtClean="0"/>
              <a:t>держави</a:t>
            </a:r>
            <a:r>
              <a:rPr lang="ru-RU" b="1" dirty="0" smtClean="0"/>
              <a:t>, </a:t>
            </a:r>
            <a:r>
              <a:rPr lang="ru-RU" b="1" dirty="0" err="1" smtClean="0"/>
              <a:t>батьків</a:t>
            </a:r>
            <a:r>
              <a:rPr lang="ru-RU" b="1" dirty="0" smtClean="0"/>
              <a:t>. Коли </a:t>
            </a:r>
            <a:r>
              <a:rPr lang="ru-RU" b="1" dirty="0" err="1" smtClean="0"/>
              <a:t>людина</a:t>
            </a:r>
            <a:r>
              <a:rPr lang="ru-RU" b="1" dirty="0" smtClean="0"/>
              <a:t> </a:t>
            </a:r>
            <a:r>
              <a:rPr lang="ru-RU" b="1" dirty="0" err="1" smtClean="0"/>
              <a:t>відкидає</a:t>
            </a:r>
            <a:r>
              <a:rPr lang="ru-RU" b="1" dirty="0" smtClean="0"/>
              <a:t> </a:t>
            </a:r>
            <a:r>
              <a:rPr lang="ru-RU" b="1" dirty="0" err="1" smtClean="0"/>
              <a:t>суспільство</a:t>
            </a:r>
            <a:r>
              <a:rPr lang="ru-RU" b="1" dirty="0" smtClean="0"/>
              <a:t> </a:t>
            </a:r>
            <a:r>
              <a:rPr lang="ru-RU" b="1" dirty="0" err="1" smtClean="0"/>
              <a:t>або</a:t>
            </a:r>
            <a:r>
              <a:rPr lang="ru-RU" b="1" dirty="0" smtClean="0"/>
              <a:t> саму себе, </a:t>
            </a:r>
            <a:r>
              <a:rPr lang="ru-RU" b="1" dirty="0" err="1" smtClean="0"/>
              <a:t>свої</a:t>
            </a:r>
            <a:r>
              <a:rPr lang="ru-RU" b="1" dirty="0" smtClean="0"/>
              <a:t> </a:t>
            </a:r>
            <a:r>
              <a:rPr lang="ru-RU" b="1" dirty="0" err="1" smtClean="0"/>
              <a:t>надії</a:t>
            </a:r>
            <a:r>
              <a:rPr lang="ru-RU" b="1" dirty="0" smtClean="0"/>
              <a:t>, </a:t>
            </a:r>
            <a:r>
              <a:rPr lang="ru-RU" b="1" dirty="0" err="1" smtClean="0"/>
              <a:t>тоді</a:t>
            </a:r>
            <a:r>
              <a:rPr lang="ru-RU" b="1" dirty="0" smtClean="0"/>
              <a:t> </a:t>
            </a:r>
            <a:r>
              <a:rPr lang="ru-RU" b="1" dirty="0" err="1" smtClean="0"/>
              <a:t>виникає</a:t>
            </a:r>
            <a:r>
              <a:rPr lang="ru-RU" b="1" dirty="0" smtClean="0"/>
              <a:t> </a:t>
            </a:r>
            <a:r>
              <a:rPr lang="ru-RU" b="1" dirty="0" err="1" smtClean="0"/>
              <a:t>почуття</a:t>
            </a:r>
            <a:r>
              <a:rPr lang="ru-RU" b="1" dirty="0" smtClean="0"/>
              <a:t> </a:t>
            </a:r>
            <a:r>
              <a:rPr lang="ru-RU" b="1" dirty="0" err="1" smtClean="0"/>
              <a:t>безглуздості</a:t>
            </a:r>
            <a:r>
              <a:rPr lang="ru-RU" b="1" dirty="0" smtClean="0"/>
              <a:t> </a:t>
            </a:r>
            <a:r>
              <a:rPr lang="ru-RU" b="1" dirty="0" err="1" smtClean="0"/>
              <a:t>життя</a:t>
            </a:r>
            <a:r>
              <a:rPr lang="ru-RU" b="1" dirty="0" smtClean="0"/>
              <a:t>, </a:t>
            </a:r>
            <a:r>
              <a:rPr lang="ru-RU" b="1" dirty="0" err="1" smtClean="0"/>
              <a:t>ізоляції</a:t>
            </a:r>
            <a:r>
              <a:rPr lang="ru-RU" b="1" dirty="0" smtClean="0"/>
              <a:t>, </a:t>
            </a:r>
            <a:r>
              <a:rPr lang="ru-RU" b="1" dirty="0" err="1" smtClean="0"/>
              <a:t>з'являється</a:t>
            </a:r>
            <a:r>
              <a:rPr lang="ru-RU" b="1" dirty="0" smtClean="0"/>
              <a:t> </a:t>
            </a:r>
            <a:r>
              <a:rPr lang="ru-RU" b="1" dirty="0" err="1" smtClean="0"/>
              <a:t>схильність</a:t>
            </a:r>
            <a:r>
              <a:rPr lang="ru-RU" b="1" dirty="0" smtClean="0"/>
              <a:t> до </a:t>
            </a:r>
            <a:r>
              <a:rPr lang="ru-RU" b="1" dirty="0" err="1" smtClean="0"/>
              <a:t>наркоманії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smtClean="0"/>
              <a:t>• </a:t>
            </a:r>
            <a:r>
              <a:rPr lang="ru-RU" b="1" i="1" dirty="0" err="1" smtClean="0">
                <a:solidFill>
                  <a:srgbClr val="7030A0"/>
                </a:solidFill>
              </a:rPr>
              <a:t>Багатство</a:t>
            </a:r>
            <a:r>
              <a:rPr lang="ru-RU" b="1" i="1" dirty="0" smtClean="0">
                <a:solidFill>
                  <a:srgbClr val="7030A0"/>
                </a:solidFill>
              </a:rPr>
              <a:t> та </a:t>
            </a:r>
            <a:r>
              <a:rPr lang="ru-RU" b="1" i="1" dirty="0" err="1" smtClean="0">
                <a:solidFill>
                  <a:srgbClr val="7030A0"/>
                </a:solidFill>
              </a:rPr>
              <a:t>бездіяльність</a:t>
            </a:r>
            <a:r>
              <a:rPr lang="ru-RU" b="1" i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/>
              <a:t>призводять</a:t>
            </a:r>
            <a:r>
              <a:rPr lang="ru-RU" b="1" dirty="0" smtClean="0"/>
              <a:t> до </a:t>
            </a:r>
            <a:r>
              <a:rPr lang="ru-RU" b="1" dirty="0" err="1" smtClean="0"/>
              <a:t>нудьги</a:t>
            </a:r>
            <a:r>
              <a:rPr lang="ru-RU" b="1" dirty="0" smtClean="0"/>
              <a:t> та </a:t>
            </a:r>
            <a:r>
              <a:rPr lang="ru-RU" b="1" dirty="0" err="1" smtClean="0"/>
              <a:t>втрати</a:t>
            </a:r>
            <a:r>
              <a:rPr lang="ru-RU" b="1" dirty="0" smtClean="0"/>
              <a:t> </a:t>
            </a:r>
            <a:r>
              <a:rPr lang="ru-RU" b="1" dirty="0" err="1" smtClean="0"/>
              <a:t>інтересу</a:t>
            </a:r>
            <a:r>
              <a:rPr lang="ru-RU" b="1" dirty="0" smtClean="0"/>
              <a:t> до </a:t>
            </a:r>
            <a:r>
              <a:rPr lang="ru-RU" b="1" dirty="0" err="1" smtClean="0"/>
              <a:t>життя</a:t>
            </a:r>
            <a:r>
              <a:rPr lang="ru-RU" b="1" dirty="0" smtClean="0"/>
              <a:t>, </a:t>
            </a:r>
            <a:r>
              <a:rPr lang="ru-RU" b="1" dirty="0" err="1" smtClean="0"/>
              <a:t>виходом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стимуляцією</a:t>
            </a:r>
            <a:r>
              <a:rPr lang="ru-RU" b="1" dirty="0" smtClean="0"/>
              <a:t> в </a:t>
            </a:r>
            <a:r>
              <a:rPr lang="ru-RU" b="1" dirty="0" err="1" smtClean="0"/>
              <a:t>цьому</a:t>
            </a:r>
            <a:r>
              <a:rPr lang="ru-RU" b="1" dirty="0" smtClean="0"/>
              <a:t> </a:t>
            </a:r>
            <a:r>
              <a:rPr lang="ru-RU" b="1" dirty="0" err="1" smtClean="0"/>
              <a:t>разі</a:t>
            </a:r>
            <a:r>
              <a:rPr lang="ru-RU" b="1" dirty="0" smtClean="0"/>
              <a:t> </a:t>
            </a:r>
            <a:r>
              <a:rPr lang="ru-RU" b="1" dirty="0" err="1" smtClean="0"/>
              <a:t>можуть</a:t>
            </a:r>
            <a:r>
              <a:rPr lang="ru-RU" b="1" dirty="0" smtClean="0"/>
              <a:t> </a:t>
            </a:r>
            <a:r>
              <a:rPr lang="ru-RU" b="1" dirty="0" err="1" smtClean="0"/>
              <a:t>здатись</a:t>
            </a:r>
            <a:r>
              <a:rPr lang="ru-RU" b="1" dirty="0" smtClean="0"/>
              <a:t> наркотики, </a:t>
            </a:r>
            <a:r>
              <a:rPr lang="ru-RU" b="1" dirty="0" err="1" smtClean="0"/>
              <a:t>які</a:t>
            </a:r>
            <a:r>
              <a:rPr lang="ru-RU" b="1" dirty="0" smtClean="0"/>
              <a:t> </a:t>
            </a:r>
            <a:r>
              <a:rPr lang="ru-RU" b="1" dirty="0" err="1" smtClean="0"/>
              <a:t>несуть</a:t>
            </a:r>
            <a:r>
              <a:rPr lang="ru-RU" b="1" dirty="0" smtClean="0"/>
              <a:t> </a:t>
            </a:r>
            <a:r>
              <a:rPr lang="ru-RU" b="1" dirty="0" err="1" smtClean="0"/>
              <a:t>нові</a:t>
            </a:r>
            <a:r>
              <a:rPr lang="ru-RU" b="1" dirty="0" smtClean="0"/>
              <a:t> </a:t>
            </a:r>
            <a:r>
              <a:rPr lang="ru-RU" b="1" dirty="0" err="1" smtClean="0"/>
              <a:t>відчуття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smtClean="0"/>
              <a:t>• </a:t>
            </a:r>
            <a:r>
              <a:rPr lang="ru-RU" b="1" i="1" dirty="0" err="1" smtClean="0">
                <a:solidFill>
                  <a:srgbClr val="7030A0"/>
                </a:solidFill>
              </a:rPr>
              <a:t>Відхід</a:t>
            </a:r>
            <a:r>
              <a:rPr lang="ru-RU" b="1" i="1" dirty="0" smtClean="0">
                <a:solidFill>
                  <a:srgbClr val="7030A0"/>
                </a:solidFill>
              </a:rPr>
              <a:t> </a:t>
            </a:r>
            <a:r>
              <a:rPr lang="ru-RU" b="1" i="1" dirty="0" err="1" smtClean="0">
                <a:solidFill>
                  <a:srgbClr val="7030A0"/>
                </a:solidFill>
              </a:rPr>
              <a:t>від</a:t>
            </a:r>
            <a:r>
              <a:rPr lang="ru-RU" b="1" i="1" dirty="0" smtClean="0">
                <a:solidFill>
                  <a:srgbClr val="7030A0"/>
                </a:solidFill>
              </a:rPr>
              <a:t> </a:t>
            </a:r>
            <a:r>
              <a:rPr lang="ru-RU" b="1" i="1" dirty="0" err="1" smtClean="0">
                <a:solidFill>
                  <a:srgbClr val="7030A0"/>
                </a:solidFill>
              </a:rPr>
              <a:t>стресу</a:t>
            </a:r>
            <a:r>
              <a:rPr lang="ru-RU" b="1" i="1" dirty="0" smtClean="0">
                <a:solidFill>
                  <a:srgbClr val="7030A0"/>
                </a:solidFill>
              </a:rPr>
              <a:t>. </a:t>
            </a:r>
            <a:r>
              <a:rPr lang="ru-RU" b="1" dirty="0" err="1" smtClean="0"/>
              <a:t>Більшості</a:t>
            </a:r>
            <a:r>
              <a:rPr lang="ru-RU" b="1" dirty="0" smtClean="0"/>
              <a:t> людей </a:t>
            </a:r>
            <a:r>
              <a:rPr lang="ru-RU" b="1" dirty="0" err="1" smtClean="0"/>
              <a:t>удається</a:t>
            </a:r>
            <a:r>
              <a:rPr lang="ru-RU" b="1" dirty="0" smtClean="0"/>
              <a:t> </a:t>
            </a:r>
            <a:r>
              <a:rPr lang="ru-RU" b="1" dirty="0" err="1" smtClean="0"/>
              <a:t>справлятися</a:t>
            </a:r>
            <a:r>
              <a:rPr lang="ru-RU" b="1" dirty="0" smtClean="0"/>
              <a:t> </a:t>
            </a:r>
            <a:r>
              <a:rPr lang="ru-RU" b="1" dirty="0" err="1" smtClean="0"/>
              <a:t>з</a:t>
            </a:r>
            <a:r>
              <a:rPr lang="ru-RU" b="1" dirty="0" smtClean="0"/>
              <a:t> </a:t>
            </a:r>
            <a:r>
              <a:rPr lang="ru-RU" b="1" dirty="0" err="1" smtClean="0"/>
              <a:t>найбільш</a:t>
            </a:r>
            <a:r>
              <a:rPr lang="ru-RU" b="1" dirty="0" smtClean="0"/>
              <a:t> </a:t>
            </a:r>
            <a:r>
              <a:rPr lang="ru-RU" b="1" dirty="0" err="1" smtClean="0"/>
              <a:t>стресовими</a:t>
            </a:r>
            <a:r>
              <a:rPr lang="ru-RU" b="1" dirty="0" smtClean="0"/>
              <a:t> </a:t>
            </a:r>
            <a:r>
              <a:rPr lang="ru-RU" b="1" dirty="0" err="1" smtClean="0"/>
              <a:t>ситуаціями</a:t>
            </a:r>
            <a:r>
              <a:rPr lang="ru-RU" b="1" dirty="0" smtClean="0"/>
              <a:t> </a:t>
            </a:r>
            <a:r>
              <a:rPr lang="ru-RU" b="1" dirty="0" err="1" smtClean="0"/>
              <a:t>їхнього</a:t>
            </a:r>
            <a:r>
              <a:rPr lang="ru-RU" b="1" dirty="0" smtClean="0"/>
              <a:t> </a:t>
            </a:r>
            <a:r>
              <a:rPr lang="ru-RU" b="1" dirty="0" err="1" smtClean="0"/>
              <a:t>життя</a:t>
            </a:r>
            <a:r>
              <a:rPr lang="ru-RU" b="1" dirty="0" smtClean="0"/>
              <a:t>, </a:t>
            </a:r>
            <a:r>
              <a:rPr lang="ru-RU" b="1" dirty="0" err="1" smtClean="0"/>
              <a:t>але</a:t>
            </a:r>
            <a:r>
              <a:rPr lang="ru-RU" b="1" dirty="0" smtClean="0"/>
              <a:t> </a:t>
            </a:r>
            <a:r>
              <a:rPr lang="ru-RU" b="1" dirty="0" err="1" smtClean="0"/>
              <a:t>деякі</a:t>
            </a:r>
            <a:r>
              <a:rPr lang="ru-RU" b="1" dirty="0" smtClean="0"/>
              <a:t> </a:t>
            </a:r>
            <a:r>
              <a:rPr lang="ru-RU" b="1" dirty="0" err="1" smtClean="0"/>
              <a:t>намагаються</a:t>
            </a:r>
            <a:r>
              <a:rPr lang="ru-RU" b="1" dirty="0" smtClean="0"/>
              <a:t> </a:t>
            </a:r>
            <a:r>
              <a:rPr lang="ru-RU" b="1" dirty="0" err="1" smtClean="0"/>
              <a:t>знайти</a:t>
            </a:r>
            <a:r>
              <a:rPr lang="ru-RU" b="1" dirty="0" smtClean="0"/>
              <a:t> </a:t>
            </a:r>
            <a:r>
              <a:rPr lang="ru-RU" b="1" dirty="0" err="1" smtClean="0"/>
              <a:t>собі</a:t>
            </a:r>
            <a:r>
              <a:rPr lang="ru-RU" b="1" dirty="0" smtClean="0"/>
              <a:t> </a:t>
            </a:r>
            <a:r>
              <a:rPr lang="ru-RU" b="1" dirty="0" err="1" smtClean="0"/>
              <a:t>розраду</a:t>
            </a:r>
            <a:r>
              <a:rPr lang="ru-RU" b="1" dirty="0" smtClean="0"/>
              <a:t> </a:t>
            </a:r>
            <a:r>
              <a:rPr lang="ru-RU" b="1" dirty="0" err="1" smtClean="0"/>
              <a:t>вживанням</a:t>
            </a:r>
            <a:r>
              <a:rPr lang="ru-RU" b="1" dirty="0" smtClean="0"/>
              <a:t> </a:t>
            </a:r>
            <a:r>
              <a:rPr lang="ru-RU" b="1" dirty="0" err="1" smtClean="0"/>
              <a:t>наркотиків</a:t>
            </a:r>
            <a:r>
              <a:rPr lang="ru-RU" b="1" dirty="0" smtClean="0"/>
              <a:t>, </a:t>
            </a:r>
            <a:r>
              <a:rPr lang="ru-RU" b="1" dirty="0" err="1" smtClean="0"/>
              <a:t>щоб</a:t>
            </a:r>
            <a:r>
              <a:rPr lang="ru-RU" b="1" dirty="0" smtClean="0"/>
              <a:t> </a:t>
            </a:r>
            <a:r>
              <a:rPr lang="ru-RU" b="1" dirty="0" err="1" smtClean="0"/>
              <a:t>заспокоїтись</a:t>
            </a:r>
            <a:r>
              <a:rPr lang="ru-RU" b="1" dirty="0" smtClean="0"/>
              <a:t> та </a:t>
            </a:r>
            <a:r>
              <a:rPr lang="ru-RU" b="1" dirty="0" err="1" smtClean="0"/>
              <a:t>вгамувати</a:t>
            </a:r>
            <a:r>
              <a:rPr lang="ru-RU" b="1" dirty="0" smtClean="0"/>
              <a:t> </a:t>
            </a:r>
            <a:r>
              <a:rPr lang="ru-RU" b="1" dirty="0" err="1" smtClean="0"/>
              <a:t>біль</a:t>
            </a:r>
            <a:r>
              <a:rPr lang="ru-RU" b="1" dirty="0" smtClean="0"/>
              <a:t>, </a:t>
            </a:r>
            <a:r>
              <a:rPr lang="ru-RU" b="1" dirty="0" err="1" smtClean="0"/>
              <a:t>від</a:t>
            </a:r>
            <a:r>
              <a:rPr lang="ru-RU" b="1" dirty="0" smtClean="0"/>
              <a:t> </a:t>
            </a:r>
            <a:r>
              <a:rPr lang="ru-RU" b="1" dirty="0" err="1" smtClean="0"/>
              <a:t>боязні</a:t>
            </a:r>
            <a:r>
              <a:rPr lang="ru-RU" b="1" dirty="0" smtClean="0"/>
              <a:t> </a:t>
            </a:r>
            <a:r>
              <a:rPr lang="ru-RU" b="1" dirty="0" err="1" smtClean="0"/>
              <a:t>самотності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xfrm>
            <a:off x="0" y="142852"/>
            <a:ext cx="8643966" cy="5983311"/>
          </a:xfrm>
        </p:spPr>
        <p:txBody>
          <a:bodyPr/>
          <a:lstStyle/>
          <a:p>
            <a:pPr algn="ctr">
              <a:buFont typeface="Arial" charset="0"/>
              <a:buNone/>
              <a:tabLst>
                <a:tab pos="457200" algn="l"/>
              </a:tabLst>
            </a:pPr>
            <a:r>
              <a:rPr lang="uk-UA" sz="2400" i="1" dirty="0" smtClean="0"/>
              <a:t>                </a:t>
            </a:r>
            <a:r>
              <a:rPr lang="uk-UA" b="1" dirty="0" smtClean="0">
                <a:solidFill>
                  <a:srgbClr val="FF0000"/>
                </a:solidFill>
              </a:rPr>
              <a:t>Класифікація наркотичних речовин :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just">
              <a:tabLst>
                <a:tab pos="457200" algn="l"/>
              </a:tabLst>
            </a:pPr>
            <a:r>
              <a:rPr lang="ru-RU" sz="2400" b="1" dirty="0" err="1" smtClean="0"/>
              <a:t>Седативн</a:t>
            </a:r>
            <a:r>
              <a:rPr lang="uk-UA" sz="2400" b="1" dirty="0" smtClean="0"/>
              <a:t>і</a:t>
            </a:r>
            <a:r>
              <a:rPr lang="ru-RU" sz="2400" dirty="0" smtClean="0"/>
              <a:t> (оп</a:t>
            </a:r>
            <a:r>
              <a:rPr lang="uk-UA" sz="2400" dirty="0" err="1" smtClean="0"/>
              <a:t>іати</a:t>
            </a:r>
            <a:r>
              <a:rPr lang="uk-UA" sz="2400" dirty="0" smtClean="0"/>
              <a:t>, барбітурати, транквілізатори, кодеїн)</a:t>
            </a:r>
            <a:endParaRPr lang="ru-RU" sz="2400" dirty="0" smtClean="0"/>
          </a:p>
          <a:p>
            <a:pPr algn="just">
              <a:tabLst>
                <a:tab pos="457200" algn="l"/>
              </a:tabLst>
            </a:pPr>
            <a:r>
              <a:rPr lang="uk-UA" sz="2400" b="1" dirty="0" smtClean="0"/>
              <a:t>Стимулюючі препарати</a:t>
            </a:r>
            <a:r>
              <a:rPr lang="uk-UA" sz="2400" dirty="0" smtClean="0"/>
              <a:t> (ефедрин, </a:t>
            </a:r>
            <a:r>
              <a:rPr lang="uk-UA" sz="2400" dirty="0" err="1" smtClean="0"/>
              <a:t>амфетаміни</a:t>
            </a:r>
            <a:r>
              <a:rPr lang="uk-UA" sz="2400" dirty="0" smtClean="0"/>
              <a:t> (фенамін), кокаїн)</a:t>
            </a:r>
            <a:endParaRPr lang="ru-RU" sz="2400" dirty="0" smtClean="0"/>
          </a:p>
          <a:p>
            <a:pPr algn="just">
              <a:tabLst>
                <a:tab pos="457200" algn="l"/>
              </a:tabLst>
            </a:pPr>
            <a:r>
              <a:rPr lang="uk-UA" sz="2400" b="1" dirty="0" err="1" smtClean="0"/>
              <a:t>Психоделічні</a:t>
            </a:r>
            <a:r>
              <a:rPr lang="uk-UA" sz="2400" b="1" dirty="0" smtClean="0"/>
              <a:t>,</a:t>
            </a:r>
            <a:r>
              <a:rPr lang="uk-UA" sz="2400" dirty="0" smtClean="0"/>
              <a:t> тобто ті, які змінюють свідомість (ЛСД, препарати коноплі, </a:t>
            </a:r>
            <a:r>
              <a:rPr lang="uk-UA" sz="2400" dirty="0" err="1" smtClean="0"/>
              <a:t>фенциклідин</a:t>
            </a:r>
            <a:r>
              <a:rPr lang="uk-UA" sz="2400" dirty="0" smtClean="0"/>
              <a:t>),     </a:t>
            </a:r>
            <a:r>
              <a:rPr lang="uk-UA" sz="2400" dirty="0" err="1" smtClean="0"/>
              <a:t>псилоцибіни</a:t>
            </a:r>
            <a:r>
              <a:rPr lang="uk-UA" sz="2400" dirty="0" smtClean="0"/>
              <a:t> – гриби</a:t>
            </a:r>
            <a:endParaRPr lang="ru-RU" sz="2400" dirty="0" smtClean="0"/>
          </a:p>
          <a:p>
            <a:pPr algn="just">
              <a:tabLst>
                <a:tab pos="457200" algn="l"/>
              </a:tabLst>
            </a:pPr>
            <a:r>
              <a:rPr lang="uk-UA" sz="2400" b="1" dirty="0" smtClean="0"/>
              <a:t>ЛНР </a:t>
            </a:r>
            <a:r>
              <a:rPr lang="uk-UA" sz="2400" dirty="0" smtClean="0"/>
              <a:t>– летючі наркотично діючі речовини </a:t>
            </a:r>
          </a:p>
          <a:p>
            <a:pPr algn="just">
              <a:buFont typeface="Arial" charset="0"/>
              <a:buNone/>
              <a:tabLst>
                <a:tab pos="457200" algn="l"/>
              </a:tabLst>
            </a:pPr>
            <a:r>
              <a:rPr lang="uk-UA" sz="2400" dirty="0" smtClean="0"/>
              <a:t>         (розчинники – бензин, ацетон, фарби...)</a:t>
            </a:r>
            <a:endParaRPr lang="ru-RU" sz="2400" dirty="0" smtClean="0"/>
          </a:p>
          <a:p>
            <a:pPr algn="just">
              <a:buFont typeface="Arial" charset="0"/>
              <a:buNone/>
              <a:tabLst>
                <a:tab pos="457200" algn="l"/>
              </a:tabLst>
            </a:pPr>
            <a:endParaRPr lang="uk-UA" sz="2400" dirty="0" smtClean="0"/>
          </a:p>
          <a:p>
            <a:pPr algn="just">
              <a:tabLst>
                <a:tab pos="457200" algn="l"/>
              </a:tabLst>
            </a:pPr>
            <a:endParaRPr lang="ru-RU" sz="2400" dirty="0" smtClean="0"/>
          </a:p>
        </p:txBody>
      </p:sp>
      <p:pic>
        <p:nvPicPr>
          <p:cNvPr id="24581" name="Picture 2" descr="Уличный метадон"/>
          <p:cNvPicPr>
            <a:picLocks noChangeAspect="1" noChangeArrowheads="1"/>
          </p:cNvPicPr>
          <p:nvPr/>
        </p:nvPicPr>
        <p:blipFill>
          <a:blip r:embed="rId2" cstate="print"/>
          <a:srcRect l="19200" t="6052" r="24800" b="9229"/>
          <a:stretch>
            <a:fillRect/>
          </a:stretch>
        </p:blipFill>
        <p:spPr bwMode="auto">
          <a:xfrm>
            <a:off x="7143768" y="2895600"/>
            <a:ext cx="1828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" descr="Картинки по запросу класифікація наркотичних речови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5105400"/>
            <a:ext cx="3657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9532" y="692696"/>
            <a:ext cx="8424936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Наркотики якими найбільше зловживають в Україні, це -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/>
        </p:nvGraphicFramePr>
        <p:xfrm>
          <a:off x="285720" y="785794"/>
          <a:ext cx="8478940" cy="4949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5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604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118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1941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Походження</a:t>
                      </a:r>
                      <a:endParaRPr lang="uk-UA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Вид </a:t>
                      </a:r>
                      <a:r>
                        <a:rPr lang="uk-UA" dirty="0" err="1" smtClean="0"/>
                        <a:t>наркотика</a:t>
                      </a:r>
                      <a:endParaRPr lang="uk-UA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Питома кількість</a:t>
                      </a:r>
                      <a:endParaRPr lang="uk-UA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06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</a:rPr>
                        <a:t>Виготовлені з рослин виду мак снотворний	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uk-UA" sz="1800" i="1" dirty="0" smtClean="0">
                          <a:solidFill>
                            <a:schemeClr val="tx1"/>
                          </a:solidFill>
                        </a:rPr>
                        <a:t>(макова солома, опій, концентрат з макової соломи (екстракційний опій),  героїн (</a:t>
                      </a:r>
                      <a:r>
                        <a:rPr lang="uk-UA" sz="1800" i="1" dirty="0" err="1" smtClean="0">
                          <a:solidFill>
                            <a:schemeClr val="tx1"/>
                          </a:solidFill>
                        </a:rPr>
                        <a:t>ацетильований</a:t>
                      </a:r>
                      <a:r>
                        <a:rPr lang="uk-UA" sz="1800" i="1" dirty="0" smtClean="0">
                          <a:solidFill>
                            <a:schemeClr val="tx1"/>
                          </a:solidFill>
                        </a:rPr>
                        <a:t> опій)).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 rowSpan="2">
                  <a:txBody>
                    <a:bodyPr/>
                    <a:lstStyle/>
                    <a:p>
                      <a:pPr algn="ctr"/>
                      <a:endParaRPr lang="uk-UA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uk-UA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uk-UA" baseline="0" dirty="0" smtClean="0">
                          <a:solidFill>
                            <a:schemeClr val="tx1"/>
                          </a:solidFill>
                        </a:rPr>
                        <a:t>≈</a:t>
                      </a:r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90-94%</a:t>
                      </a:r>
                      <a:r>
                        <a:rPr lang="uk-UA" baseline="0" dirty="0" smtClean="0">
                          <a:solidFill>
                            <a:schemeClr val="tx1"/>
                          </a:solidFill>
                        </a:rPr>
                        <a:t> всіх наркотиків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58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</a:rPr>
                        <a:t>Виготовлені рослин роду коноплі 	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i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uk-UA" sz="1800" i="1" dirty="0" err="1" smtClean="0">
                          <a:solidFill>
                            <a:schemeClr val="tx1"/>
                          </a:solidFill>
                        </a:rPr>
                        <a:t>канабіс</a:t>
                      </a:r>
                      <a:r>
                        <a:rPr lang="uk-UA" sz="1800" i="1" dirty="0" smtClean="0">
                          <a:solidFill>
                            <a:schemeClr val="tx1"/>
                          </a:solidFill>
                        </a:rPr>
                        <a:t>, смола </a:t>
                      </a:r>
                      <a:r>
                        <a:rPr lang="uk-UA" sz="1800" i="1" dirty="0" err="1" smtClean="0">
                          <a:solidFill>
                            <a:schemeClr val="tx1"/>
                          </a:solidFill>
                        </a:rPr>
                        <a:t>канабісу</a:t>
                      </a:r>
                      <a:r>
                        <a:rPr lang="uk-UA" sz="1800" i="1" dirty="0" smtClean="0">
                          <a:solidFill>
                            <a:schemeClr val="tx1"/>
                          </a:solidFill>
                        </a:rPr>
                        <a:t>, екстракти, настойки </a:t>
                      </a:r>
                      <a:r>
                        <a:rPr lang="uk-UA" sz="1800" i="1" dirty="0" err="1" smtClean="0">
                          <a:solidFill>
                            <a:schemeClr val="tx1"/>
                          </a:solidFill>
                        </a:rPr>
                        <a:t>канабісу</a:t>
                      </a:r>
                      <a:r>
                        <a:rPr lang="uk-UA" sz="1800" i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095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</a:rPr>
                        <a:t>Виготовлені з лікарських засобів в побутових умовах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uk-UA" sz="1800" i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uk-UA" sz="1800" i="1" dirty="0" err="1" smtClean="0">
                          <a:solidFill>
                            <a:schemeClr val="tx1"/>
                          </a:solidFill>
                        </a:rPr>
                        <a:t>амфетамін</a:t>
                      </a:r>
                      <a:r>
                        <a:rPr lang="uk-UA" sz="1800" i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uk-UA" sz="1800" i="1" dirty="0" err="1" smtClean="0">
                          <a:solidFill>
                            <a:schemeClr val="tx1"/>
                          </a:solidFill>
                        </a:rPr>
                        <a:t>метамфетамін</a:t>
                      </a:r>
                      <a:r>
                        <a:rPr lang="uk-UA" sz="1800" i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uk-UA" sz="1800" i="1" dirty="0" err="1" smtClean="0">
                          <a:solidFill>
                            <a:schemeClr val="tx1"/>
                          </a:solidFill>
                        </a:rPr>
                        <a:t>катінон</a:t>
                      </a:r>
                      <a:r>
                        <a:rPr lang="uk-UA" sz="1800" i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uk-UA" sz="1800" i="1" dirty="0" err="1" smtClean="0">
                          <a:solidFill>
                            <a:schemeClr val="tx1"/>
                          </a:solidFill>
                        </a:rPr>
                        <a:t>меткатінон</a:t>
                      </a:r>
                      <a:r>
                        <a:rPr lang="uk-UA" sz="1800" i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uk-UA" sz="1800" i="1" dirty="0" err="1" smtClean="0">
                          <a:solidFill>
                            <a:schemeClr val="tx1"/>
                          </a:solidFill>
                        </a:rPr>
                        <a:t>дезоморфін</a:t>
                      </a:r>
                      <a:r>
                        <a:rPr lang="uk-UA" sz="1800" i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uk-UA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uk-UA" baseline="0" dirty="0" smtClean="0">
                          <a:solidFill>
                            <a:schemeClr val="tx1"/>
                          </a:solidFill>
                        </a:rPr>
                        <a:t>≈2-7%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58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err="1" smtClean="0">
                          <a:solidFill>
                            <a:schemeClr val="tx1"/>
                          </a:solidFill>
                        </a:rPr>
                        <a:t>Амфетамінового</a:t>
                      </a:r>
                      <a:r>
                        <a:rPr lang="uk-UA" sz="1800" dirty="0" smtClean="0">
                          <a:solidFill>
                            <a:schemeClr val="tx1"/>
                          </a:solidFill>
                        </a:rPr>
                        <a:t> ряду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uk-UA" sz="1800" i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uk-UA" sz="1800" i="1" dirty="0" err="1" smtClean="0">
                          <a:solidFill>
                            <a:schemeClr val="tx1"/>
                          </a:solidFill>
                        </a:rPr>
                        <a:t>амфетамін</a:t>
                      </a:r>
                      <a:r>
                        <a:rPr lang="uk-UA" sz="1800" i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uk-UA" sz="1800" i="1" dirty="0" err="1" smtClean="0">
                          <a:solidFill>
                            <a:schemeClr val="tx1"/>
                          </a:solidFill>
                        </a:rPr>
                        <a:t>метамфетамін</a:t>
                      </a:r>
                      <a:r>
                        <a:rPr lang="uk-UA" sz="1800" i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</a:rPr>
                        <a:t>MDMA, MDA, MDE, MMDA, DOM, MBDB,… </a:t>
                      </a:r>
                      <a:r>
                        <a:rPr lang="uk-UA" sz="1800" i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aseline="0" dirty="0" smtClean="0">
                          <a:solidFill>
                            <a:schemeClr val="tx1"/>
                          </a:solidFill>
                        </a:rPr>
                        <a:t>≈1-1,5%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58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</a:rPr>
                        <a:t>Лікарські засоби</a:t>
                      </a:r>
                      <a:endParaRPr lang="uk-UA" sz="1800" i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uk-UA" sz="1800" i="1" dirty="0" smtClean="0">
                          <a:solidFill>
                            <a:schemeClr val="tx1"/>
                          </a:solidFill>
                        </a:rPr>
                        <a:t>(що містять кодеїн, </a:t>
                      </a:r>
                      <a:r>
                        <a:rPr lang="uk-UA" sz="1800" i="1" dirty="0" err="1" smtClean="0">
                          <a:solidFill>
                            <a:schemeClr val="tx1"/>
                          </a:solidFill>
                        </a:rPr>
                        <a:t>трамадол</a:t>
                      </a:r>
                      <a:r>
                        <a:rPr lang="uk-UA" sz="1800" i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uk-UA" sz="1800" i="1" dirty="0" err="1" smtClean="0">
                          <a:solidFill>
                            <a:schemeClr val="tx1"/>
                          </a:solidFill>
                        </a:rPr>
                        <a:t>бензодіазепіни</a:t>
                      </a:r>
                      <a:r>
                        <a:rPr lang="uk-UA" sz="1800" i="1" dirty="0" smtClean="0">
                          <a:solidFill>
                            <a:schemeClr val="tx1"/>
                          </a:solidFill>
                        </a:rPr>
                        <a:t>, барбітурати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uk-UA" sz="1800" i="1" dirty="0" err="1" smtClean="0">
                          <a:solidFill>
                            <a:schemeClr val="tx1"/>
                          </a:solidFill>
                        </a:rPr>
                        <a:t>бупренорфін</a:t>
                      </a:r>
                      <a:r>
                        <a:rPr lang="uk-UA" sz="1800" i="1" dirty="0" smtClean="0">
                          <a:solidFill>
                            <a:schemeClr val="tx1"/>
                          </a:solidFill>
                        </a:rPr>
                        <a:t>…)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aseline="0" dirty="0" smtClean="0">
                          <a:solidFill>
                            <a:schemeClr val="tx1"/>
                          </a:solidFill>
                        </a:rPr>
                        <a:t>≈1-1,5%</a:t>
                      </a:r>
                      <a:endParaRPr lang="uk-UA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uk-UA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015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</a:rPr>
                        <a:t>Інше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uk-UA" sz="1800" i="1" dirty="0" smtClean="0">
                          <a:solidFill>
                            <a:schemeClr val="tx1"/>
                          </a:solidFill>
                        </a:rPr>
                        <a:t>(ЛСД, кокаїн, гриби, 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</a:rPr>
                        <a:t>JWH, </a:t>
                      </a:r>
                      <a:r>
                        <a:rPr lang="uk-UA" sz="1800" i="1" dirty="0" err="1" smtClean="0">
                          <a:solidFill>
                            <a:schemeClr val="tx1"/>
                          </a:solidFill>
                        </a:rPr>
                        <a:t>фентаніли</a:t>
                      </a:r>
                      <a:r>
                        <a:rPr lang="uk-UA" sz="1800" i="1" dirty="0" smtClean="0">
                          <a:solidFill>
                            <a:schemeClr val="tx1"/>
                          </a:solidFill>
                        </a:rPr>
                        <a:t>,… )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›1%</a:t>
                      </a:r>
                      <a:endParaRPr lang="uk-UA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idx="1"/>
          </p:nvPr>
        </p:nvSpPr>
        <p:spPr>
          <a:xfrm>
            <a:off x="214282" y="214290"/>
            <a:ext cx="6872318" cy="6167460"/>
          </a:xfrm>
        </p:spPr>
        <p:txBody>
          <a:bodyPr rtlCol="0">
            <a:normAutofit fontScale="85000" lnSpcReduction="20000"/>
          </a:bodyPr>
          <a:lstStyle/>
          <a:p>
            <a:pPr algn="just" eaLnBrk="1" fontAlgn="auto" hangingPunct="1">
              <a:spcBef>
                <a:spcPts val="700"/>
              </a:spcBef>
              <a:spcAft>
                <a:spcPts val="0"/>
              </a:spcAft>
              <a:buFont typeface="Arial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33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Гострому</a:t>
            </a:r>
            <a:r>
              <a:rPr lang="en-GB" sz="33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3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отруєнню</a:t>
            </a:r>
            <a:r>
              <a:rPr lang="en-GB" sz="33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3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частіше</a:t>
            </a:r>
            <a:r>
              <a:rPr lang="en-GB" sz="33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3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властиво</a:t>
            </a:r>
            <a:r>
              <a:rPr lang="en-GB" sz="33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uk-UA" sz="33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70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спонтанність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виникнення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70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бурхливість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клінічної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картини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70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тяжкі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ускладнення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700"/>
              </a:spcBef>
              <a:spcAft>
                <a:spcPts val="0"/>
              </a:spcAft>
              <a:buFont typeface="Arial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Наслідок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гострого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значною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мірою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залежить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своєчасності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дання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медичної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допомоги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700"/>
              </a:spcBef>
              <a:spcAft>
                <a:spcPts val="0"/>
              </a:spcAft>
              <a:buFont typeface="Arial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Медичний працівник 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швидко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визначити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700"/>
              </a:spcBef>
              <a:spcAft>
                <a:spcPts val="0"/>
              </a:spcAft>
              <a:buFont typeface="Wingdings" pitchFamily="2" charset="2"/>
              <a:buChar char="v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джерело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природу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700"/>
              </a:spcBef>
              <a:spcAft>
                <a:spcPts val="0"/>
              </a:spcAft>
              <a:buFont typeface="Wingdings" pitchFamily="2" charset="2"/>
              <a:buChar char="v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невідкладно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вжити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виведення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знешкодження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700"/>
              </a:spcBef>
              <a:spcAft>
                <a:spcPts val="0"/>
              </a:spcAft>
              <a:buFont typeface="Wingdings" pitchFamily="2" charset="2"/>
              <a:buChar char="v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усунення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найнебезпечніших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розладів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життєво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важливих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функцій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організму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700"/>
              </a:spcBef>
              <a:spcAft>
                <a:spcPts val="0"/>
              </a:spcAft>
              <a:buFont typeface="Arial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Своєчасне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адекватне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лікування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дає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700"/>
              </a:spcBef>
              <a:spcAft>
                <a:spcPts val="0"/>
              </a:spcAft>
              <a:buFont typeface="Arial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змогу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уникнути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тяжких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ускладнень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загибелі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потерпілого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148" name="Picture 4" descr="Картинки по запросу острые отравления"/>
          <p:cNvPicPr>
            <a:picLocks noChangeAspect="1" noChangeArrowheads="1"/>
          </p:cNvPicPr>
          <p:nvPr/>
        </p:nvPicPr>
        <p:blipFill>
          <a:blip r:embed="rId3" cstate="print"/>
          <a:srcRect l="14883" t="8643" r="5116"/>
          <a:stretch>
            <a:fillRect/>
          </a:stretch>
        </p:blipFill>
        <p:spPr bwMode="auto">
          <a:xfrm>
            <a:off x="7162800" y="1214422"/>
            <a:ext cx="1981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995" y="764705"/>
            <a:ext cx="8154009" cy="90513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Класифікація за типом отримування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1" y="2132856"/>
            <a:ext cx="8229599" cy="3970764"/>
          </a:xfrm>
        </p:spPr>
        <p:txBody>
          <a:bodyPr/>
          <a:lstStyle/>
          <a:p>
            <a:endParaRPr lang="uk-UA" dirty="0"/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/>
        </p:nvGraphicFramePr>
        <p:xfrm>
          <a:off x="305525" y="571481"/>
          <a:ext cx="8532950" cy="5572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222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703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214445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Природного походження</a:t>
                      </a:r>
                      <a:endParaRPr lang="uk-UA" sz="2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err="1" smtClean="0"/>
                        <a:t>“Напівсинтетичні”</a:t>
                      </a:r>
                      <a:endParaRPr lang="uk-UA" sz="2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Синтетичні</a:t>
                      </a:r>
                      <a:endParaRPr lang="uk-UA" sz="24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5826">
                <a:tc>
                  <a:txBody>
                    <a:bodyPr/>
                    <a:lstStyle/>
                    <a:p>
                      <a:r>
                        <a:rPr lang="uk-UA" dirty="0" smtClean="0"/>
                        <a:t>Макова солома,</a:t>
                      </a:r>
                      <a:r>
                        <a:rPr lang="uk-UA" baseline="0" dirty="0" smtClean="0"/>
                        <a:t> опій, концентрат з макової соломи</a:t>
                      </a:r>
                      <a:endParaRPr lang="uk-UA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Героїн</a:t>
                      </a:r>
                      <a:endParaRPr lang="uk-UA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Метадон</a:t>
                      </a:r>
                      <a:endParaRPr lang="uk-UA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8931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Канабіс</a:t>
                      </a:r>
                      <a:r>
                        <a:rPr lang="uk-UA" dirty="0" smtClean="0"/>
                        <a:t>, </a:t>
                      </a:r>
                      <a:r>
                        <a:rPr lang="uk-UA" dirty="0" err="1" smtClean="0"/>
                        <a:t>настійки</a:t>
                      </a:r>
                      <a:r>
                        <a:rPr lang="uk-UA" dirty="0" smtClean="0"/>
                        <a:t>, екстракти </a:t>
                      </a:r>
                      <a:r>
                        <a:rPr lang="uk-UA" dirty="0" err="1" smtClean="0"/>
                        <a:t>канабісу</a:t>
                      </a:r>
                      <a:r>
                        <a:rPr lang="uk-UA" dirty="0" smtClean="0"/>
                        <a:t>, смола </a:t>
                      </a:r>
                      <a:r>
                        <a:rPr lang="uk-UA" dirty="0" err="1" smtClean="0"/>
                        <a:t>канабісу</a:t>
                      </a:r>
                      <a:endParaRPr lang="uk-UA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ЛСД</a:t>
                      </a:r>
                      <a:endParaRPr lang="uk-UA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Фенциклідин</a:t>
                      </a:r>
                      <a:endParaRPr lang="uk-UA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5826">
                <a:tc>
                  <a:txBody>
                    <a:bodyPr/>
                    <a:lstStyle/>
                    <a:p>
                      <a:r>
                        <a:rPr lang="uk-UA" dirty="0" smtClean="0"/>
                        <a:t>Кокаїну кущ,  кокаїну лист,</a:t>
                      </a:r>
                      <a:r>
                        <a:rPr lang="uk-UA" baseline="0" dirty="0" smtClean="0"/>
                        <a:t> </a:t>
                      </a:r>
                      <a:r>
                        <a:rPr lang="uk-UA" b="1" baseline="0" dirty="0" smtClean="0"/>
                        <a:t>кокаїн</a:t>
                      </a:r>
                      <a:endParaRPr lang="uk-UA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uk-UA" i="1" dirty="0" smtClean="0">
                          <a:solidFill>
                            <a:schemeClr val="tx1"/>
                          </a:solidFill>
                        </a:rPr>
                        <a:t>Кокаїн</a:t>
                      </a:r>
                      <a:endParaRPr lang="uk-UA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Метамфетамін</a:t>
                      </a:r>
                      <a:r>
                        <a:rPr lang="uk-UA" dirty="0" smtClean="0"/>
                        <a:t>, </a:t>
                      </a:r>
                      <a:r>
                        <a:rPr lang="uk-UA" dirty="0" err="1" smtClean="0"/>
                        <a:t>амфетамін</a:t>
                      </a:r>
                      <a:r>
                        <a:rPr lang="uk-UA" dirty="0" smtClean="0"/>
                        <a:t>, МДМА (екстазі), МДА, РМА,</a:t>
                      </a:r>
                      <a:r>
                        <a:rPr lang="uk-UA" baseline="0" dirty="0" smtClean="0"/>
                        <a:t> МДЕ, МДБ</a:t>
                      </a:r>
                      <a:endParaRPr lang="uk-UA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8931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Псилоцин</a:t>
                      </a:r>
                      <a:r>
                        <a:rPr lang="uk-UA" dirty="0" smtClean="0"/>
                        <a:t>, </a:t>
                      </a:r>
                      <a:r>
                        <a:rPr lang="uk-UA" dirty="0" err="1" smtClean="0"/>
                        <a:t>псилоцибінвмісні</a:t>
                      </a:r>
                      <a:r>
                        <a:rPr lang="uk-UA" dirty="0" smtClean="0"/>
                        <a:t> гриби</a:t>
                      </a:r>
                      <a:endParaRPr lang="uk-UA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Фентаніли</a:t>
                      </a:r>
                      <a:endParaRPr lang="uk-UA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8931">
                <a:tc>
                  <a:txBody>
                    <a:bodyPr/>
                    <a:lstStyle/>
                    <a:p>
                      <a:r>
                        <a:rPr lang="uk-UA" dirty="0" smtClean="0"/>
                        <a:t>Кактус </a:t>
                      </a:r>
                      <a:r>
                        <a:rPr lang="uk-UA" dirty="0" err="1" smtClean="0"/>
                        <a:t>пейот</a:t>
                      </a:r>
                      <a:endParaRPr lang="uk-UA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Барбітурати</a:t>
                      </a:r>
                      <a:endParaRPr lang="uk-UA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8931">
                <a:tc>
                  <a:txBody>
                    <a:bodyPr/>
                    <a:lstStyle/>
                    <a:p>
                      <a:r>
                        <a:rPr lang="uk-UA" dirty="0" smtClean="0"/>
                        <a:t>Кат, </a:t>
                      </a:r>
                      <a:r>
                        <a:rPr lang="uk-UA" dirty="0" err="1" smtClean="0"/>
                        <a:t>катинон</a:t>
                      </a:r>
                      <a:endParaRPr lang="uk-UA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Бензодіазепіни</a:t>
                      </a:r>
                      <a:endParaRPr lang="uk-UA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8931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Синтетичні </a:t>
                      </a:r>
                      <a:r>
                        <a:rPr lang="uk-UA" dirty="0" err="1" smtClean="0"/>
                        <a:t>канабіноїди</a:t>
                      </a:r>
                      <a:r>
                        <a:rPr lang="uk-UA" dirty="0" smtClean="0"/>
                        <a:t>, </a:t>
                      </a:r>
                      <a:r>
                        <a:rPr lang="uk-UA" dirty="0" err="1" smtClean="0"/>
                        <a:t>канабіміметики</a:t>
                      </a:r>
                      <a:endParaRPr lang="uk-UA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3538" y="836713"/>
            <a:ext cx="8730462" cy="1224135"/>
          </a:xfrm>
        </p:spPr>
        <p:txBody>
          <a:bodyPr>
            <a:normAutofit fontScale="90000"/>
          </a:bodyPr>
          <a:lstStyle/>
          <a:p>
            <a:r>
              <a:rPr lang="uk-UA" altLang="ru-RU" sz="3400" dirty="0" smtClean="0">
                <a:solidFill>
                  <a:schemeClr val="bg1"/>
                </a:solidFill>
              </a:rPr>
              <a:t>Наркотичні засоби отримані з рослин виду </a:t>
            </a:r>
            <a:r>
              <a:rPr lang="uk-UA" altLang="ru-RU" sz="3400" b="1" dirty="0" smtClean="0">
                <a:solidFill>
                  <a:schemeClr val="bg1"/>
                </a:solidFill>
              </a:rPr>
              <a:t>мак снотворний</a:t>
            </a:r>
            <a:r>
              <a:rPr lang="uk-UA" altLang="ru-RU" sz="3400" dirty="0" smtClean="0">
                <a:solidFill>
                  <a:schemeClr val="bg1"/>
                </a:solidFill>
              </a:rPr>
              <a:t> </a:t>
            </a:r>
            <a:r>
              <a:rPr lang="uk-UA" altLang="ru-RU" sz="3400" dirty="0" smtClean="0"/>
              <a:t/>
            </a:r>
            <a:br>
              <a:rPr lang="uk-UA" altLang="ru-RU" sz="3400" dirty="0" smtClean="0"/>
            </a:br>
            <a:r>
              <a:rPr lang="uk-UA" altLang="ru-RU" sz="3400" dirty="0" smtClean="0"/>
              <a:t/>
            </a:r>
            <a:br>
              <a:rPr lang="uk-UA" altLang="ru-RU" sz="3400" dirty="0" smtClean="0"/>
            </a:br>
            <a:endParaRPr lang="uk-UA" sz="3400" dirty="0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idx="1"/>
          </p:nvPr>
        </p:nvSpPr>
        <p:spPr>
          <a:xfrm>
            <a:off x="214282" y="928670"/>
            <a:ext cx="8643998" cy="5572164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uk-UA" altLang="ru-RU" sz="8000" dirty="0" smtClean="0"/>
              <a:t>З рослин виду мак снотворний отримують </a:t>
            </a:r>
            <a:r>
              <a:rPr lang="uk-UA" altLang="ru-RU" sz="8000" b="1" dirty="0" smtClean="0">
                <a:solidFill>
                  <a:srgbClr val="FF0000"/>
                </a:solidFill>
              </a:rPr>
              <a:t>макову солому</a:t>
            </a:r>
            <a:r>
              <a:rPr lang="uk-UA" altLang="ru-RU" sz="8000" dirty="0" smtClean="0"/>
              <a:t>, з якої отримують </a:t>
            </a:r>
            <a:r>
              <a:rPr lang="uk-UA" altLang="ru-RU" sz="8000" b="1" dirty="0" smtClean="0">
                <a:solidFill>
                  <a:srgbClr val="FF0000"/>
                </a:solidFill>
              </a:rPr>
              <a:t>опій</a:t>
            </a:r>
            <a:r>
              <a:rPr lang="uk-UA" altLang="ru-RU" sz="8000" dirty="0" smtClean="0"/>
              <a:t>, у результаті обробки (екстракції, концентрування) отримують </a:t>
            </a:r>
            <a:r>
              <a:rPr lang="uk-UA" altLang="ru-RU" sz="8000" b="1" dirty="0" smtClean="0">
                <a:solidFill>
                  <a:srgbClr val="FF0000"/>
                </a:solidFill>
              </a:rPr>
              <a:t>концентрат з макової соломи </a:t>
            </a:r>
            <a:r>
              <a:rPr lang="uk-UA" altLang="ru-RU" sz="8000" dirty="0" smtClean="0">
                <a:solidFill>
                  <a:srgbClr val="FF0000"/>
                </a:solidFill>
              </a:rPr>
              <a:t>(</a:t>
            </a:r>
            <a:r>
              <a:rPr lang="uk-UA" altLang="ru-RU" sz="8000" b="1" dirty="0" smtClean="0">
                <a:solidFill>
                  <a:srgbClr val="FF0000"/>
                </a:solidFill>
              </a:rPr>
              <a:t>опій екстракційний), героїн (</a:t>
            </a:r>
            <a:r>
              <a:rPr lang="uk-UA" altLang="ru-RU" sz="8000" b="1" dirty="0" err="1" smtClean="0">
                <a:solidFill>
                  <a:srgbClr val="FF0000"/>
                </a:solidFill>
              </a:rPr>
              <a:t>ацетильований</a:t>
            </a:r>
            <a:r>
              <a:rPr lang="uk-UA" altLang="ru-RU" sz="8000" b="1" dirty="0" smtClean="0">
                <a:solidFill>
                  <a:srgbClr val="FF0000"/>
                </a:solidFill>
              </a:rPr>
              <a:t> опій)</a:t>
            </a:r>
            <a:r>
              <a:rPr lang="uk-UA" altLang="ru-RU" sz="8000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uk-UA" altLang="ru-RU" sz="8000" dirty="0" smtClean="0"/>
              <a:t>Фармацевтичні виробництва з маку снотворного отримують лікарські препарати, що містять наркотичні засоби:  </a:t>
            </a:r>
            <a:r>
              <a:rPr lang="uk-UA" altLang="ru-RU" sz="8000" b="1" dirty="0" smtClean="0"/>
              <a:t>опій, </a:t>
            </a:r>
            <a:r>
              <a:rPr lang="uk-UA" altLang="ru-RU" sz="8000" b="1" dirty="0" err="1" smtClean="0"/>
              <a:t>омнопон</a:t>
            </a:r>
            <a:r>
              <a:rPr lang="uk-UA" altLang="ru-RU" sz="8000" b="1" dirty="0" smtClean="0"/>
              <a:t>, морфін, кодеїн, тебаїн, </a:t>
            </a:r>
            <a:r>
              <a:rPr lang="uk-UA" altLang="ru-RU" sz="8000" b="1" dirty="0" err="1" smtClean="0"/>
              <a:t>бупренорфін</a:t>
            </a:r>
            <a:r>
              <a:rPr lang="uk-UA" altLang="ru-RU" sz="8000" b="1" dirty="0" smtClean="0"/>
              <a:t> </a:t>
            </a:r>
            <a:r>
              <a:rPr lang="uk-UA" altLang="ru-RU" sz="8000" dirty="0" smtClean="0"/>
              <a:t>тощо.</a:t>
            </a:r>
          </a:p>
          <a:p>
            <a:pPr algn="just"/>
            <a:r>
              <a:rPr lang="uk-UA" sz="8000" b="1" dirty="0" smtClean="0">
                <a:solidFill>
                  <a:srgbClr val="FF0000"/>
                </a:solidFill>
              </a:rPr>
              <a:t>Макова солома</a:t>
            </a:r>
            <a:r>
              <a:rPr lang="uk-UA" sz="8000" dirty="0" smtClean="0">
                <a:solidFill>
                  <a:srgbClr val="FF0000"/>
                </a:solidFill>
              </a:rPr>
              <a:t> </a:t>
            </a:r>
            <a:r>
              <a:rPr lang="uk-UA" sz="8000" dirty="0" smtClean="0"/>
              <a:t>- цілі або різного ступеня подрібнення будь-які частини рослини виду "мак снотворний" або їх суміш (за винятком власне дозрілого насіння) незалежно від того, піддавались вони екстракції, деструкції, гниттю чи враженню пліснявою.</a:t>
            </a:r>
          </a:p>
          <a:p>
            <a:pPr algn="just"/>
            <a:r>
              <a:rPr lang="uk-UA" sz="8000" b="1" dirty="0" smtClean="0">
                <a:solidFill>
                  <a:srgbClr val="FF0000"/>
                </a:solidFill>
              </a:rPr>
              <a:t>Опій</a:t>
            </a:r>
            <a:r>
              <a:rPr lang="uk-UA" sz="8000" dirty="0" smtClean="0"/>
              <a:t> - сік снотворного маку, що згорнувся, у тому числі медичний, який містить хоча б один наркотичний алкалоїд або їх суміш (у тому числі за наявності інших речовин).</a:t>
            </a:r>
          </a:p>
          <a:p>
            <a:r>
              <a:rPr lang="uk-UA" sz="8000" b="1" dirty="0" smtClean="0">
                <a:solidFill>
                  <a:srgbClr val="FF0000"/>
                </a:solidFill>
              </a:rPr>
              <a:t>Концентрат з макової соломи (опій екстракційний)</a:t>
            </a:r>
            <a:r>
              <a:rPr lang="uk-UA" sz="8000" dirty="0" smtClean="0">
                <a:solidFill>
                  <a:srgbClr val="FF0000"/>
                </a:solidFill>
              </a:rPr>
              <a:t> </a:t>
            </a:r>
            <a:r>
              <a:rPr lang="uk-UA" sz="8000" dirty="0" smtClean="0"/>
              <a:t>- засіб, що отримують із макової соломи шляхом виділення (екстракції) різними способами і який містить хоча б один наркотичний алкалоїд або їх суміш (у тому числі за наявності інших речовин)</a:t>
            </a:r>
            <a:endParaRPr lang="uk-UA" sz="8000" b="1" dirty="0" smtClean="0"/>
          </a:p>
          <a:p>
            <a:r>
              <a:rPr lang="uk-UA" sz="8000" b="1" dirty="0" smtClean="0">
                <a:solidFill>
                  <a:srgbClr val="FF0000"/>
                </a:solidFill>
              </a:rPr>
              <a:t>Опій </a:t>
            </a:r>
            <a:r>
              <a:rPr lang="uk-UA" sz="8000" b="1" dirty="0" err="1" smtClean="0">
                <a:solidFill>
                  <a:srgbClr val="FF0000"/>
                </a:solidFill>
              </a:rPr>
              <a:t>ацетильований</a:t>
            </a:r>
            <a:r>
              <a:rPr lang="uk-UA" sz="8000" dirty="0" smtClean="0">
                <a:solidFill>
                  <a:srgbClr val="FF0000"/>
                </a:solidFill>
              </a:rPr>
              <a:t> </a:t>
            </a:r>
            <a:r>
              <a:rPr lang="uk-UA" sz="8000" dirty="0" smtClean="0"/>
              <a:t>- засіб, що містить у своєму складі </a:t>
            </a:r>
            <a:r>
              <a:rPr lang="uk-UA" sz="8000" dirty="0" err="1" smtClean="0"/>
              <a:t>ацетильовані</a:t>
            </a:r>
            <a:r>
              <a:rPr lang="uk-UA" sz="8000" dirty="0" smtClean="0"/>
              <a:t> похідні алкалоїдів опію (у тому числі за наявності інших речовин).</a:t>
            </a:r>
          </a:p>
          <a:p>
            <a:pPr algn="just"/>
            <a:endParaRPr lang="uk-UA" dirty="0" smtClean="0"/>
          </a:p>
          <a:p>
            <a:pPr algn="just"/>
            <a:endParaRPr lang="uk-UA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43508" y="285728"/>
            <a:ext cx="8571896" cy="6429420"/>
          </a:xfrm>
        </p:spPr>
        <p:txBody>
          <a:bodyPr>
            <a:noAutofit/>
          </a:bodyPr>
          <a:lstStyle/>
          <a:p>
            <a:pPr algn="just"/>
            <a:r>
              <a:rPr lang="uk-UA" sz="2800" dirty="0" smtClean="0"/>
              <a:t>Дуже часто </a:t>
            </a:r>
            <a:r>
              <a:rPr lang="uk-UA" sz="2800" b="1" dirty="0" smtClean="0"/>
              <a:t>опій </a:t>
            </a:r>
            <a:r>
              <a:rPr lang="uk-UA" sz="2800" b="1" dirty="0" err="1" smtClean="0"/>
              <a:t>ацетильований</a:t>
            </a:r>
            <a:r>
              <a:rPr lang="uk-UA" sz="2800" b="1" dirty="0" smtClean="0"/>
              <a:t> </a:t>
            </a:r>
            <a:r>
              <a:rPr lang="uk-UA" sz="2800" dirty="0" smtClean="0"/>
              <a:t>містить таку </a:t>
            </a:r>
            <a:r>
              <a:rPr lang="uk-UA" sz="2800" dirty="0" err="1" smtClean="0"/>
              <a:t>ацетильовану</a:t>
            </a:r>
            <a:r>
              <a:rPr lang="uk-UA" sz="2800" dirty="0" smtClean="0"/>
              <a:t> похідну морфіну як </a:t>
            </a:r>
            <a:r>
              <a:rPr lang="uk-UA" sz="2800" b="1" dirty="0" err="1" smtClean="0"/>
              <a:t>діацетилморфін</a:t>
            </a:r>
            <a:r>
              <a:rPr lang="uk-UA" sz="2800" dirty="0" smtClean="0"/>
              <a:t> (інакше </a:t>
            </a:r>
            <a:r>
              <a:rPr lang="uk-UA" sz="2800" b="1" dirty="0" smtClean="0"/>
              <a:t>героїн</a:t>
            </a:r>
            <a:r>
              <a:rPr lang="uk-UA" sz="2800" dirty="0" smtClean="0"/>
              <a:t>), а </a:t>
            </a:r>
            <a:r>
              <a:rPr lang="uk-UA" sz="2800" b="1" dirty="0" smtClean="0"/>
              <a:t>героїн</a:t>
            </a:r>
            <a:r>
              <a:rPr lang="uk-UA" sz="2800" dirty="0" smtClean="0"/>
              <a:t> містить і інші </a:t>
            </a:r>
            <a:r>
              <a:rPr lang="uk-UA" sz="2800" b="1" dirty="0" err="1" smtClean="0"/>
              <a:t>ацетильовані</a:t>
            </a:r>
            <a:r>
              <a:rPr lang="uk-UA" sz="2800" b="1" dirty="0" smtClean="0"/>
              <a:t> похідні алкалоїдів опію</a:t>
            </a:r>
            <a:r>
              <a:rPr lang="uk-UA" sz="2800" dirty="0" smtClean="0"/>
              <a:t>. </a:t>
            </a:r>
          </a:p>
          <a:p>
            <a:pPr algn="just"/>
            <a:r>
              <a:rPr lang="uk-UA" sz="2800" dirty="0" smtClean="0"/>
              <a:t>Тобто  між </a:t>
            </a:r>
            <a:r>
              <a:rPr lang="uk-UA" sz="2800" b="1" dirty="0" smtClean="0"/>
              <a:t>героїном</a:t>
            </a:r>
            <a:r>
              <a:rPr lang="uk-UA" sz="2800" dirty="0" smtClean="0"/>
              <a:t> та </a:t>
            </a:r>
            <a:r>
              <a:rPr lang="uk-UA" sz="2800" b="1" dirty="0" err="1" smtClean="0"/>
              <a:t>ацетильованим</a:t>
            </a:r>
            <a:r>
              <a:rPr lang="uk-UA" sz="2800" b="1" dirty="0" smtClean="0"/>
              <a:t> опієм </a:t>
            </a:r>
            <a:r>
              <a:rPr lang="uk-UA" sz="2800" dirty="0" smtClean="0"/>
              <a:t>різниця є невеликою. Зазвичай лише якість способу отримання. </a:t>
            </a:r>
          </a:p>
          <a:p>
            <a:pPr algn="just"/>
            <a:r>
              <a:rPr lang="uk-UA" sz="2800" dirty="0" smtClean="0"/>
              <a:t>Термін «героїн» більше вживають до </a:t>
            </a:r>
            <a:r>
              <a:rPr lang="uk-UA" sz="2800" dirty="0" err="1" smtClean="0"/>
              <a:t>наркотика</a:t>
            </a:r>
            <a:r>
              <a:rPr lang="uk-UA" sz="2800" dirty="0" smtClean="0"/>
              <a:t> який виробляють в немалих кількостях, і для зручності продажу та транспортування отримують у вигляді сухої порошкоподібної речовини.</a:t>
            </a:r>
          </a:p>
          <a:p>
            <a:pPr algn="just"/>
            <a:r>
              <a:rPr lang="uk-UA" sz="2800" dirty="0" smtClean="0"/>
              <a:t>Вирішення питання диференціації (визначення різниці) між </a:t>
            </a:r>
            <a:r>
              <a:rPr lang="uk-UA" sz="2800" dirty="0" err="1" smtClean="0"/>
              <a:t>ацетильованим</a:t>
            </a:r>
            <a:r>
              <a:rPr lang="uk-UA" sz="2800" dirty="0" smtClean="0"/>
              <a:t> опієм та героїном знаходиться в компетенції експертів-хіміків.</a:t>
            </a:r>
            <a:endParaRPr lang="uk-UA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995" y="908720"/>
            <a:ext cx="8154009" cy="76112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МАКОВА  СОЛОМА</a:t>
            </a:r>
            <a:r>
              <a:rPr lang="ru-RU" sz="8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/>
            </a:r>
            <a:br>
              <a:rPr lang="ru-RU" sz="8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1" y="1844824"/>
            <a:ext cx="8229599" cy="4258796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Picture 2" descr="Мак в ваз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533" y="1844824"/>
            <a:ext cx="3888431" cy="4752528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173670" y="3263140"/>
            <a:ext cx="2970330" cy="3334213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922150" y="1772816"/>
            <a:ext cx="1493658" cy="1732706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72300" y="1772816"/>
            <a:ext cx="2042748" cy="2160240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644" descr="Plant Identification Photograph_2_0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3958" y="1772816"/>
            <a:ext cx="1944216" cy="4824536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" name="Picture 2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274079" y="4797152"/>
            <a:ext cx="1845158" cy="1844824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8154009" cy="833128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ОПІЙ (</a:t>
            </a: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сирець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)</a:t>
            </a:r>
            <a:endParaRPr lang="uk-UA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359533" y="1772816"/>
            <a:ext cx="8327267" cy="433080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9532" y="1772817"/>
            <a:ext cx="2970610" cy="3756025"/>
          </a:xfrm>
          <a:noFill/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7964" y="1628800"/>
            <a:ext cx="2484276" cy="352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5526" y="1772817"/>
            <a:ext cx="2970610" cy="3756025"/>
          </a:xfrm>
          <a:noFill/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5796" y="1628800"/>
            <a:ext cx="1512168" cy="344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786247" y="1844824"/>
            <a:ext cx="1717115" cy="3061642"/>
          </a:xfrm>
          <a:noFill/>
        </p:spPr>
      </p:pic>
      <p:pic>
        <p:nvPicPr>
          <p:cNvPr id="12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678234" y="2348880"/>
            <a:ext cx="1313260" cy="2341562"/>
          </a:xfrm>
          <a:noFill/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526" y="4365104"/>
            <a:ext cx="248483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002270" y="2132856"/>
            <a:ext cx="1313260" cy="2341562"/>
          </a:xfrm>
          <a:noFill/>
        </p:spPr>
      </p:pic>
      <p:pic>
        <p:nvPicPr>
          <p:cNvPr id="15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3059832" y="4668838"/>
            <a:ext cx="2024063" cy="2189163"/>
          </a:xfrm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732240" y="1628800"/>
            <a:ext cx="2106234" cy="3466566"/>
          </a:xfrm>
          <a:prstGeom prst="rect">
            <a:avLst/>
          </a:prstGeom>
          <a:noFill/>
        </p:spPr>
      </p:pic>
      <p:pic>
        <p:nvPicPr>
          <p:cNvPr id="17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3167844" y="4668838"/>
            <a:ext cx="2024063" cy="2189163"/>
          </a:xfrm>
        </p:spPr>
      </p:pic>
      <p:pic>
        <p:nvPicPr>
          <p:cNvPr id="18" name="Picture 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5760132" y="4725145"/>
            <a:ext cx="3028950" cy="1914525"/>
          </a:xfrm>
          <a:noFill/>
        </p:spPr>
      </p:pic>
      <p:pic>
        <p:nvPicPr>
          <p:cNvPr id="19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3167844" y="4668838"/>
            <a:ext cx="2024063" cy="2189163"/>
          </a:xfrm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2789802" y="4365104"/>
            <a:ext cx="2430270" cy="2232248"/>
          </a:xfrm>
          <a:prstGeom prst="rect">
            <a:avLst/>
          </a:prstGeom>
          <a:noFill/>
        </p:spPr>
      </p:pic>
      <p:pic>
        <p:nvPicPr>
          <p:cNvPr id="2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5526" y="1628800"/>
            <a:ext cx="2430270" cy="3072822"/>
          </a:xfrm>
          <a:noFill/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220072" y="4365104"/>
            <a:ext cx="2160240" cy="2492896"/>
          </a:xfrm>
          <a:prstGeom prst="rect">
            <a:avLst/>
          </a:prstGeom>
        </p:spPr>
      </p:pic>
      <p:pic>
        <p:nvPicPr>
          <p:cNvPr id="23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7380312" y="4437112"/>
            <a:ext cx="1404156" cy="2189162"/>
          </a:xfrm>
        </p:spPr>
      </p:pic>
      <p:pic>
        <p:nvPicPr>
          <p:cNvPr id="2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5527" y="1484785"/>
            <a:ext cx="2458055" cy="3024336"/>
          </a:xfrm>
          <a:noFill/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7380312" y="4437112"/>
            <a:ext cx="1350150" cy="2189162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5527" y="1628801"/>
            <a:ext cx="2484276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527" y="620689"/>
            <a:ext cx="8532947" cy="1049153"/>
          </a:xfrm>
        </p:spPr>
        <p:txBody>
          <a:bodyPr>
            <a:normAutofit fontScale="90000"/>
          </a:bodyPr>
          <a:lstStyle/>
          <a:p>
            <a:pPr algn="ctr"/>
            <a:r>
              <a:rPr lang="uk-UA" alt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Концентрат з макової соломи та   </a:t>
            </a:r>
            <a:r>
              <a:rPr lang="uk-UA" alt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ацетильований</a:t>
            </a:r>
            <a:r>
              <a:rPr lang="uk-UA" alt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 опій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uk-UA" dirty="0"/>
          </a:p>
        </p:txBody>
      </p:sp>
      <p:sp>
        <p:nvSpPr>
          <p:cNvPr id="19" name="Місце для тексту 18"/>
          <p:cNvSpPr>
            <a:spLocks noGrp="1"/>
          </p:cNvSpPr>
          <p:nvPr>
            <p:ph type="body" idx="1"/>
          </p:nvPr>
        </p:nvSpPr>
        <p:spPr>
          <a:xfrm>
            <a:off x="251521" y="1577340"/>
            <a:ext cx="8435279" cy="5020012"/>
          </a:xfrm>
        </p:spPr>
        <p:txBody>
          <a:bodyPr>
            <a:normAutofit lnSpcReduction="10000"/>
          </a:bodyPr>
          <a:lstStyle/>
          <a:p>
            <a:pPr algn="ctr">
              <a:spcBef>
                <a:spcPct val="0"/>
              </a:spcBef>
              <a:buNone/>
            </a:pPr>
            <a:endParaRPr lang="uk-UA" sz="4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+mj-ea"/>
              <a:cs typeface="+mj-cs"/>
            </a:endParaRP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pPr>
              <a:buNone/>
            </a:pPr>
            <a:r>
              <a:rPr lang="uk-UA" sz="1600" b="1" dirty="0" smtClean="0">
                <a:latin typeface="+mj-lt"/>
              </a:rPr>
              <a:t>Концентрат з макової соломи </a:t>
            </a:r>
          </a:p>
          <a:p>
            <a:pPr>
              <a:buNone/>
            </a:pPr>
            <a:r>
              <a:rPr lang="uk-UA" sz="1600" b="1" i="1" dirty="0" smtClean="0">
                <a:latin typeface="+mj-lt"/>
              </a:rPr>
              <a:t>(екстракційний опій)</a:t>
            </a:r>
          </a:p>
          <a:p>
            <a:pPr>
              <a:buNone/>
            </a:pPr>
            <a:r>
              <a:rPr lang="uk-UA" sz="1600" b="1" dirty="0" smtClean="0">
                <a:latin typeface="+mj-lt"/>
              </a:rPr>
              <a:t>або</a:t>
            </a:r>
          </a:p>
          <a:p>
            <a:pPr>
              <a:buNone/>
            </a:pPr>
            <a:r>
              <a:rPr lang="uk-UA" sz="1600" b="1" dirty="0" err="1" smtClean="0">
                <a:latin typeface="+mj-lt"/>
              </a:rPr>
              <a:t>ацетильований</a:t>
            </a:r>
            <a:r>
              <a:rPr lang="uk-UA" sz="1600" b="1" dirty="0" smtClean="0">
                <a:latin typeface="+mj-lt"/>
              </a:rPr>
              <a:t> опій </a:t>
            </a:r>
          </a:p>
          <a:p>
            <a:pPr>
              <a:buNone/>
            </a:pPr>
            <a:r>
              <a:rPr lang="uk-UA" sz="1600" b="1" i="1" dirty="0" smtClean="0">
                <a:latin typeface="+mj-lt"/>
              </a:rPr>
              <a:t>(побутовий,  </a:t>
            </a:r>
            <a:r>
              <a:rPr lang="uk-UA" sz="1600" b="1" i="1" dirty="0" err="1" smtClean="0">
                <a:latin typeface="+mj-lt"/>
              </a:rPr>
              <a:t>“кухонний”</a:t>
            </a:r>
            <a:r>
              <a:rPr lang="uk-UA" sz="1600" b="1" i="1" dirty="0" smtClean="0">
                <a:latin typeface="+mj-lt"/>
              </a:rPr>
              <a:t> героїн)</a:t>
            </a:r>
            <a:endParaRPr lang="uk-UA" sz="1600" b="1" i="1" dirty="0">
              <a:latin typeface="+mj-lt"/>
            </a:endParaRPr>
          </a:p>
        </p:txBody>
      </p:sp>
      <p:pic>
        <p:nvPicPr>
          <p:cNvPr id="4" name="Picture 4" descr="Мак в ваз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7725" y="1916832"/>
            <a:ext cx="188866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Соло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4228" y="1988840"/>
            <a:ext cx="189021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Цветок_Ма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526" y="1916832"/>
            <a:ext cx="133469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14"/>
          <p:cNvSpPr>
            <a:spLocks noChangeShapeType="1"/>
          </p:cNvSpPr>
          <p:nvPr/>
        </p:nvSpPr>
        <p:spPr bwMode="auto">
          <a:xfrm>
            <a:off x="3977934" y="3212977"/>
            <a:ext cx="333226" cy="421"/>
          </a:xfrm>
          <a:prstGeom prst="line">
            <a:avLst/>
          </a:prstGeom>
          <a:noFill/>
          <a:ln w="63500">
            <a:solidFill>
              <a:srgbClr val="66FF33"/>
            </a:solidFill>
            <a:round/>
            <a:headEnd type="oval" w="sm" len="sm"/>
            <a:tailEnd type="stealth" w="lg" len="lg"/>
          </a:ln>
        </p:spPr>
        <p:txBody>
          <a:bodyPr wrap="none" anchor="ctr"/>
          <a:lstStyle/>
          <a:p>
            <a:endParaRPr lang="uk-UA"/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301971" y="1844824"/>
            <a:ext cx="1950452" cy="2664296"/>
          </a:xfrm>
          <a:prstGeom prst="rect">
            <a:avLst/>
          </a:prstGeom>
        </p:spPr>
      </p:pic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6192180" y="3212977"/>
            <a:ext cx="441238" cy="421"/>
          </a:xfrm>
          <a:prstGeom prst="line">
            <a:avLst/>
          </a:prstGeom>
          <a:noFill/>
          <a:ln w="63500">
            <a:solidFill>
              <a:srgbClr val="66FF33"/>
            </a:solidFill>
            <a:round/>
            <a:headEnd type="oval" w="sm" len="sm"/>
            <a:tailEnd type="stealth" w="lg" len="lg"/>
          </a:ln>
        </p:spPr>
        <p:txBody>
          <a:bodyPr wrap="none" anchor="ctr"/>
          <a:lstStyle/>
          <a:p>
            <a:endParaRPr lang="uk-UA"/>
          </a:p>
        </p:txBody>
      </p:sp>
      <p:pic>
        <p:nvPicPr>
          <p:cNvPr id="12" name="Picture 13" descr="Lab-Opi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2150" y="4509120"/>
            <a:ext cx="1836204" cy="220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14"/>
          <p:cNvSpPr>
            <a:spLocks noChangeShapeType="1"/>
          </p:cNvSpPr>
          <p:nvPr/>
        </p:nvSpPr>
        <p:spPr bwMode="auto">
          <a:xfrm flipH="1">
            <a:off x="7812361" y="4365104"/>
            <a:ext cx="540059" cy="864096"/>
          </a:xfrm>
          <a:prstGeom prst="line">
            <a:avLst/>
          </a:prstGeom>
          <a:noFill/>
          <a:ln w="63500">
            <a:solidFill>
              <a:srgbClr val="66FF33"/>
            </a:solidFill>
            <a:round/>
            <a:headEnd type="oval" w="sm" len="sm"/>
            <a:tailEnd type="stealth" w="lg" len="lg"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H="1">
            <a:off x="5328084" y="5589240"/>
            <a:ext cx="540059" cy="0"/>
          </a:xfrm>
          <a:prstGeom prst="line">
            <a:avLst/>
          </a:prstGeom>
          <a:noFill/>
          <a:ln w="63500">
            <a:solidFill>
              <a:srgbClr val="66FF33"/>
            </a:solidFill>
            <a:round/>
            <a:headEnd type="oval" w="sm" len="sm"/>
            <a:tailEnd type="stealth" w="lg" len="lg"/>
          </a:ln>
        </p:spPr>
        <p:txBody>
          <a:bodyPr wrap="none" anchor="ctr"/>
          <a:lstStyle/>
          <a:p>
            <a:endParaRPr lang="uk-UA"/>
          </a:p>
        </p:txBody>
      </p:sp>
      <p:pic>
        <p:nvPicPr>
          <p:cNvPr id="15" name="Picture 6" descr="Shirka"/>
          <p:cNvPicPr>
            <a:picLocks noChangeAspect="1" noChangeArrowheads="1"/>
          </p:cNvPicPr>
          <p:nvPr/>
        </p:nvPicPr>
        <p:blipFill>
          <a:blip r:embed="rId7" cstate="print"/>
          <a:srcRect l="20096" t="5507" r="28230" b="10216"/>
          <a:stretch>
            <a:fillRect/>
          </a:stretch>
        </p:blipFill>
        <p:spPr bwMode="auto">
          <a:xfrm rot="2363556">
            <a:off x="4380120" y="4360472"/>
            <a:ext cx="717506" cy="271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ine 14"/>
          <p:cNvSpPr>
            <a:spLocks noChangeShapeType="1"/>
          </p:cNvSpPr>
          <p:nvPr/>
        </p:nvSpPr>
        <p:spPr bwMode="auto">
          <a:xfrm flipH="1">
            <a:off x="3977934" y="5085184"/>
            <a:ext cx="540059" cy="144016"/>
          </a:xfrm>
          <a:prstGeom prst="line">
            <a:avLst/>
          </a:prstGeom>
          <a:noFill/>
          <a:ln w="63500">
            <a:solidFill>
              <a:srgbClr val="66FF33"/>
            </a:solidFill>
            <a:round/>
            <a:headEnd type="oval" w="sm" len="sm"/>
            <a:tailEnd type="stealth" w="lg" len="lg"/>
          </a:ln>
        </p:spPr>
        <p:txBody>
          <a:bodyPr wrap="none" anchor="ctr"/>
          <a:lstStyle/>
          <a:p>
            <a:endParaRPr lang="uk-UA"/>
          </a:p>
        </p:txBody>
      </p:sp>
      <p:pic>
        <p:nvPicPr>
          <p:cNvPr id="17" name="Picture 12" descr="Укол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96727" y="4581128"/>
            <a:ext cx="1381322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Line 14"/>
          <p:cNvSpPr>
            <a:spLocks noChangeShapeType="1"/>
          </p:cNvSpPr>
          <p:nvPr/>
        </p:nvSpPr>
        <p:spPr bwMode="auto">
          <a:xfrm>
            <a:off x="1655676" y="3284985"/>
            <a:ext cx="441238" cy="421"/>
          </a:xfrm>
          <a:prstGeom prst="line">
            <a:avLst/>
          </a:prstGeom>
          <a:noFill/>
          <a:ln w="63500">
            <a:solidFill>
              <a:srgbClr val="66FF33"/>
            </a:solidFill>
            <a:round/>
            <a:headEnd type="oval" w="sm" len="sm"/>
            <a:tailEnd type="stealth" w="lg" len="lg"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21" name="TextBox 20"/>
          <p:cNvSpPr txBox="1"/>
          <p:nvPr/>
        </p:nvSpPr>
        <p:spPr>
          <a:xfrm rot="18988006">
            <a:off x="2276934" y="3360399"/>
            <a:ext cx="1674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Макова солома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55976" y="4077072"/>
            <a:ext cx="1674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Макова солома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8988006">
            <a:off x="6867444" y="2856345"/>
            <a:ext cx="1674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Макова солома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8988006">
            <a:off x="7837236" y="4767450"/>
            <a:ext cx="13040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uk-UA" b="1" dirty="0" smtClean="0"/>
              <a:t>Концентрат з макової соломи </a:t>
            </a:r>
          </a:p>
          <a:p>
            <a:pPr>
              <a:buNone/>
            </a:pPr>
            <a:r>
              <a:rPr lang="uk-UA" b="1" dirty="0" smtClean="0"/>
              <a:t>або</a:t>
            </a:r>
          </a:p>
          <a:p>
            <a:pPr>
              <a:buNone/>
            </a:pPr>
            <a:r>
              <a:rPr lang="uk-UA" b="1" dirty="0" err="1" smtClean="0"/>
              <a:t>ацетильований</a:t>
            </a:r>
            <a:r>
              <a:rPr lang="uk-UA" b="1" dirty="0" smtClean="0"/>
              <a:t> опій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6" grpId="0" animBg="1"/>
      <p:bldP spid="2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nan-ufa.ru/wp-content/uploads/2014/08/image64512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533" y="3068960"/>
            <a:ext cx="3246581" cy="33123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995" y="0"/>
            <a:ext cx="8154009" cy="1700808"/>
          </a:xfrm>
        </p:spPr>
        <p:txBody>
          <a:bodyPr>
            <a:noAutofit/>
          </a:bodyPr>
          <a:lstStyle/>
          <a:p>
            <a:pPr algn="ctr"/>
            <a:r>
              <a:rPr lang="uk-UA" alt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Концентрат з макової соломи,   </a:t>
            </a:r>
            <a:r>
              <a:rPr lang="uk-UA" altLang="ru-RU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ацетильований</a:t>
            </a:r>
            <a:r>
              <a:rPr lang="uk-UA" alt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 опій, </a:t>
            </a:r>
            <a:r>
              <a:rPr lang="uk-UA" altLang="ru-RU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опій</a:t>
            </a:r>
            <a:r>
              <a:rPr lang="uk-UA" alt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, героїн</a:t>
            </a:r>
            <a:endParaRPr lang="uk-UA" sz="3600" dirty="0">
              <a:solidFill>
                <a:srgbClr val="FF0000"/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139953" y="1844824"/>
            <a:ext cx="4546847" cy="4258796"/>
          </a:xfrm>
        </p:spPr>
        <p:txBody>
          <a:bodyPr/>
          <a:lstStyle/>
          <a:p>
            <a:endParaRPr lang="uk-UA" dirty="0"/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/>
        </p:nvGraphicFramePr>
        <p:xfrm>
          <a:off x="4553628" y="1772816"/>
          <a:ext cx="4284847" cy="4608512"/>
        </p:xfrm>
        <a:graphic>
          <a:graphicData uri="http://schemas.openxmlformats.org/presentationml/2006/ole">
            <p:oleObj spid="_x0000_s1026" name="Фотография Photo Editor" r:id="rId4" imgW="5229955" imgH="3753374" progId="">
              <p:embed/>
            </p:oleObj>
          </a:graphicData>
        </a:graphic>
      </p:graphicFrame>
      <p:pic>
        <p:nvPicPr>
          <p:cNvPr id="1030" name="Picture 6" descr="http://www.business.ua/upload/iblock/5f6/5f663748554859076fbce386348e4878.jpeg?23419214570444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061696" y="3527037"/>
            <a:ext cx="3789040" cy="2008793"/>
          </a:xfrm>
          <a:prstGeom prst="rect">
            <a:avLst/>
          </a:prstGeom>
          <a:noFill/>
        </p:spPr>
      </p:pic>
      <p:pic>
        <p:nvPicPr>
          <p:cNvPr id="8" name="Picture 3" descr="Шприц1"/>
          <p:cNvPicPr>
            <a:picLocks noChangeAspect="1" noChangeArrowheads="1"/>
          </p:cNvPicPr>
          <p:nvPr/>
        </p:nvPicPr>
        <p:blipFill>
          <a:blip r:embed="rId6" cstate="print">
            <a:lum contrast="42000"/>
          </a:blip>
          <a:srcRect/>
          <a:stretch>
            <a:fillRect/>
          </a:stretch>
        </p:blipFill>
        <p:spPr>
          <a:xfrm>
            <a:off x="359532" y="1772816"/>
            <a:ext cx="4590510" cy="1359024"/>
          </a:xfrm>
          <a:prstGeom prst="rect">
            <a:avLst/>
          </a:prstGeom>
          <a:noFill/>
          <a:ln w="38100" cmpd="dbl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154009" cy="905136"/>
          </a:xfrm>
        </p:spPr>
        <p:txBody>
          <a:bodyPr/>
          <a:lstStyle/>
          <a:p>
            <a:pPr algn="ctr"/>
            <a:r>
              <a:rPr lang="uk-UA" alt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ГЕРОЇН</a:t>
            </a:r>
          </a:p>
        </p:txBody>
      </p:sp>
      <p:pic>
        <p:nvPicPr>
          <p:cNvPr id="4" name="Picture 5" descr="Сбор_оп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132857"/>
            <a:ext cx="1683965" cy="208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Сбор_опия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5947" y="2204864"/>
            <a:ext cx="176091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Мак_пол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550" y="1916833"/>
            <a:ext cx="1303734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Опий_сирец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3" y="2060849"/>
            <a:ext cx="1269206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Морфин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09310" y="3429000"/>
            <a:ext cx="133469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Гера_коричн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76156" y="5013177"/>
            <a:ext cx="1375172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Гера_белая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7934" y="5013176"/>
            <a:ext cx="140970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7" descr="Укол_3"/>
          <p:cNvPicPr>
            <a:picLocks noChangeAspect="1" noChangeArrowheads="1"/>
          </p:cNvPicPr>
          <p:nvPr/>
        </p:nvPicPr>
        <p:blipFill>
          <a:blip r:embed="rId9" cstate="print"/>
          <a:srcRect l="2557" t="3709" r="2046" b="4839"/>
          <a:stretch>
            <a:fillRect/>
          </a:stretch>
        </p:blipFill>
        <p:spPr bwMode="auto">
          <a:xfrm>
            <a:off x="845587" y="4727576"/>
            <a:ext cx="2183606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14"/>
          <p:cNvSpPr>
            <a:spLocks noGrp="1" noChangeShapeType="1"/>
          </p:cNvSpPr>
          <p:nvPr>
            <p:ph type="body" idx="1"/>
          </p:nvPr>
        </p:nvSpPr>
        <p:spPr bwMode="auto">
          <a:xfrm>
            <a:off x="1871700" y="3212976"/>
            <a:ext cx="378042" cy="0"/>
          </a:xfrm>
          <a:prstGeom prst="line">
            <a:avLst/>
          </a:prstGeom>
          <a:noFill/>
          <a:ln w="63500">
            <a:solidFill>
              <a:srgbClr val="66FF33"/>
            </a:solidFill>
            <a:round/>
            <a:headEnd type="oval" w="sm" len="sm"/>
            <a:tailEnd type="stealth" w="lg" len="lg"/>
          </a:ln>
        </p:spPr>
        <p:txBody>
          <a:bodyPr wrap="none" anchor="ctr">
            <a:normAutofit fontScale="25000" lnSpcReduction="20000"/>
          </a:bodyPr>
          <a:lstStyle/>
          <a:p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4085946" y="1772816"/>
            <a:ext cx="1674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Опій (сирець)</a:t>
            </a:r>
            <a:endParaRPr lang="uk-UA" b="1" dirty="0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3761910" y="3284984"/>
            <a:ext cx="378042" cy="0"/>
          </a:xfrm>
          <a:prstGeom prst="line">
            <a:avLst/>
          </a:prstGeom>
          <a:noFill/>
          <a:ln w="63500">
            <a:solidFill>
              <a:srgbClr val="66FF33"/>
            </a:solidFill>
            <a:round/>
            <a:headEnd type="oval" w="sm" len="sm"/>
            <a:tailEnd type="stealth" w="lg" len="lg"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5868144" y="3140968"/>
            <a:ext cx="378042" cy="0"/>
          </a:xfrm>
          <a:prstGeom prst="line">
            <a:avLst/>
          </a:prstGeom>
          <a:noFill/>
          <a:ln w="63500">
            <a:solidFill>
              <a:srgbClr val="66FF33"/>
            </a:solidFill>
            <a:round/>
            <a:headEnd type="oval" w="sm" len="sm"/>
            <a:tailEnd type="stealth" w="lg" len="lg"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7542330" y="3212976"/>
            <a:ext cx="324036" cy="432048"/>
          </a:xfrm>
          <a:prstGeom prst="line">
            <a:avLst/>
          </a:prstGeom>
          <a:noFill/>
          <a:ln w="63500">
            <a:solidFill>
              <a:srgbClr val="66FF33"/>
            </a:solidFill>
            <a:round/>
            <a:headEnd type="oval" w="sm" len="sm"/>
            <a:tailEnd type="stealth" w="lg" len="lg"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7380312" y="5229200"/>
            <a:ext cx="324036" cy="144016"/>
          </a:xfrm>
          <a:prstGeom prst="line">
            <a:avLst/>
          </a:prstGeom>
          <a:noFill/>
          <a:ln w="63500">
            <a:solidFill>
              <a:srgbClr val="66FF33"/>
            </a:solidFill>
            <a:round/>
            <a:headEnd type="oval" w="sm" len="sm"/>
            <a:tailEnd type="stealth" w="lg" len="lg"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flipH="1">
            <a:off x="5490102" y="5733256"/>
            <a:ext cx="378042" cy="0"/>
          </a:xfrm>
          <a:prstGeom prst="line">
            <a:avLst/>
          </a:prstGeom>
          <a:noFill/>
          <a:ln w="63500">
            <a:solidFill>
              <a:srgbClr val="66FF33"/>
            </a:solidFill>
            <a:round/>
            <a:headEnd type="oval" w="sm" len="sm"/>
            <a:tailEnd type="stealth" w="lg" len="lg"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H="1">
            <a:off x="3005826" y="5661248"/>
            <a:ext cx="378042" cy="0"/>
          </a:xfrm>
          <a:prstGeom prst="line">
            <a:avLst/>
          </a:prstGeom>
          <a:noFill/>
          <a:ln w="63500">
            <a:solidFill>
              <a:srgbClr val="66FF33"/>
            </a:solidFill>
            <a:round/>
            <a:headEnd type="oval" w="sm" len="sm"/>
            <a:tailEnd type="stealth" w="lg" len="lg"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21" name="TextBox 20"/>
          <p:cNvSpPr txBox="1"/>
          <p:nvPr/>
        </p:nvSpPr>
        <p:spPr>
          <a:xfrm>
            <a:off x="7974378" y="2708921"/>
            <a:ext cx="918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Морфін основа</a:t>
            </a:r>
            <a:endParaRPr lang="uk-UA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084168" y="4365105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Героїн (первинний)</a:t>
            </a:r>
            <a:endParaRPr lang="uk-UA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139952" y="4509120"/>
            <a:ext cx="918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Героїн</a:t>
            </a:r>
            <a:endParaRPr lang="uk-UA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995" y="764704"/>
            <a:ext cx="8154009" cy="905137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Види вживання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1" y="1844824"/>
            <a:ext cx="8229599" cy="425879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uk-UA" dirty="0" smtClean="0"/>
              <a:t>Наркотики, які отримують з рослини виду мак снотворний найчастіше (переважно) вживають </a:t>
            </a:r>
            <a:r>
              <a:rPr lang="uk-UA" dirty="0" err="1" smtClean="0"/>
              <a:t>ін`єкційно</a:t>
            </a:r>
            <a:r>
              <a:rPr lang="uk-UA" dirty="0" smtClean="0"/>
              <a:t>.</a:t>
            </a:r>
          </a:p>
          <a:p>
            <a:pPr algn="just"/>
            <a:endParaRPr lang="uk-UA" dirty="0" smtClean="0"/>
          </a:p>
          <a:p>
            <a:pPr algn="just"/>
            <a:r>
              <a:rPr lang="uk-UA" dirty="0" smtClean="0"/>
              <a:t>Лікарські засоби, що містять речовини опійного ряду вживають або </a:t>
            </a:r>
            <a:r>
              <a:rPr lang="uk-UA" dirty="0" err="1" smtClean="0"/>
              <a:t>ін`єкційно</a:t>
            </a:r>
            <a:r>
              <a:rPr lang="uk-UA" dirty="0" smtClean="0"/>
              <a:t>, або </a:t>
            </a:r>
            <a:r>
              <a:rPr lang="uk-UA" dirty="0" err="1" smtClean="0"/>
              <a:t>перорально</a:t>
            </a:r>
            <a:r>
              <a:rPr lang="uk-UA" dirty="0" smtClean="0"/>
              <a:t>.  </a:t>
            </a:r>
          </a:p>
          <a:p>
            <a:pPr algn="just"/>
            <a:endParaRPr lang="uk-UA" dirty="0" smtClean="0"/>
          </a:p>
          <a:p>
            <a:pPr algn="just"/>
            <a:r>
              <a:rPr lang="uk-UA" dirty="0" smtClean="0"/>
              <a:t>Вкрай мало зустрічається вживання (наприклад героїну) назально (вдиханням через ніс).</a:t>
            </a:r>
          </a:p>
          <a:p>
            <a:pPr algn="just"/>
            <a:endParaRPr lang="uk-UA" dirty="0"/>
          </a:p>
          <a:p>
            <a:pPr algn="just"/>
            <a:r>
              <a:rPr lang="ru-RU" dirty="0" err="1">
                <a:solidFill>
                  <a:srgbClr val="FF0000"/>
                </a:solidFill>
              </a:rPr>
              <a:t>Сленгові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назви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опіатів</a:t>
            </a:r>
            <a:r>
              <a:rPr lang="ru-RU" dirty="0">
                <a:solidFill>
                  <a:srgbClr val="FF0000"/>
                </a:solidFill>
              </a:rPr>
              <a:t>: "</a:t>
            </a:r>
            <a:r>
              <a:rPr lang="ru-RU" dirty="0" err="1">
                <a:solidFill>
                  <a:srgbClr val="FF0000"/>
                </a:solidFill>
              </a:rPr>
              <a:t>ширка</a:t>
            </a:r>
            <a:r>
              <a:rPr lang="ru-RU" dirty="0">
                <a:solidFill>
                  <a:srgbClr val="FF0000"/>
                </a:solidFill>
              </a:rPr>
              <a:t>" (</a:t>
            </a:r>
            <a:r>
              <a:rPr lang="ru-RU" dirty="0" err="1">
                <a:solidFill>
                  <a:srgbClr val="FF0000"/>
                </a:solidFill>
              </a:rPr>
              <a:t>крім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одеської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області</a:t>
            </a:r>
            <a:r>
              <a:rPr lang="ru-RU" dirty="0">
                <a:solidFill>
                  <a:srgbClr val="FF0000"/>
                </a:solidFill>
              </a:rPr>
              <a:t>), "</a:t>
            </a:r>
            <a:r>
              <a:rPr lang="ru-RU" dirty="0" err="1">
                <a:solidFill>
                  <a:srgbClr val="FF0000"/>
                </a:solidFill>
              </a:rPr>
              <a:t>чорний</a:t>
            </a:r>
            <a:r>
              <a:rPr lang="ru-RU" dirty="0">
                <a:solidFill>
                  <a:srgbClr val="FF0000"/>
                </a:solidFill>
              </a:rPr>
              <a:t>", "</a:t>
            </a:r>
            <a:r>
              <a:rPr lang="ru-RU" dirty="0" err="1">
                <a:solidFill>
                  <a:srgbClr val="FF0000"/>
                </a:solidFill>
              </a:rPr>
              <a:t>маляс</a:t>
            </a:r>
            <a:r>
              <a:rPr lang="ru-RU" dirty="0">
                <a:solidFill>
                  <a:srgbClr val="FF0000"/>
                </a:solidFill>
              </a:rPr>
              <a:t>", "</a:t>
            </a:r>
            <a:r>
              <a:rPr lang="ru-RU" dirty="0" err="1">
                <a:solidFill>
                  <a:srgbClr val="FF0000"/>
                </a:solidFill>
              </a:rPr>
              <a:t>бинти</a:t>
            </a:r>
            <a:r>
              <a:rPr lang="ru-RU" dirty="0">
                <a:solidFill>
                  <a:srgbClr val="FF0000"/>
                </a:solidFill>
              </a:rPr>
              <a:t>".</a:t>
            </a:r>
            <a:endParaRPr lang="uk-UA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8154009" cy="1049153"/>
          </a:xfrm>
        </p:spPr>
        <p:txBody>
          <a:bodyPr>
            <a:normAutofit fontScale="90000"/>
          </a:bodyPr>
          <a:lstStyle/>
          <a:p>
            <a:pPr algn="ctr"/>
            <a:r>
              <a:rPr lang="uk-UA" alt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Наркотики, які отримують з рослин роду конопель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1" y="1844824"/>
            <a:ext cx="8229599" cy="4752528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80000"/>
              </a:lnSpc>
              <a:buNone/>
            </a:pPr>
            <a:r>
              <a:rPr lang="uk-UA" altLang="ru-RU" sz="2400" b="1" i="1" dirty="0" smtClean="0"/>
              <a:t>	</a:t>
            </a:r>
            <a:r>
              <a:rPr lang="uk-UA" altLang="ru-RU" sz="2400" b="1" i="1" dirty="0" err="1" smtClean="0"/>
              <a:t>Канабіс</a:t>
            </a:r>
            <a:r>
              <a:rPr lang="uk-UA" altLang="ru-RU" sz="2400" b="1" i="1" dirty="0" smtClean="0"/>
              <a:t>, </a:t>
            </a:r>
            <a:r>
              <a:rPr lang="uk-UA" altLang="ru-RU" sz="2400" dirty="0" smtClean="0"/>
              <a:t>- </a:t>
            </a:r>
            <a:r>
              <a:rPr lang="uk-UA" sz="2400" dirty="0" smtClean="0"/>
              <a:t>цілі або різного ступеня подрібнення будь-які частини рослини роду коноплі або їх суміш (за винятком власне дозрілого насіння) незалежно від того, піддавались вони екстракції, деструкції, гниттю чи враженню пліснявою** </a:t>
            </a:r>
          </a:p>
          <a:p>
            <a:pPr algn="just">
              <a:lnSpc>
                <a:spcPct val="80000"/>
              </a:lnSpc>
              <a:buNone/>
            </a:pPr>
            <a:endParaRPr lang="uk-UA" sz="2400" dirty="0" smtClean="0"/>
          </a:p>
          <a:p>
            <a:pPr>
              <a:lnSpc>
                <a:spcPct val="80000"/>
              </a:lnSpc>
              <a:buNone/>
            </a:pPr>
            <a:r>
              <a:rPr lang="uk-UA" altLang="ru-RU" sz="2400" dirty="0" smtClean="0"/>
              <a:t>Із конопель також отримують такі види наркотиків природного походження :</a:t>
            </a:r>
          </a:p>
          <a:p>
            <a:pPr algn="just">
              <a:lnSpc>
                <a:spcPct val="80000"/>
              </a:lnSpc>
            </a:pPr>
            <a:r>
              <a:rPr lang="uk-UA" altLang="ru-RU" sz="2400" b="1" dirty="0" err="1" smtClean="0"/>
              <a:t>Канабісу</a:t>
            </a:r>
            <a:r>
              <a:rPr lang="uk-UA" altLang="ru-RU" sz="2400" b="1" dirty="0" smtClean="0"/>
              <a:t> смола </a:t>
            </a:r>
            <a:r>
              <a:rPr lang="uk-UA" altLang="ru-RU" sz="2400" dirty="0" smtClean="0"/>
              <a:t>(гашиш) – </a:t>
            </a:r>
            <a:r>
              <a:rPr lang="uk-UA" sz="2400" dirty="0" smtClean="0"/>
              <a:t>суміш відділеної смоли, пилку чи окремих подрібнених частин рослини коноплі або їх суміш, яка містить </a:t>
            </a:r>
            <a:r>
              <a:rPr lang="uk-UA" sz="2400" dirty="0" err="1" smtClean="0"/>
              <a:t>тетрагідроканабінол</a:t>
            </a:r>
            <a:r>
              <a:rPr lang="uk-UA" sz="2400" dirty="0" smtClean="0"/>
              <a:t>* </a:t>
            </a:r>
          </a:p>
          <a:p>
            <a:pPr algn="just">
              <a:lnSpc>
                <a:spcPct val="80000"/>
              </a:lnSpc>
            </a:pPr>
            <a:endParaRPr lang="uk-UA" sz="2400" dirty="0" smtClean="0"/>
          </a:p>
          <a:p>
            <a:pPr algn="just">
              <a:lnSpc>
                <a:spcPct val="80000"/>
              </a:lnSpc>
            </a:pPr>
            <a:r>
              <a:rPr lang="uk-UA" altLang="ru-RU" sz="2400" b="1" dirty="0" err="1" smtClean="0"/>
              <a:t>Канабісу</a:t>
            </a:r>
            <a:r>
              <a:rPr lang="uk-UA" altLang="ru-RU" sz="2400" b="1" dirty="0" smtClean="0"/>
              <a:t> настойки та екстракти </a:t>
            </a:r>
            <a:r>
              <a:rPr lang="uk-UA" altLang="ru-RU" sz="2400" dirty="0" smtClean="0"/>
              <a:t>(олія) – це темна в’язка рідина, що отримують шляхом багатократної екстракції різних частин рослин розчинниками. </a:t>
            </a:r>
          </a:p>
          <a:p>
            <a:pPr algn="just">
              <a:lnSpc>
                <a:spcPct val="80000"/>
              </a:lnSpc>
            </a:pPr>
            <a:endParaRPr lang="uk-UA" altLang="ru-RU" sz="2400" dirty="0" smtClean="0"/>
          </a:p>
          <a:p>
            <a:pPr algn="just">
              <a:lnSpc>
                <a:spcPct val="80000"/>
              </a:lnSpc>
            </a:pPr>
            <a:r>
              <a:rPr lang="uk-UA" altLang="ru-RU" sz="2400" dirty="0" smtClean="0"/>
              <a:t>Наркотичні засоби з </a:t>
            </a:r>
            <a:r>
              <a:rPr lang="uk-UA" altLang="ru-RU" sz="2400" dirty="0" err="1" smtClean="0"/>
              <a:t>канабісу</a:t>
            </a:r>
            <a:r>
              <a:rPr lang="uk-UA" altLang="ru-RU" sz="2400" dirty="0" smtClean="0"/>
              <a:t> мають різну форму та вигляд: змелені на порох, пресовані плитки, паста, кульки, таблетки, рідина тощо.</a:t>
            </a: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idx="1"/>
          </p:nvPr>
        </p:nvSpPr>
        <p:spPr>
          <a:xfrm>
            <a:off x="457200" y="476250"/>
            <a:ext cx="8435975" cy="59055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ts val="600"/>
              </a:spcBef>
              <a:buFont typeface="Tahoma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Класифікація</a:t>
            </a:r>
            <a:r>
              <a:rPr lang="en-GB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отруєнь</a:t>
            </a:r>
            <a:r>
              <a:rPr lang="en-GB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GB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причинами</a:t>
            </a:r>
            <a:r>
              <a:rPr lang="en-GB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місцем</a:t>
            </a:r>
            <a:r>
              <a:rPr lang="en-GB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en-GB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виникнення</a:t>
            </a:r>
            <a:r>
              <a:rPr lang="en-GB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 typeface="Tahoma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1.	</a:t>
            </a:r>
            <a:r>
              <a:rPr lang="en-GB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Випадкові</a:t>
            </a:r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а)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виробничі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1" hangingPunct="1"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б)	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побутові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самолікування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передозування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лікарських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 eaLnBrk="1" hangingPunct="1">
              <a:lnSpc>
                <a:spcPct val="80000"/>
              </a:lnSpc>
              <a:spcBef>
                <a:spcPts val="600"/>
              </a:spcBef>
              <a:buFont typeface="Tahoma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алкогольна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наркотична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інтоксикація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just" eaLnBrk="1" hangingPunct="1"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в)	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медичні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помилки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spcBef>
                <a:spcPts val="600"/>
              </a:spcBef>
              <a:buFont typeface="Tahoma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2.	</a:t>
            </a:r>
            <a:r>
              <a:rPr lang="en-GB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Навмисні</a:t>
            </a:r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а)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кримінальні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(з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метою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вбивства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just" eaLnBrk="1" hangingPunct="1"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б)	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суїцидні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spcBef>
                <a:spcPts val="6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Останнім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часом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спостерігається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постійне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зростання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випадків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гострих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отруєнь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випадкових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отруєнь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становить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80%,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суїцидних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— 18%,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виробничих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— 2 %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отруєнь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0E095C-A815-49DE-810F-8E8BE09096C3}" type="slidenum">
              <a:rPr lang="en-GB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154009" cy="977144"/>
          </a:xfrm>
        </p:spPr>
        <p:txBody>
          <a:bodyPr/>
          <a:lstStyle/>
          <a:p>
            <a:pPr algn="ctr"/>
            <a:r>
              <a:rPr lang="uk-UA" alt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КАНАБІС (МАРИХУАНА)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2050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xmlns="" val="236818455"/>
              </p:ext>
            </p:extLst>
          </p:nvPr>
        </p:nvGraphicFramePr>
        <p:xfrm>
          <a:off x="305526" y="1484785"/>
          <a:ext cx="2978944" cy="2798763"/>
        </p:xfrm>
        <a:graphic>
          <a:graphicData uri="http://schemas.openxmlformats.org/presentationml/2006/ole">
            <p:oleObj spid="_x0000_s2050" name="Фотография Photo Editor" r:id="rId3" imgW="2095793" imgH="1476190" progId="">
              <p:embed/>
            </p:oleObj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1534" y="1484784"/>
            <a:ext cx="2692003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1" name="Object 6"/>
          <p:cNvGraphicFramePr>
            <a:graphicFrameLocks noGrp="1" noChangeAspect="1"/>
          </p:cNvGraphicFramePr>
          <p:nvPr/>
        </p:nvGraphicFramePr>
        <p:xfrm>
          <a:off x="305526" y="4149080"/>
          <a:ext cx="2970330" cy="2492896"/>
        </p:xfrm>
        <a:graphic>
          <a:graphicData uri="http://schemas.openxmlformats.org/presentationml/2006/ole">
            <p:oleObj spid="_x0000_s2051" name="Фотография Photo Editor" r:id="rId5" imgW="2095793" imgH="1476190" progId="">
              <p:embed/>
            </p:oleObj>
          </a:graphicData>
        </a:graphic>
      </p:graphicFrame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 cstate="print"/>
          <a:srcRect l="3851" r="307" b="5446"/>
          <a:stretch>
            <a:fillRect/>
          </a:stretch>
        </p:blipFill>
        <p:spPr bwMode="auto">
          <a:xfrm>
            <a:off x="5922151" y="1484784"/>
            <a:ext cx="3122654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08" y="620688"/>
            <a:ext cx="8543292" cy="800125"/>
          </a:xfrm>
        </p:spPr>
        <p:txBody>
          <a:bodyPr/>
          <a:lstStyle/>
          <a:p>
            <a:pPr algn="ctr"/>
            <a:r>
              <a:rPr lang="ru-RU" alt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СМОЛА КАНАБІСУ (ГАШИШ)</a:t>
            </a:r>
          </a:p>
        </p:txBody>
      </p:sp>
      <p:pic>
        <p:nvPicPr>
          <p:cNvPr id="36867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5526" y="1628801"/>
            <a:ext cx="4276655" cy="4752527"/>
          </a:xfrm>
          <a:noFill/>
        </p:spPr>
      </p:pic>
      <p:pic>
        <p:nvPicPr>
          <p:cNvPr id="36868" name="Picture 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0012" y="1340768"/>
            <a:ext cx="4038600" cy="2736628"/>
          </a:xfrm>
        </p:spPr>
      </p:pic>
      <p:pic>
        <p:nvPicPr>
          <p:cNvPr id="36869" name="Picture 1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26006" y="4018932"/>
            <a:ext cx="4266474" cy="28390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14290"/>
            <a:ext cx="8229600" cy="728117"/>
          </a:xfrm>
        </p:spPr>
        <p:txBody>
          <a:bodyPr/>
          <a:lstStyle/>
          <a:p>
            <a:r>
              <a:rPr lang="ru-RU" altLang="ru-RU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ЕКСТРАКТИ, НАСТІЙКИ КАНАБІСУ</a:t>
            </a:r>
          </a:p>
        </p:txBody>
      </p:sp>
      <p:pic>
        <p:nvPicPr>
          <p:cNvPr id="37891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72132" y="857232"/>
            <a:ext cx="3072108" cy="3125564"/>
          </a:xfrm>
          <a:noFill/>
        </p:spPr>
      </p:pic>
      <p:pic>
        <p:nvPicPr>
          <p:cNvPr id="37892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4048" y="4221163"/>
            <a:ext cx="3822452" cy="2189162"/>
          </a:xfrm>
        </p:spPr>
      </p:pic>
      <p:pic>
        <p:nvPicPr>
          <p:cNvPr id="37893" name="Picture 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5289" y="1556792"/>
            <a:ext cx="4488755" cy="4918621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Марихуа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4138" y="1268761"/>
            <a:ext cx="3522663" cy="29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403" name="Object 3"/>
          <p:cNvGraphicFramePr>
            <a:graphicFrameLocks noChangeAspect="1"/>
          </p:cNvGraphicFramePr>
          <p:nvPr/>
        </p:nvGraphicFramePr>
        <p:xfrm>
          <a:off x="143508" y="3573016"/>
          <a:ext cx="2884488" cy="2730376"/>
        </p:xfrm>
        <a:graphic>
          <a:graphicData uri="http://schemas.openxmlformats.org/presentationml/2006/ole">
            <p:oleObj spid="_x0000_s3074" name="Документ PaperPort" r:id="rId4" imgW="2819400" imgH="1913467" progId="">
              <p:embed/>
            </p:oleObj>
          </a:graphicData>
        </a:graphic>
      </p:graphicFrame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6354198" y="1412776"/>
            <a:ext cx="2002471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 eaLnBrk="1" hangingPunct="1"/>
            <a:r>
              <a:rPr lang="ru-RU" altLang="ru-RU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КАНАБІС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532508" y="142852"/>
            <a:ext cx="8611492" cy="7017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uk-UA" altLang="ru-RU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К О Н О П Л Я</a:t>
            </a:r>
          </a:p>
        </p:txBody>
      </p:sp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143508" y="3789040"/>
            <a:ext cx="2627784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СМОЛА 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КАНАБІСУ</a:t>
            </a:r>
          </a:p>
        </p:txBody>
      </p:sp>
      <p:graphicFrame>
        <p:nvGraphicFramePr>
          <p:cNvPr id="102407" name="Object 7"/>
          <p:cNvGraphicFramePr>
            <a:graphicFrameLocks noChangeAspect="1"/>
          </p:cNvGraphicFramePr>
          <p:nvPr/>
        </p:nvGraphicFramePr>
        <p:xfrm>
          <a:off x="2735796" y="2996952"/>
          <a:ext cx="3078342" cy="2457450"/>
        </p:xfrm>
        <a:graphic>
          <a:graphicData uri="http://schemas.openxmlformats.org/presentationml/2006/ole">
            <p:oleObj spid="_x0000_s3075" name="Документ PaperPort" r:id="rId5" imgW="2980267" imgH="1964267" progId="">
              <p:embed/>
            </p:oleObj>
          </a:graphicData>
        </a:graphic>
      </p:graphicFrame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3059832" y="2996952"/>
            <a:ext cx="2635241" cy="10895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ЕКСТРАТ  КАННАБІСУ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гашишна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  </a:t>
            </a:r>
            <a:r>
              <a:rPr lang="ru-RU" alt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олія</a:t>
            </a:r>
            <a:endParaRPr lang="ru-RU" altLang="ru-RU" sz="2400" b="1" dirty="0">
              <a:latin typeface="Times New Roman" pitchFamily="18" charset="0"/>
            </a:endParaRPr>
          </a:p>
        </p:txBody>
      </p:sp>
      <p:pic>
        <p:nvPicPr>
          <p:cNvPr id="4105" name="Picture 9" descr="Лист_Марихуаны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508" y="692696"/>
            <a:ext cx="2862318" cy="271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 descr="Курение_Марих_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3068961"/>
            <a:ext cx="2478088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43508" y="908720"/>
            <a:ext cx="2002471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 eaLnBrk="1" hangingPunct="1"/>
            <a:r>
              <a:rPr lang="ru-RU" altLang="ru-RU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КАНАБІС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slow" advClick="0" advTm="1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4" grpId="0"/>
      <p:bldP spid="102406" grpId="0"/>
      <p:bldP spid="102408" grpId="0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995" y="764705"/>
            <a:ext cx="8154009" cy="1152127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Види вживання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1" y="1988840"/>
            <a:ext cx="8229599" cy="4114780"/>
          </a:xfrm>
        </p:spPr>
        <p:txBody>
          <a:bodyPr>
            <a:normAutofit fontScale="70000" lnSpcReduction="20000"/>
          </a:bodyPr>
          <a:lstStyle/>
          <a:p>
            <a:r>
              <a:rPr lang="uk-UA" dirty="0" smtClean="0"/>
              <a:t>Переважно вживання наркотиків, що отримують з рослин роду коноплі відбувається </a:t>
            </a:r>
            <a:r>
              <a:rPr lang="uk-UA" dirty="0" err="1" smtClean="0"/>
              <a:t>перорально</a:t>
            </a:r>
            <a:r>
              <a:rPr lang="uk-UA" dirty="0" smtClean="0"/>
              <a:t> (палінням).</a:t>
            </a:r>
          </a:p>
          <a:p>
            <a:endParaRPr lang="uk-UA" dirty="0" smtClean="0"/>
          </a:p>
          <a:p>
            <a:r>
              <a:rPr lang="uk-UA" dirty="0" smtClean="0"/>
              <a:t>Зустрічається вживання з їжею і дуже зрідка ін`єкційне вживання.</a:t>
            </a:r>
          </a:p>
          <a:p>
            <a:endParaRPr lang="uk-UA" dirty="0" smtClean="0"/>
          </a:p>
          <a:p>
            <a:r>
              <a:rPr lang="uk-UA" dirty="0" smtClean="0"/>
              <a:t>Лікарські засоби, що містять основний діючий компонент канабісу ТГК вживають перорально (переважно це таблетки, капсули). </a:t>
            </a:r>
          </a:p>
          <a:p>
            <a:endParaRPr lang="uk-UA" dirty="0"/>
          </a:p>
          <a:p>
            <a:r>
              <a:rPr lang="uk-UA" dirty="0">
                <a:solidFill>
                  <a:srgbClr val="FF0000"/>
                </a:solidFill>
              </a:rPr>
              <a:t>Сленгові назви: "трава", "шала", "план", "драп".</a:t>
            </a:r>
            <a:endParaRPr lang="ru-RU" dirty="0">
              <a:solidFill>
                <a:srgbClr val="FF0000"/>
              </a:solidFill>
            </a:endParaRP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478942" cy="833128"/>
          </a:xfrm>
        </p:spPr>
        <p:txBody>
          <a:bodyPr>
            <a:normAutofit fontScale="90000"/>
          </a:bodyPr>
          <a:lstStyle/>
          <a:p>
            <a:pPr algn="ctr"/>
            <a:r>
              <a:rPr lang="uk-UA" altLang="ru-RU" sz="3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«Кухонні наркотики» </a:t>
            </a:r>
            <a:r>
              <a:rPr lang="uk-UA" altLang="ru-RU" sz="3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амфетамінового</a:t>
            </a:r>
            <a:r>
              <a:rPr lang="uk-UA" altLang="ru-RU" sz="3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ряду</a:t>
            </a:r>
          </a:p>
        </p:txBody>
      </p:sp>
      <p:sp>
        <p:nvSpPr>
          <p:cNvPr id="41987" name="Місце для вмісту 2"/>
          <p:cNvSpPr>
            <a:spLocks noGrp="1"/>
          </p:cNvSpPr>
          <p:nvPr>
            <p:ph type="body" idx="1"/>
          </p:nvPr>
        </p:nvSpPr>
        <p:spPr>
          <a:xfrm>
            <a:off x="305526" y="1571612"/>
            <a:ext cx="4337912" cy="3000396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uk-UA" sz="2400" dirty="0" smtClean="0"/>
              <a:t>«Кухонні наркотики» які містять </a:t>
            </a:r>
          </a:p>
          <a:p>
            <a:r>
              <a:rPr lang="uk-UA" sz="2400" b="1" u="sng" dirty="0" err="1" smtClean="0"/>
              <a:t>амфетамін</a:t>
            </a:r>
            <a:r>
              <a:rPr lang="uk-UA" sz="2400" b="1" u="sng" dirty="0" smtClean="0"/>
              <a:t>, </a:t>
            </a:r>
          </a:p>
          <a:p>
            <a:r>
              <a:rPr lang="uk-UA" sz="2400" b="1" u="sng" dirty="0" err="1" smtClean="0"/>
              <a:t>метамфетамін</a:t>
            </a:r>
            <a:r>
              <a:rPr lang="uk-UA" sz="2400" b="1" u="sng" dirty="0" smtClean="0"/>
              <a:t>, </a:t>
            </a:r>
          </a:p>
          <a:p>
            <a:r>
              <a:rPr lang="uk-UA" sz="2400" b="1" u="sng" dirty="0" err="1" smtClean="0"/>
              <a:t>катинон</a:t>
            </a:r>
            <a:r>
              <a:rPr lang="uk-UA" sz="2400" b="1" u="sng" dirty="0" smtClean="0"/>
              <a:t>, </a:t>
            </a:r>
          </a:p>
          <a:p>
            <a:r>
              <a:rPr lang="uk-UA" sz="2400" b="1" u="sng" dirty="0" err="1" smtClean="0"/>
              <a:t>меткатинон</a:t>
            </a:r>
            <a:endParaRPr lang="uk-UA" sz="2400" b="1" u="sng" dirty="0" smtClean="0"/>
          </a:p>
          <a:p>
            <a:pPr>
              <a:buFont typeface="Arial" pitchFamily="34" charset="0"/>
              <a:buNone/>
            </a:pPr>
            <a:r>
              <a:rPr lang="uk-UA" sz="2400" b="1" u="sng" dirty="0" smtClean="0"/>
              <a:t>їх  ізомери</a:t>
            </a:r>
            <a:r>
              <a:rPr lang="uk-UA" sz="2400" dirty="0" smtClean="0"/>
              <a:t>.</a:t>
            </a:r>
          </a:p>
          <a:p>
            <a:pPr>
              <a:buFont typeface="Arial" pitchFamily="34" charset="0"/>
              <a:buNone/>
            </a:pPr>
            <a:endParaRPr lang="uk-UA" sz="2800" dirty="0" smtClean="0"/>
          </a:p>
          <a:p>
            <a:endParaRPr lang="uk-UA" dirty="0" smtClean="0"/>
          </a:p>
          <a:p>
            <a:endParaRPr lang="uk-UA" dirty="0" smtClean="0"/>
          </a:p>
        </p:txBody>
      </p:sp>
      <p:sp>
        <p:nvSpPr>
          <p:cNvPr id="41988" name="Місце для вмісту 2"/>
          <p:cNvSpPr>
            <a:spLocks noGrp="1"/>
          </p:cNvSpPr>
          <p:nvPr>
            <p:ph sz="half" idx="4294967295"/>
          </p:nvPr>
        </p:nvSpPr>
        <p:spPr>
          <a:xfrm>
            <a:off x="4716066" y="1500174"/>
            <a:ext cx="4427934" cy="3657614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uk-UA" dirty="0" smtClean="0"/>
              <a:t>	</a:t>
            </a:r>
            <a:r>
              <a:rPr lang="uk-UA" sz="2400" dirty="0" smtClean="0"/>
              <a:t>Їх отримують з лікарських засобів в яких містяться прекурсори:</a:t>
            </a:r>
          </a:p>
          <a:p>
            <a:pPr>
              <a:buFont typeface="Arial" pitchFamily="34" charset="0"/>
              <a:buNone/>
            </a:pPr>
            <a:r>
              <a:rPr lang="uk-UA" sz="2400" b="1" u="sng" dirty="0" smtClean="0"/>
              <a:t>ефедрин, </a:t>
            </a:r>
          </a:p>
          <a:p>
            <a:pPr>
              <a:buFont typeface="Arial" pitchFamily="34" charset="0"/>
              <a:buNone/>
            </a:pPr>
            <a:r>
              <a:rPr lang="uk-UA" sz="2400" b="1" u="sng" dirty="0" err="1" smtClean="0"/>
              <a:t>псевдоефедрин</a:t>
            </a:r>
            <a:r>
              <a:rPr lang="uk-UA" sz="2400" b="1" u="sng" dirty="0" smtClean="0"/>
              <a:t>,</a:t>
            </a:r>
          </a:p>
          <a:p>
            <a:pPr>
              <a:buFont typeface="Arial" pitchFamily="34" charset="0"/>
              <a:buNone/>
            </a:pPr>
            <a:r>
              <a:rPr lang="uk-UA" sz="2400" b="1" u="sng" dirty="0" err="1" smtClean="0"/>
              <a:t>норпсевдоефедрин</a:t>
            </a:r>
            <a:r>
              <a:rPr lang="uk-UA" sz="2400" b="1" u="sng" dirty="0" smtClean="0"/>
              <a:t>,</a:t>
            </a:r>
          </a:p>
          <a:p>
            <a:pPr>
              <a:buFont typeface="Arial" pitchFamily="34" charset="0"/>
              <a:buNone/>
            </a:pPr>
            <a:r>
              <a:rPr lang="uk-UA" sz="2400" b="1" u="sng" dirty="0" err="1" smtClean="0"/>
              <a:t>фенілпропаноламін</a:t>
            </a:r>
            <a:r>
              <a:rPr lang="uk-UA" sz="2400" dirty="0" smtClean="0"/>
              <a:t>. </a:t>
            </a:r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05527" y="4941169"/>
            <a:ext cx="8463824" cy="151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defRPr/>
            </a:pPr>
            <a:r>
              <a:rPr lang="uk-UA" sz="2000" dirty="0" smtClean="0">
                <a:latin typeface="+mj-lt"/>
                <a:ea typeface="+mj-ea"/>
                <a:cs typeface="+mj-cs"/>
              </a:rPr>
              <a:t>Вживають зазвичай </a:t>
            </a:r>
            <a:r>
              <a:rPr lang="uk-UA" sz="2000" dirty="0" err="1" smtClean="0">
                <a:latin typeface="+mj-lt"/>
                <a:ea typeface="+mj-ea"/>
                <a:cs typeface="+mj-cs"/>
              </a:rPr>
              <a:t>ін’єкційно</a:t>
            </a:r>
            <a:r>
              <a:rPr lang="uk-UA" sz="2000" dirty="0" smtClean="0">
                <a:latin typeface="+mj-lt"/>
                <a:ea typeface="+mj-ea"/>
                <a:cs typeface="+mj-cs"/>
              </a:rPr>
              <a:t>, при виготовленні використовують йод, фосфор, перманганат калію, </a:t>
            </a:r>
            <a:r>
              <a:rPr lang="uk-UA" sz="2000" dirty="0" err="1" smtClean="0">
                <a:latin typeface="+mj-lt"/>
                <a:ea typeface="+mj-ea"/>
                <a:cs typeface="+mj-cs"/>
              </a:rPr>
              <a:t>хлоридну</a:t>
            </a:r>
            <a:r>
              <a:rPr lang="uk-UA" sz="2000" dirty="0" smtClean="0">
                <a:latin typeface="+mj-lt"/>
                <a:ea typeface="+mj-ea"/>
                <a:cs typeface="+mj-cs"/>
              </a:rPr>
              <a:t> та оцтові кислоти, які залишаються в розчині для ін</a:t>
            </a:r>
            <a:r>
              <a:rPr lang="uk-UA" sz="2000" dirty="0" smtClean="0"/>
              <a:t>’</a:t>
            </a:r>
            <a:r>
              <a:rPr lang="uk-UA" sz="2000" dirty="0" smtClean="0">
                <a:latin typeface="+mj-lt"/>
                <a:ea typeface="+mj-ea"/>
                <a:cs typeface="+mj-cs"/>
              </a:rPr>
              <a:t>єкцій. </a:t>
            </a:r>
          </a:p>
          <a:p>
            <a:pPr algn="just">
              <a:defRPr/>
            </a:pPr>
            <a:endParaRPr lang="uk-UA" sz="2000" dirty="0" smtClean="0">
              <a:latin typeface="+mj-lt"/>
              <a:ea typeface="+mj-ea"/>
              <a:cs typeface="+mj-cs"/>
            </a:endParaRPr>
          </a:p>
          <a:p>
            <a:pPr algn="just">
              <a:defRPr/>
            </a:pPr>
            <a:r>
              <a:rPr lang="uk-UA" sz="2000" dirty="0" smtClean="0">
                <a:latin typeface="+mj-lt"/>
                <a:ea typeface="+mj-ea"/>
                <a:cs typeface="+mj-cs"/>
              </a:rPr>
              <a:t>“Кухонними” їх можна називати через те, що ці наркотики легко отримувати в домашніх умовах “на кухні”.</a:t>
            </a:r>
            <a:endParaRPr lang="uk-UA" sz="20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Корен_Ефедр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755" y="1268760"/>
            <a:ext cx="2730500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3" descr="Таблетка_Ефедро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789365"/>
            <a:ext cx="3113837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4" descr="Uk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6276" y="4941168"/>
            <a:ext cx="2087725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5" descr="федрin"/>
          <p:cNvPicPr>
            <a:picLocks noChangeAspect="1" noChangeArrowheads="1"/>
          </p:cNvPicPr>
          <p:nvPr/>
        </p:nvPicPr>
        <p:blipFill>
          <a:blip r:embed="rId5" cstate="print"/>
          <a:srcRect l="23927" t="11871" r="35468"/>
          <a:stretch>
            <a:fillRect/>
          </a:stretch>
        </p:blipFill>
        <p:spPr bwMode="auto">
          <a:xfrm>
            <a:off x="5978526" y="3962402"/>
            <a:ext cx="98425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6" name="Picture 6" descr="P1010003"/>
          <p:cNvPicPr>
            <a:picLocks noChangeAspect="1" noChangeArrowheads="1"/>
          </p:cNvPicPr>
          <p:nvPr/>
        </p:nvPicPr>
        <p:blipFill>
          <a:blip r:embed="rId6" cstate="print"/>
          <a:srcRect b="9091"/>
          <a:stretch>
            <a:fillRect/>
          </a:stretch>
        </p:blipFill>
        <p:spPr bwMode="auto">
          <a:xfrm>
            <a:off x="3529198" y="3789040"/>
            <a:ext cx="2152466" cy="282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71471" y="0"/>
            <a:ext cx="8143933" cy="13234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defTabSz="762000" eaLnBrk="1" hangingPunct="1">
              <a:defRPr/>
            </a:pPr>
            <a:r>
              <a:rPr lang="uk-UA" altLang="ru-RU" sz="4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МЕТАМФЕТАМІН, </a:t>
            </a:r>
            <a:r>
              <a:rPr lang="uk-UA" altLang="ru-RU" sz="4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АМФЕТАМІН  (ПЕРВИТИН</a:t>
            </a:r>
            <a:r>
              <a:rPr lang="uk-UA" altLang="ru-RU" sz="4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) </a:t>
            </a:r>
          </a:p>
        </p:txBody>
      </p:sp>
      <p:sp>
        <p:nvSpPr>
          <p:cNvPr id="107528" name="Line 8"/>
          <p:cNvSpPr>
            <a:spLocks noChangeShapeType="1"/>
          </p:cNvSpPr>
          <p:nvPr/>
        </p:nvSpPr>
        <p:spPr bwMode="auto">
          <a:xfrm>
            <a:off x="3167845" y="5589240"/>
            <a:ext cx="324656" cy="546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 type="oval" w="sm" len="sm"/>
            <a:tailEnd type="stealth" w="lg" len="lg"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107529" name="Line 9"/>
          <p:cNvSpPr>
            <a:spLocks noChangeShapeType="1"/>
          </p:cNvSpPr>
          <p:nvPr/>
        </p:nvSpPr>
        <p:spPr bwMode="auto">
          <a:xfrm flipH="1">
            <a:off x="1547664" y="2780928"/>
            <a:ext cx="756084" cy="936104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 type="oval" w="sm" len="sm"/>
            <a:tailEnd type="stealth" w="lg" len="lg"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107530" name="Text Box 10"/>
          <p:cNvSpPr txBox="1">
            <a:spLocks noChangeArrowheads="1"/>
          </p:cNvSpPr>
          <p:nvPr/>
        </p:nvSpPr>
        <p:spPr bwMode="auto">
          <a:xfrm>
            <a:off x="7758354" y="1700809"/>
            <a:ext cx="1269086" cy="18158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defTabSz="762000" eaLnBrk="1" hangingPunct="1"/>
            <a:r>
              <a:rPr lang="uk-UA" altLang="ru-RU" sz="2800" b="1" dirty="0">
                <a:latin typeface="Times New Roman Cyr" charset="-52"/>
              </a:rPr>
              <a:t>Рослина ефедри</a:t>
            </a:r>
            <a:endParaRPr lang="ru-RU" altLang="ru-RU" sz="2800" b="1" dirty="0">
              <a:latin typeface="Times New Roman Cyr" charset="-52"/>
            </a:endParaRPr>
          </a:p>
        </p:txBody>
      </p:sp>
      <p:sp>
        <p:nvSpPr>
          <p:cNvPr id="107531" name="Text Box 11"/>
          <p:cNvSpPr txBox="1">
            <a:spLocks noChangeArrowheads="1"/>
          </p:cNvSpPr>
          <p:nvPr/>
        </p:nvSpPr>
        <p:spPr bwMode="auto">
          <a:xfrm>
            <a:off x="359532" y="1412776"/>
            <a:ext cx="2957926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 eaLnBrk="1" hangingPunct="1"/>
            <a:r>
              <a:rPr lang="uk-UA" altLang="ru-RU" sz="2800" b="1" dirty="0">
                <a:latin typeface="Times New Roman Cyr" charset="-52"/>
              </a:rPr>
              <a:t>Корінь  ефедри</a:t>
            </a:r>
            <a:endParaRPr lang="ru-RU" altLang="ru-RU" sz="2800" b="1" dirty="0">
              <a:latin typeface="Times New Roman Cyr" charset="-52"/>
            </a:endParaRPr>
          </a:p>
        </p:txBody>
      </p:sp>
      <p:sp>
        <p:nvSpPr>
          <p:cNvPr id="107532" name="Text Box 12"/>
          <p:cNvSpPr txBox="1">
            <a:spLocks noChangeArrowheads="1"/>
          </p:cNvSpPr>
          <p:nvPr/>
        </p:nvSpPr>
        <p:spPr bwMode="auto">
          <a:xfrm>
            <a:off x="0" y="2708921"/>
            <a:ext cx="1350150" cy="18158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defTabSz="762000" eaLnBrk="1" hangingPunct="1"/>
            <a:r>
              <a:rPr lang="uk-UA" altLang="ru-RU" sz="2800" b="1" dirty="0">
                <a:latin typeface="Times New Roman Cyr" charset="-52"/>
              </a:rPr>
              <a:t>Таблетки</a:t>
            </a:r>
            <a:r>
              <a:rPr lang="uk-UA" altLang="ru-RU" sz="2800" b="1" dirty="0">
                <a:solidFill>
                  <a:schemeClr val="tx2"/>
                </a:solidFill>
                <a:latin typeface="Times New Roman Cyr" charset="-52"/>
              </a:rPr>
              <a:t> </a:t>
            </a:r>
            <a:r>
              <a:rPr lang="uk-UA" altLang="ru-RU" sz="2800" b="1" dirty="0">
                <a:latin typeface="Times New Roman Cyr" charset="-52"/>
              </a:rPr>
              <a:t>ефедрину</a:t>
            </a:r>
            <a:endParaRPr lang="ru-RU" altLang="ru-RU" sz="2800" b="1" dirty="0">
              <a:latin typeface="Times New Roman Cyr" charset="-52"/>
            </a:endParaRPr>
          </a:p>
        </p:txBody>
      </p:sp>
      <p:sp>
        <p:nvSpPr>
          <p:cNvPr id="107533" name="Line 13"/>
          <p:cNvSpPr>
            <a:spLocks noChangeShapeType="1"/>
          </p:cNvSpPr>
          <p:nvPr/>
        </p:nvSpPr>
        <p:spPr bwMode="auto">
          <a:xfrm>
            <a:off x="5706126" y="5589240"/>
            <a:ext cx="287338" cy="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 type="oval" w="sm" len="sm"/>
            <a:tailEnd type="stealth" w="lg" len="lg"/>
          </a:ln>
        </p:spPr>
        <p:txBody>
          <a:bodyPr wrap="none" anchor="ctr"/>
          <a:lstStyle/>
          <a:p>
            <a:endParaRPr lang="uk-UA"/>
          </a:p>
        </p:txBody>
      </p:sp>
      <p:pic>
        <p:nvPicPr>
          <p:cNvPr id="107535" name="Picture 15" descr="Ефедра_Рослин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82091" y="1268761"/>
            <a:ext cx="2322258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437874" y="3356993"/>
            <a:ext cx="2484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 smtClean="0"/>
              <a:t>“Кухонна”</a:t>
            </a:r>
            <a:r>
              <a:rPr lang="uk-UA" sz="2400" b="1" dirty="0" smtClean="0"/>
              <a:t> лабораторія</a:t>
            </a:r>
            <a:endParaRPr lang="uk-UA" sz="2400" b="1" dirty="0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948264" y="3212976"/>
            <a:ext cx="1277634" cy="1656184"/>
          </a:xfrm>
          <a:prstGeom prst="rect">
            <a:avLst/>
          </a:prstGeom>
        </p:spPr>
      </p:pic>
    </p:spTree>
  </p:cSld>
  <p:clrMapOvr>
    <a:masterClrMapping/>
  </p:clrMapOvr>
  <p:transition spd="slow" advClick="0" advTm="16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8" grpId="0" animBg="1"/>
      <p:bldP spid="107529" grpId="0" animBg="1"/>
      <p:bldP spid="107530" grpId="0"/>
      <p:bldP spid="107531" grpId="0"/>
      <p:bldP spid="107532" grpId="0"/>
      <p:bldP spid="10753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>
          <a:xfrm>
            <a:off x="1" y="620688"/>
            <a:ext cx="8964613" cy="796950"/>
          </a:xfrm>
        </p:spPr>
        <p:txBody>
          <a:bodyPr/>
          <a:lstStyle/>
          <a:p>
            <a:pPr algn="ctr"/>
            <a:r>
              <a:rPr lang="ru-RU" altLang="ru-RU" sz="4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КАТИНОН</a:t>
            </a:r>
            <a:r>
              <a:rPr lang="ru-RU" b="1" dirty="0" smtClean="0"/>
              <a:t> </a:t>
            </a:r>
            <a:r>
              <a:rPr lang="ru-RU" sz="2800" b="1" dirty="0" smtClean="0"/>
              <a:t>(ЕФЕДРОН)</a:t>
            </a:r>
            <a:r>
              <a:rPr lang="ru-RU" b="1" dirty="0" smtClean="0"/>
              <a:t>, </a:t>
            </a:r>
            <a:r>
              <a:rPr lang="ru-RU" altLang="ru-RU" sz="4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МЕТКАТИНОН</a:t>
            </a:r>
          </a:p>
        </p:txBody>
      </p:sp>
      <p:pic>
        <p:nvPicPr>
          <p:cNvPr id="4403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77988"/>
            <a:ext cx="4038600" cy="4373562"/>
          </a:xfrm>
        </p:spPr>
      </p:pic>
      <p:pic>
        <p:nvPicPr>
          <p:cNvPr id="4403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56189" y="1600202"/>
            <a:ext cx="3222625" cy="4530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4995" y="764705"/>
            <a:ext cx="8154009" cy="905136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Види вживання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idx="1"/>
          </p:nvPr>
        </p:nvSpPr>
        <p:spPr>
          <a:xfrm>
            <a:off x="457201" y="2348880"/>
            <a:ext cx="8229599" cy="3754740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Наркотики цієї групи на </a:t>
            </a:r>
            <a:r>
              <a:rPr lang="en-US" dirty="0" smtClean="0"/>
              <a:t>99</a:t>
            </a:r>
            <a:r>
              <a:rPr lang="uk-UA" dirty="0" smtClean="0"/>
              <a:t>% вживають </a:t>
            </a:r>
            <a:r>
              <a:rPr lang="uk-UA" dirty="0" err="1" smtClean="0"/>
              <a:t>ін</a:t>
            </a:r>
            <a:r>
              <a:rPr lang="en-US" dirty="0" smtClean="0"/>
              <a:t>`</a:t>
            </a:r>
            <a:r>
              <a:rPr lang="uk-UA" dirty="0" err="1" smtClean="0"/>
              <a:t>єкційно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1% </a:t>
            </a:r>
            <a:r>
              <a:rPr lang="uk-UA" dirty="0" smtClean="0"/>
              <a:t>вживання відбувається перорально.</a:t>
            </a:r>
          </a:p>
          <a:p>
            <a:endParaRPr lang="uk-UA" dirty="0"/>
          </a:p>
          <a:p>
            <a:r>
              <a:rPr lang="uk-UA" dirty="0">
                <a:solidFill>
                  <a:srgbClr val="FF0000"/>
                </a:solidFill>
              </a:rPr>
              <a:t>Сленгові назви амфетамінів: “винт”, “болтушка”, “джеф”, “мулька”.</a:t>
            </a:r>
            <a:endParaRPr lang="ru-RU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28596" y="1571612"/>
            <a:ext cx="8229600" cy="800125"/>
          </a:xfrm>
        </p:spPr>
        <p:txBody>
          <a:bodyPr/>
          <a:lstStyle/>
          <a:p>
            <a:r>
              <a:rPr lang="ru-RU" altLang="ru-RU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ЕФЕДРА (</a:t>
            </a:r>
            <a:r>
              <a:rPr lang="ru-RU" altLang="ru-RU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ефедрин</a:t>
            </a:r>
            <a:r>
              <a:rPr lang="ru-RU" altLang="ru-RU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)</a:t>
            </a:r>
          </a:p>
        </p:txBody>
      </p:sp>
      <p:pic>
        <p:nvPicPr>
          <p:cNvPr id="39939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34" y="2571744"/>
            <a:ext cx="3286148" cy="4043954"/>
          </a:xfrm>
        </p:spPr>
      </p:pic>
      <p:pic>
        <p:nvPicPr>
          <p:cNvPr id="39940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00562" y="4429132"/>
            <a:ext cx="2016125" cy="2263403"/>
          </a:xfrm>
        </p:spPr>
      </p:pic>
      <p:pic>
        <p:nvPicPr>
          <p:cNvPr id="39941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14942" y="2214554"/>
            <a:ext cx="2571767" cy="2087087"/>
          </a:xfrm>
        </p:spPr>
      </p:pic>
      <p:pic>
        <p:nvPicPr>
          <p:cNvPr id="39942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143768" y="4286256"/>
            <a:ext cx="1560513" cy="2266579"/>
          </a:xfrm>
          <a:noFill/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359532" y="357166"/>
            <a:ext cx="8532948" cy="1357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Наступні два види рослин (абсолютно природного походження) містять речовини, що є попередниками «кухонних наркотиків»  амфетамінового ряду і в Україні майже не зустрічаються.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idx="1"/>
          </p:nvPr>
        </p:nvSpPr>
        <p:spPr>
          <a:xfrm>
            <a:off x="395288" y="214291"/>
            <a:ext cx="8507412" cy="641511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Отрута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будь-яка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хімічна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сполука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здатна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порушити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організмі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біохімічні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процеси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функції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життєво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важливих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органів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створюючи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небезпеку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Головне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причин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отруєнь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займає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етанол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понад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60%);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карбону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оксид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(15%);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оцтова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есенція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(16%);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лікарські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пестициди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(8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10%</a:t>
            </a:r>
            <a:r>
              <a:rPr lang="en-GB" sz="2800" b="1" i="1" dirty="0" smtClean="0">
                <a:latin typeface="Times New Roman" pitchFamily="18" charset="0"/>
                <a:cs typeface="Times New Roman" pitchFamily="18" charset="0"/>
              </a:rPr>
              <a:t>). </a:t>
            </a:r>
            <a:endParaRPr lang="uk-UA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uk-UA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uk-UA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Font typeface="Tahoma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en-GB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Останнім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часом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спостерігається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зростання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смертельних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отруєнь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алкоголем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сурогатами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ФОС. 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DA2E84-A805-4311-ABB3-481D03AF7E82}" type="slidenum">
              <a:rPr lang="en-GB"/>
              <a:pPr>
                <a:defRPr/>
              </a:pPr>
              <a:t>7</a:t>
            </a:fld>
            <a:endParaRPr lang="en-GB"/>
          </a:p>
        </p:txBody>
      </p:sp>
      <p:pic>
        <p:nvPicPr>
          <p:cNvPr id="8196" name="Picture 4" descr="Картинки по запросу острые отравлен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357562"/>
            <a:ext cx="3533780" cy="167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6" descr="Картинки по запросу острые отравлен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857496"/>
            <a:ext cx="4000528" cy="225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>
          <a:xfrm>
            <a:off x="521551" y="620688"/>
            <a:ext cx="8874863" cy="782662"/>
          </a:xfrm>
        </p:spPr>
        <p:txBody>
          <a:bodyPr>
            <a:normAutofit fontScale="90000"/>
          </a:bodyPr>
          <a:lstStyle/>
          <a:p>
            <a:r>
              <a:rPr lang="ru-RU" altLang="ru-RU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КАТ </a:t>
            </a:r>
            <a:r>
              <a:rPr lang="ru-RU" sz="3600" dirty="0" smtClean="0"/>
              <a:t>(КАТІН </a:t>
            </a:r>
            <a:r>
              <a:rPr lang="en-US" sz="2800" i="1" dirty="0" smtClean="0"/>
              <a:t>(D-</a:t>
            </a:r>
            <a:r>
              <a:rPr lang="uk-UA" sz="2800" i="1" dirty="0" err="1" smtClean="0"/>
              <a:t>норпсевдоефедрин</a:t>
            </a:r>
            <a:r>
              <a:rPr lang="uk-UA" sz="2800" i="1" dirty="0" smtClean="0"/>
              <a:t>)</a:t>
            </a:r>
            <a:r>
              <a:rPr lang="ru-RU" sz="4000" dirty="0" smtClean="0"/>
              <a:t>, </a:t>
            </a:r>
            <a:r>
              <a:rPr lang="ru-RU" sz="3600" dirty="0" smtClean="0"/>
              <a:t>КАТІНОН</a:t>
            </a:r>
            <a:r>
              <a:rPr lang="ru-RU" sz="4000" dirty="0" smtClean="0"/>
              <a:t> </a:t>
            </a:r>
            <a:r>
              <a:rPr lang="ru-RU" sz="2800" dirty="0" smtClean="0"/>
              <a:t>(</a:t>
            </a:r>
            <a:r>
              <a:rPr lang="ru-RU" sz="2800" dirty="0" err="1" smtClean="0"/>
              <a:t>ефедрон</a:t>
            </a:r>
            <a:r>
              <a:rPr lang="ru-RU" sz="2800" dirty="0" smtClean="0"/>
              <a:t>)</a:t>
            </a:r>
            <a:r>
              <a:rPr lang="ru-RU" sz="4000" dirty="0" smtClean="0"/>
              <a:t>)</a:t>
            </a:r>
          </a:p>
        </p:txBody>
      </p:sp>
      <p:pic>
        <p:nvPicPr>
          <p:cNvPr id="4096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40964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/>
      </p:pic>
      <p:pic>
        <p:nvPicPr>
          <p:cNvPr id="40965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92697"/>
            <a:ext cx="7772400" cy="50405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altLang="ru-RU" sz="40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Амфетаміни</a:t>
            </a:r>
            <a:r>
              <a:rPr lang="uk-UA" altLang="ru-RU" sz="4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(ряд </a:t>
            </a:r>
            <a:r>
              <a:rPr lang="uk-UA" altLang="ru-RU" sz="40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амфетамінів</a:t>
            </a:r>
            <a:r>
              <a:rPr lang="uk-UA" altLang="ru-RU" sz="4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)</a:t>
            </a:r>
            <a:endParaRPr lang="en-US" altLang="ru-RU" sz="4000" b="1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340768"/>
            <a:ext cx="8229600" cy="4785396"/>
          </a:xfrm>
          <a:prstGeom prst="rect">
            <a:avLst/>
          </a:prstGeo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uk-UA" altLang="ru-RU" sz="2800" u="sng" dirty="0" err="1" smtClean="0"/>
              <a:t>Амфетамін</a:t>
            </a:r>
            <a:r>
              <a:rPr lang="uk-UA" altLang="ru-RU" sz="2800" u="sng" dirty="0" smtClean="0"/>
              <a:t>, </a:t>
            </a:r>
            <a:r>
              <a:rPr lang="uk-UA" altLang="ru-RU" sz="2800" u="sng" dirty="0" err="1" smtClean="0"/>
              <a:t>метамфетамін</a:t>
            </a:r>
            <a:r>
              <a:rPr lang="uk-UA" altLang="ru-RU" sz="2800" dirty="0" smtClean="0"/>
              <a:t> – психотропна речовина синтетичного походження. Може мати форму кристалічного порошку, таблеток, капсул, сиропів, еліксирів тощо та має вигляд білого або сіруватого порошку. </a:t>
            </a:r>
          </a:p>
          <a:p>
            <a:pPr algn="just" eaLnBrk="1" hangingPunct="1">
              <a:lnSpc>
                <a:spcPct val="80000"/>
              </a:lnSpc>
              <a:buNone/>
            </a:pPr>
            <a:endParaRPr lang="uk-UA" altLang="ru-RU" sz="2800" dirty="0" smtClean="0"/>
          </a:p>
          <a:p>
            <a:pPr algn="just" eaLnBrk="1" hangingPunct="1">
              <a:lnSpc>
                <a:spcPct val="80000"/>
              </a:lnSpc>
            </a:pPr>
            <a:r>
              <a:rPr lang="uk-UA" altLang="ru-RU" sz="2800" u="sng" dirty="0" smtClean="0"/>
              <a:t>МДМА</a:t>
            </a:r>
            <a:r>
              <a:rPr lang="uk-UA" altLang="ru-RU" sz="2800" dirty="0" smtClean="0"/>
              <a:t> (Екстазі) – похідний </a:t>
            </a:r>
            <a:r>
              <a:rPr lang="uk-UA" altLang="ru-RU" sz="2800" dirty="0" err="1" smtClean="0"/>
              <a:t>амфетаміну</a:t>
            </a:r>
            <a:r>
              <a:rPr lang="uk-UA" altLang="ru-RU" sz="2800" dirty="0" smtClean="0"/>
              <a:t>, зазвичай для вживання в незаконному обігу у вигляді таблеток будь якого кольору з логотипами, інколи вміщують в капсули.</a:t>
            </a:r>
            <a:r>
              <a:rPr lang="en-US" altLang="ru-RU" sz="2800" dirty="0" smtClean="0"/>
              <a:t> </a:t>
            </a:r>
            <a:endParaRPr lang="uk-UA" altLang="ru-RU" sz="2800" dirty="0" smtClean="0"/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uk-UA" sz="2800" dirty="0" smtClean="0"/>
              <a:t>	Також існує багато інших похідних </a:t>
            </a:r>
            <a:r>
              <a:rPr lang="uk-UA" dirty="0" err="1" smtClean="0"/>
              <a:t>амфетамінів</a:t>
            </a:r>
            <a:r>
              <a:rPr lang="uk-UA" dirty="0" smtClean="0"/>
              <a:t>: </a:t>
            </a:r>
            <a:r>
              <a:rPr lang="uk-UA" sz="2800" u="sng" dirty="0" smtClean="0"/>
              <a:t>МДЕ,</a:t>
            </a:r>
            <a:r>
              <a:rPr lang="en-US" sz="2800" u="sng" dirty="0" smtClean="0"/>
              <a:t> DOB</a:t>
            </a:r>
            <a:r>
              <a:rPr lang="uk-UA" sz="2800" u="sng" dirty="0" smtClean="0"/>
              <a:t>, МДА, </a:t>
            </a:r>
            <a:r>
              <a:rPr lang="uk-UA" sz="2800" u="sng" dirty="0" err="1" smtClean="0"/>
              <a:t>ДОМ</a:t>
            </a:r>
            <a:r>
              <a:rPr lang="uk-UA" sz="2800" u="sng" dirty="0" smtClean="0"/>
              <a:t>, ДМА, ДОЕТ</a:t>
            </a:r>
            <a:r>
              <a:rPr lang="uk-UA" sz="2800" dirty="0" smtClean="0"/>
              <a:t>…</a:t>
            </a:r>
            <a:endParaRPr lang="en-US" altLang="ru-RU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20688"/>
            <a:ext cx="8229600" cy="80012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АМФЕТАМІН ТА МЕТАМФЕТАМІН</a:t>
            </a:r>
          </a:p>
        </p:txBody>
      </p:sp>
      <p:pic>
        <p:nvPicPr>
          <p:cNvPr id="46083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268761"/>
            <a:ext cx="4038600" cy="2520604"/>
          </a:xfrm>
        </p:spPr>
      </p:pic>
      <p:pic>
        <p:nvPicPr>
          <p:cNvPr id="46084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3941763"/>
            <a:ext cx="4038600" cy="2439565"/>
          </a:xfrm>
        </p:spPr>
      </p:pic>
      <p:pic>
        <p:nvPicPr>
          <p:cNvPr id="46085" name="Picture 7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8200" y="1268761"/>
            <a:ext cx="4038600" cy="50405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Кристал_Аьфе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0479" y="4071942"/>
            <a:ext cx="3043521" cy="2545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 descr="Лаборатор_Амфет_2"/>
          <p:cNvPicPr>
            <a:picLocks noChangeAspect="1" noChangeArrowheads="1"/>
          </p:cNvPicPr>
          <p:nvPr/>
        </p:nvPicPr>
        <p:blipFill>
          <a:blip r:embed="rId3" cstate="print">
            <a:lum bright="-18000" contrast="12000"/>
          </a:blip>
          <a:srcRect/>
          <a:stretch>
            <a:fillRect/>
          </a:stretch>
        </p:blipFill>
        <p:spPr bwMode="auto">
          <a:xfrm>
            <a:off x="3545886" y="1412776"/>
            <a:ext cx="2486461" cy="3096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-126522" y="357167"/>
            <a:ext cx="6318702" cy="10895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uk-UA" altLang="ru-RU" sz="3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АМФЕТАМІНИ,  МЕТАМФЕТАМІНИ</a:t>
            </a:r>
            <a:endParaRPr lang="ru-RU" altLang="ru-RU" sz="3600" b="1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+mj-ea"/>
              <a:cs typeface="+mj-cs"/>
            </a:endParaRP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6011864" y="3141663"/>
            <a:ext cx="3117264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 eaLnBrk="1" hangingPunct="1"/>
            <a:r>
              <a:rPr lang="ru-RU" alt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«</a:t>
            </a:r>
            <a:r>
              <a:rPr lang="ru-RU" alt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Айс</a:t>
            </a:r>
            <a:r>
              <a:rPr lang="ru-RU" alt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» - </a:t>
            </a:r>
            <a:r>
              <a:rPr lang="ru-RU" alt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амфетамін</a:t>
            </a:r>
            <a:r>
              <a:rPr lang="ru-RU" alt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 </a:t>
            </a:r>
          </a:p>
          <a:p>
            <a:pPr defTabSz="762000" eaLnBrk="1" hangingPunct="1"/>
            <a:r>
              <a:rPr lang="ru-RU" alt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для </a:t>
            </a:r>
            <a:r>
              <a:rPr lang="uk-UA" alt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пал</a:t>
            </a:r>
            <a:r>
              <a:rPr lang="ru-RU" alt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іння</a:t>
            </a:r>
            <a:endParaRPr lang="ru-RU" altLang="ru-RU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+mj-ea"/>
              <a:cs typeface="+mj-cs"/>
            </a:endParaRPr>
          </a:p>
        </p:txBody>
      </p:sp>
      <p:pic>
        <p:nvPicPr>
          <p:cNvPr id="47110" name="Picture 6" descr="Амфетами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508" y="1412777"/>
            <a:ext cx="303212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7" descr="гном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89" y="4149725"/>
            <a:ext cx="11287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8" descr="доллар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5646" y="4149080"/>
            <a:ext cx="1127125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9" descr="митсубис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517233"/>
            <a:ext cx="1127125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0" descr="доллар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39652" y="5445225"/>
            <a:ext cx="1127125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11" descr="единиц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89802" y="4077072"/>
            <a:ext cx="1125537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6" name="Picture 12" descr="колобок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43808" y="5445224"/>
            <a:ext cx="1116012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7" name="Picture 13" descr="Курение_Амфетамин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00764" y="836615"/>
            <a:ext cx="3043237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6000">
    <p:plus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20688"/>
            <a:ext cx="8229600" cy="800125"/>
          </a:xfrm>
        </p:spPr>
        <p:txBody>
          <a:bodyPr/>
          <a:lstStyle/>
          <a:p>
            <a:pPr algn="ctr"/>
            <a:r>
              <a:rPr lang="ru-RU" altLang="ru-RU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МДМА (ЕКСТАЗІ)</a:t>
            </a:r>
          </a:p>
        </p:txBody>
      </p:sp>
      <p:pic>
        <p:nvPicPr>
          <p:cNvPr id="5128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1" y="1268413"/>
            <a:ext cx="7210425" cy="2305050"/>
          </a:xfrm>
        </p:spPr>
      </p:pic>
      <p:pic>
        <p:nvPicPr>
          <p:cNvPr id="5129" name="Picture 7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3929066"/>
            <a:ext cx="5829302" cy="2307271"/>
          </a:xfrm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940425" y="3500438"/>
            <a:ext cx="2790825" cy="2952898"/>
            <a:chOff x="96" y="2587"/>
            <a:chExt cx="1758" cy="1628"/>
          </a:xfrm>
        </p:grpSpPr>
        <p:graphicFrame>
          <p:nvGraphicFramePr>
            <p:cNvPr id="5122" name="Object 5"/>
            <p:cNvGraphicFramePr>
              <a:graphicFrameLocks noChangeAspect="1"/>
            </p:cNvGraphicFramePr>
            <p:nvPr/>
          </p:nvGraphicFramePr>
          <p:xfrm>
            <a:off x="1230" y="2587"/>
            <a:ext cx="624" cy="618"/>
          </p:xfrm>
          <a:graphic>
            <a:graphicData uri="http://schemas.openxmlformats.org/presentationml/2006/ole">
              <p:oleObj spid="_x0000_s4098" name="Документ PaperPort" r:id="rId5" imgW="901700" imgH="889000" progId="">
                <p:embed/>
              </p:oleObj>
            </a:graphicData>
          </a:graphic>
        </p:graphicFrame>
        <p:graphicFrame>
          <p:nvGraphicFramePr>
            <p:cNvPr id="5123" name="Object 6"/>
            <p:cNvGraphicFramePr>
              <a:graphicFrameLocks noChangeAspect="1"/>
            </p:cNvGraphicFramePr>
            <p:nvPr/>
          </p:nvGraphicFramePr>
          <p:xfrm>
            <a:off x="96" y="2592"/>
            <a:ext cx="672" cy="622"/>
          </p:xfrm>
          <a:graphic>
            <a:graphicData uri="http://schemas.openxmlformats.org/presentationml/2006/ole">
              <p:oleObj spid="_x0000_s4099" name="Документ PaperPort" r:id="rId6" imgW="971550" imgH="901700" progId="">
                <p:embed/>
              </p:oleObj>
            </a:graphicData>
          </a:graphic>
        </p:graphicFrame>
        <p:graphicFrame>
          <p:nvGraphicFramePr>
            <p:cNvPr id="5124" name="Object 7"/>
            <p:cNvGraphicFramePr>
              <a:graphicFrameLocks noChangeAspect="1"/>
            </p:cNvGraphicFramePr>
            <p:nvPr/>
          </p:nvGraphicFramePr>
          <p:xfrm>
            <a:off x="96" y="3600"/>
            <a:ext cx="621" cy="603"/>
          </p:xfrm>
          <a:graphic>
            <a:graphicData uri="http://schemas.openxmlformats.org/presentationml/2006/ole">
              <p:oleObj spid="_x0000_s4100" name="Документ PaperPort" r:id="rId7" imgW="908050" imgH="882650" progId="">
                <p:embed/>
              </p:oleObj>
            </a:graphicData>
          </a:graphic>
        </p:graphicFrame>
        <p:graphicFrame>
          <p:nvGraphicFramePr>
            <p:cNvPr id="5125" name="Object 8"/>
            <p:cNvGraphicFramePr>
              <a:graphicFrameLocks noChangeAspect="1"/>
            </p:cNvGraphicFramePr>
            <p:nvPr/>
          </p:nvGraphicFramePr>
          <p:xfrm>
            <a:off x="576" y="3120"/>
            <a:ext cx="627" cy="609"/>
          </p:xfrm>
          <a:graphic>
            <a:graphicData uri="http://schemas.openxmlformats.org/presentationml/2006/ole">
              <p:oleObj spid="_x0000_s4101" name="Документ PaperPort" r:id="rId8" imgW="920750" imgH="889000" progId="">
                <p:embed/>
              </p:oleObj>
            </a:graphicData>
          </a:graphic>
        </p:graphicFrame>
        <p:graphicFrame>
          <p:nvGraphicFramePr>
            <p:cNvPr id="5126" name="Object 9"/>
            <p:cNvGraphicFramePr>
              <a:graphicFrameLocks noChangeAspect="1"/>
            </p:cNvGraphicFramePr>
            <p:nvPr/>
          </p:nvGraphicFramePr>
          <p:xfrm>
            <a:off x="1056" y="3600"/>
            <a:ext cx="615" cy="615"/>
          </p:xfrm>
          <a:graphic>
            <a:graphicData uri="http://schemas.openxmlformats.org/presentationml/2006/ole">
              <p:oleObj spid="_x0000_s4102" name="Документ PaperPort" r:id="rId9" imgW="901700" imgH="901700" progId="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4995" y="764705"/>
            <a:ext cx="8154009" cy="905136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Види вживання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idx="1"/>
          </p:nvPr>
        </p:nvSpPr>
        <p:spPr>
          <a:xfrm>
            <a:off x="457201" y="2348880"/>
            <a:ext cx="8229599" cy="3754740"/>
          </a:xfrm>
        </p:spPr>
        <p:txBody>
          <a:bodyPr>
            <a:normAutofit fontScale="92500"/>
          </a:bodyPr>
          <a:lstStyle/>
          <a:p>
            <a:pPr algn="just">
              <a:lnSpc>
                <a:spcPct val="80000"/>
              </a:lnSpc>
            </a:pPr>
            <a:r>
              <a:rPr lang="uk-UA" altLang="ru-RU" u="sng" dirty="0" err="1" smtClean="0"/>
              <a:t>Амфетамін</a:t>
            </a:r>
            <a:r>
              <a:rPr lang="uk-UA" altLang="ru-RU" u="sng" dirty="0" smtClean="0"/>
              <a:t>, </a:t>
            </a:r>
            <a:r>
              <a:rPr lang="uk-UA" altLang="ru-RU" u="sng" dirty="0" err="1" smtClean="0"/>
              <a:t>метамфетамін</a:t>
            </a:r>
            <a:r>
              <a:rPr lang="uk-UA" altLang="ru-RU" dirty="0" smtClean="0"/>
              <a:t> – вживається </a:t>
            </a:r>
            <a:r>
              <a:rPr lang="uk-UA" altLang="ru-RU" dirty="0" err="1" smtClean="0"/>
              <a:t>перорально</a:t>
            </a:r>
            <a:r>
              <a:rPr lang="uk-UA" altLang="ru-RU" dirty="0" smtClean="0"/>
              <a:t> (через рот), інколи - за допомогою ін’єкцій, таблетки зазвичай запивають.</a:t>
            </a:r>
          </a:p>
          <a:p>
            <a:pPr algn="just">
              <a:lnSpc>
                <a:spcPct val="80000"/>
              </a:lnSpc>
            </a:pPr>
            <a:endParaRPr lang="uk-UA" altLang="ru-RU" dirty="0" smtClean="0"/>
          </a:p>
          <a:p>
            <a:pPr algn="just">
              <a:lnSpc>
                <a:spcPct val="80000"/>
              </a:lnSpc>
            </a:pPr>
            <a:r>
              <a:rPr lang="uk-UA" altLang="ru-RU" u="sng" dirty="0" smtClean="0"/>
              <a:t>МДМА</a:t>
            </a:r>
            <a:r>
              <a:rPr lang="uk-UA" altLang="ru-RU" dirty="0" smtClean="0"/>
              <a:t> (Екстазі),</a:t>
            </a:r>
            <a:r>
              <a:rPr lang="uk-UA" u="sng" dirty="0" smtClean="0"/>
              <a:t> МДЕ,</a:t>
            </a:r>
            <a:r>
              <a:rPr lang="en-US" u="sng" dirty="0" smtClean="0"/>
              <a:t> DOB</a:t>
            </a:r>
            <a:r>
              <a:rPr lang="uk-UA" u="sng" dirty="0" smtClean="0"/>
              <a:t>, МДА, </a:t>
            </a:r>
            <a:r>
              <a:rPr lang="uk-UA" u="sng" dirty="0" err="1" smtClean="0"/>
              <a:t>ДОМ</a:t>
            </a:r>
            <a:r>
              <a:rPr lang="uk-UA" u="sng" dirty="0" smtClean="0"/>
              <a:t>, ДМА, ДОЕТ</a:t>
            </a:r>
            <a:r>
              <a:rPr lang="uk-UA" altLang="ru-RU" dirty="0" smtClean="0"/>
              <a:t> та </a:t>
            </a:r>
            <a:r>
              <a:rPr lang="uk-UA" altLang="ru-RU" dirty="0" err="1" smtClean="0"/>
              <a:t>інш</a:t>
            </a:r>
            <a:r>
              <a:rPr lang="uk-UA" altLang="ru-RU" dirty="0" smtClean="0"/>
              <a:t>. – так само, - </a:t>
            </a:r>
            <a:r>
              <a:rPr lang="uk-UA" altLang="ru-RU" dirty="0" err="1" smtClean="0"/>
              <a:t>перорально</a:t>
            </a:r>
            <a:r>
              <a:rPr lang="uk-UA" altLang="ru-RU" dirty="0" smtClean="0"/>
              <a:t> (через рот), інколи - за допомогою ін’єкцій, таблетки зазвичай запивають.</a:t>
            </a:r>
          </a:p>
          <a:p>
            <a:pPr algn="just">
              <a:lnSpc>
                <a:spcPct val="80000"/>
              </a:lnSpc>
              <a:buNone/>
            </a:pPr>
            <a:r>
              <a:rPr lang="uk-UA" dirty="0" smtClean="0"/>
              <a:t>	</a:t>
            </a:r>
            <a:endParaRPr lang="en-US" altLang="ru-RU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en-US" dirty="0" smtClean="0"/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154009" cy="905136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Лікарські засоби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357298"/>
            <a:ext cx="5400684" cy="502403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dirty="0" smtClean="0"/>
              <a:t>які містять:</a:t>
            </a:r>
          </a:p>
          <a:p>
            <a:r>
              <a:rPr lang="uk-UA" dirty="0" smtClean="0"/>
              <a:t>- кодеїн (</a:t>
            </a:r>
            <a:r>
              <a:rPr lang="uk-UA" dirty="0" err="1" smtClean="0"/>
              <a:t>кодтерпін</a:t>
            </a:r>
            <a:r>
              <a:rPr lang="uk-UA" dirty="0" smtClean="0"/>
              <a:t>, </a:t>
            </a:r>
            <a:r>
              <a:rPr lang="uk-UA" dirty="0" err="1" smtClean="0"/>
              <a:t>кодлак</a:t>
            </a:r>
            <a:r>
              <a:rPr lang="uk-UA" dirty="0" smtClean="0"/>
              <a:t>, </a:t>
            </a:r>
            <a:r>
              <a:rPr lang="uk-UA" dirty="0" err="1" smtClean="0"/>
              <a:t>кодесан</a:t>
            </a:r>
            <a:r>
              <a:rPr lang="uk-UA" dirty="0" smtClean="0"/>
              <a:t>);</a:t>
            </a:r>
          </a:p>
          <a:p>
            <a:r>
              <a:rPr lang="uk-UA" dirty="0" smtClean="0"/>
              <a:t>- барбітурати (</a:t>
            </a:r>
            <a:r>
              <a:rPr lang="uk-UA" dirty="0" err="1" smtClean="0"/>
              <a:t>барбовал</a:t>
            </a:r>
            <a:r>
              <a:rPr lang="uk-UA" dirty="0" smtClean="0"/>
              <a:t>, фенобарбітал,…);</a:t>
            </a:r>
          </a:p>
          <a:p>
            <a:r>
              <a:rPr lang="uk-UA" dirty="0" smtClean="0"/>
              <a:t>- </a:t>
            </a:r>
            <a:r>
              <a:rPr lang="uk-UA" dirty="0" err="1" smtClean="0"/>
              <a:t>бензодіазепіни</a:t>
            </a:r>
            <a:r>
              <a:rPr lang="uk-UA" dirty="0" smtClean="0"/>
              <a:t> (</a:t>
            </a:r>
            <a:r>
              <a:rPr lang="uk-UA" dirty="0" err="1" smtClean="0"/>
              <a:t>нітразепам</a:t>
            </a:r>
            <a:r>
              <a:rPr lang="uk-UA" dirty="0" smtClean="0"/>
              <a:t>, </a:t>
            </a:r>
            <a:r>
              <a:rPr lang="uk-UA" dirty="0" err="1" smtClean="0"/>
              <a:t>діазепам</a:t>
            </a:r>
            <a:r>
              <a:rPr lang="uk-UA" dirty="0" smtClean="0"/>
              <a:t>, </a:t>
            </a:r>
            <a:r>
              <a:rPr lang="uk-UA" dirty="0" err="1" smtClean="0"/>
              <a:t>флунітразепам</a:t>
            </a:r>
            <a:r>
              <a:rPr lang="uk-UA" dirty="0" smtClean="0"/>
              <a:t>);</a:t>
            </a:r>
          </a:p>
          <a:p>
            <a:r>
              <a:rPr lang="uk-UA" dirty="0" smtClean="0"/>
              <a:t>- </a:t>
            </a:r>
            <a:r>
              <a:rPr lang="uk-UA" dirty="0" err="1" smtClean="0"/>
              <a:t>трамадол</a:t>
            </a:r>
            <a:r>
              <a:rPr lang="uk-UA" dirty="0" smtClean="0"/>
              <a:t> (</a:t>
            </a:r>
            <a:r>
              <a:rPr lang="uk-UA" dirty="0" err="1" smtClean="0"/>
              <a:t>трамал</a:t>
            </a:r>
            <a:r>
              <a:rPr lang="uk-UA" dirty="0" smtClean="0"/>
              <a:t>, </a:t>
            </a:r>
            <a:r>
              <a:rPr lang="uk-UA" dirty="0" err="1" smtClean="0"/>
              <a:t>трамадол</a:t>
            </a:r>
            <a:r>
              <a:rPr lang="uk-UA" dirty="0" smtClean="0"/>
              <a:t>);</a:t>
            </a:r>
          </a:p>
          <a:p>
            <a:r>
              <a:rPr lang="uk-UA" dirty="0" smtClean="0"/>
              <a:t>- </a:t>
            </a:r>
            <a:r>
              <a:rPr lang="uk-UA" dirty="0" err="1" smtClean="0"/>
              <a:t>бупренорфін</a:t>
            </a:r>
            <a:r>
              <a:rPr lang="uk-UA" dirty="0" smtClean="0"/>
              <a:t> (</a:t>
            </a:r>
            <a:r>
              <a:rPr lang="uk-UA" dirty="0" err="1" smtClean="0"/>
              <a:t>субутекс</a:t>
            </a:r>
            <a:r>
              <a:rPr lang="uk-UA" dirty="0" smtClean="0"/>
              <a:t>);</a:t>
            </a:r>
          </a:p>
          <a:p>
            <a:r>
              <a:rPr lang="uk-UA" dirty="0" smtClean="0"/>
              <a:t>- </a:t>
            </a:r>
            <a:r>
              <a:rPr lang="uk-UA" dirty="0" err="1" smtClean="0"/>
              <a:t>кетамін</a:t>
            </a:r>
            <a:r>
              <a:rPr lang="uk-UA" dirty="0" smtClean="0"/>
              <a:t> (</a:t>
            </a:r>
            <a:r>
              <a:rPr lang="uk-UA" dirty="0" err="1" smtClean="0"/>
              <a:t>калипсол</a:t>
            </a:r>
            <a:r>
              <a:rPr lang="uk-UA" dirty="0" smtClean="0"/>
              <a:t>, </a:t>
            </a:r>
            <a:r>
              <a:rPr lang="uk-UA" dirty="0" err="1" smtClean="0"/>
              <a:t>кетамін</a:t>
            </a:r>
            <a:r>
              <a:rPr lang="uk-UA" dirty="0" smtClean="0"/>
              <a:t>) не наркотик;</a:t>
            </a:r>
          </a:p>
          <a:p>
            <a:r>
              <a:rPr lang="uk-UA" dirty="0" smtClean="0"/>
              <a:t>- </a:t>
            </a:r>
            <a:r>
              <a:rPr lang="uk-UA" dirty="0" err="1" smtClean="0"/>
              <a:t>оксибутират</a:t>
            </a:r>
            <a:r>
              <a:rPr lang="uk-UA" dirty="0" smtClean="0"/>
              <a:t> натрію;</a:t>
            </a:r>
          </a:p>
          <a:p>
            <a:r>
              <a:rPr lang="uk-UA" dirty="0" smtClean="0"/>
              <a:t>- </a:t>
            </a:r>
            <a:r>
              <a:rPr lang="uk-UA" dirty="0" err="1" smtClean="0"/>
              <a:t>декстрометорфан</a:t>
            </a:r>
            <a:r>
              <a:rPr lang="uk-UA" dirty="0" smtClean="0"/>
              <a:t> (</a:t>
            </a:r>
            <a:r>
              <a:rPr lang="uk-UA" dirty="0" err="1" smtClean="0"/>
              <a:t>глікодин</a:t>
            </a:r>
            <a:r>
              <a:rPr lang="uk-UA" dirty="0" smtClean="0"/>
              <a:t>, </a:t>
            </a:r>
            <a:r>
              <a:rPr lang="uk-UA" dirty="0" err="1" smtClean="0"/>
              <a:t>Тос-Май</a:t>
            </a:r>
            <a:r>
              <a:rPr lang="uk-UA" dirty="0" smtClean="0"/>
              <a:t>…);</a:t>
            </a:r>
          </a:p>
          <a:p>
            <a:endParaRPr lang="uk-UA" dirty="0"/>
          </a:p>
        </p:txBody>
      </p:sp>
      <p:pic>
        <p:nvPicPr>
          <p:cNvPr id="4" name="Picture 2" descr="C:\Documents and Settings\User\Рабочий стол\суб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3071810"/>
            <a:ext cx="2808312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4"/>
          <p:cNvSpPr>
            <a:spLocks noGrp="1"/>
          </p:cNvSpPr>
          <p:nvPr>
            <p:ph type="subTitle" idx="4294967295"/>
          </p:nvPr>
        </p:nvSpPr>
        <p:spPr>
          <a:xfrm>
            <a:off x="1371601" y="3840480"/>
            <a:ext cx="6400799" cy="1714500"/>
          </a:xfrm>
          <a:prstGeom prst="rect">
            <a:avLst/>
          </a:prstGeom>
        </p:spPr>
        <p:txBody>
          <a:bodyPr/>
          <a:lstStyle/>
          <a:p>
            <a:endParaRPr lang="uk-UA" dirty="0"/>
          </a:p>
        </p:txBody>
      </p:sp>
      <p:pic>
        <p:nvPicPr>
          <p:cNvPr id="6" name="Picture 2" descr="C:\Documents and Settings\User\Рабочий стол\суб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81129"/>
            <a:ext cx="3491880" cy="2276872"/>
          </a:xfrm>
          <a:prstGeom prst="rect">
            <a:avLst/>
          </a:prstGeom>
          <a:noFill/>
        </p:spPr>
      </p:pic>
      <p:pic>
        <p:nvPicPr>
          <p:cNvPr id="7" name="Picture 5" descr="C:\Documents and Settings\User\Рабочий стол\кодеинпрепарат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7935" y="1844824"/>
            <a:ext cx="2231126" cy="2232248"/>
          </a:xfrm>
          <a:prstGeom prst="rect">
            <a:avLst/>
          </a:prstGeom>
          <a:noFill/>
        </p:spPr>
      </p:pic>
      <p:pic>
        <p:nvPicPr>
          <p:cNvPr id="8" name="Picture 3" descr="C:\Documents and Settings\User\Рабочий стол\KOD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5826" y="548680"/>
            <a:ext cx="2019971" cy="1512168"/>
          </a:xfrm>
          <a:prstGeom prst="rect">
            <a:avLst/>
          </a:prstGeom>
          <a:noFill/>
        </p:spPr>
      </p:pic>
      <p:pic>
        <p:nvPicPr>
          <p:cNvPr id="9220" name="Picture 4" descr="http://www.e-apteka.ru/preparats/gedeon_pr/calypsol/calypsol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52937"/>
            <a:ext cx="1871663" cy="1695451"/>
          </a:xfrm>
          <a:prstGeom prst="rect">
            <a:avLst/>
          </a:prstGeom>
          <a:noFill/>
        </p:spPr>
      </p:pic>
      <p:pic>
        <p:nvPicPr>
          <p:cNvPr id="9224" name="Picture 8" descr="http://i.alpharbc.ru/u/5e/9df22af64f11e5a17dd595416339d0/-/1bf3342eb60ee47ae00e82c60b8859b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1988840"/>
            <a:ext cx="3491880" cy="2740424"/>
          </a:xfrm>
          <a:prstGeom prst="rect">
            <a:avLst/>
          </a:prstGeom>
          <a:noFill/>
        </p:spPr>
      </p:pic>
      <p:pic>
        <p:nvPicPr>
          <p:cNvPr id="10" name="Picture 7" descr="C:\Documents and Settings\User\Рабочий стол\кофекс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692696"/>
            <a:ext cx="1579346" cy="1752600"/>
          </a:xfrm>
          <a:prstGeom prst="rect">
            <a:avLst/>
          </a:prstGeom>
          <a:noFill/>
        </p:spPr>
      </p:pic>
      <p:pic>
        <p:nvPicPr>
          <p:cNvPr id="9" name="Picture 8" descr="C:\Documents and Settings\User\Рабочий стол\кодесан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98115" y="620688"/>
            <a:ext cx="1850231" cy="1847850"/>
          </a:xfrm>
          <a:prstGeom prst="rect">
            <a:avLst/>
          </a:prstGeom>
          <a:noFill/>
        </p:spPr>
      </p:pic>
      <p:pic>
        <p:nvPicPr>
          <p:cNvPr id="9222" name="Picture 6" descr="http://farmak.uz/assets_images/preparat/8/preparat_bigs.jpg?140595864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7676" y="4210094"/>
            <a:ext cx="2916324" cy="2647907"/>
          </a:xfrm>
          <a:prstGeom prst="rect">
            <a:avLst/>
          </a:prstGeom>
          <a:noFill/>
        </p:spPr>
      </p:pic>
      <p:pic>
        <p:nvPicPr>
          <p:cNvPr id="9218" name="Picture 2" descr="http://narkoperemoga.com/attaches/content/8812850975_9359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77935" y="4203504"/>
            <a:ext cx="2463950" cy="2654496"/>
          </a:xfrm>
          <a:prstGeom prst="rect">
            <a:avLst/>
          </a:prstGeom>
          <a:noFill/>
        </p:spPr>
      </p:pic>
      <p:pic>
        <p:nvPicPr>
          <p:cNvPr id="9228" name="Picture 12" descr="http://cs1921.vk.me/u32548961/84146504/x_065708bd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48681"/>
            <a:ext cx="2973371" cy="2448272"/>
          </a:xfrm>
          <a:prstGeom prst="rect">
            <a:avLst/>
          </a:prstGeom>
          <a:noFill/>
        </p:spPr>
      </p:pic>
      <p:pic>
        <p:nvPicPr>
          <p:cNvPr id="9226" name="Picture 10" descr="http://apteka.kr.ua/img/farmak/natrija_oksibutirat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55676" y="2636912"/>
            <a:ext cx="3246912" cy="2548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4995" y="764705"/>
            <a:ext cx="8154009" cy="905136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Види вживання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idx="1"/>
          </p:nvPr>
        </p:nvSpPr>
        <p:spPr>
          <a:xfrm>
            <a:off x="457201" y="2348880"/>
            <a:ext cx="8229599" cy="3754740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80000"/>
              </a:lnSpc>
            </a:pPr>
            <a:r>
              <a:rPr lang="uk-UA" altLang="ru-RU" dirty="0" smtClean="0"/>
              <a:t>Вживання лікарських засобів відбувається майже винятково згідно до інструкцій (</a:t>
            </a:r>
            <a:r>
              <a:rPr lang="uk-UA" altLang="ru-RU" dirty="0" err="1" smtClean="0"/>
              <a:t>перорально</a:t>
            </a:r>
            <a:r>
              <a:rPr lang="uk-UA" altLang="ru-RU" dirty="0" smtClean="0"/>
              <a:t> або </a:t>
            </a:r>
            <a:r>
              <a:rPr lang="uk-UA" altLang="ru-RU" dirty="0" err="1" smtClean="0"/>
              <a:t>інєкційно</a:t>
            </a:r>
            <a:r>
              <a:rPr lang="uk-UA" altLang="ru-RU" dirty="0" smtClean="0"/>
              <a:t>).</a:t>
            </a:r>
          </a:p>
          <a:p>
            <a:pPr algn="just">
              <a:lnSpc>
                <a:spcPct val="80000"/>
              </a:lnSpc>
            </a:pPr>
            <a:endParaRPr lang="uk-UA" altLang="ru-RU" dirty="0" smtClean="0"/>
          </a:p>
          <a:p>
            <a:pPr algn="just">
              <a:lnSpc>
                <a:spcPct val="80000"/>
              </a:lnSpc>
            </a:pPr>
            <a:r>
              <a:rPr lang="uk-UA" altLang="ru-RU" dirty="0" smtClean="0"/>
              <a:t>Також наркомани </a:t>
            </a:r>
            <a:r>
              <a:rPr lang="uk-UA" altLang="ru-RU" dirty="0" err="1" smtClean="0"/>
              <a:t>“зі</a:t>
            </a:r>
            <a:r>
              <a:rPr lang="uk-UA" altLang="ru-RU" dirty="0" smtClean="0"/>
              <a:t> </a:t>
            </a:r>
            <a:r>
              <a:rPr lang="uk-UA" altLang="ru-RU" dirty="0" err="1" smtClean="0"/>
              <a:t>стажем”</a:t>
            </a:r>
            <a:r>
              <a:rPr lang="uk-UA" altLang="ru-RU" dirty="0" smtClean="0"/>
              <a:t> часто використовують лікарські засоби для підсилення ефектів інших наркотиків, або для того, щоб певний час замінювати звичні наркотики, якщо до них, наприклад, нема доступу.</a:t>
            </a:r>
          </a:p>
          <a:p>
            <a:pPr algn="just">
              <a:lnSpc>
                <a:spcPct val="80000"/>
              </a:lnSpc>
              <a:buNone/>
            </a:pPr>
            <a:r>
              <a:rPr lang="uk-UA" dirty="0" smtClean="0"/>
              <a:t>	</a:t>
            </a:r>
            <a:endParaRPr lang="en-US" altLang="ru-RU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en-US" dirty="0" smtClean="0"/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154009" cy="864095"/>
          </a:xfrm>
        </p:spPr>
        <p:txBody>
          <a:bodyPr/>
          <a:lstStyle/>
          <a:p>
            <a:pPr algn="ctr"/>
            <a:r>
              <a:rPr lang="uk-UA" b="1" dirty="0" err="1" smtClean="0">
                <a:solidFill>
                  <a:srgbClr val="FF0000"/>
                </a:solidFill>
              </a:rPr>
              <a:t>Дезоморфін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1" y="1142984"/>
            <a:ext cx="8229599" cy="4960636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Цей  </a:t>
            </a:r>
            <a:r>
              <a:rPr lang="uk-UA" dirty="0" err="1" smtClean="0"/>
              <a:t>“кухонний”</a:t>
            </a:r>
            <a:r>
              <a:rPr lang="uk-UA" dirty="0" smtClean="0"/>
              <a:t> наркотик так само легко можна отримувати в побутових умовах з лікарських препаратів, що містять кодеїн, як і </a:t>
            </a:r>
            <a:r>
              <a:rPr lang="uk-UA" dirty="0" err="1" smtClean="0"/>
              <a:t>“кухонні”</a:t>
            </a:r>
            <a:r>
              <a:rPr lang="uk-UA" dirty="0" smtClean="0"/>
              <a:t> </a:t>
            </a:r>
            <a:r>
              <a:rPr lang="uk-UA" dirty="0" err="1" smtClean="0"/>
              <a:t>амфетаміни</a:t>
            </a:r>
            <a:endParaRPr lang="uk-UA" dirty="0" smtClean="0"/>
          </a:p>
        </p:txBody>
      </p:sp>
      <p:pic>
        <p:nvPicPr>
          <p:cNvPr id="6" name="Picture 3" descr="C:\Documents and Settings\User\Рабочий стол\KOD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1730" y="3429001"/>
            <a:ext cx="2376264" cy="1778893"/>
          </a:xfrm>
          <a:prstGeom prst="rect">
            <a:avLst/>
          </a:prstGeom>
          <a:noFill/>
        </p:spPr>
      </p:pic>
      <p:pic>
        <p:nvPicPr>
          <p:cNvPr id="7" name="Picture 7" descr="C:\Documents and Settings\User\Рабочий стол\кофек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947" y="5013176"/>
            <a:ext cx="1917979" cy="156396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976"/>
            <a:ext cx="37244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idx="1"/>
          </p:nvPr>
        </p:nvSpPr>
        <p:spPr>
          <a:xfrm>
            <a:off x="457200" y="214290"/>
            <a:ext cx="8229600" cy="5653110"/>
          </a:xfrm>
          <a:ln>
            <a:solidFill>
              <a:schemeClr val="bg1"/>
            </a:solidFill>
          </a:ln>
        </p:spPr>
        <p:txBody>
          <a:bodyPr rtlCol="0">
            <a:normAutofit lnSpcReduction="10000"/>
          </a:bodyPr>
          <a:lstStyle/>
          <a:p>
            <a:pPr marL="598488" indent="-598488" algn="ctr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Tahoma" pitchFamily="34" charset="0"/>
              <a:buNone/>
              <a:tabLst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  <a:defRPr/>
            </a:pP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GB" b="1" dirty="0" err="1" smtClean="0">
                <a:latin typeface="Times New Roman" pitchFamily="18" charset="0"/>
                <a:cs typeface="Times New Roman" pitchFamily="18" charset="0"/>
              </a:rPr>
              <a:t>ласифікація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GB" b="1" dirty="0" err="1" smtClean="0">
                <a:latin typeface="Times New Roman" pitchFamily="18" charset="0"/>
                <a:cs typeface="Times New Roman" pitchFamily="18" charset="0"/>
              </a:rPr>
              <a:t>токсичних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latin typeface="Times New Roman" pitchFamily="18" charset="0"/>
                <a:cs typeface="Times New Roman" pitchFamily="18" charset="0"/>
              </a:rPr>
              <a:t>речовин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98488" indent="-598488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  <a:defRPr/>
            </a:pP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Виробничі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органічні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розчинники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пальне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барвники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хімічні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реактиви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598488" indent="-598488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Tahoma" pitchFamily="34" charset="0"/>
              <a:buNone/>
              <a:tabLst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  <a:defRPr/>
            </a:pPr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8488" indent="-598488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  <a:defRPr/>
            </a:pP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Пестициди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у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сільському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господарстві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хлор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-,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фосфор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органічні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 а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ртутьорганічні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сполуки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8488" indent="-598488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  <a:defRPr/>
            </a:pPr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8488" indent="-598488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  <a:defRPr/>
            </a:pP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Лікарські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8488" indent="-598488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  <a:defRPr/>
            </a:pPr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8488" indent="-598488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  <a:defRPr/>
            </a:pP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Побутові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хімікати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харчові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добавки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санітарії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особистої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гігієни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догляду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одягом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меблями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автомобілями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8488" indent="-598488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  <a:defRPr/>
            </a:pPr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8488" indent="-598488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  <a:defRPr/>
            </a:pP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Біологічні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рослинні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тваринні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8488" indent="-598488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  <a:defRPr/>
            </a:pPr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8488" indent="-598488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  <a:defRPr/>
            </a:pP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Бойові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отруйні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речовини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(БОР).</a:t>
            </a:r>
          </a:p>
          <a:p>
            <a:pPr marL="598488" indent="-598488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Tahoma" pitchFamily="34" charset="0"/>
              <a:buNone/>
              <a:tabLst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  <a:defRPr/>
            </a:pPr>
            <a:endParaRPr lang="en-GB" sz="2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A3384-1B40-4505-B3E1-2CEF33482428}" type="slidenum">
              <a:rPr lang="en-GB"/>
              <a:pPr>
                <a:defRPr/>
              </a:pPr>
              <a:t>8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4995" y="764705"/>
            <a:ext cx="8154009" cy="905136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Види вживання</a:t>
            </a:r>
            <a:endParaRPr lang="uk-UA" dirty="0"/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idx="1"/>
          </p:nvPr>
        </p:nvSpPr>
        <p:spPr>
          <a:xfrm>
            <a:off x="500034" y="142852"/>
            <a:ext cx="8229599" cy="4114780"/>
          </a:xfrm>
        </p:spPr>
        <p:txBody>
          <a:bodyPr>
            <a:normAutofit/>
          </a:bodyPr>
          <a:lstStyle/>
          <a:p>
            <a:r>
              <a:rPr lang="uk-UA" sz="2400" dirty="0" err="1" smtClean="0"/>
              <a:t>Дезоморфін</a:t>
            </a:r>
            <a:r>
              <a:rPr lang="uk-UA" sz="2400" dirty="0" smtClean="0"/>
              <a:t>, який отримують, -  дуже токсичний</a:t>
            </a:r>
          </a:p>
          <a:p>
            <a:r>
              <a:rPr lang="uk-UA" altLang="ru-RU" sz="2400" dirty="0" smtClean="0"/>
              <a:t>Вживають його </a:t>
            </a:r>
            <a:r>
              <a:rPr lang="uk-UA" altLang="ru-RU" sz="2400" dirty="0" err="1" smtClean="0"/>
              <a:t>ін</a:t>
            </a:r>
            <a:r>
              <a:rPr lang="en-US" altLang="ru-RU" sz="2400" dirty="0" smtClean="0"/>
              <a:t>`</a:t>
            </a:r>
            <a:r>
              <a:rPr lang="uk-UA" altLang="ru-RU" sz="2400" dirty="0" err="1" smtClean="0"/>
              <a:t>єкційно</a:t>
            </a:r>
            <a:r>
              <a:rPr lang="uk-UA" altLang="ru-RU" sz="2400" dirty="0" smtClean="0"/>
              <a:t>.</a:t>
            </a:r>
            <a:endParaRPr lang="uk-UA" sz="2400" dirty="0" smtClean="0"/>
          </a:p>
          <a:p>
            <a:r>
              <a:rPr lang="uk-UA" sz="2400" dirty="0" smtClean="0"/>
              <a:t>Наслідки від вживання </a:t>
            </a:r>
          </a:p>
          <a:p>
            <a:pPr>
              <a:buNone/>
            </a:pPr>
            <a:r>
              <a:rPr lang="uk-UA" sz="2400" dirty="0" smtClean="0"/>
              <a:t>	такого </a:t>
            </a:r>
            <a:r>
              <a:rPr lang="uk-UA" sz="2400" dirty="0" err="1" smtClean="0"/>
              <a:t>наркотика</a:t>
            </a:r>
            <a:r>
              <a:rPr lang="uk-UA" sz="2400" dirty="0" smtClean="0"/>
              <a:t> досить </a:t>
            </a:r>
          </a:p>
          <a:p>
            <a:pPr>
              <a:buNone/>
            </a:pPr>
            <a:r>
              <a:rPr lang="uk-UA" sz="2400" dirty="0" smtClean="0"/>
              <a:t>	важкі і швидкі. Вживання 6-12 </a:t>
            </a:r>
          </a:p>
          <a:p>
            <a:pPr>
              <a:buNone/>
            </a:pPr>
            <a:r>
              <a:rPr lang="uk-UA" sz="2400" dirty="0" smtClean="0"/>
              <a:t>	місяців є смертельним.</a:t>
            </a:r>
          </a:p>
          <a:p>
            <a:pPr algn="just">
              <a:lnSpc>
                <a:spcPct val="80000"/>
              </a:lnSpc>
            </a:pPr>
            <a:r>
              <a:rPr lang="uk-UA" sz="2400" dirty="0">
                <a:solidFill>
                  <a:srgbClr val="FF0000"/>
                </a:solidFill>
              </a:rPr>
              <a:t>Сленгові назви дезоморфину: </a:t>
            </a:r>
            <a:endParaRPr lang="uk-UA" sz="2400" dirty="0" smtClean="0">
              <a:solidFill>
                <a:srgbClr val="FF0000"/>
              </a:solidFill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lang="uk-UA" sz="2400" dirty="0" smtClean="0">
                <a:solidFill>
                  <a:srgbClr val="FF0000"/>
                </a:solidFill>
              </a:rPr>
              <a:t>"</a:t>
            </a:r>
            <a:r>
              <a:rPr lang="uk-UA" sz="2400" dirty="0">
                <a:solidFill>
                  <a:srgbClr val="FF0000"/>
                </a:solidFill>
              </a:rPr>
              <a:t>крокодил", "електрошірка", "годішка".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endParaRPr lang="en-US" altLang="ru-RU" sz="2400" dirty="0" smtClean="0">
              <a:solidFill>
                <a:srgbClr val="FF0000"/>
              </a:solidFill>
            </a:endParaRPr>
          </a:p>
          <a:p>
            <a:pPr algn="just">
              <a:lnSpc>
                <a:spcPct val="80000"/>
              </a:lnSpc>
            </a:pPr>
            <a:endParaRPr lang="uk-UA" altLang="ru-RU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en-US" dirty="0" smtClean="0"/>
          </a:p>
          <a:p>
            <a:endParaRPr lang="uk-UA" dirty="0"/>
          </a:p>
        </p:txBody>
      </p:sp>
      <p:pic>
        <p:nvPicPr>
          <p:cNvPr id="4" name="Picture 3" descr="C:\Documents and Settings\User\Рабочий стол\крокожес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3786190"/>
            <a:ext cx="3500462" cy="3071810"/>
          </a:xfrm>
          <a:prstGeom prst="rect">
            <a:avLst/>
          </a:prstGeom>
          <a:noFill/>
        </p:spPr>
      </p:pic>
      <p:pic>
        <p:nvPicPr>
          <p:cNvPr id="7" name="Picture 6" descr="C:\Documents and Settings\User\Рабочий стол\крокожесть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214554"/>
            <a:ext cx="3286116" cy="4274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154009" cy="1049153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Синтетичні </a:t>
            </a:r>
            <a:r>
              <a:rPr lang="uk-UA" sz="3200" b="1" dirty="0" err="1" smtClean="0">
                <a:solidFill>
                  <a:srgbClr val="FF0000"/>
                </a:solidFill>
              </a:rPr>
              <a:t>канабіміметики</a:t>
            </a:r>
            <a:r>
              <a:rPr lang="uk-UA" sz="3200" b="1" dirty="0" smtClean="0">
                <a:solidFill>
                  <a:srgbClr val="FF0000"/>
                </a:solidFill>
              </a:rPr>
              <a:t>, 	</a:t>
            </a:r>
            <a:r>
              <a:rPr lang="uk-UA" sz="3200" b="1" dirty="0" err="1" smtClean="0">
                <a:solidFill>
                  <a:srgbClr val="FF0000"/>
                </a:solidFill>
              </a:rPr>
              <a:t>катінони</a:t>
            </a:r>
            <a:r>
              <a:rPr lang="uk-UA" sz="3200" b="1" dirty="0" smtClean="0">
                <a:solidFill>
                  <a:srgbClr val="FF0000"/>
                </a:solidFill>
              </a:rPr>
              <a:t>,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uk-UA" sz="3200" b="1" dirty="0" err="1" smtClean="0">
                <a:solidFill>
                  <a:srgbClr val="FF0000"/>
                </a:solidFill>
              </a:rPr>
              <a:t>піперазіни</a:t>
            </a:r>
            <a:r>
              <a:rPr lang="uk-UA" sz="3200" b="1" dirty="0" smtClean="0">
                <a:solidFill>
                  <a:srgbClr val="FF0000"/>
                </a:solidFill>
              </a:rPr>
              <a:t>, </a:t>
            </a:r>
            <a:r>
              <a:rPr lang="uk-UA" sz="3200" b="1" dirty="0" err="1" smtClean="0">
                <a:solidFill>
                  <a:srgbClr val="FF0000"/>
                </a:solidFill>
              </a:rPr>
              <a:t>триптаміни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214283" y="1214422"/>
            <a:ext cx="8715436" cy="4889198"/>
          </a:xfrm>
        </p:spPr>
        <p:txBody>
          <a:bodyPr>
            <a:noAutofit/>
          </a:bodyPr>
          <a:lstStyle/>
          <a:p>
            <a:r>
              <a:rPr lang="ru-RU" sz="2000" dirty="0" err="1" smtClean="0"/>
              <a:t>Синтетичні</a:t>
            </a:r>
            <a:r>
              <a:rPr lang="ru-RU" sz="2000" dirty="0" smtClean="0"/>
              <a:t> </a:t>
            </a:r>
            <a:r>
              <a:rPr lang="ru-RU" sz="2000" dirty="0" err="1" smtClean="0"/>
              <a:t>канабіміметики</a:t>
            </a:r>
            <a:r>
              <a:rPr lang="ru-RU" sz="2000" dirty="0" smtClean="0"/>
              <a:t> (</a:t>
            </a:r>
            <a:r>
              <a:rPr lang="ru-RU" sz="2000" b="1" dirty="0" smtClean="0">
                <a:solidFill>
                  <a:srgbClr val="3C64A6"/>
                </a:solidFill>
              </a:rPr>
              <a:t>«</a:t>
            </a:r>
            <a:r>
              <a:rPr lang="ru-RU" sz="2000" b="1" dirty="0" err="1" smtClean="0">
                <a:solidFill>
                  <a:srgbClr val="3C64A6"/>
                </a:solidFill>
              </a:rPr>
              <a:t>Спайсы</a:t>
            </a:r>
            <a:r>
              <a:rPr lang="ru-RU" sz="2000" b="1" dirty="0" smtClean="0">
                <a:solidFill>
                  <a:srgbClr val="3C64A6"/>
                </a:solidFill>
              </a:rPr>
              <a:t>»</a:t>
            </a:r>
            <a:r>
              <a:rPr lang="ru-RU" sz="2000" dirty="0" smtClean="0"/>
              <a:t>, </a:t>
            </a:r>
            <a:r>
              <a:rPr lang="en-US" sz="2000" b="1" dirty="0" smtClean="0">
                <a:solidFill>
                  <a:srgbClr val="3C64A6"/>
                </a:solidFill>
              </a:rPr>
              <a:t>JWH</a:t>
            </a:r>
            <a:r>
              <a:rPr lang="uk-UA" sz="2000" dirty="0" smtClean="0"/>
              <a:t>, СР, </a:t>
            </a:r>
            <a:r>
              <a:rPr lang="en-US" sz="2000" dirty="0" smtClean="0"/>
              <a:t>HU, CB, WIN..)</a:t>
            </a:r>
            <a:r>
              <a:rPr lang="uk-UA" sz="2000" dirty="0" smtClean="0"/>
              <a:t>;</a:t>
            </a:r>
            <a:r>
              <a:rPr lang="en-US" sz="2000" dirty="0" smtClean="0"/>
              <a:t> </a:t>
            </a:r>
            <a:endParaRPr lang="uk-UA" sz="2000" dirty="0" smtClean="0"/>
          </a:p>
          <a:p>
            <a:r>
              <a:rPr lang="uk-UA" sz="2000" dirty="0" smtClean="0"/>
              <a:t>Синтетичні </a:t>
            </a:r>
            <a:r>
              <a:rPr lang="uk-UA" sz="2000" dirty="0" err="1" smtClean="0"/>
              <a:t>катінони</a:t>
            </a:r>
            <a:r>
              <a:rPr lang="uk-UA" sz="2000" dirty="0" smtClean="0"/>
              <a:t> </a:t>
            </a:r>
            <a:r>
              <a:rPr lang="en-US" sz="2000" dirty="0" smtClean="0"/>
              <a:t>(</a:t>
            </a:r>
            <a:r>
              <a:rPr lang="uk-UA" sz="2000" b="1" dirty="0" err="1" smtClean="0">
                <a:solidFill>
                  <a:srgbClr val="3C64A6"/>
                </a:solidFill>
              </a:rPr>
              <a:t>“Солі”</a:t>
            </a:r>
            <a:r>
              <a:rPr lang="uk-UA" sz="2000" b="1" dirty="0" smtClean="0">
                <a:solidFill>
                  <a:srgbClr val="3C64A6"/>
                </a:solidFill>
              </a:rPr>
              <a:t> </a:t>
            </a:r>
            <a:r>
              <a:rPr lang="en-US" sz="2000" dirty="0" smtClean="0"/>
              <a:t>2C-B(I,E,D,P,T..)</a:t>
            </a:r>
            <a:r>
              <a:rPr lang="uk-UA" sz="2000" dirty="0" smtClean="0"/>
              <a:t>, </a:t>
            </a:r>
            <a:r>
              <a:rPr lang="uk-UA" sz="2000" dirty="0" err="1" smtClean="0"/>
              <a:t>бутилон</a:t>
            </a:r>
            <a:r>
              <a:rPr lang="uk-UA" sz="2000" dirty="0" smtClean="0"/>
              <a:t>, МДПВ..</a:t>
            </a:r>
            <a:r>
              <a:rPr lang="en-US" sz="2000" dirty="0" smtClean="0"/>
              <a:t> )</a:t>
            </a:r>
            <a:r>
              <a:rPr lang="uk-UA" sz="2000" dirty="0" smtClean="0"/>
              <a:t>;</a:t>
            </a:r>
          </a:p>
          <a:p>
            <a:r>
              <a:rPr lang="uk-UA" sz="2000" dirty="0" smtClean="0"/>
              <a:t>Синтетичні </a:t>
            </a:r>
            <a:r>
              <a:rPr lang="uk-UA" sz="2000" dirty="0" err="1" smtClean="0"/>
              <a:t>піперазіни</a:t>
            </a:r>
            <a:r>
              <a:rPr lang="uk-UA" sz="2000" dirty="0" smtClean="0"/>
              <a:t> (</a:t>
            </a:r>
            <a:r>
              <a:rPr lang="en-US" sz="2000" dirty="0" err="1" smtClean="0"/>
              <a:t>mCPP</a:t>
            </a:r>
            <a:r>
              <a:rPr lang="en-US" sz="2000" dirty="0" smtClean="0"/>
              <a:t>, MDBZP, TFMPP…</a:t>
            </a:r>
            <a:r>
              <a:rPr lang="uk-UA" sz="2000" dirty="0" smtClean="0"/>
              <a:t>);</a:t>
            </a:r>
            <a:endParaRPr lang="en-US" sz="2000" dirty="0" smtClean="0"/>
          </a:p>
          <a:p>
            <a:r>
              <a:rPr lang="en-US" sz="2000" dirty="0" smtClean="0"/>
              <a:t>C</a:t>
            </a:r>
            <a:r>
              <a:rPr lang="uk-UA" sz="2000" dirty="0" err="1" smtClean="0"/>
              <a:t>интетичні</a:t>
            </a:r>
            <a:r>
              <a:rPr lang="uk-UA" sz="2000" dirty="0" smtClean="0"/>
              <a:t> </a:t>
            </a:r>
            <a:r>
              <a:rPr lang="uk-UA" sz="2000" dirty="0" err="1" smtClean="0"/>
              <a:t>триптаміни</a:t>
            </a:r>
            <a:r>
              <a:rPr lang="uk-UA" sz="2000" dirty="0" smtClean="0"/>
              <a:t> </a:t>
            </a:r>
            <a:r>
              <a:rPr lang="en-US" sz="2000" dirty="0" smtClean="0"/>
              <a:t>(5-MeO-…, 4-AcO-…, 4-HO-…)</a:t>
            </a:r>
            <a:r>
              <a:rPr lang="uk-UA" sz="2000" dirty="0" smtClean="0"/>
              <a:t>, -</a:t>
            </a:r>
          </a:p>
          <a:p>
            <a:pPr>
              <a:buNone/>
            </a:pPr>
            <a:r>
              <a:rPr lang="uk-UA" sz="2000" dirty="0" smtClean="0"/>
              <a:t>	повністю синтетичні речовини (так звані </a:t>
            </a:r>
            <a:r>
              <a:rPr lang="uk-UA" sz="2000" b="1" dirty="0" smtClean="0">
                <a:solidFill>
                  <a:srgbClr val="3C64A6"/>
                </a:solidFill>
              </a:rPr>
              <a:t>“дизайнерські наркотики”</a:t>
            </a:r>
            <a:r>
              <a:rPr lang="uk-UA" sz="2000" dirty="0" smtClean="0"/>
              <a:t>), останнім часом їх синтезують регулярно в різних класах </a:t>
            </a:r>
            <a:r>
              <a:rPr lang="uk-UA" sz="2000" dirty="0" err="1" smtClean="0"/>
              <a:t>сполук</a:t>
            </a:r>
            <a:r>
              <a:rPr lang="uk-UA" sz="2000" dirty="0" smtClean="0"/>
              <a:t>.</a:t>
            </a:r>
            <a:endParaRPr lang="uk-UA" sz="2000" dirty="0"/>
          </a:p>
        </p:txBody>
      </p:sp>
      <p:pic>
        <p:nvPicPr>
          <p:cNvPr id="4" name="Picture 3" descr="C:\Documents and Settings\User\Рабочий стол\спайс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4357694"/>
            <a:ext cx="3186354" cy="2088232"/>
          </a:xfrm>
          <a:prstGeom prst="rect">
            <a:avLst/>
          </a:prstGeom>
          <a:noFill/>
        </p:spPr>
      </p:pic>
      <p:pic>
        <p:nvPicPr>
          <p:cNvPr id="72706" name="Picture 2" descr="https://upload.wikimedia.org/wikipedia/commons/thumb/7/7a/JWH-018.jpg/1024px-JWH-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786190"/>
            <a:ext cx="2268252" cy="2040836"/>
          </a:xfrm>
          <a:prstGeom prst="rect">
            <a:avLst/>
          </a:prstGeom>
          <a:noFill/>
        </p:spPr>
      </p:pic>
      <p:pic>
        <p:nvPicPr>
          <p:cNvPr id="72708" name="Picture 4" descr="синтетические наркоти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143380"/>
            <a:ext cx="2143125" cy="214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4995" y="764705"/>
            <a:ext cx="8154009" cy="905136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Види вживання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idx="1"/>
          </p:nvPr>
        </p:nvSpPr>
        <p:spPr>
          <a:xfrm>
            <a:off x="457201" y="2348880"/>
            <a:ext cx="8229599" cy="375474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80000"/>
              </a:lnSpc>
            </a:pPr>
            <a:r>
              <a:rPr lang="uk-UA" altLang="ru-RU" dirty="0" smtClean="0"/>
              <a:t>Вживання </a:t>
            </a:r>
            <a:r>
              <a:rPr lang="uk-UA" altLang="ru-RU" b="1" dirty="0" err="1" smtClean="0">
                <a:solidFill>
                  <a:srgbClr val="3C64A6"/>
                </a:solidFill>
              </a:rPr>
              <a:t>“дизайнерських</a:t>
            </a:r>
            <a:r>
              <a:rPr lang="uk-UA" altLang="ru-RU" b="1" dirty="0" smtClean="0">
                <a:solidFill>
                  <a:srgbClr val="3C64A6"/>
                </a:solidFill>
              </a:rPr>
              <a:t> </a:t>
            </a:r>
            <a:r>
              <a:rPr lang="uk-UA" altLang="ru-RU" b="1" dirty="0" err="1" smtClean="0">
                <a:solidFill>
                  <a:srgbClr val="3C64A6"/>
                </a:solidFill>
              </a:rPr>
              <a:t>наркотиків”</a:t>
            </a:r>
            <a:r>
              <a:rPr lang="uk-UA" altLang="ru-RU" b="1" dirty="0" smtClean="0">
                <a:solidFill>
                  <a:srgbClr val="3C64A6"/>
                </a:solidFill>
              </a:rPr>
              <a:t> </a:t>
            </a:r>
            <a:r>
              <a:rPr lang="uk-UA" altLang="ru-RU" dirty="0" smtClean="0"/>
              <a:t>відбувається відповідно до того, який саме вид </a:t>
            </a:r>
            <a:r>
              <a:rPr lang="uk-UA" altLang="ru-RU" dirty="0" err="1" smtClean="0"/>
              <a:t>наркотика</a:t>
            </a:r>
            <a:r>
              <a:rPr lang="uk-UA" altLang="ru-RU" dirty="0" smtClean="0"/>
              <a:t> наслідує </a:t>
            </a:r>
            <a:r>
              <a:rPr lang="uk-UA" altLang="ru-RU" dirty="0" err="1" smtClean="0"/>
              <a:t>“клон”</a:t>
            </a:r>
            <a:r>
              <a:rPr lang="uk-UA" altLang="ru-RU" dirty="0" smtClean="0"/>
              <a:t>. </a:t>
            </a:r>
          </a:p>
          <a:p>
            <a:pPr algn="just">
              <a:lnSpc>
                <a:spcPct val="80000"/>
              </a:lnSpc>
            </a:pPr>
            <a:endParaRPr lang="en-US" altLang="ru-RU" dirty="0" smtClean="0"/>
          </a:p>
          <a:p>
            <a:pPr algn="just">
              <a:lnSpc>
                <a:spcPct val="80000"/>
              </a:lnSpc>
            </a:pPr>
            <a:r>
              <a:rPr lang="uk-UA" altLang="ru-RU" dirty="0" err="1" smtClean="0"/>
              <a:t>Перорально</a:t>
            </a:r>
            <a:r>
              <a:rPr lang="uk-UA" altLang="ru-RU" dirty="0" smtClean="0"/>
              <a:t>, </a:t>
            </a:r>
            <a:r>
              <a:rPr lang="uk-UA" altLang="ru-RU" dirty="0" err="1" smtClean="0"/>
              <a:t>назально</a:t>
            </a:r>
            <a:r>
              <a:rPr lang="uk-UA" altLang="ru-RU" dirty="0" smtClean="0"/>
              <a:t>, </a:t>
            </a:r>
            <a:r>
              <a:rPr lang="uk-UA" altLang="ru-RU" dirty="0" err="1" smtClean="0"/>
              <a:t>ін</a:t>
            </a:r>
            <a:r>
              <a:rPr lang="en-US" altLang="ru-RU" dirty="0" smtClean="0"/>
              <a:t>`</a:t>
            </a:r>
            <a:r>
              <a:rPr lang="uk-UA" altLang="ru-RU" dirty="0" err="1" smtClean="0"/>
              <a:t>єкційно</a:t>
            </a:r>
            <a:r>
              <a:rPr lang="uk-UA" altLang="ru-RU" dirty="0" smtClean="0"/>
              <a:t>.</a:t>
            </a:r>
          </a:p>
          <a:p>
            <a:pPr algn="just">
              <a:lnSpc>
                <a:spcPct val="80000"/>
              </a:lnSpc>
            </a:pPr>
            <a:endParaRPr lang="uk-UA" altLang="ru-RU" dirty="0" smtClean="0"/>
          </a:p>
          <a:p>
            <a:pPr algn="just">
              <a:lnSpc>
                <a:spcPct val="80000"/>
              </a:lnSpc>
            </a:pPr>
            <a:r>
              <a:rPr lang="uk-UA" altLang="ru-RU" dirty="0" smtClean="0"/>
              <a:t>Дія схожа з дією наркотиків які вони наслідують, але зважаючи на їх синтетичну природу, - наслідки від вживання зазвичай більш непередбачувані та складніші. </a:t>
            </a:r>
            <a:r>
              <a:rPr lang="uk-UA" dirty="0" smtClean="0"/>
              <a:t>	</a:t>
            </a:r>
            <a:endParaRPr lang="en-US" altLang="ru-RU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en-US" dirty="0" smtClean="0"/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94995" y="836713"/>
            <a:ext cx="8154009" cy="833128"/>
          </a:xfrm>
        </p:spPr>
        <p:txBody>
          <a:bodyPr/>
          <a:lstStyle/>
          <a:p>
            <a:pPr algn="ctr" eaLnBrk="1" hangingPunct="1"/>
            <a:r>
              <a:rPr lang="uk-UA" alt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Кокаїн</a:t>
            </a:r>
            <a:endParaRPr lang="en-US" alt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844824"/>
            <a:ext cx="8229599" cy="439248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uk-UA" altLang="ru-RU" sz="2400" b="1" u="sng" dirty="0" smtClean="0"/>
              <a:t>Кущ коки, лист коки</a:t>
            </a:r>
            <a:r>
              <a:rPr lang="uk-UA" altLang="ru-RU" sz="2400" b="1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2400" b="1" u="sng" dirty="0" smtClean="0"/>
              <a:t>Кокаїн</a:t>
            </a:r>
            <a:r>
              <a:rPr lang="uk-UA" altLang="ru-RU" sz="2400" dirty="0" smtClean="0"/>
              <a:t> - це головний алкалоїд листя коки, який отримують з листя куща коки. Зазвичай у вигляді солі (</a:t>
            </a:r>
            <a:r>
              <a:rPr lang="uk-UA" altLang="ru-RU" sz="2400" dirty="0" err="1" smtClean="0"/>
              <a:t>гідрохлориду</a:t>
            </a:r>
            <a:r>
              <a:rPr lang="uk-UA" altLang="ru-RU" sz="2400" dirty="0" smtClean="0"/>
              <a:t> кокаїну) це білого кольору кристалічна порошкоподібна речовина. 	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2400" i="1" dirty="0" smtClean="0"/>
              <a:t>кокаїнова паста </a:t>
            </a:r>
            <a:r>
              <a:rPr lang="uk-UA" altLang="ru-RU" sz="2400" dirty="0" smtClean="0"/>
              <a:t>- це проміжний продукт переробки кокаїнового листя в кокаїн;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2400" i="1" dirty="0" err="1" smtClean="0"/>
              <a:t>крек</a:t>
            </a:r>
            <a:r>
              <a:rPr lang="uk-UA" altLang="ru-RU" sz="2400" dirty="0" smtClean="0"/>
              <a:t> – це кокаїн, який отримують в результаті обробки </a:t>
            </a:r>
            <a:r>
              <a:rPr lang="uk-UA" altLang="ru-RU" sz="2400" dirty="0" err="1" smtClean="0"/>
              <a:t>гідрохлориду</a:t>
            </a:r>
            <a:r>
              <a:rPr lang="uk-UA" altLang="ru-RU" sz="2400" dirty="0" smtClean="0"/>
              <a:t> кокаїну розчином харчової соди. На вигляд - це невеликі шматочки твердої речовини, напівпрозорі, коричневого, жовтого, рожевого або білого кольору, що зовні схожі на шматочки господарського мила. Після розмелювання </a:t>
            </a:r>
            <a:r>
              <a:rPr lang="uk-UA" altLang="ru-RU" sz="2400" dirty="0" err="1" smtClean="0"/>
              <a:t>крек</a:t>
            </a:r>
            <a:r>
              <a:rPr lang="uk-UA" altLang="ru-RU" sz="2400" dirty="0" smtClean="0"/>
              <a:t> палять за допомогою скляних трубок, змішуючи його з тютюном чи марихуаною. 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2400" dirty="0" smtClean="0"/>
              <a:t>Це інша форма існування, - кокаїну основа.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2400" b="1" u="sng" dirty="0" smtClean="0"/>
              <a:t>Препарати кокаїну</a:t>
            </a:r>
            <a:endParaRPr lang="en-US" altLang="ru-RU" sz="2400" b="1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Кокаи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3239" y="3933825"/>
            <a:ext cx="2176462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3" descr="Кокаин_Паст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9" y="4652965"/>
            <a:ext cx="2193925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 descr="Изготовлен_Коки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9" y="1844677"/>
            <a:ext cx="2325687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187310" y="692697"/>
            <a:ext cx="2437463" cy="7017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4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КОКАЇН </a:t>
            </a:r>
            <a:endParaRPr lang="ru-RU" altLang="ru-RU" sz="4400" b="1" i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+mj-ea"/>
              <a:cs typeface="+mj-cs"/>
            </a:endParaRPr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359532" y="4077072"/>
            <a:ext cx="2017988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 eaLnBrk="1" hangingPunct="1"/>
            <a:r>
              <a:rPr lang="ru-RU" altLang="ru-RU" sz="2000" b="1" dirty="0" err="1" smtClean="0">
                <a:latin typeface="+mj-lt"/>
              </a:rPr>
              <a:t>Кокаїнова</a:t>
            </a:r>
            <a:r>
              <a:rPr lang="ru-RU" altLang="ru-RU" sz="2000" b="1" dirty="0" smtClean="0">
                <a:latin typeface="+mj-lt"/>
              </a:rPr>
              <a:t>  паста</a:t>
            </a:r>
            <a:endParaRPr lang="ru-RU" altLang="ru-RU" sz="2000" b="1" dirty="0">
              <a:latin typeface="+mj-lt"/>
            </a:endParaRPr>
          </a:p>
        </p:txBody>
      </p:sp>
      <p:sp>
        <p:nvSpPr>
          <p:cNvPr id="99335" name="Line 7"/>
          <p:cNvSpPr>
            <a:spLocks noChangeShapeType="1"/>
          </p:cNvSpPr>
          <p:nvPr/>
        </p:nvSpPr>
        <p:spPr bwMode="auto">
          <a:xfrm flipH="1">
            <a:off x="2519772" y="2924944"/>
            <a:ext cx="702078" cy="0"/>
          </a:xfrm>
          <a:prstGeom prst="line">
            <a:avLst/>
          </a:prstGeom>
          <a:noFill/>
          <a:ln w="63500">
            <a:solidFill>
              <a:srgbClr val="66FF33"/>
            </a:solidFill>
            <a:round/>
            <a:headEnd type="oval" w="sm" len="sm"/>
            <a:tailEnd type="stealth" w="lg" len="lg"/>
          </a:ln>
        </p:spPr>
        <p:txBody>
          <a:bodyPr wrap="none" anchor="ctr"/>
          <a:lstStyle/>
          <a:p>
            <a:endParaRPr lang="uk-UA"/>
          </a:p>
        </p:txBody>
      </p:sp>
      <p:graphicFrame>
        <p:nvGraphicFramePr>
          <p:cNvPr id="99336" name="Object 8"/>
          <p:cNvGraphicFramePr>
            <a:graphicFrameLocks noChangeAspect="1"/>
          </p:cNvGraphicFramePr>
          <p:nvPr/>
        </p:nvGraphicFramePr>
        <p:xfrm>
          <a:off x="5719763" y="4365625"/>
          <a:ext cx="3305175" cy="2362200"/>
        </p:xfrm>
        <a:graphic>
          <a:graphicData uri="http://schemas.openxmlformats.org/presentationml/2006/ole">
            <p:oleObj spid="_x0000_s7170" name="Документ PaperPort" r:id="rId6" imgW="2743200" imgH="1811867" progId="">
              <p:embed/>
            </p:oleObj>
          </a:graphicData>
        </a:graphic>
      </p:graphicFrame>
      <p:sp>
        <p:nvSpPr>
          <p:cNvPr id="99337" name="Line 9"/>
          <p:cNvSpPr>
            <a:spLocks noChangeShapeType="1"/>
          </p:cNvSpPr>
          <p:nvPr/>
        </p:nvSpPr>
        <p:spPr bwMode="auto">
          <a:xfrm flipH="1">
            <a:off x="5598114" y="2852936"/>
            <a:ext cx="432048" cy="1"/>
          </a:xfrm>
          <a:prstGeom prst="line">
            <a:avLst/>
          </a:prstGeom>
          <a:noFill/>
          <a:ln w="63500">
            <a:solidFill>
              <a:srgbClr val="66FF33"/>
            </a:solidFill>
            <a:round/>
            <a:headEnd type="oval" w="sm" len="sm"/>
            <a:tailEnd type="stealth" w="lg" len="lg"/>
          </a:ln>
        </p:spPr>
        <p:txBody>
          <a:bodyPr wrap="none" anchor="ctr"/>
          <a:lstStyle/>
          <a:p>
            <a:endParaRPr lang="uk-UA"/>
          </a:p>
        </p:txBody>
      </p:sp>
      <p:pic>
        <p:nvPicPr>
          <p:cNvPr id="8202" name="Picture 10" descr="Куст_Коки_2"/>
          <p:cNvPicPr>
            <a:picLocks noChangeAspect="1" noChangeArrowheads="1"/>
          </p:cNvPicPr>
          <p:nvPr/>
        </p:nvPicPr>
        <p:blipFill>
          <a:blip r:embed="rId7" cstate="print">
            <a:lum contrast="30000"/>
          </a:blip>
          <a:srcRect/>
          <a:stretch>
            <a:fillRect/>
          </a:stretch>
        </p:blipFill>
        <p:spPr bwMode="auto">
          <a:xfrm>
            <a:off x="6084169" y="1340769"/>
            <a:ext cx="254952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 descr="Изготовлен_Кок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21850" y="1988841"/>
            <a:ext cx="23463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1" name="Line 13"/>
          <p:cNvSpPr>
            <a:spLocks noChangeShapeType="1"/>
          </p:cNvSpPr>
          <p:nvPr/>
        </p:nvSpPr>
        <p:spPr bwMode="auto">
          <a:xfrm>
            <a:off x="5274078" y="5517232"/>
            <a:ext cx="432048" cy="0"/>
          </a:xfrm>
          <a:prstGeom prst="line">
            <a:avLst/>
          </a:prstGeom>
          <a:noFill/>
          <a:ln w="63500">
            <a:solidFill>
              <a:srgbClr val="66FF33"/>
            </a:solidFill>
            <a:round/>
            <a:headEnd type="oval" w="sm" len="sm"/>
            <a:tailEnd type="stealth" w="lg" len="lg"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2249742" y="3789040"/>
            <a:ext cx="0" cy="792088"/>
          </a:xfrm>
          <a:prstGeom prst="line">
            <a:avLst/>
          </a:prstGeom>
          <a:noFill/>
          <a:ln w="63500">
            <a:solidFill>
              <a:srgbClr val="66FF33"/>
            </a:solidFill>
            <a:round/>
            <a:headEnd type="oval" w="sm" len="sm"/>
            <a:tailEnd type="stealth" w="lg" len="lg"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flipV="1">
            <a:off x="2627784" y="5157192"/>
            <a:ext cx="378042" cy="0"/>
          </a:xfrm>
          <a:prstGeom prst="line">
            <a:avLst/>
          </a:prstGeom>
          <a:noFill/>
          <a:ln w="63500">
            <a:solidFill>
              <a:srgbClr val="66FF33"/>
            </a:solidFill>
            <a:round/>
            <a:headEnd type="oval" w="sm" len="sm"/>
            <a:tailEnd type="stealth" w="lg" len="lg"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15" name="TextBox 14"/>
          <p:cNvSpPr txBox="1"/>
          <p:nvPr/>
        </p:nvSpPr>
        <p:spPr>
          <a:xfrm>
            <a:off x="6786246" y="764704"/>
            <a:ext cx="125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2000"/>
            <a:r>
              <a:rPr lang="uk-UA" altLang="ru-RU" sz="2000" b="1" dirty="0" smtClean="0">
                <a:latin typeface="+mj-lt"/>
              </a:rPr>
              <a:t>Кущ Коки</a:t>
            </a:r>
            <a:endParaRPr lang="uk-UA" altLang="ru-RU" sz="2000" b="1" dirty="0">
              <a:latin typeface="+mj-lt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139952" y="4149080"/>
            <a:ext cx="915122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 eaLnBrk="1" hangingPunct="1"/>
            <a:r>
              <a:rPr lang="ru-RU" altLang="ru-RU" sz="2000" b="1" dirty="0" err="1" smtClean="0">
                <a:latin typeface="+mj-lt"/>
              </a:rPr>
              <a:t>Кокаїн</a:t>
            </a:r>
            <a:endParaRPr lang="ru-RU" altLang="ru-RU" sz="20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69922" y="1556792"/>
            <a:ext cx="1301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2000"/>
            <a:r>
              <a:rPr lang="uk-UA" altLang="ru-RU" sz="2000" b="1" dirty="0" smtClean="0">
                <a:latin typeface="+mj-lt"/>
              </a:rPr>
              <a:t>Лист Коки</a:t>
            </a:r>
            <a:endParaRPr lang="uk-UA" altLang="ru-RU" sz="2000" b="1" dirty="0">
              <a:latin typeface="+mj-lt"/>
            </a:endParaRPr>
          </a:p>
        </p:txBody>
      </p:sp>
    </p:spTree>
  </p:cSld>
  <p:clrMapOvr>
    <a:masterClrMapping/>
  </p:clrMapOvr>
  <p:transition spd="slow" advClick="0" advTm="16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2000"/>
                                        <p:tgtEl>
                                          <p:spTgt spid="9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4" grpId="0" autoUpdateAnimBg="0"/>
      <p:bldP spid="99335" grpId="0" animBg="1"/>
      <p:bldP spid="99337" grpId="0" animBg="1"/>
      <p:bldP spid="99341" grpId="0" animBg="1"/>
      <p:bldP spid="13" grpId="0" animBg="1"/>
      <p:bldP spid="14" grpId="0" animBg="1"/>
      <p:bldP spid="16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4995" y="764705"/>
            <a:ext cx="8154009" cy="905136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Види вживання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idx="1"/>
          </p:nvPr>
        </p:nvSpPr>
        <p:spPr>
          <a:xfrm>
            <a:off x="457201" y="2348880"/>
            <a:ext cx="8229599" cy="375474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80000"/>
              </a:lnSpc>
            </a:pPr>
            <a:r>
              <a:rPr lang="uk-UA" altLang="ru-RU" dirty="0" smtClean="0"/>
              <a:t>Вживання кокаїну зазвичай відбувається через слизові оболонки носу (</a:t>
            </a:r>
            <a:r>
              <a:rPr lang="uk-UA" altLang="ru-RU" dirty="0" err="1" smtClean="0"/>
              <a:t>назально</a:t>
            </a:r>
            <a:r>
              <a:rPr lang="uk-UA" altLang="ru-RU" dirty="0" smtClean="0"/>
              <a:t>). Зрідка </a:t>
            </a:r>
            <a:r>
              <a:rPr lang="uk-UA" altLang="ru-RU" dirty="0" err="1" smtClean="0"/>
              <a:t>ін</a:t>
            </a:r>
            <a:r>
              <a:rPr lang="en-US" altLang="ru-RU" dirty="0" smtClean="0"/>
              <a:t>`</a:t>
            </a:r>
            <a:r>
              <a:rPr lang="uk-UA" altLang="ru-RU" dirty="0" err="1" smtClean="0"/>
              <a:t>єкційно</a:t>
            </a:r>
            <a:r>
              <a:rPr lang="uk-UA" altLang="ru-RU" dirty="0" smtClean="0"/>
              <a:t> або </a:t>
            </a:r>
            <a:r>
              <a:rPr lang="uk-UA" altLang="ru-RU" dirty="0" err="1" smtClean="0"/>
              <a:t>перорально</a:t>
            </a:r>
            <a:r>
              <a:rPr lang="uk-UA" altLang="ru-RU" dirty="0" smtClean="0"/>
              <a:t>.</a:t>
            </a:r>
          </a:p>
          <a:p>
            <a:pPr algn="just">
              <a:lnSpc>
                <a:spcPct val="80000"/>
              </a:lnSpc>
            </a:pPr>
            <a:endParaRPr lang="uk-UA" altLang="ru-RU" dirty="0" smtClean="0"/>
          </a:p>
          <a:p>
            <a:pPr algn="just">
              <a:lnSpc>
                <a:spcPct val="80000"/>
              </a:lnSpc>
            </a:pPr>
            <a:r>
              <a:rPr lang="uk-UA" altLang="ru-RU" dirty="0" smtClean="0"/>
              <a:t>Лист коки вживають у вигляді різних напоїв, в основному у вигляді чаю.</a:t>
            </a:r>
          </a:p>
          <a:p>
            <a:pPr algn="just">
              <a:lnSpc>
                <a:spcPct val="80000"/>
              </a:lnSpc>
            </a:pPr>
            <a:endParaRPr lang="uk-UA" altLang="ru-RU" dirty="0" smtClean="0"/>
          </a:p>
          <a:p>
            <a:pPr algn="just">
              <a:lnSpc>
                <a:spcPct val="80000"/>
              </a:lnSpc>
            </a:pPr>
            <a:r>
              <a:rPr lang="uk-UA" altLang="ru-RU" dirty="0" err="1" smtClean="0"/>
              <a:t>Крек</a:t>
            </a:r>
            <a:r>
              <a:rPr lang="uk-UA" altLang="ru-RU" dirty="0" smtClean="0"/>
              <a:t> вживають шляхом паління (</a:t>
            </a:r>
            <a:r>
              <a:rPr lang="uk-UA" altLang="ru-RU" dirty="0" err="1" smtClean="0"/>
              <a:t>перорально</a:t>
            </a:r>
            <a:r>
              <a:rPr lang="uk-UA" altLang="ru-RU" dirty="0" smtClean="0"/>
              <a:t>).</a:t>
            </a:r>
          </a:p>
          <a:p>
            <a:pPr algn="just">
              <a:lnSpc>
                <a:spcPct val="80000"/>
              </a:lnSpc>
              <a:buNone/>
            </a:pPr>
            <a:r>
              <a:rPr lang="uk-UA" dirty="0" smtClean="0"/>
              <a:t>	</a:t>
            </a:r>
            <a:endParaRPr lang="en-US" altLang="ru-RU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en-US" dirty="0" smtClean="0"/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59533" y="3501008"/>
            <a:ext cx="2046041" cy="12003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defTabSz="762000" eaLnBrk="1" hangingPunct="1"/>
            <a:r>
              <a:rPr lang="ru-RU" altLang="ru-RU" sz="3600" b="1" dirty="0">
                <a:latin typeface="Times New Roman" pitchFamily="18" charset="0"/>
              </a:rPr>
              <a:t>Марки ЛСД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467544" y="764704"/>
            <a:ext cx="2628476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 eaLnBrk="1" hangingPunct="1"/>
            <a:r>
              <a:rPr lang="uk-UA" altLang="ru-RU" sz="2800" b="1" dirty="0">
                <a:latin typeface="Times New Roman" pitchFamily="18" charset="0"/>
              </a:rPr>
              <a:t>Кристали ЛСД</a:t>
            </a:r>
            <a:endParaRPr lang="ru-RU" altLang="ru-RU" sz="2800" b="1" dirty="0">
              <a:latin typeface="Times New Roman" pitchFamily="18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575051" y="548681"/>
            <a:ext cx="2181126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defTabSz="762000" eaLnBrk="1" hangingPunct="1">
              <a:defRPr/>
            </a:pPr>
            <a:r>
              <a:rPr lang="uk-UA" altLang="ru-RU" sz="5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Л С Д</a:t>
            </a:r>
          </a:p>
        </p:txBody>
      </p:sp>
      <p:pic>
        <p:nvPicPr>
          <p:cNvPr id="52229" name="Picture 5" descr="ЛСД_Криста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9"/>
            <a:ext cx="2725738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 descr="ЛСД_Мар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8414" y="3861048"/>
            <a:ext cx="279558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7" descr="ЛСД_Язы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772816"/>
            <a:ext cx="2338387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8" descr="ЛСД_Таблет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247" y="1988840"/>
            <a:ext cx="21971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9" descr="лсд-1(02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5351" y="5254627"/>
            <a:ext cx="1423988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10" descr="Марка_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5517233"/>
            <a:ext cx="80168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11" descr="Марка_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67845" y="4221089"/>
            <a:ext cx="13970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6" name="Picture 12" descr="Марка_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93659" y="4365104"/>
            <a:ext cx="99695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7" name="Picture 13" descr="Марка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55676" y="5733257"/>
            <a:ext cx="917575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8" name="Picture 14" descr="Марка_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544" y="5589241"/>
            <a:ext cx="792163" cy="94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9" name="Picture 15" descr="Марка_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9532" y="4365104"/>
            <a:ext cx="86201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6411913" y="1470026"/>
            <a:ext cx="2702791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 eaLnBrk="1" hangingPunct="1"/>
            <a:r>
              <a:rPr lang="uk-UA" altLang="ru-RU" sz="2800" b="1">
                <a:latin typeface="Times New Roman" pitchFamily="18" charset="0"/>
              </a:rPr>
              <a:t>ЛСД у пігулках</a:t>
            </a:r>
            <a:endParaRPr lang="ru-RU" altLang="ru-RU" sz="2800" b="1">
              <a:latin typeface="Times New Roman" pitchFamily="18" charset="0"/>
            </a:endParaRPr>
          </a:p>
        </p:txBody>
      </p:sp>
      <p:pic>
        <p:nvPicPr>
          <p:cNvPr id="52241" name="Picture 17" descr="Марка_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88024" y="4005064"/>
            <a:ext cx="10795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6000">
    <p:checker dir="vert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124745"/>
            <a:ext cx="4038600" cy="2664619"/>
          </a:xfrm>
        </p:spPr>
      </p:pic>
      <p:sp>
        <p:nvSpPr>
          <p:cNvPr id="53250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620688"/>
            <a:ext cx="8229600" cy="800125"/>
          </a:xfrm>
        </p:spPr>
        <p:txBody>
          <a:bodyPr>
            <a:normAutofit fontScale="90000"/>
          </a:bodyPr>
          <a:lstStyle/>
          <a:p>
            <a:pPr algn="ctr" defTabSz="762000">
              <a:defRPr/>
            </a:pPr>
            <a:r>
              <a:rPr lang="uk-UA" altLang="ru-RU" sz="5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ЛСД</a:t>
            </a:r>
            <a:r>
              <a:rPr lang="en-US" altLang="ru-RU" sz="5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uk-UA" altLang="ru-RU" sz="5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та</a:t>
            </a:r>
            <a:r>
              <a:rPr lang="ru-RU" altLang="ru-RU" sz="5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РІЖКИ</a:t>
            </a:r>
          </a:p>
        </p:txBody>
      </p:sp>
      <p:pic>
        <p:nvPicPr>
          <p:cNvPr id="53251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412777"/>
            <a:ext cx="4038600" cy="2376588"/>
          </a:xfrm>
        </p:spPr>
      </p:pic>
      <p:pic>
        <p:nvPicPr>
          <p:cNvPr id="53253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" y="3941762"/>
            <a:ext cx="4038600" cy="2511574"/>
          </a:xfrm>
        </p:spPr>
      </p:pic>
      <p:pic>
        <p:nvPicPr>
          <p:cNvPr id="53254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48200" y="3941763"/>
            <a:ext cx="4038600" cy="24395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гриби(40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349502"/>
            <a:ext cx="3589338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51520" y="1"/>
            <a:ext cx="7249438" cy="11449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uk-UA" altLang="ru-RU" sz="3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ПСИЛОЦИБІН-, ПСИЛОЦИН- </a:t>
            </a:r>
          </a:p>
          <a:p>
            <a:pPr defTabSz="762000" eaLnBrk="1" hangingPunct="1">
              <a:defRPr/>
            </a:pPr>
            <a:r>
              <a:rPr lang="uk-UA" altLang="ru-RU" sz="36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вмісні</a:t>
            </a:r>
            <a:r>
              <a:rPr lang="uk-UA" altLang="ru-RU" sz="3600" b="1" dirty="0" smtClean="0">
                <a:latin typeface="Times New Roman Cyr" charset="-52"/>
              </a:rPr>
              <a:t> </a:t>
            </a:r>
            <a:r>
              <a:rPr lang="uk-UA" altLang="ru-RU" sz="3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ГРИБИ</a:t>
            </a:r>
            <a:r>
              <a:rPr lang="uk-UA" altLang="ru-RU" sz="3600" b="1" dirty="0" smtClean="0">
                <a:latin typeface="Times New Roman Cyr" charset="-52"/>
              </a:rPr>
              <a:t> </a:t>
            </a:r>
            <a:endParaRPr lang="uk-UA" altLang="ru-RU" sz="3600" b="1" dirty="0">
              <a:latin typeface="Times New Roman Cyr" charset="-52"/>
            </a:endParaRPr>
          </a:p>
        </p:txBody>
      </p:sp>
      <p:pic>
        <p:nvPicPr>
          <p:cNvPr id="54276" name="Picture 4" descr="Псилоциби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1700213"/>
            <a:ext cx="20637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 descr="Гриб"/>
          <p:cNvPicPr>
            <a:picLocks noChangeAspect="1" noChangeArrowheads="1"/>
          </p:cNvPicPr>
          <p:nvPr/>
        </p:nvPicPr>
        <p:blipFill>
          <a:blip r:embed="rId4" cstate="print">
            <a:lum bright="-6000" contrast="42000"/>
          </a:blip>
          <a:srcRect/>
          <a:stretch>
            <a:fillRect/>
          </a:stretch>
        </p:blipFill>
        <p:spPr bwMode="auto">
          <a:xfrm>
            <a:off x="3924300" y="4365627"/>
            <a:ext cx="252730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6" descr="Гриб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246" y="692150"/>
            <a:ext cx="2189480" cy="575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6000">
    <p:wedg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20688"/>
            <a:ext cx="8229600" cy="80012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ПСИЛОЦИН ТА ПСИЛОЦИБІН</a:t>
            </a:r>
          </a:p>
        </p:txBody>
      </p:sp>
      <p:pic>
        <p:nvPicPr>
          <p:cNvPr id="5529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00202"/>
            <a:ext cx="4038600" cy="4709119"/>
          </a:xfrm>
        </p:spPr>
      </p:pic>
      <p:pic>
        <p:nvPicPr>
          <p:cNvPr id="55300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26006" y="1600202"/>
            <a:ext cx="4060794" cy="2189163"/>
          </a:xfrm>
        </p:spPr>
      </p:pic>
      <p:pic>
        <p:nvPicPr>
          <p:cNvPr id="55301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8200" y="3941763"/>
            <a:ext cx="4038600" cy="23675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BE1006-EBB0-4AFA-9C6D-814303179E10}" type="slidenum">
              <a:rPr lang="en-GB"/>
              <a:pPr>
                <a:defRPr/>
              </a:pPr>
              <a:t>9</a:t>
            </a:fld>
            <a:endParaRPr lang="en-GB"/>
          </a:p>
        </p:txBody>
      </p:sp>
      <p:pic>
        <p:nvPicPr>
          <p:cNvPr id="10243" name="Picture 4" descr="Картинки по запросу класифікація отруйних речови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1"/>
          <p:cNvSpPr>
            <a:spLocks noGrp="1" noChangeArrowheads="1"/>
          </p:cNvSpPr>
          <p:nvPr>
            <p:ph idx="1"/>
          </p:nvPr>
        </p:nvSpPr>
        <p:spPr>
          <a:xfrm>
            <a:off x="457200" y="304800"/>
            <a:ext cx="8229600" cy="50292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 typeface="Tahoma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uk-UA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2071678"/>
            <a:ext cx="74676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група А — надзвичайно токсичні (БОР, тіофос, стрихнін, препарати синильної кислоти);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3500438"/>
            <a:ext cx="7543800" cy="838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uk-UA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група </a:t>
            </a:r>
            <a:r>
              <a:rPr lang="en-GB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 — </a:t>
            </a:r>
            <a:r>
              <a:rPr lang="en-GB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високотоксичні</a:t>
            </a:r>
            <a:r>
              <a:rPr lang="en-GB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метанол</a:t>
            </a:r>
            <a:r>
              <a:rPr lang="en-GB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СС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GB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дихлоретан</a:t>
            </a:r>
            <a:r>
              <a:rPr lang="en-GB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pPr algn="ctr"/>
            <a:endParaRPr lang="ru-RU" sz="2400" dirty="0">
              <a:solidFill>
                <a:schemeClr val="tx1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4786322"/>
            <a:ext cx="74676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група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— </a:t>
            </a:r>
            <a:r>
              <a:rPr lang="en-GB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помірно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токсичні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бензол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фенол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5786454"/>
            <a:ext cx="74676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група</a:t>
            </a:r>
            <a:r>
              <a:rPr lang="en-GB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 — </a:t>
            </a:r>
            <a:r>
              <a:rPr lang="en-GB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малотоксичні</a:t>
            </a:r>
            <a:r>
              <a:rPr lang="en-GB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деякі</a:t>
            </a:r>
            <a:r>
              <a:rPr lang="en-GB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гербіциди</a:t>
            </a:r>
            <a:r>
              <a:rPr lang="en-GB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GB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інсектициди</a:t>
            </a:r>
            <a:r>
              <a:rPr lang="uk-UA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dirty="0">
              <a:solidFill>
                <a:schemeClr val="tx1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57224" y="285728"/>
            <a:ext cx="7215238" cy="15573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buFont typeface="Tahoma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Класифікація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хімічних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речовин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buFont typeface="Tahoma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токсичністю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548680"/>
            <a:ext cx="8229600" cy="872132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КАКТУС ПЕЙОТ та МЕСКАЛІН</a:t>
            </a:r>
          </a:p>
        </p:txBody>
      </p:sp>
      <p:pic>
        <p:nvPicPr>
          <p:cNvPr id="56323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75856" y="1484784"/>
            <a:ext cx="2265363" cy="2376488"/>
          </a:xfrm>
        </p:spPr>
      </p:pic>
      <p:pic>
        <p:nvPicPr>
          <p:cNvPr id="56324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06126" y="1268760"/>
            <a:ext cx="3288650" cy="2808288"/>
          </a:xfrm>
        </p:spPr>
      </p:pic>
      <p:pic>
        <p:nvPicPr>
          <p:cNvPr id="56325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9751" y="3860802"/>
            <a:ext cx="3816350" cy="2600325"/>
          </a:xfrm>
        </p:spPr>
      </p:pic>
      <p:pic>
        <p:nvPicPr>
          <p:cNvPr id="56326" name="Picture 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42031" y="4294188"/>
            <a:ext cx="4075112" cy="2563813"/>
          </a:xfrm>
        </p:spPr>
      </p:pic>
      <p:pic>
        <p:nvPicPr>
          <p:cNvPr id="56327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84784"/>
            <a:ext cx="3255963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4995" y="428604"/>
            <a:ext cx="8154009" cy="1241237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Види вживання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idx="1"/>
          </p:nvPr>
        </p:nvSpPr>
        <p:spPr>
          <a:xfrm>
            <a:off x="428596" y="1571612"/>
            <a:ext cx="8229599" cy="4746322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uk-UA" altLang="ru-RU" dirty="0" smtClean="0"/>
              <a:t>Ці перераховані галюциногени вживають через чутливі слизові оболонки, найчастіше ротової порожнини. Марки ЛСД кладуть під язик, гриби трохи розжовують. </a:t>
            </a:r>
          </a:p>
          <a:p>
            <a:pPr algn="just">
              <a:lnSpc>
                <a:spcPct val="80000"/>
              </a:lnSpc>
            </a:pPr>
            <a:endParaRPr lang="uk-UA" altLang="ru-RU" dirty="0" smtClean="0"/>
          </a:p>
          <a:p>
            <a:pPr algn="just">
              <a:lnSpc>
                <a:spcPct val="80000"/>
              </a:lnSpc>
            </a:pPr>
            <a:r>
              <a:rPr lang="uk-UA" altLang="ru-RU" dirty="0" smtClean="0"/>
              <a:t>Зрідка вживають з продуктами харчування (</a:t>
            </a:r>
            <a:r>
              <a:rPr lang="uk-UA" altLang="ru-RU" dirty="0" err="1" smtClean="0"/>
              <a:t>перорально</a:t>
            </a:r>
            <a:r>
              <a:rPr lang="uk-UA" altLang="ru-RU" dirty="0" smtClean="0"/>
              <a:t>).</a:t>
            </a:r>
          </a:p>
          <a:p>
            <a:pPr algn="just">
              <a:lnSpc>
                <a:spcPct val="80000"/>
              </a:lnSpc>
              <a:buNone/>
            </a:pPr>
            <a:r>
              <a:rPr lang="uk-UA" dirty="0" smtClean="0"/>
              <a:t>	</a:t>
            </a:r>
            <a:endParaRPr lang="en-US" altLang="ru-RU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en-US" dirty="0" smtClean="0"/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8154009" cy="648071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ЗАМІСНА ПІДТРИМУВАЛЬНА ТЕРАПІЯ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000108"/>
            <a:ext cx="8229599" cy="5103512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В Україні з метою забезпечення замісної підтримувальної терапії для наркоманів опійної залежності використовують </a:t>
            </a:r>
          </a:p>
          <a:p>
            <a:pPr>
              <a:buNone/>
            </a:pPr>
            <a:r>
              <a:rPr lang="uk-UA" sz="2400" b="1" dirty="0" smtClean="0">
                <a:solidFill>
                  <a:srgbClr val="FF0000"/>
                </a:solidFill>
              </a:rPr>
              <a:t>	дві речовини:</a:t>
            </a:r>
          </a:p>
          <a:p>
            <a:r>
              <a:rPr lang="uk-UA" sz="2400" b="1" dirty="0" smtClean="0"/>
              <a:t>МЕТАДОН</a:t>
            </a:r>
          </a:p>
        </p:txBody>
      </p:sp>
      <p:pic>
        <p:nvPicPr>
          <p:cNvPr id="9222" name="Picture 6" descr="http://lechenie-narkomanii.kiev.ua/wp-content/uploads/metadon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5080" y="2229804"/>
            <a:ext cx="1785938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110283" y="3957332"/>
            <a:ext cx="1900553" cy="2839873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078580" y="3839731"/>
            <a:ext cx="2057958" cy="3075073"/>
          </a:xfrm>
          <a:prstGeom prst="rect">
            <a:avLst/>
          </a:prstGeom>
        </p:spPr>
      </p:pic>
      <p:pic>
        <p:nvPicPr>
          <p:cNvPr id="9224" name="Picture 8" descr="http://ua-01.com/uploads/posts/2014-07/metadon-v-ukrainskih-klinikah-davali-dazhe-beremennym-glava-fskn_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6320" y="2564904"/>
            <a:ext cx="2430270" cy="242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tera.mk/wp-content/uploads/2016/02/metad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" y="4007005"/>
            <a:ext cx="3071119" cy="266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822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431" y="852302"/>
            <a:ext cx="8154009" cy="435655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ЗАМІСНА ТЕРАПІЯ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285728"/>
            <a:ext cx="8572560" cy="2120173"/>
          </a:xfrm>
        </p:spPr>
        <p:txBody>
          <a:bodyPr>
            <a:noAutofit/>
          </a:bodyPr>
          <a:lstStyle/>
          <a:p>
            <a:r>
              <a:rPr lang="uk-UA" sz="2800" b="1" dirty="0" smtClean="0"/>
              <a:t>БУПРЕНОРФІН</a:t>
            </a:r>
          </a:p>
          <a:p>
            <a:r>
              <a:rPr lang="uk-UA" sz="2800" dirty="0" err="1" smtClean="0"/>
              <a:t>Бупрен</a:t>
            </a:r>
            <a:r>
              <a:rPr lang="uk-UA" sz="2800" dirty="0" smtClean="0"/>
              <a:t>, </a:t>
            </a:r>
            <a:r>
              <a:rPr lang="uk-UA" sz="2800" dirty="0" err="1" smtClean="0"/>
              <a:t>субоксон</a:t>
            </a:r>
            <a:r>
              <a:rPr lang="uk-UA" sz="2800" dirty="0" smtClean="0"/>
              <a:t>, </a:t>
            </a:r>
            <a:r>
              <a:rPr lang="uk-UA" sz="2800" dirty="0" err="1" smtClean="0"/>
              <a:t>бупренекс</a:t>
            </a:r>
            <a:r>
              <a:rPr lang="uk-UA" sz="2800" dirty="0" smtClean="0"/>
              <a:t>, </a:t>
            </a:r>
            <a:r>
              <a:rPr lang="uk-UA" sz="2800" dirty="0" err="1" smtClean="0"/>
              <a:t>субутекс</a:t>
            </a:r>
            <a:endParaRPr lang="uk-UA" sz="2800" dirty="0" smtClean="0"/>
          </a:p>
          <a:p>
            <a:pPr marL="0" indent="0">
              <a:buNone/>
            </a:pPr>
            <a:r>
              <a:rPr lang="uk-UA" sz="2800" dirty="0" smtClean="0"/>
              <a:t>…. – лікарські засоби які на теперішній </a:t>
            </a:r>
          </a:p>
          <a:p>
            <a:pPr marL="0" indent="0">
              <a:buNone/>
            </a:pPr>
            <a:r>
              <a:rPr lang="uk-UA" sz="2800" dirty="0" smtClean="0"/>
              <a:t>час легально не використовують</a:t>
            </a:r>
            <a:endParaRPr lang="uk-UA" sz="2800" dirty="0"/>
          </a:p>
        </p:txBody>
      </p:sp>
      <p:pic>
        <p:nvPicPr>
          <p:cNvPr id="4" name="Picture 2" descr="http://interchem.com.ua/uploads/drugs/bupren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918" y="4000504"/>
            <a:ext cx="3317127" cy="322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lekarstvo-kitay.ru/Vse_deshevie_Lekarstva/Buprenex_Buprenorphine_Kup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5140" y="1928802"/>
            <a:ext cx="2011586" cy="268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yesilaykafasi.files.wordpress.com/2013/07/6c88c-suboxo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2500306"/>
            <a:ext cx="1643063" cy="194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Розповсюджувачів  наркотичного засобу “Субутекс” викрили на Прикарпатті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7646" y="4472320"/>
            <a:ext cx="3186354" cy="238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s21.postimg.org/thmj2t2lj/ima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43182"/>
            <a:ext cx="2633828" cy="263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52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42860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FF0000"/>
                </a:solidFill>
              </a:rPr>
              <a:t>3.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Наркоманія</a:t>
            </a:r>
            <a:r>
              <a:rPr lang="ru-RU" sz="2800" b="1" i="1" dirty="0" smtClean="0">
                <a:solidFill>
                  <a:srgbClr val="FF0000"/>
                </a:solidFill>
              </a:rPr>
              <a:t> як хвороба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000108"/>
            <a:ext cx="835824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err="1" smtClean="0">
                <a:solidFill>
                  <a:srgbClr val="FF0000"/>
                </a:solidFill>
              </a:rPr>
              <a:t>Наркоманія</a:t>
            </a:r>
            <a:r>
              <a:rPr lang="ru-RU" sz="2400" b="1" dirty="0" smtClean="0"/>
              <a:t> — </a:t>
            </a:r>
            <a:r>
              <a:rPr lang="ru-RU" sz="2400" b="1" dirty="0" err="1" smtClean="0"/>
              <a:t>це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захворювання</a:t>
            </a:r>
            <a:r>
              <a:rPr lang="ru-RU" sz="2400" b="1" dirty="0" smtClean="0"/>
              <a:t>, яке </a:t>
            </a:r>
            <a:r>
              <a:rPr lang="ru-RU" sz="2400" b="1" dirty="0" err="1" smtClean="0"/>
              <a:t>виникає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внаслідок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вживання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специфічних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препаратів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які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отримали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загальну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назву</a:t>
            </a:r>
            <a:r>
              <a:rPr lang="ru-RU" sz="2400" b="1" dirty="0" smtClean="0"/>
              <a:t> наркотики. </a:t>
            </a:r>
            <a:r>
              <a:rPr lang="ru-RU" sz="2400" b="1" dirty="0" err="1" smtClean="0"/>
              <a:t>Воно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характеризується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нездатністю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стриматись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споживання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постійно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зростаючої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кількості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наркотиків</a:t>
            </a:r>
            <a:r>
              <a:rPr lang="ru-RU" sz="2400" b="1" dirty="0" smtClean="0"/>
              <a:t>. </a:t>
            </a:r>
          </a:p>
          <a:p>
            <a:pPr algn="just"/>
            <a:r>
              <a:rPr lang="ru-RU" sz="2400" b="1" dirty="0" smtClean="0"/>
              <a:t>При </a:t>
            </a:r>
            <a:r>
              <a:rPr lang="ru-RU" sz="2400" b="1" dirty="0" err="1" smtClean="0"/>
              <a:t>цьому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виникає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стійка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фізична</a:t>
            </a:r>
            <a:r>
              <a:rPr lang="ru-RU" sz="2400" b="1" dirty="0" smtClean="0"/>
              <a:t> та </a:t>
            </a:r>
            <a:r>
              <a:rPr lang="ru-RU" sz="2400" b="1" dirty="0" err="1" smtClean="0"/>
              <a:t>психічна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залежність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них,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проявляється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ураженнями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внутрішніх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органів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розладами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психіки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розвитком</a:t>
            </a:r>
            <a:r>
              <a:rPr lang="ru-RU" sz="2400" b="1" dirty="0" smtClean="0"/>
              <a:t> абстинентного синдрому (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</a:t>
            </a:r>
            <a:r>
              <a:rPr lang="en-US" sz="2400" b="1" dirty="0" err="1" smtClean="0"/>
              <a:t>abstinentia</a:t>
            </a:r>
            <a:r>
              <a:rPr lang="en-US" sz="2400" b="1" dirty="0" smtClean="0"/>
              <a:t> — </a:t>
            </a:r>
            <a:r>
              <a:rPr lang="ru-RU" sz="2400" b="1" dirty="0" err="1" smtClean="0"/>
              <a:t>повне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утримання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уживання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чогось</a:t>
            </a:r>
            <a:r>
              <a:rPr lang="ru-RU" sz="2400" b="1" dirty="0" smtClean="0"/>
              <a:t>), так </a:t>
            </a:r>
            <a:r>
              <a:rPr lang="ru-RU" sz="2400" b="1" dirty="0" err="1" smtClean="0"/>
              <a:t>званої</a:t>
            </a:r>
            <a:r>
              <a:rPr lang="ru-RU" sz="2400" b="1" dirty="0" smtClean="0"/>
              <a:t> ломки у </a:t>
            </a:r>
            <a:r>
              <a:rPr lang="ru-RU" sz="2400" b="1" dirty="0" err="1" smtClean="0"/>
              <a:t>наркоманів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або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похмілля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алкоголіків</a:t>
            </a:r>
            <a:r>
              <a:rPr lang="ru-RU" sz="2400" b="1" dirty="0" smtClean="0"/>
              <a:t>.</a:t>
            </a:r>
          </a:p>
          <a:p>
            <a:pPr algn="just"/>
            <a:r>
              <a:rPr lang="ru-RU" sz="2400" b="1" dirty="0" err="1" smtClean="0"/>
              <a:t>Споживання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наркотиків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викликає</a:t>
            </a:r>
            <a:r>
              <a:rPr lang="ru-RU" sz="2400" b="1" dirty="0" smtClean="0"/>
              <a:t> </a:t>
            </a:r>
            <a:r>
              <a:rPr lang="ru-RU" sz="2400" b="1" i="1" u="sng" dirty="0" err="1" smtClean="0">
                <a:solidFill>
                  <a:srgbClr val="FF0000"/>
                </a:solidFill>
              </a:rPr>
              <a:t>наркотичну</a:t>
            </a:r>
            <a:r>
              <a:rPr lang="ru-RU" sz="2400" b="1" i="1" u="sng" dirty="0" smtClean="0">
                <a:solidFill>
                  <a:srgbClr val="FF0000"/>
                </a:solidFill>
              </a:rPr>
              <a:t> </a:t>
            </a:r>
            <a:r>
              <a:rPr lang="ru-RU" sz="2400" b="1" i="1" u="sng" dirty="0" err="1" smtClean="0">
                <a:solidFill>
                  <a:srgbClr val="FF0000"/>
                </a:solidFill>
              </a:rPr>
              <a:t>ейфорію</a:t>
            </a:r>
            <a:r>
              <a:rPr lang="ru-RU" sz="2400" b="1" i="1" u="sng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/>
              <a:t>(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</a:t>
            </a:r>
            <a:r>
              <a:rPr lang="en-US" sz="2400" b="1" dirty="0" smtClean="0"/>
              <a:t>euphoria — </a:t>
            </a:r>
            <a:r>
              <a:rPr lang="ru-RU" sz="2400" b="1" dirty="0" err="1" smtClean="0"/>
              <a:t>піднесеність</a:t>
            </a:r>
            <a:r>
              <a:rPr lang="ru-RU" sz="2400" b="1" dirty="0" smtClean="0"/>
              <a:t>), </a:t>
            </a:r>
            <a:r>
              <a:rPr lang="ru-RU" sz="2400" b="1" dirty="0" err="1" smtClean="0"/>
              <a:t>досягнення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якої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вимагає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</a:t>
            </a:r>
            <a:r>
              <a:rPr lang="ru-RU" sz="2400" b="1" dirty="0" smtClean="0"/>
              <a:t> часом усе </a:t>
            </a:r>
            <a:r>
              <a:rPr lang="ru-RU" sz="2400" b="1" dirty="0" err="1" smtClean="0"/>
              <a:t>більшої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їхньої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кількості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усі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бажання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зводяться</a:t>
            </a:r>
            <a:r>
              <a:rPr lang="ru-RU" sz="2400" b="1" dirty="0" smtClean="0"/>
              <a:t> до одного — </a:t>
            </a:r>
            <a:r>
              <a:rPr lang="ru-RU" sz="2400" b="1" dirty="0" err="1" smtClean="0"/>
              <a:t>дістати</a:t>
            </a:r>
            <a:r>
              <a:rPr lang="ru-RU" sz="2400" b="1" dirty="0" smtClean="0"/>
              <a:t> все </a:t>
            </a:r>
            <a:r>
              <a:rPr lang="ru-RU" sz="2400" b="1" dirty="0" err="1" smtClean="0"/>
              <a:t>більше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більше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наркотичної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речовини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9"/>
            <a:ext cx="835824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 err="1" smtClean="0">
                <a:solidFill>
                  <a:srgbClr val="FF0000"/>
                </a:solidFill>
              </a:rPr>
              <a:t>Наркоманія</a:t>
            </a:r>
            <a:r>
              <a:rPr lang="ru-RU" sz="2400" b="1" dirty="0" smtClean="0"/>
              <a:t> — </a:t>
            </a:r>
            <a:r>
              <a:rPr lang="ru-RU" sz="2400" b="1" dirty="0" err="1" smtClean="0"/>
              <a:t>це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загальний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термін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включає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кілька</a:t>
            </a:r>
            <a:r>
              <a:rPr lang="ru-RU" sz="2400" b="1" dirty="0" smtClean="0"/>
              <a:t> форм </a:t>
            </a:r>
            <a:r>
              <a:rPr lang="ru-RU" sz="2400" b="1" dirty="0" err="1" smtClean="0"/>
              <a:t>залежності</a:t>
            </a:r>
            <a:r>
              <a:rPr lang="ru-RU" sz="2400" b="1" dirty="0" smtClean="0"/>
              <a:t>.</a:t>
            </a:r>
          </a:p>
          <a:p>
            <a:pPr algn="just"/>
            <a:r>
              <a:rPr lang="ru-RU" sz="2400" b="1" dirty="0" smtClean="0"/>
              <a:t>• </a:t>
            </a:r>
            <a:r>
              <a:rPr lang="ru-RU" sz="2400" b="1" dirty="0" err="1" smtClean="0">
                <a:solidFill>
                  <a:srgbClr val="7030A0"/>
                </a:solidFill>
              </a:rPr>
              <a:t>Толерантність</a:t>
            </a:r>
            <a:r>
              <a:rPr lang="ru-RU" sz="2400" b="1" dirty="0" smtClean="0">
                <a:solidFill>
                  <a:srgbClr val="7030A0"/>
                </a:solidFill>
              </a:rPr>
              <a:t> (</a:t>
            </a:r>
            <a:r>
              <a:rPr lang="ru-RU" sz="2400" b="1" dirty="0" err="1" smtClean="0">
                <a:solidFill>
                  <a:srgbClr val="7030A0"/>
                </a:solidFill>
              </a:rPr>
              <a:t>витримування</a:t>
            </a:r>
            <a:r>
              <a:rPr lang="ru-RU" sz="2400" b="1" dirty="0" smtClean="0">
                <a:solidFill>
                  <a:srgbClr val="7030A0"/>
                </a:solidFill>
              </a:rPr>
              <a:t>) </a:t>
            </a:r>
            <a:r>
              <a:rPr lang="ru-RU" sz="2400" b="1" dirty="0" smtClean="0"/>
              <a:t>до наркотику </a:t>
            </a:r>
            <a:r>
              <a:rPr lang="ru-RU" sz="2400" b="1" dirty="0" err="1" smtClean="0"/>
              <a:t>збільшується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міру</a:t>
            </a:r>
            <a:r>
              <a:rPr lang="ru-RU" sz="2400" b="1" dirty="0" smtClean="0"/>
              <a:t> того, як </a:t>
            </a:r>
            <a:r>
              <a:rPr lang="ru-RU" sz="2400" b="1" dirty="0" err="1" smtClean="0"/>
              <a:t>організм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звикає</a:t>
            </a:r>
            <a:r>
              <a:rPr lang="ru-RU" sz="2400" b="1" dirty="0" smtClean="0"/>
              <a:t> до </a:t>
            </a:r>
            <a:r>
              <a:rPr lang="ru-RU" sz="2400" b="1" dirty="0" err="1" smtClean="0"/>
              <a:t>нього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Зі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збільшенням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толерантності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зростає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кількість</a:t>
            </a:r>
            <a:r>
              <a:rPr lang="ru-RU" sz="2400" b="1" dirty="0" smtClean="0"/>
              <a:t> наркотику, </a:t>
            </a:r>
            <a:r>
              <a:rPr lang="ru-RU" sz="2400" b="1" dirty="0" err="1" smtClean="0"/>
              <a:t>необхідна</a:t>
            </a:r>
            <a:r>
              <a:rPr lang="ru-RU" sz="2400" b="1" dirty="0" smtClean="0"/>
              <a:t> для </a:t>
            </a:r>
            <a:r>
              <a:rPr lang="ru-RU" sz="2400" b="1" dirty="0" err="1" smtClean="0"/>
              <a:t>одержання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колишнього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ефекту</a:t>
            </a:r>
            <a:r>
              <a:rPr lang="ru-RU" sz="2400" b="1" dirty="0" smtClean="0"/>
              <a:t>.</a:t>
            </a:r>
          </a:p>
          <a:p>
            <a:pPr algn="just"/>
            <a:r>
              <a:rPr lang="ru-RU" sz="2400" b="1" dirty="0" smtClean="0"/>
              <a:t>• </a:t>
            </a:r>
            <a:r>
              <a:rPr lang="ru-RU" sz="2400" b="1" dirty="0" err="1" smtClean="0">
                <a:solidFill>
                  <a:srgbClr val="7030A0"/>
                </a:solidFill>
              </a:rPr>
              <a:t>Залежність</a:t>
            </a:r>
            <a:r>
              <a:rPr lang="ru-RU" sz="2400" b="1" dirty="0" smtClean="0"/>
              <a:t> — </a:t>
            </a:r>
            <a:r>
              <a:rPr lang="ru-RU" sz="2400" b="1" dirty="0" err="1" smtClean="0"/>
              <a:t>це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термін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який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описує</a:t>
            </a:r>
            <a:r>
              <a:rPr lang="ru-RU" sz="2400" b="1" dirty="0" smtClean="0"/>
              <a:t> стан </a:t>
            </a:r>
            <a:r>
              <a:rPr lang="ru-RU" sz="2400" b="1" dirty="0" err="1" smtClean="0"/>
              <a:t>звикання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організму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жити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під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впливом</a:t>
            </a:r>
            <a:r>
              <a:rPr lang="ru-RU" sz="2400" b="1" dirty="0" smtClean="0"/>
              <a:t> наркотику. Коли </a:t>
            </a:r>
            <a:r>
              <a:rPr lang="ru-RU" sz="2400" b="1" dirty="0" err="1" smtClean="0"/>
              <a:t>прийом</a:t>
            </a:r>
            <a:r>
              <a:rPr lang="ru-RU" sz="2400" b="1" dirty="0" smtClean="0"/>
              <a:t> наркотику </a:t>
            </a:r>
            <a:r>
              <a:rPr lang="ru-RU" sz="2400" b="1" dirty="0" err="1" smtClean="0"/>
              <a:t>припиняється</a:t>
            </a:r>
            <a:r>
              <a:rPr lang="ru-RU" sz="2400" b="1" dirty="0" smtClean="0"/>
              <a:t>, наркоман </a:t>
            </a:r>
            <a:r>
              <a:rPr lang="ru-RU" sz="2400" b="1" dirty="0" err="1" smtClean="0"/>
              <a:t>відчуває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крайній</a:t>
            </a:r>
            <a:r>
              <a:rPr lang="ru-RU" sz="2400" b="1" dirty="0" smtClean="0"/>
              <a:t> дискомфорт, </a:t>
            </a:r>
            <a:r>
              <a:rPr lang="ru-RU" sz="2400" b="1" dirty="0" err="1" smtClean="0"/>
              <a:t>тобто</a:t>
            </a:r>
            <a:r>
              <a:rPr lang="ru-RU" sz="2400" b="1" dirty="0" smtClean="0"/>
              <a:t> синдром </a:t>
            </a:r>
            <a:r>
              <a:rPr lang="ru-RU" sz="2400" b="1" dirty="0" err="1" smtClean="0"/>
              <a:t>скасування</a:t>
            </a:r>
            <a:r>
              <a:rPr lang="ru-RU" sz="2400" b="1" dirty="0" smtClean="0"/>
              <a:t>.</a:t>
            </a:r>
          </a:p>
          <a:p>
            <a:pPr algn="just"/>
            <a:r>
              <a:rPr lang="ru-RU" sz="2400" b="1" dirty="0" smtClean="0"/>
              <a:t>• </a:t>
            </a:r>
            <a:r>
              <a:rPr lang="ru-RU" sz="2400" b="1" dirty="0" err="1" smtClean="0">
                <a:solidFill>
                  <a:srgbClr val="7030A0"/>
                </a:solidFill>
              </a:rPr>
              <a:t>Психологічна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залежність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smtClean="0"/>
              <a:t>— потреба </a:t>
            </a:r>
            <a:r>
              <a:rPr lang="ru-RU" sz="2400" b="1" dirty="0" err="1" smtClean="0"/>
              <a:t>або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бажання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продовжувати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приймати</a:t>
            </a:r>
            <a:r>
              <a:rPr lang="ru-RU" sz="2400" b="1" dirty="0" smtClean="0"/>
              <a:t> наркотик, </a:t>
            </a:r>
            <a:r>
              <a:rPr lang="ru-RU" sz="2400" b="1" dirty="0" err="1" smtClean="0"/>
              <a:t>незалежно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того, </a:t>
            </a:r>
            <a:r>
              <a:rPr lang="ru-RU" sz="2400" b="1" dirty="0" err="1" smtClean="0"/>
              <a:t>чи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фізична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залежність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чи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немає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Однак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людина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після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довгого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вживання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або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застосування</a:t>
            </a:r>
            <a:r>
              <a:rPr lang="ru-RU" sz="2400" b="1" dirty="0" smtClean="0"/>
              <a:t> при </a:t>
            </a:r>
            <a:r>
              <a:rPr lang="ru-RU" sz="2400" b="1" dirty="0" err="1" smtClean="0"/>
              <a:t>специфічних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обставинах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може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звикати</a:t>
            </a:r>
            <a:r>
              <a:rPr lang="ru-RU" sz="2400" b="1" dirty="0" smtClean="0"/>
              <a:t> до наркотику.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50112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</a:rPr>
              <a:t>Розвиток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наркоманії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відбувається</a:t>
            </a:r>
            <a:r>
              <a:rPr lang="ru-RU" sz="3200" b="1" dirty="0" smtClean="0">
                <a:solidFill>
                  <a:srgbClr val="FF0000"/>
                </a:solidFill>
              </a:rPr>
              <a:t> у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три </a:t>
            </a:r>
            <a:r>
              <a:rPr lang="ru-RU" sz="3200" b="1" dirty="0" err="1" smtClean="0">
                <a:solidFill>
                  <a:srgbClr val="FF0000"/>
                </a:solidFill>
              </a:rPr>
              <a:t>стадії</a:t>
            </a:r>
            <a:r>
              <a:rPr lang="ru-RU" sz="3200" b="1" dirty="0" smtClean="0">
                <a:solidFill>
                  <a:srgbClr val="FF0000"/>
                </a:solidFill>
              </a:rPr>
              <a:t>:</a:t>
            </a:r>
          </a:p>
          <a:p>
            <a:pPr algn="just"/>
            <a:r>
              <a:rPr lang="ru-RU" sz="2400" b="1" dirty="0" smtClean="0"/>
              <a:t>— </a:t>
            </a:r>
            <a:r>
              <a:rPr lang="ru-RU" sz="2400" b="1" dirty="0" err="1" smtClean="0">
                <a:solidFill>
                  <a:srgbClr val="7030A0"/>
                </a:solidFill>
              </a:rPr>
              <a:t>початкова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або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звикання</a:t>
            </a:r>
            <a:r>
              <a:rPr lang="ru-RU" sz="2400" b="1" dirty="0" smtClean="0"/>
              <a:t>, коли </a:t>
            </a:r>
            <a:r>
              <a:rPr lang="ru-RU" sz="2400" b="1" dirty="0" err="1" smtClean="0"/>
              <a:t>змінюється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реактивність</a:t>
            </a:r>
            <a:r>
              <a:rPr lang="ru-RU" sz="2400" b="1" dirty="0" smtClean="0"/>
              <a:t> та </a:t>
            </a:r>
            <a:r>
              <a:rPr lang="ru-RU" sz="2400" b="1" dirty="0" err="1" smtClean="0"/>
              <a:t>формується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психічна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залежність</a:t>
            </a:r>
            <a:r>
              <a:rPr lang="ru-RU" sz="2400" b="1" dirty="0" smtClean="0"/>
              <a:t>;</a:t>
            </a:r>
          </a:p>
          <a:p>
            <a:pPr algn="just"/>
            <a:endParaRPr lang="ru-RU" sz="2400" b="1" dirty="0" smtClean="0"/>
          </a:p>
          <a:p>
            <a:pPr algn="just"/>
            <a:r>
              <a:rPr lang="ru-RU" sz="2400" b="1" dirty="0" smtClean="0"/>
              <a:t>— </a:t>
            </a:r>
            <a:r>
              <a:rPr lang="ru-RU" sz="2400" b="1" dirty="0" err="1" smtClean="0">
                <a:solidFill>
                  <a:srgbClr val="7030A0"/>
                </a:solidFill>
              </a:rPr>
              <a:t>середня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або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хронічна</a:t>
            </a:r>
            <a:r>
              <a:rPr lang="ru-RU" sz="2400" b="1" dirty="0" smtClean="0"/>
              <a:t>, коли </a:t>
            </a:r>
            <a:r>
              <a:rPr lang="ru-RU" sz="2400" b="1" dirty="0" err="1" smtClean="0"/>
              <a:t>формується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фізична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залежність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наркотиків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перебудовується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функціональна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діяльність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організму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порушується</a:t>
            </a:r>
            <a:r>
              <a:rPr lang="ru-RU" sz="2400" b="1" dirty="0" smtClean="0"/>
              <a:t> нормальна робота </a:t>
            </a:r>
            <a:r>
              <a:rPr lang="ru-RU" sz="2400" b="1" dirty="0" err="1" smtClean="0"/>
              <a:t>його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органів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систем,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викликає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</a:t>
            </a:r>
            <a:r>
              <a:rPr lang="ru-RU" sz="2400" b="1" dirty="0" smtClean="0"/>
              <a:t> часом </a:t>
            </a:r>
            <a:r>
              <a:rPr lang="ru-RU" sz="2400" b="1" dirty="0" err="1" smtClean="0"/>
              <a:t>нестерпно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болісні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відчуття</a:t>
            </a:r>
            <a:r>
              <a:rPr lang="ru-RU" sz="2400" b="1" dirty="0" smtClean="0"/>
              <a:t>;</a:t>
            </a:r>
          </a:p>
          <a:p>
            <a:pPr algn="just"/>
            <a:endParaRPr lang="ru-RU" sz="2400" b="1" dirty="0" smtClean="0"/>
          </a:p>
          <a:p>
            <a:pPr algn="just"/>
            <a:r>
              <a:rPr lang="ru-RU" sz="2400" b="1" dirty="0" smtClean="0"/>
              <a:t>— </a:t>
            </a:r>
            <a:r>
              <a:rPr lang="ru-RU" sz="2400" b="1" dirty="0" err="1" smtClean="0">
                <a:solidFill>
                  <a:srgbClr val="7030A0"/>
                </a:solidFill>
              </a:rPr>
              <a:t>пізня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або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виснаження</a:t>
            </a:r>
            <a:r>
              <a:rPr lang="ru-RU" sz="2400" b="1" dirty="0" smtClean="0"/>
              <a:t>, коли </a:t>
            </a:r>
            <a:r>
              <a:rPr lang="ru-RU" sz="2400" b="1" dirty="0" err="1" smtClean="0"/>
              <a:t>руйнуються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структури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нервової</a:t>
            </a:r>
            <a:r>
              <a:rPr lang="ru-RU" sz="2400" b="1" dirty="0" smtClean="0"/>
              <a:t> та </a:t>
            </a:r>
            <a:r>
              <a:rPr lang="ru-RU" sz="2400" b="1" dirty="0" err="1" smtClean="0"/>
              <a:t>інших</a:t>
            </a:r>
            <a:r>
              <a:rPr lang="ru-RU" sz="2400" b="1" dirty="0" smtClean="0"/>
              <a:t> систем, </a:t>
            </a:r>
            <a:r>
              <a:rPr lang="ru-RU" sz="2400" b="1" dirty="0" err="1" smtClean="0"/>
              <a:t>людина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втрачає</a:t>
            </a:r>
            <a:r>
              <a:rPr lang="ru-RU" sz="2400" b="1" dirty="0" smtClean="0"/>
              <a:t> контроль за </a:t>
            </a:r>
            <a:r>
              <a:rPr lang="ru-RU" sz="2400" b="1" dirty="0" err="1" smtClean="0"/>
              <a:t>своїми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вчинками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нездатна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аналізувати</a:t>
            </a:r>
            <a:r>
              <a:rPr lang="ru-RU" sz="2400" b="1" dirty="0" smtClean="0"/>
              <a:t> та адекватно </a:t>
            </a:r>
            <a:r>
              <a:rPr lang="ru-RU" sz="2400" b="1" dirty="0" err="1" smtClean="0"/>
              <a:t>оцінювати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свій</a:t>
            </a:r>
            <a:r>
              <a:rPr lang="ru-RU" sz="2400" b="1" dirty="0" smtClean="0"/>
              <a:t> стан.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725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err="1" smtClean="0"/>
              <a:t>Проблеми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наркоманії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хвилюють</a:t>
            </a:r>
            <a:r>
              <a:rPr lang="ru-RU" sz="2200" b="1" dirty="0" smtClean="0"/>
              <a:t> увесь </a:t>
            </a:r>
            <a:r>
              <a:rPr lang="ru-RU" sz="2200" b="1" dirty="0" err="1" smtClean="0"/>
              <a:t>світ</a:t>
            </a:r>
            <a:r>
              <a:rPr lang="ru-RU" sz="2200" b="1" dirty="0" smtClean="0"/>
              <a:t>. </a:t>
            </a:r>
          </a:p>
          <a:p>
            <a:pPr algn="just"/>
            <a:r>
              <a:rPr lang="ru-RU" sz="2200" b="1" dirty="0" err="1" smtClean="0"/>
              <a:t>Вважається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що</a:t>
            </a:r>
            <a:r>
              <a:rPr lang="ru-RU" sz="2200" b="1" dirty="0" smtClean="0"/>
              <a:t> на </a:t>
            </a:r>
            <a:r>
              <a:rPr lang="ru-RU" sz="2200" b="1" dirty="0" err="1" smtClean="0"/>
              <a:t>Землі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понад</a:t>
            </a:r>
            <a:r>
              <a:rPr lang="ru-RU" sz="2200" b="1" dirty="0" smtClean="0"/>
              <a:t> 1 млрд. людей </a:t>
            </a:r>
            <a:r>
              <a:rPr lang="ru-RU" sz="2200" b="1" dirty="0" err="1" smtClean="0"/>
              <a:t>уживає</a:t>
            </a:r>
            <a:r>
              <a:rPr lang="ru-RU" sz="2200" b="1" dirty="0" smtClean="0"/>
              <a:t> наркотики. </a:t>
            </a:r>
          </a:p>
          <a:p>
            <a:pPr algn="just"/>
            <a:r>
              <a:rPr lang="ru-RU" sz="2200" b="1" dirty="0" smtClean="0"/>
              <a:t>Не </a:t>
            </a:r>
            <a:r>
              <a:rPr lang="ru-RU" sz="2200" b="1" dirty="0" err="1" smtClean="0"/>
              <a:t>є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винятком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Україна</a:t>
            </a:r>
            <a:r>
              <a:rPr lang="ru-RU" sz="2200" b="1" dirty="0" smtClean="0"/>
              <a:t>.</a:t>
            </a:r>
          </a:p>
          <a:p>
            <a:pPr algn="just"/>
            <a:r>
              <a:rPr lang="ru-RU" sz="2200" b="1" dirty="0" err="1" smtClean="0"/>
              <a:t>Доповідь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Координаційного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комітету</a:t>
            </a:r>
            <a:r>
              <a:rPr lang="ru-RU" sz="2200" b="1" dirty="0" smtClean="0"/>
              <a:t> по </a:t>
            </a:r>
            <a:r>
              <a:rPr lang="ru-RU" sz="2200" b="1" dirty="0" err="1" smtClean="0"/>
              <a:t>боротьбі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з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корупцією</a:t>
            </a:r>
            <a:r>
              <a:rPr lang="ru-RU" sz="2200" b="1" dirty="0" smtClean="0"/>
              <a:t> та </a:t>
            </a:r>
            <a:r>
              <a:rPr lang="ru-RU" sz="2200" b="1" dirty="0" err="1" smtClean="0"/>
              <a:t>організованою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злочинністю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від</a:t>
            </a:r>
            <a:r>
              <a:rPr lang="ru-RU" sz="2200" b="1" dirty="0" smtClean="0"/>
              <a:t> 24 </a:t>
            </a:r>
            <a:r>
              <a:rPr lang="ru-RU" sz="2200" b="1" dirty="0" err="1" smtClean="0"/>
              <a:t>січня</a:t>
            </a:r>
            <a:r>
              <a:rPr lang="ru-RU" sz="2200" b="1" dirty="0" smtClean="0"/>
              <a:t> 2002 року "</a:t>
            </a:r>
            <a:r>
              <a:rPr lang="ru-RU" sz="2200" b="1" i="1" dirty="0" smtClean="0">
                <a:solidFill>
                  <a:srgbClr val="FF0000"/>
                </a:solidFill>
              </a:rPr>
              <a:t>Про стан </a:t>
            </a:r>
            <a:r>
              <a:rPr lang="ru-RU" sz="2200" b="1" i="1" dirty="0" err="1" smtClean="0">
                <a:solidFill>
                  <a:srgbClr val="FF0000"/>
                </a:solidFill>
              </a:rPr>
              <a:t>протидії</a:t>
            </a:r>
            <a:r>
              <a:rPr lang="ru-RU" sz="2200" b="1" i="1" dirty="0" smtClean="0">
                <a:solidFill>
                  <a:srgbClr val="FF0000"/>
                </a:solidFill>
              </a:rPr>
              <a:t> незаконному </a:t>
            </a:r>
            <a:r>
              <a:rPr lang="ru-RU" sz="2200" b="1" i="1" dirty="0" err="1" smtClean="0">
                <a:solidFill>
                  <a:srgbClr val="FF0000"/>
                </a:solidFill>
              </a:rPr>
              <a:t>обігу</a:t>
            </a:r>
            <a:r>
              <a:rPr lang="ru-RU" sz="2200" b="1" i="1" dirty="0" smtClean="0">
                <a:solidFill>
                  <a:srgbClr val="FF0000"/>
                </a:solidFill>
              </a:rPr>
              <a:t> </a:t>
            </a:r>
            <a:r>
              <a:rPr lang="ru-RU" sz="2200" b="1" i="1" dirty="0" err="1" smtClean="0">
                <a:solidFill>
                  <a:srgbClr val="FF0000"/>
                </a:solidFill>
              </a:rPr>
              <a:t>наркотиків</a:t>
            </a:r>
            <a:r>
              <a:rPr lang="ru-RU" sz="2200" b="1" i="1" dirty="0" smtClean="0">
                <a:solidFill>
                  <a:srgbClr val="FF0000"/>
                </a:solidFill>
              </a:rPr>
              <a:t>, </a:t>
            </a:r>
            <a:r>
              <a:rPr lang="ru-RU" sz="2200" b="1" i="1" dirty="0" err="1" smtClean="0">
                <a:solidFill>
                  <a:srgbClr val="FF0000"/>
                </a:solidFill>
              </a:rPr>
              <a:t>психотропних</a:t>
            </a:r>
            <a:r>
              <a:rPr lang="ru-RU" sz="2200" b="1" i="1" dirty="0" smtClean="0">
                <a:solidFill>
                  <a:srgbClr val="FF0000"/>
                </a:solidFill>
              </a:rPr>
              <a:t> </a:t>
            </a:r>
            <a:r>
              <a:rPr lang="ru-RU" sz="2200" b="1" i="1" dirty="0" err="1" smtClean="0">
                <a:solidFill>
                  <a:srgbClr val="FF0000"/>
                </a:solidFill>
              </a:rPr>
              <a:t>речовин</a:t>
            </a:r>
            <a:r>
              <a:rPr lang="ru-RU" sz="2200" b="1" i="1" dirty="0" smtClean="0">
                <a:solidFill>
                  <a:srgbClr val="FF0000"/>
                </a:solidFill>
              </a:rPr>
              <a:t> </a:t>
            </a:r>
            <a:r>
              <a:rPr lang="ru-RU" sz="2200" b="1" i="1" dirty="0" err="1" smtClean="0">
                <a:solidFill>
                  <a:srgbClr val="FF0000"/>
                </a:solidFill>
              </a:rPr>
              <a:t>і</a:t>
            </a:r>
            <a:r>
              <a:rPr lang="ru-RU" sz="2200" b="1" i="1" dirty="0" smtClean="0">
                <a:solidFill>
                  <a:srgbClr val="FF0000"/>
                </a:solidFill>
              </a:rPr>
              <a:t> </a:t>
            </a:r>
            <a:r>
              <a:rPr lang="ru-RU" sz="2200" b="1" i="1" dirty="0" err="1" smtClean="0">
                <a:solidFill>
                  <a:srgbClr val="FF0000"/>
                </a:solidFill>
              </a:rPr>
              <a:t>прекурсорів</a:t>
            </a:r>
            <a:r>
              <a:rPr lang="ru-RU" sz="2200" b="1" i="1" dirty="0" smtClean="0">
                <a:solidFill>
                  <a:srgbClr val="FF0000"/>
                </a:solidFill>
              </a:rPr>
              <a:t> та </a:t>
            </a:r>
            <a:r>
              <a:rPr lang="ru-RU" sz="2200" b="1" i="1" dirty="0" err="1" smtClean="0">
                <a:solidFill>
                  <a:srgbClr val="FF0000"/>
                </a:solidFill>
              </a:rPr>
              <a:t>зловживання</a:t>
            </a:r>
            <a:r>
              <a:rPr lang="ru-RU" sz="2200" b="1" i="1" dirty="0" smtClean="0">
                <a:solidFill>
                  <a:srgbClr val="FF0000"/>
                </a:solidFill>
              </a:rPr>
              <a:t> ними, </a:t>
            </a:r>
            <a:r>
              <a:rPr lang="ru-RU" sz="2200" b="1" i="1" dirty="0" err="1" smtClean="0">
                <a:solidFill>
                  <a:srgbClr val="FF0000"/>
                </a:solidFill>
              </a:rPr>
              <a:t>ефективності</a:t>
            </a:r>
            <a:r>
              <a:rPr lang="ru-RU" sz="2200" b="1" i="1" dirty="0" smtClean="0">
                <a:solidFill>
                  <a:srgbClr val="FF0000"/>
                </a:solidFill>
              </a:rPr>
              <a:t> </a:t>
            </a:r>
            <a:r>
              <a:rPr lang="ru-RU" sz="2200" b="1" i="1" dirty="0" err="1" smtClean="0">
                <a:solidFill>
                  <a:srgbClr val="FF0000"/>
                </a:solidFill>
              </a:rPr>
              <a:t>заходів</a:t>
            </a:r>
            <a:r>
              <a:rPr lang="ru-RU" sz="2200" b="1" i="1" dirty="0" smtClean="0">
                <a:solidFill>
                  <a:srgbClr val="FF0000"/>
                </a:solidFill>
              </a:rPr>
              <a:t>, </a:t>
            </a:r>
            <a:r>
              <a:rPr lang="ru-RU" sz="2200" b="1" i="1" dirty="0" err="1" smtClean="0">
                <a:solidFill>
                  <a:srgbClr val="FF0000"/>
                </a:solidFill>
              </a:rPr>
              <a:t>спрямованих</a:t>
            </a:r>
            <a:r>
              <a:rPr lang="ru-RU" sz="2200" b="1" i="1" dirty="0" smtClean="0">
                <a:solidFill>
                  <a:srgbClr val="FF0000"/>
                </a:solidFill>
              </a:rPr>
              <a:t> на </a:t>
            </a:r>
            <a:r>
              <a:rPr lang="ru-RU" sz="2200" b="1" i="1" dirty="0" err="1" smtClean="0">
                <a:solidFill>
                  <a:srgbClr val="FF0000"/>
                </a:solidFill>
              </a:rPr>
              <a:t>запобігання</a:t>
            </a:r>
            <a:r>
              <a:rPr lang="ru-RU" sz="2200" b="1" i="1" dirty="0" smtClean="0">
                <a:solidFill>
                  <a:srgbClr val="FF0000"/>
                </a:solidFill>
              </a:rPr>
              <a:t> негативному </a:t>
            </a:r>
            <a:r>
              <a:rPr lang="ru-RU" sz="2200" b="1" i="1" dirty="0" err="1" smtClean="0">
                <a:solidFill>
                  <a:srgbClr val="FF0000"/>
                </a:solidFill>
              </a:rPr>
              <a:t>впливу</a:t>
            </a:r>
            <a:r>
              <a:rPr lang="ru-RU" sz="2200" b="1" i="1" dirty="0" smtClean="0">
                <a:solidFill>
                  <a:srgbClr val="FF0000"/>
                </a:solidFill>
              </a:rPr>
              <a:t> </a:t>
            </a:r>
            <a:r>
              <a:rPr lang="ru-RU" sz="2200" b="1" i="1" dirty="0" err="1" smtClean="0">
                <a:solidFill>
                  <a:srgbClr val="FF0000"/>
                </a:solidFill>
              </a:rPr>
              <a:t>наркоманії</a:t>
            </a:r>
            <a:r>
              <a:rPr lang="ru-RU" sz="2200" b="1" i="1" dirty="0" smtClean="0">
                <a:solidFill>
                  <a:srgbClr val="FF0000"/>
                </a:solidFill>
              </a:rPr>
              <a:t> на молодь </a:t>
            </a:r>
            <a:r>
              <a:rPr lang="ru-RU" sz="2200" b="1" i="1" dirty="0" err="1" smtClean="0">
                <a:solidFill>
                  <a:srgbClr val="FF0000"/>
                </a:solidFill>
              </a:rPr>
              <a:t>протягом</a:t>
            </a:r>
            <a:r>
              <a:rPr lang="ru-RU" sz="2200" b="1" i="1" dirty="0" smtClean="0">
                <a:solidFill>
                  <a:srgbClr val="FF0000"/>
                </a:solidFill>
              </a:rPr>
              <a:t> 2000-2001 </a:t>
            </a:r>
            <a:r>
              <a:rPr lang="ru-RU" sz="2200" b="1" i="1" dirty="0" err="1" smtClean="0">
                <a:solidFill>
                  <a:srgbClr val="FF0000"/>
                </a:solidFill>
              </a:rPr>
              <a:t>років</a:t>
            </a:r>
            <a:r>
              <a:rPr lang="ru-RU" sz="2200" b="1" dirty="0" smtClean="0"/>
              <a:t>" </a:t>
            </a:r>
            <a:r>
              <a:rPr lang="ru-RU" sz="2200" b="1" dirty="0" err="1" smtClean="0"/>
              <a:t>містить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деякі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цифри</a:t>
            </a:r>
            <a:r>
              <a:rPr lang="ru-RU" sz="2200" b="1" dirty="0" smtClean="0"/>
              <a:t>. </a:t>
            </a:r>
          </a:p>
          <a:p>
            <a:pPr algn="just"/>
            <a:r>
              <a:rPr lang="ru-RU" sz="2200" b="1" dirty="0" smtClean="0"/>
              <a:t>Так, на початок 2002 р. в </a:t>
            </a:r>
            <a:r>
              <a:rPr lang="ru-RU" sz="2200" b="1" dirty="0" err="1" smtClean="0"/>
              <a:t>Україні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офіційно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виявлено</a:t>
            </a:r>
            <a:r>
              <a:rPr lang="ru-RU" sz="2200" b="1" dirty="0" smtClean="0"/>
              <a:t> 107100 </a:t>
            </a:r>
            <a:r>
              <a:rPr lang="ru-RU" sz="2200" b="1" dirty="0" err="1" smtClean="0"/>
              <a:t>наркоманів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серед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яких</a:t>
            </a:r>
            <a:r>
              <a:rPr lang="ru-RU" sz="2200" b="1" dirty="0" smtClean="0"/>
              <a:t> 68% старших за 30 </a:t>
            </a:r>
            <a:r>
              <a:rPr lang="ru-RU" sz="2200" b="1" dirty="0" err="1" smtClean="0"/>
              <a:t>років</a:t>
            </a:r>
            <a:r>
              <a:rPr lang="ru-RU" sz="2200" b="1" dirty="0" smtClean="0"/>
              <a:t>, 78% — </a:t>
            </a:r>
            <a:r>
              <a:rPr lang="ru-RU" sz="2200" b="1" dirty="0" err="1" smtClean="0"/>
              <a:t>непрацюючі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майже</a:t>
            </a:r>
            <a:r>
              <a:rPr lang="ru-RU" sz="2200" b="1" dirty="0" smtClean="0"/>
              <a:t> 25% — </a:t>
            </a:r>
            <a:r>
              <a:rPr lang="ru-RU" sz="2200" b="1" dirty="0" err="1" smtClean="0"/>
              <a:t>жінки</a:t>
            </a:r>
            <a:r>
              <a:rPr lang="ru-RU" sz="2200" b="1" dirty="0" smtClean="0"/>
              <a:t>, 5400 — </a:t>
            </a:r>
            <a:r>
              <a:rPr lang="ru-RU" sz="2200" b="1" dirty="0" err="1" smtClean="0"/>
              <a:t>неповнолітні</a:t>
            </a:r>
            <a:r>
              <a:rPr lang="ru-RU" sz="2200" b="1" dirty="0" smtClean="0"/>
              <a:t>. </a:t>
            </a:r>
            <a:r>
              <a:rPr lang="ru-RU" sz="2200" b="1" dirty="0" err="1" smtClean="0"/>
              <a:t>Фахівці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вважають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що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реальні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показники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перевищують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наведені</a:t>
            </a:r>
            <a:r>
              <a:rPr lang="ru-RU" sz="2200" b="1" dirty="0" smtClean="0"/>
              <a:t> у 10 </a:t>
            </a:r>
            <a:r>
              <a:rPr lang="ru-RU" sz="2200" b="1" dirty="0" err="1" smtClean="0"/>
              <a:t>разів</a:t>
            </a:r>
            <a:r>
              <a:rPr lang="ru-RU" sz="2200" b="1" dirty="0" smtClean="0"/>
              <a:t>. Таким чином, </a:t>
            </a:r>
            <a:r>
              <a:rPr lang="ru-RU" sz="2200" b="1" dirty="0" err="1" smtClean="0"/>
              <a:t>серед</a:t>
            </a:r>
            <a:r>
              <a:rPr lang="ru-RU" sz="2200" b="1" dirty="0" smtClean="0"/>
              <a:t> 500 </a:t>
            </a:r>
            <a:r>
              <a:rPr lang="ru-RU" sz="2200" b="1" dirty="0" err="1" smtClean="0"/>
              <a:t>українців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є</a:t>
            </a:r>
            <a:r>
              <a:rPr lang="ru-RU" sz="2200" b="1" dirty="0" smtClean="0"/>
              <a:t> 1 наркоман. </a:t>
            </a:r>
            <a:r>
              <a:rPr lang="ru-RU" sz="2200" b="1" dirty="0" err="1" smtClean="0"/>
              <a:t>Щорічно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береться</a:t>
            </a:r>
            <a:r>
              <a:rPr lang="ru-RU" sz="2200" b="1" dirty="0" smtClean="0"/>
              <a:t> на </a:t>
            </a:r>
            <a:r>
              <a:rPr lang="ru-RU" sz="2200" b="1" dirty="0" err="1" smtClean="0"/>
              <a:t>облік</a:t>
            </a:r>
            <a:r>
              <a:rPr lang="ru-RU" sz="2200" b="1" dirty="0" smtClean="0"/>
              <a:t> 10-15 тис. </a:t>
            </a:r>
            <a:r>
              <a:rPr lang="ru-RU" sz="2200" b="1" dirty="0" err="1" smtClean="0"/>
              <a:t>наркоманів</a:t>
            </a:r>
            <a:r>
              <a:rPr lang="ru-RU" sz="2200" b="1" dirty="0" smtClean="0"/>
              <a:t>.</a:t>
            </a:r>
          </a:p>
          <a:p>
            <a:pPr algn="just"/>
            <a:r>
              <a:rPr lang="ru-RU" sz="2200" b="1" dirty="0" smtClean="0"/>
              <a:t>За </a:t>
            </a:r>
            <a:r>
              <a:rPr lang="ru-RU" sz="2200" b="1" dirty="0" err="1" smtClean="0"/>
              <a:t>даними</a:t>
            </a:r>
            <a:r>
              <a:rPr lang="ru-RU" sz="2200" b="1" dirty="0" smtClean="0"/>
              <a:t> МВС </a:t>
            </a:r>
            <a:r>
              <a:rPr lang="ru-RU" sz="2200" b="1" dirty="0" err="1" smtClean="0"/>
              <a:t>України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протягом</a:t>
            </a:r>
            <a:r>
              <a:rPr lang="ru-RU" sz="2200" b="1" dirty="0" smtClean="0"/>
              <a:t> 2001 року особи у </a:t>
            </a:r>
            <a:r>
              <a:rPr lang="ru-RU" sz="2200" b="1" dirty="0" err="1" smtClean="0"/>
              <a:t>наркотичному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стані</a:t>
            </a:r>
            <a:r>
              <a:rPr lang="ru-RU" sz="2200" b="1" dirty="0" smtClean="0"/>
              <a:t> вчинили 14,5 тис. </a:t>
            </a:r>
            <a:r>
              <a:rPr lang="ru-RU" sz="2200" b="1" dirty="0" err="1" smtClean="0"/>
              <a:t>злочинів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більшість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із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яких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з</a:t>
            </a:r>
            <a:r>
              <a:rPr lang="ru-RU" sz="2200" b="1" dirty="0" smtClean="0"/>
              <a:t> метою </a:t>
            </a:r>
            <a:r>
              <a:rPr lang="ru-RU" sz="2200" b="1" dirty="0" err="1" smtClean="0"/>
              <a:t>одержати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кошти</a:t>
            </a:r>
            <a:r>
              <a:rPr lang="ru-RU" sz="2200" b="1" dirty="0" smtClean="0"/>
              <a:t> на </a:t>
            </a:r>
            <a:r>
              <a:rPr lang="ru-RU" sz="2200" b="1" dirty="0" err="1" smtClean="0"/>
              <a:t>придбання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наркотичних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засобів</a:t>
            </a:r>
            <a:r>
              <a:rPr lang="ru-RU" sz="2200" b="1" dirty="0" smtClean="0"/>
              <a:t>.</a:t>
            </a:r>
            <a:endParaRPr lang="ru-RU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0"/>
            <a:ext cx="871543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FF0000"/>
                </a:solidFill>
              </a:rPr>
              <a:t>Надзвичайно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поширено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такі</a:t>
            </a:r>
            <a:r>
              <a:rPr lang="ru-RU" sz="2000" b="1" dirty="0" smtClean="0">
                <a:solidFill>
                  <a:srgbClr val="FF0000"/>
                </a:solidFill>
              </a:rPr>
              <a:t> наркотики, як алкоголь та тютюн</a:t>
            </a:r>
            <a:r>
              <a:rPr lang="ru-RU" sz="2000" b="1" dirty="0" smtClean="0"/>
              <a:t>.</a:t>
            </a:r>
          </a:p>
          <a:p>
            <a:pPr algn="just"/>
            <a:r>
              <a:rPr lang="ru-RU" sz="2000" b="1" dirty="0" err="1" smtClean="0"/>
              <a:t>Чинниками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сприяють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поширенню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наркотиків</a:t>
            </a:r>
            <a:r>
              <a:rPr lang="ru-RU" sz="2000" b="1" dirty="0" smtClean="0"/>
              <a:t>, є:</a:t>
            </a:r>
          </a:p>
          <a:p>
            <a:pPr algn="just"/>
            <a:r>
              <a:rPr lang="ru-RU" sz="2000" b="1" dirty="0" smtClean="0"/>
              <a:t>— </a:t>
            </a:r>
            <a:r>
              <a:rPr lang="ru-RU" sz="2000" b="1" dirty="0" err="1" smtClean="0"/>
              <a:t>величезні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прибутки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торгівлі</a:t>
            </a:r>
            <a:r>
              <a:rPr lang="ru-RU" sz="2000" b="1" dirty="0" smtClean="0"/>
              <a:t> ними;</a:t>
            </a:r>
          </a:p>
          <a:p>
            <a:pPr algn="just"/>
            <a:r>
              <a:rPr lang="ru-RU" sz="2000" b="1" dirty="0" smtClean="0"/>
              <a:t>— </a:t>
            </a:r>
            <a:r>
              <a:rPr lang="ru-RU" sz="2000" b="1" dirty="0" err="1" smtClean="0"/>
              <a:t>поширення</a:t>
            </a:r>
            <a:r>
              <a:rPr lang="ru-RU" sz="2000" b="1" dirty="0" smtClean="0"/>
              <a:t> у </a:t>
            </a:r>
            <a:r>
              <a:rPr lang="ru-RU" sz="2000" b="1" dirty="0" err="1" smtClean="0"/>
              <a:t>мистецтві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масовій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культурі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творів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які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показують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задоволення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уживання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наркотиків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створюють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позитивний</a:t>
            </a:r>
            <a:r>
              <a:rPr lang="ru-RU" sz="2000" b="1" dirty="0" smtClean="0"/>
              <a:t> образ </a:t>
            </a:r>
            <a:r>
              <a:rPr lang="ru-RU" sz="2000" b="1" dirty="0" err="1" smtClean="0"/>
              <a:t>наркоманів</a:t>
            </a:r>
            <a:r>
              <a:rPr lang="ru-RU" sz="2000" b="1" dirty="0" smtClean="0"/>
              <a:t>;</a:t>
            </a:r>
          </a:p>
          <a:p>
            <a:pPr algn="just"/>
            <a:r>
              <a:rPr lang="ru-RU" sz="2000" b="1" dirty="0" smtClean="0"/>
              <a:t>— </a:t>
            </a:r>
            <a:r>
              <a:rPr lang="ru-RU" sz="2000" b="1" dirty="0" err="1" smtClean="0"/>
              <a:t>зниження</a:t>
            </a:r>
            <a:r>
              <a:rPr lang="ru-RU" sz="2000" b="1" dirty="0" smtClean="0"/>
              <a:t> негативного </a:t>
            </a:r>
            <a:r>
              <a:rPr lang="ru-RU" sz="2000" b="1" dirty="0" err="1" smtClean="0"/>
              <a:t>ставлення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боку </a:t>
            </a:r>
            <a:r>
              <a:rPr lang="ru-RU" sz="2000" b="1" dirty="0" err="1" smtClean="0"/>
              <a:t>суспільства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родичів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знайомих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вживання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наркотиків</a:t>
            </a:r>
            <a:r>
              <a:rPr lang="ru-RU" sz="2000" b="1" dirty="0" smtClean="0"/>
              <a:t>.</a:t>
            </a:r>
          </a:p>
          <a:p>
            <a:pPr algn="just"/>
            <a:endParaRPr lang="ru-RU" sz="2000" b="1" dirty="0" smtClean="0"/>
          </a:p>
          <a:p>
            <a:pPr algn="ctr"/>
            <a:r>
              <a:rPr lang="ru-RU" sz="2400" b="1" dirty="0" err="1" smtClean="0">
                <a:solidFill>
                  <a:srgbClr val="7030A0"/>
                </a:solidFill>
              </a:rPr>
              <a:t>Вплив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наркотиків</a:t>
            </a:r>
            <a:r>
              <a:rPr lang="ru-RU" sz="2400" b="1" dirty="0" smtClean="0">
                <a:solidFill>
                  <a:srgbClr val="7030A0"/>
                </a:solidFill>
              </a:rPr>
              <a:t> на </a:t>
            </a:r>
            <a:r>
              <a:rPr lang="ru-RU" sz="2400" b="1" dirty="0" err="1" smtClean="0">
                <a:solidFill>
                  <a:srgbClr val="7030A0"/>
                </a:solidFill>
              </a:rPr>
              <a:t>фізичне</a:t>
            </a:r>
            <a:r>
              <a:rPr lang="ru-RU" sz="2400" b="1" dirty="0" smtClean="0">
                <a:solidFill>
                  <a:srgbClr val="7030A0"/>
                </a:solidFill>
              </a:rPr>
              <a:t> та </a:t>
            </a:r>
            <a:r>
              <a:rPr lang="ru-RU" sz="2400" b="1" dirty="0" err="1" smtClean="0">
                <a:solidFill>
                  <a:srgbClr val="7030A0"/>
                </a:solidFill>
              </a:rPr>
              <a:t>психічне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здоров'я</a:t>
            </a:r>
            <a:r>
              <a:rPr lang="ru-RU" sz="2400" b="1" dirty="0" smtClean="0">
                <a:solidFill>
                  <a:srgbClr val="7030A0"/>
                </a:solidFill>
              </a:rPr>
              <a:t>, </a:t>
            </a:r>
            <a:r>
              <a:rPr lang="ru-RU" sz="2400" b="1" dirty="0" err="1" smtClean="0">
                <a:solidFill>
                  <a:srgbClr val="7030A0"/>
                </a:solidFill>
              </a:rPr>
              <a:t>репродуктивну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функцію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людини</a:t>
            </a:r>
            <a:endParaRPr lang="ru-RU" sz="2400" b="1" dirty="0" smtClean="0">
              <a:solidFill>
                <a:srgbClr val="7030A0"/>
              </a:solidFill>
            </a:endParaRPr>
          </a:p>
          <a:p>
            <a:pPr algn="just"/>
            <a:r>
              <a:rPr lang="ru-RU" sz="2000" b="1" dirty="0" err="1" smtClean="0"/>
              <a:t>Висунуто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кілька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теорій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дії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наркотиків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організм</a:t>
            </a:r>
            <a:r>
              <a:rPr lang="ru-RU" sz="2000" b="1" dirty="0" smtClean="0"/>
              <a:t> — </a:t>
            </a:r>
            <a:r>
              <a:rPr lang="ru-RU" sz="2000" b="1" dirty="0" err="1" smtClean="0"/>
              <a:t>фармакологічну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нервово-гуморальну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змішану</a:t>
            </a:r>
            <a:r>
              <a:rPr lang="ru-RU" sz="2000" b="1" dirty="0" smtClean="0"/>
              <a:t>.</a:t>
            </a:r>
          </a:p>
          <a:p>
            <a:pPr algn="just"/>
            <a:r>
              <a:rPr lang="ru-RU" sz="2000" b="1" dirty="0" err="1" smtClean="0"/>
              <a:t>Більшість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психоактивних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наркотиків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хімічно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подібні</a:t>
            </a:r>
            <a:r>
              <a:rPr lang="ru-RU" sz="2000" b="1" dirty="0" smtClean="0"/>
              <a:t> до </a:t>
            </a:r>
            <a:r>
              <a:rPr lang="ru-RU" sz="2000" b="1" dirty="0" err="1" smtClean="0"/>
              <a:t>речовин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які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виділяються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нервовими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клітинами</a:t>
            </a:r>
            <a:r>
              <a:rPr lang="ru-RU" sz="2000" b="1" dirty="0" smtClean="0"/>
              <a:t> при </a:t>
            </a:r>
            <a:r>
              <a:rPr lang="ru-RU" sz="2000" b="1" dirty="0" err="1" smtClean="0"/>
              <a:t>їхній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стимуляції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Ці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речовини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взаємодіють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іншими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нервовими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клітинами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забезпечує</a:t>
            </a:r>
            <a:r>
              <a:rPr lang="ru-RU" sz="2000" b="1" dirty="0" smtClean="0"/>
              <a:t> передачу </a:t>
            </a:r>
            <a:r>
              <a:rPr lang="ru-RU" sz="2000" b="1" dirty="0" err="1" smtClean="0"/>
              <a:t>імпульсів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реагування</a:t>
            </a:r>
            <a:r>
              <a:rPr lang="ru-RU" sz="2000" b="1" dirty="0" smtClean="0"/>
              <a:t> на них. До таких </a:t>
            </a:r>
            <a:r>
              <a:rPr lang="ru-RU" sz="2000" b="1" dirty="0" err="1" smtClean="0"/>
              <a:t>речовин</a:t>
            </a:r>
            <a:r>
              <a:rPr lang="ru-RU" sz="2000" b="1" dirty="0" smtClean="0"/>
              <a:t> належать </a:t>
            </a:r>
            <a:r>
              <a:rPr lang="ru-RU" sz="2000" b="1" dirty="0" err="1" smtClean="0"/>
              <a:t>серотонін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ендорфіни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які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контролюють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настрій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емоції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вивільнення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гормонів</a:t>
            </a:r>
            <a:r>
              <a:rPr lang="ru-RU" sz="2000" b="1" dirty="0" smtClean="0"/>
              <a:t>, а </a:t>
            </a:r>
            <a:r>
              <a:rPr lang="ru-RU" sz="2000" b="1" dirty="0" err="1" smtClean="0"/>
              <a:t>також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зменшують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відчуття</a:t>
            </a:r>
            <a:r>
              <a:rPr lang="ru-RU" sz="2000" b="1" dirty="0" smtClean="0"/>
              <a:t> болю.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357166"/>
            <a:ext cx="83582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 smtClean="0"/>
              <a:t>Психоактивні</a:t>
            </a:r>
            <a:r>
              <a:rPr lang="ru-RU" sz="2000" b="1" dirty="0" smtClean="0"/>
              <a:t> наркотики </a:t>
            </a:r>
            <a:r>
              <a:rPr lang="ru-RU" sz="2000" b="1" dirty="0" err="1" smtClean="0"/>
              <a:t>підсилюють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вплив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цих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природних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речовин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викликаючи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підвищену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реакцію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боку </a:t>
            </a:r>
            <a:r>
              <a:rPr lang="ru-RU" sz="2000" b="1" dirty="0" err="1" smtClean="0"/>
              <a:t>рецепторів</a:t>
            </a:r>
            <a:r>
              <a:rPr lang="ru-RU" sz="2000" b="1" dirty="0" smtClean="0"/>
              <a:t> (</a:t>
            </a:r>
            <a:r>
              <a:rPr lang="ru-RU" sz="2000" b="1" dirty="0" err="1" smtClean="0"/>
              <a:t>відчуття</a:t>
            </a:r>
            <a:r>
              <a:rPr lang="ru-RU" sz="2000" b="1" dirty="0" smtClean="0"/>
              <a:t> кайфу). </a:t>
            </a:r>
            <a:r>
              <a:rPr lang="ru-RU" sz="2000" b="1" dirty="0" err="1" smtClean="0"/>
              <a:t>Потім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зворотний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зв'язок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викликає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їхнє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менше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виділення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якщо</a:t>
            </a:r>
            <a:r>
              <a:rPr lang="ru-RU" sz="2000" b="1" dirty="0" smtClean="0"/>
              <a:t> ж наркотик </a:t>
            </a:r>
            <a:r>
              <a:rPr lang="ru-RU" sz="2000" b="1" dirty="0" err="1" smtClean="0"/>
              <a:t>продовжувати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приймати</a:t>
            </a:r>
            <a:r>
              <a:rPr lang="ru-RU" sz="2000" b="1" dirty="0" smtClean="0"/>
              <a:t>, то </a:t>
            </a:r>
            <a:r>
              <a:rPr lang="ru-RU" sz="2000" b="1" dirty="0" err="1" smtClean="0"/>
              <a:t>виділення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припиняється</a:t>
            </a:r>
            <a:r>
              <a:rPr lang="ru-RU" sz="2000" b="1" dirty="0" smtClean="0"/>
              <a:t>. Для </a:t>
            </a:r>
            <a:r>
              <a:rPr lang="ru-RU" sz="2000" b="1" dirty="0" err="1" smtClean="0"/>
              <a:t>досягнення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попереднього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задоволення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потрібно</a:t>
            </a:r>
            <a:r>
              <a:rPr lang="ru-RU" sz="2000" b="1" dirty="0" smtClean="0"/>
              <a:t> все </a:t>
            </a:r>
            <a:r>
              <a:rPr lang="ru-RU" sz="2000" b="1" dirty="0" err="1" smtClean="0"/>
              <a:t>більше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більше</a:t>
            </a:r>
            <a:r>
              <a:rPr lang="ru-RU" sz="2000" b="1" dirty="0" smtClean="0"/>
              <a:t> наркотику. </a:t>
            </a:r>
            <a:r>
              <a:rPr lang="ru-RU" sz="2000" b="1" dirty="0" err="1" smtClean="0"/>
              <a:t>Припинення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вживання</a:t>
            </a:r>
            <a:r>
              <a:rPr lang="ru-RU" sz="2000" b="1" dirty="0" smtClean="0"/>
              <a:t> наркотику приводить до </a:t>
            </a:r>
            <a:r>
              <a:rPr lang="ru-RU" sz="2000" b="1" dirty="0" err="1" smtClean="0"/>
              <a:t>неприємних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фізичних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наслідків</a:t>
            </a:r>
            <a:r>
              <a:rPr lang="ru-RU" sz="2000" b="1" dirty="0" smtClean="0"/>
              <a:t>, тому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виділення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природних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речовин</a:t>
            </a:r>
            <a:r>
              <a:rPr lang="ru-RU" sz="2000" b="1" dirty="0" smtClean="0"/>
              <a:t> не </a:t>
            </a:r>
            <a:r>
              <a:rPr lang="ru-RU" sz="2000" b="1" dirty="0" err="1" smtClean="0"/>
              <a:t>відновлюється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протягом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декількох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днів</a:t>
            </a:r>
            <a:r>
              <a:rPr lang="ru-RU" sz="2000" b="1" dirty="0" smtClean="0"/>
              <a:t>. У </a:t>
            </a:r>
            <a:r>
              <a:rPr lang="ru-RU" sz="2000" b="1" dirty="0" err="1" smtClean="0"/>
              <a:t>цей</a:t>
            </a:r>
            <a:r>
              <a:rPr lang="ru-RU" sz="2000" b="1" dirty="0" smtClean="0"/>
              <a:t> час </a:t>
            </a:r>
            <a:r>
              <a:rPr lang="ru-RU" sz="2000" b="1" dirty="0" err="1" smtClean="0"/>
              <a:t>організм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змушений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обходитися</a:t>
            </a:r>
            <a:r>
              <a:rPr lang="ru-RU" sz="2000" b="1" dirty="0" smtClean="0"/>
              <a:t> без наркотику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без них.</a:t>
            </a:r>
          </a:p>
          <a:p>
            <a:pPr algn="just"/>
            <a:r>
              <a:rPr lang="ru-RU" sz="2000" b="1" dirty="0" err="1" smtClean="0"/>
              <a:t>Одні</a:t>
            </a:r>
            <a:r>
              <a:rPr lang="ru-RU" sz="2000" b="1" dirty="0" smtClean="0"/>
              <a:t> наркотики </a:t>
            </a:r>
            <a:r>
              <a:rPr lang="ru-RU" sz="2000" b="1" dirty="0" err="1" smtClean="0"/>
              <a:t>придушують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нервову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активність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мозку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інші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стимулюють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її</a:t>
            </a:r>
            <a:r>
              <a:rPr lang="ru-RU" sz="2000" b="1" dirty="0" smtClean="0"/>
              <a:t>, у </a:t>
            </a:r>
            <a:r>
              <a:rPr lang="ru-RU" sz="2000" b="1" dirty="0" err="1" smtClean="0"/>
              <a:t>Цьому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полягає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розходження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їхніх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психічних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ефектах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Має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значення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кількість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прийнятого</a:t>
            </a:r>
            <a:r>
              <a:rPr lang="ru-RU" sz="2000" b="1" dirty="0" smtClean="0"/>
              <a:t> наркотику, </a:t>
            </a:r>
            <a:r>
              <a:rPr lang="ru-RU" sz="2000" b="1" dirty="0" err="1" smtClean="0"/>
              <a:t>його</a:t>
            </a:r>
            <a:r>
              <a:rPr lang="ru-RU" sz="2000" b="1" dirty="0" smtClean="0"/>
              <a:t> чистота та </a:t>
            </a:r>
            <a:r>
              <a:rPr lang="ru-RU" sz="2000" b="1" dirty="0" err="1" smtClean="0"/>
              <a:t>концентрація</a:t>
            </a:r>
            <a:r>
              <a:rPr lang="ru-RU" sz="2000" b="1" dirty="0" smtClean="0"/>
              <a:t>, шлях </a:t>
            </a:r>
            <a:r>
              <a:rPr lang="ru-RU" sz="2000" b="1" dirty="0" err="1" smtClean="0"/>
              <a:t>уведення</a:t>
            </a:r>
            <a:r>
              <a:rPr lang="ru-RU" sz="2000" b="1" dirty="0" smtClean="0"/>
              <a:t>, а </a:t>
            </a:r>
            <a:r>
              <a:rPr lang="ru-RU" sz="2000" b="1" dirty="0" err="1" smtClean="0"/>
              <a:t>також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психічний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фізичний</a:t>
            </a:r>
            <a:r>
              <a:rPr lang="ru-RU" sz="2000" b="1" dirty="0" smtClean="0"/>
              <a:t> стан </a:t>
            </a:r>
            <a:r>
              <a:rPr lang="ru-RU" sz="2000" b="1" dirty="0" err="1" smtClean="0"/>
              <a:t>людини</a:t>
            </a:r>
            <a:r>
              <a:rPr lang="ru-RU" sz="2000" b="1" dirty="0" smtClean="0"/>
              <a:t>, яка </a:t>
            </a:r>
            <a:r>
              <a:rPr lang="ru-RU" sz="2000" b="1" dirty="0" err="1" smtClean="0"/>
              <a:t>вживає</a:t>
            </a:r>
            <a:r>
              <a:rPr lang="ru-RU" sz="2000" b="1" dirty="0" smtClean="0"/>
              <a:t> наркотики, </a:t>
            </a:r>
            <a:r>
              <a:rPr lang="ru-RU" sz="2000" b="1" dirty="0" err="1" smtClean="0"/>
              <a:t>її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очікування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реакція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оточуючих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Ефект</a:t>
            </a:r>
            <a:r>
              <a:rPr lang="ru-RU" sz="2000" b="1" dirty="0" smtClean="0"/>
              <a:t> часто </a:t>
            </a:r>
            <a:r>
              <a:rPr lang="ru-RU" sz="2000" b="1" dirty="0" err="1" smtClean="0"/>
              <a:t>підсилюються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якщо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приймають</a:t>
            </a:r>
            <a:r>
              <a:rPr lang="ru-RU" sz="2000" b="1" dirty="0" smtClean="0"/>
              <a:t> наркотики </a:t>
            </a:r>
            <a:r>
              <a:rPr lang="ru-RU" sz="2000" b="1" dirty="0" err="1" smtClean="0"/>
              <a:t>стомленими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чи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голодними</a:t>
            </a:r>
            <a:endParaRPr lang="ru-RU" sz="2000" b="1" dirty="0" smtClean="0"/>
          </a:p>
          <a:p>
            <a:pPr algn="just"/>
            <a:r>
              <a:rPr lang="ru-RU" sz="2000" b="1" dirty="0" err="1" smtClean="0"/>
              <a:t>Психоактивні</a:t>
            </a:r>
            <a:r>
              <a:rPr lang="ru-RU" sz="2000" b="1" dirty="0" smtClean="0"/>
              <a:t> наркотики </a:t>
            </a:r>
            <a:r>
              <a:rPr lang="ru-RU" sz="2000" b="1" dirty="0" err="1" smtClean="0"/>
              <a:t>підрозділяють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чотири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головні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групи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відповідно</a:t>
            </a:r>
            <a:r>
              <a:rPr lang="ru-RU" sz="2000" b="1" dirty="0" smtClean="0"/>
              <a:t> до </a:t>
            </a:r>
            <a:r>
              <a:rPr lang="ru-RU" sz="2000" b="1" dirty="0" err="1" smtClean="0"/>
              <a:t>їхнього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впливу</a:t>
            </a:r>
            <a:r>
              <a:rPr lang="ru-RU" sz="2000" b="1" dirty="0" smtClean="0"/>
              <a:t>: </a:t>
            </a:r>
            <a:r>
              <a:rPr lang="ru-RU" sz="2000" b="1" dirty="0" err="1" smtClean="0"/>
              <a:t>депресанти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стимулятори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галюциногени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маріхуана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7915</Words>
  <Application>Microsoft Office PowerPoint</Application>
  <PresentationFormat>Экран (4:3)</PresentationFormat>
  <Paragraphs>636</Paragraphs>
  <Slides>112</Slides>
  <Notes>34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112</vt:i4>
      </vt:variant>
    </vt:vector>
  </HeadingPairs>
  <TitlesOfParts>
    <vt:vector size="115" baseType="lpstr">
      <vt:lpstr>Тема Office</vt:lpstr>
      <vt:lpstr>Фотография Photo Editor</vt:lpstr>
      <vt:lpstr>Документ PaperPort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Основним завданням першої допомоги є:</vt:lpstr>
      <vt:lpstr>Слайд 16</vt:lpstr>
      <vt:lpstr>Гемосорбція</vt:lpstr>
      <vt:lpstr>Перитонеальний діаліз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ОТРУЄННЯ ГРИБАМИ  Отруєння можуть спричинювати близько 20 видів грибів. Найбільш отруйні — бліда поганка та мухомор. Токсичні також сморжі, зморшки, несправжній сірий та цегляно-червоний опеньки.</vt:lpstr>
      <vt:lpstr>Слайд 36</vt:lpstr>
      <vt:lpstr>Слайд 37</vt:lpstr>
      <vt:lpstr>Слайд 38</vt:lpstr>
      <vt:lpstr>Укуси змій</vt:lpstr>
      <vt:lpstr>Слайд 40</vt:lpstr>
      <vt:lpstr>Укуси комах</vt:lpstr>
      <vt:lpstr>Слайд 42</vt:lpstr>
      <vt:lpstr>Слайд 43</vt:lpstr>
      <vt:lpstr>Антидотна терапія – використання різних протиотрут при лікуванні отруєнь. </vt:lpstr>
      <vt:lpstr>Слайд 45</vt:lpstr>
      <vt:lpstr>Слайд 46</vt:lpstr>
      <vt:lpstr>Слайд 47</vt:lpstr>
      <vt:lpstr>Слайд 48</vt:lpstr>
      <vt:lpstr>Наркотики якими найбільше зловживають в Україні, це -</vt:lpstr>
      <vt:lpstr>Класифікація за типом отримування</vt:lpstr>
      <vt:lpstr>Наркотичні засоби отримані з рослин виду мак снотворний   </vt:lpstr>
      <vt:lpstr>Слайд 52</vt:lpstr>
      <vt:lpstr>МАКОВА  СОЛОМА </vt:lpstr>
      <vt:lpstr>ОПІЙ (сирець)</vt:lpstr>
      <vt:lpstr>Концентрат з макової соломи та   ацетильований  опій </vt:lpstr>
      <vt:lpstr>Концентрат з макової соломи,   ацетильований  опій, опій, героїн</vt:lpstr>
      <vt:lpstr>ГЕРОЇН</vt:lpstr>
      <vt:lpstr>Види вживання</vt:lpstr>
      <vt:lpstr>Наркотики, які отримують з рослин роду конопель</vt:lpstr>
      <vt:lpstr>КАНАБІС (МАРИХУАНА)</vt:lpstr>
      <vt:lpstr>СМОЛА КАНАБІСУ (ГАШИШ)</vt:lpstr>
      <vt:lpstr>ЕКСТРАКТИ, НАСТІЙКИ КАНАБІСУ</vt:lpstr>
      <vt:lpstr>Слайд 63</vt:lpstr>
      <vt:lpstr>Види вживання</vt:lpstr>
      <vt:lpstr>«Кухонні наркотики» амфетамінового ряду</vt:lpstr>
      <vt:lpstr>Слайд 66</vt:lpstr>
      <vt:lpstr>КАТИНОН (ЕФЕДРОН), МЕТКАТИНОН</vt:lpstr>
      <vt:lpstr>Види вживання</vt:lpstr>
      <vt:lpstr>ЕФЕДРА (ефедрин)</vt:lpstr>
      <vt:lpstr>КАТ (КАТІН (D-норпсевдоефедрин), КАТІНОН (ефедрон))</vt:lpstr>
      <vt:lpstr>Амфетаміни (ряд амфетамінів)</vt:lpstr>
      <vt:lpstr>АМФЕТАМІН ТА МЕТАМФЕТАМІН</vt:lpstr>
      <vt:lpstr>Слайд 73</vt:lpstr>
      <vt:lpstr>МДМА (ЕКСТАЗІ)</vt:lpstr>
      <vt:lpstr>Види вживання</vt:lpstr>
      <vt:lpstr>Лікарські засоби</vt:lpstr>
      <vt:lpstr>Слайд 77</vt:lpstr>
      <vt:lpstr>Види вживання</vt:lpstr>
      <vt:lpstr>Дезоморфін</vt:lpstr>
      <vt:lpstr>Види вживання</vt:lpstr>
      <vt:lpstr>Синтетичні канабіміметики,  катінони, піперазіни, триптаміни</vt:lpstr>
      <vt:lpstr>Види вживання</vt:lpstr>
      <vt:lpstr>Кокаїн</vt:lpstr>
      <vt:lpstr>Слайд 84</vt:lpstr>
      <vt:lpstr>Види вживання</vt:lpstr>
      <vt:lpstr>Слайд 86</vt:lpstr>
      <vt:lpstr>ЛСД та РІЖКИ</vt:lpstr>
      <vt:lpstr>Слайд 88</vt:lpstr>
      <vt:lpstr>ПСИЛОЦИН ТА ПСИЛОЦИБІН</vt:lpstr>
      <vt:lpstr>КАКТУС ПЕЙОТ та МЕСКАЛІН</vt:lpstr>
      <vt:lpstr>Види вживання</vt:lpstr>
      <vt:lpstr>ЗАМІСНА ПІДТРИМУВАЛЬНА ТЕРАПІЯ</vt:lpstr>
      <vt:lpstr>ЗАМІСНА ТЕРАПІЯ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Руслан Аминов</cp:lastModifiedBy>
  <cp:revision>26</cp:revision>
  <dcterms:created xsi:type="dcterms:W3CDTF">2020-04-28T08:16:36Z</dcterms:created>
  <dcterms:modified xsi:type="dcterms:W3CDTF">2024-04-19T20:07:06Z</dcterms:modified>
</cp:coreProperties>
</file>