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</p:sldMasterIdLst>
  <p:notesMasterIdLst>
    <p:notesMasterId r:id="rId41"/>
  </p:notesMasterIdLst>
  <p:sldIdLst>
    <p:sldId id="256" r:id="rId2"/>
    <p:sldId id="299" r:id="rId3"/>
    <p:sldId id="279" r:id="rId4"/>
    <p:sldId id="301" r:id="rId5"/>
    <p:sldId id="302" r:id="rId6"/>
    <p:sldId id="263" r:id="rId7"/>
    <p:sldId id="300" r:id="rId8"/>
    <p:sldId id="294" r:id="rId9"/>
    <p:sldId id="262" r:id="rId10"/>
    <p:sldId id="267" r:id="rId11"/>
    <p:sldId id="310" r:id="rId12"/>
    <p:sldId id="303" r:id="rId13"/>
    <p:sldId id="268" r:id="rId14"/>
    <p:sldId id="307" r:id="rId15"/>
    <p:sldId id="308" r:id="rId16"/>
    <p:sldId id="309" r:id="rId17"/>
    <p:sldId id="265" r:id="rId18"/>
    <p:sldId id="311" r:id="rId19"/>
    <p:sldId id="292" r:id="rId20"/>
    <p:sldId id="289" r:id="rId21"/>
    <p:sldId id="304" r:id="rId22"/>
    <p:sldId id="312" r:id="rId23"/>
    <p:sldId id="275" r:id="rId24"/>
    <p:sldId id="280" r:id="rId25"/>
    <p:sldId id="264" r:id="rId26"/>
    <p:sldId id="283" r:id="rId27"/>
    <p:sldId id="285" r:id="rId28"/>
    <p:sldId id="286" r:id="rId29"/>
    <p:sldId id="270" r:id="rId30"/>
    <p:sldId id="288" r:id="rId31"/>
    <p:sldId id="281" r:id="rId32"/>
    <p:sldId id="287" r:id="rId33"/>
    <p:sldId id="273" r:id="rId34"/>
    <p:sldId id="290" r:id="rId35"/>
    <p:sldId id="293" r:id="rId36"/>
    <p:sldId id="261" r:id="rId37"/>
    <p:sldId id="313" r:id="rId38"/>
    <p:sldId id="258" r:id="rId39"/>
    <p:sldId id="28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7F44A-5C5D-43BC-ADA9-9BE5963A5865}" type="datetimeFigureOut">
              <a:rPr lang="ru-RU" smtClean="0"/>
              <a:t>24.09.2019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01767-3C84-4E55-B444-DC827DA64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69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10DA-9BDD-4DBC-AE55-A72F5F75EF60}" type="datetime1">
              <a:rPr lang="ru-RU" smtClean="0"/>
              <a:t>24.09.2019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6B80-834D-48F2-89A2-CB0CE67D70FD}" type="datetime1">
              <a:rPr lang="ru-RU" smtClean="0"/>
              <a:t>24.09.2019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AC18A-F2EB-4C7F-B2E4-6B5D58E8275A}" type="datetime1">
              <a:rPr lang="ru-RU" smtClean="0"/>
              <a:t>24.09.2019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0380-64E1-4F8F-931C-1EA96EB87715}" type="datetime1">
              <a:rPr lang="ru-RU" smtClean="0"/>
              <a:t>24.09.2019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E371-FDCA-407F-9E5C-8689EC75D18A}" type="datetime1">
              <a:rPr lang="ru-RU" smtClean="0"/>
              <a:t>24.09.2019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6B13C-0FC3-4452-8B5C-683733FEC469}" type="datetime1">
              <a:rPr lang="ru-RU" smtClean="0"/>
              <a:t>24.09.2019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58545-0066-4F99-AD6B-444C4472340E}" type="datetime1">
              <a:rPr lang="ru-RU" smtClean="0"/>
              <a:t>24.09.2019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94962-5DAB-4E43-912E-1B3B77902E5D}" type="datetime1">
              <a:rPr lang="ru-RU" smtClean="0"/>
              <a:t>24.09.2019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9F61-C0EB-4517-AF65-DFB6CAF8F745}" type="datetime1">
              <a:rPr lang="ru-RU" smtClean="0"/>
              <a:t>24.09.2019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9ADD-CE98-4F46-B3A3-2F6DCC9C8457}" type="datetime1">
              <a:rPr lang="ru-RU" smtClean="0"/>
              <a:t>24.09.2019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6A6F-D0DE-4FA4-BA62-D479AFC7057B}" type="datetime1">
              <a:rPr lang="ru-RU" smtClean="0"/>
              <a:t>24.09.2019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BDE6885-DFEB-4FB8-AB0E-1D58B6D672CD}" type="datetime1">
              <a:rPr lang="ru-RU" smtClean="0"/>
              <a:t>24.09.2019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Lecture 1. Ethnology as a Science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Maryna</a:t>
            </a:r>
            <a:r>
              <a:rPr lang="en-US" dirty="0" smtClean="0"/>
              <a:t>  </a:t>
            </a:r>
            <a:r>
              <a:rPr lang="en-US" dirty="0" err="1" smtClean="0"/>
              <a:t>Zaluzhna</a:t>
            </a:r>
            <a:endParaRPr lang="en-US" dirty="0" smtClean="0"/>
          </a:p>
          <a:p>
            <a:r>
              <a:rPr lang="en-US" dirty="0" err="1" smtClean="0"/>
              <a:t>Zaporizhzhia</a:t>
            </a:r>
            <a:r>
              <a:rPr lang="en-US" dirty="0" smtClean="0"/>
              <a:t> National University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79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7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624" y="401049"/>
            <a:ext cx="2333920" cy="350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264" y="401049"/>
            <a:ext cx="3059832" cy="210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1191"/>
            <a:ext cx="352839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998" y="2540976"/>
            <a:ext cx="2485405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35029"/>
            <a:ext cx="2331839" cy="273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78" y="4197160"/>
            <a:ext cx="3121025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523060"/>
            <a:ext cx="50622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Ethnocentrism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Geographical determinism</a:t>
            </a:r>
          </a:p>
        </p:txBody>
      </p:sp>
    </p:spTree>
    <p:extLst>
      <p:ext uri="{BB962C8B-B14F-4D97-AF65-F5344CB8AC3E}">
        <p14:creationId xmlns:p14="http://schemas.microsoft.com/office/powerpoint/2010/main" val="93551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Ethnology as a science analyses: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/>
          <a:lstStyle/>
          <a:p>
            <a:r>
              <a:rPr lang="en-US" dirty="0"/>
              <a:t>1) traditions and methods of ethnic groups investigation; </a:t>
            </a:r>
          </a:p>
          <a:p>
            <a:r>
              <a:rPr lang="en-US" dirty="0"/>
              <a:t>2) relationship between ethnos/race, ethnos/nation, ethnos/culture, language/culture, language/mentality;</a:t>
            </a:r>
          </a:p>
          <a:p>
            <a:r>
              <a:rPr lang="en-US" dirty="0"/>
              <a:t>3) distribution (spreading) of ethnic groups and cultures around the world;</a:t>
            </a:r>
          </a:p>
          <a:p>
            <a:r>
              <a:rPr lang="en-US" dirty="0"/>
              <a:t>3) culture and language of certain folks</a:t>
            </a:r>
            <a:r>
              <a:rPr lang="en-US" dirty="0" smtClean="0"/>
              <a:t>.</a:t>
            </a:r>
            <a:endParaRPr lang="uk-UA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3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7"/>
            <a:ext cx="8229600" cy="12127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500" dirty="0">
                <a:solidFill>
                  <a:srgbClr val="04617B"/>
                </a:solidFill>
              </a:rPr>
              <a:t>World Population </a:t>
            </a:r>
            <a:r>
              <a:rPr lang="en-US" sz="4500" dirty="0" smtClean="0">
                <a:solidFill>
                  <a:srgbClr val="04617B"/>
                </a:solidFill>
              </a:rPr>
              <a:t>Clock (Sept 8, 2019):</a:t>
            </a:r>
            <a:r>
              <a:rPr lang="en-US" sz="4500" dirty="0">
                <a:solidFill>
                  <a:srgbClr val="04617B"/>
                </a:solidFill>
              </a:rPr>
              <a:t/>
            </a:r>
            <a:br>
              <a:rPr lang="en-US" sz="4500" dirty="0">
                <a:solidFill>
                  <a:srgbClr val="04617B"/>
                </a:solidFill>
              </a:rPr>
            </a:br>
            <a:r>
              <a:rPr lang="en-US" sz="2800" dirty="0">
                <a:solidFill>
                  <a:srgbClr val="04617B"/>
                </a:solidFill>
              </a:rPr>
              <a:t>http://www.worldometers.info/world-population/</a:t>
            </a:r>
            <a:endParaRPr lang="ru-RU" dirty="0"/>
          </a:p>
        </p:txBody>
      </p:sp>
      <p:pic>
        <p:nvPicPr>
          <p:cNvPr id="1026" name="Picture 2" descr="D:\ПРЕДМЕТЫ!!!\ЭТНОЛОГИЯ\ЕТНОЛОГІЯ 2019-2020\ЛЕКЦИИ\LECTURE 1\IMG_20190908_120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8167527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13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31749" cy="563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1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are they doing?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23" y="1935163"/>
            <a:ext cx="6607754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70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are they doing?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833367" cy="48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71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pPr algn="ctr"/>
            <a:r>
              <a:rPr lang="en-US" dirty="0"/>
              <a:t>What </a:t>
            </a:r>
            <a:r>
              <a:rPr lang="en-US" dirty="0" smtClean="0"/>
              <a:t>is he </a:t>
            </a:r>
            <a:r>
              <a:rPr lang="en-US" dirty="0"/>
              <a:t>doing?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41374"/>
            <a:ext cx="3348385" cy="473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0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3" y="3501008"/>
            <a:ext cx="414550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51155"/>
            <a:ext cx="3353123" cy="349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MoyDOC\Desktop\quot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3" y="836711"/>
            <a:ext cx="7772400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5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Ethnology as a science </a:t>
            </a:r>
            <a:r>
              <a:rPr lang="en-US" dirty="0" smtClean="0"/>
              <a:t>has: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aims </a:t>
            </a:r>
            <a:r>
              <a:rPr lang="en-US" dirty="0"/>
              <a:t>(why to study?),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subject</a:t>
            </a:r>
            <a:r>
              <a:rPr lang="en-US" dirty="0" smtClean="0"/>
              <a:t> </a:t>
            </a:r>
            <a:r>
              <a:rPr lang="en-US" dirty="0"/>
              <a:t>(what to study</a:t>
            </a:r>
            <a:r>
              <a:rPr lang="en-US" dirty="0" smtClean="0"/>
              <a:t>?)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methods</a:t>
            </a:r>
            <a:r>
              <a:rPr lang="en-US" dirty="0" smtClean="0"/>
              <a:t> </a:t>
            </a:r>
            <a:r>
              <a:rPr lang="en-US" dirty="0"/>
              <a:t>(how to study</a:t>
            </a:r>
            <a:r>
              <a:rPr lang="en-US" dirty="0" smtClean="0"/>
              <a:t>?)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conceptual </a:t>
            </a:r>
            <a:r>
              <a:rPr lang="en-US" dirty="0">
                <a:solidFill>
                  <a:srgbClr val="FF0000"/>
                </a:solidFill>
              </a:rPr>
              <a:t>theories </a:t>
            </a:r>
            <a:r>
              <a:rPr lang="en-US" dirty="0" smtClean="0"/>
              <a:t>(what </a:t>
            </a:r>
            <a:r>
              <a:rPr lang="en-US" dirty="0"/>
              <a:t>ideas and </a:t>
            </a:r>
            <a:r>
              <a:rPr lang="en-US" dirty="0" smtClean="0"/>
              <a:t>principles come as a result of studying?)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207">
            <a:off x="5788496" y="3914300"/>
            <a:ext cx="2811388" cy="290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4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aims of ethnology: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445624" cy="48398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1) reconstruction </a:t>
            </a:r>
            <a:r>
              <a:rPr lang="en-US" dirty="0"/>
              <a:t>of human history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2) studies of archaic </a:t>
            </a:r>
            <a:r>
              <a:rPr lang="uk-UA" dirty="0" smtClean="0"/>
              <a:t>(</a:t>
            </a:r>
            <a:r>
              <a:rPr lang="en-US" dirty="0" smtClean="0"/>
              <a:t>traditional</a:t>
            </a:r>
            <a:r>
              <a:rPr lang="uk-UA" dirty="0" smtClean="0"/>
              <a:t>) </a:t>
            </a:r>
            <a:r>
              <a:rPr lang="en-US" dirty="0" smtClean="0"/>
              <a:t>and modern cultures;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3) formulation </a:t>
            </a:r>
            <a:r>
              <a:rPr lang="en-US" dirty="0"/>
              <a:t>of </a:t>
            </a:r>
            <a:r>
              <a:rPr lang="en-US" dirty="0" smtClean="0"/>
              <a:t>general                                                   laws </a:t>
            </a:r>
            <a:r>
              <a:rPr lang="en-US" dirty="0"/>
              <a:t>of ethnic and cultural </a:t>
            </a:r>
            <a:r>
              <a:rPr lang="en-US" dirty="0" smtClean="0"/>
              <a:t>                                               changes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 smtClean="0"/>
              <a:t>4) making  generalizations                                              about </a:t>
            </a:r>
            <a:r>
              <a:rPr lang="en-US" dirty="0"/>
              <a:t>society and culture.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85269"/>
            <a:ext cx="4788024" cy="477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6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Plan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28800"/>
            <a:ext cx="8229600" cy="367240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/>
              <a:t>. Introduction. Course outline. </a:t>
            </a:r>
          </a:p>
          <a:p>
            <a:pPr marL="0" indent="0">
              <a:buNone/>
            </a:pPr>
            <a:r>
              <a:rPr lang="en-US" dirty="0"/>
              <a:t>2. The notion of </a:t>
            </a:r>
            <a:r>
              <a:rPr lang="en-US" dirty="0" smtClean="0"/>
              <a:t>ethnology</a:t>
            </a:r>
            <a:r>
              <a:rPr lang="en-US" dirty="0"/>
              <a:t>. Definition and scope of </a:t>
            </a:r>
            <a:r>
              <a:rPr lang="en-US" dirty="0" smtClean="0"/>
              <a:t>ethnology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3. The aim, </a:t>
            </a:r>
            <a:r>
              <a:rPr lang="en-US" dirty="0" smtClean="0"/>
              <a:t>tasks </a:t>
            </a:r>
            <a:r>
              <a:rPr lang="en-US" dirty="0"/>
              <a:t>and </a:t>
            </a:r>
            <a:r>
              <a:rPr lang="en-US" dirty="0" smtClean="0"/>
              <a:t>subject </a:t>
            </a:r>
            <a:r>
              <a:rPr lang="en-US" dirty="0"/>
              <a:t>of </a:t>
            </a:r>
            <a:r>
              <a:rPr lang="en-US" dirty="0" smtClean="0"/>
              <a:t>ethnology as a science.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4. </a:t>
            </a:r>
            <a:r>
              <a:rPr lang="uk-UA" dirty="0"/>
              <a:t>М</a:t>
            </a:r>
            <a:r>
              <a:rPr lang="en-US" dirty="0" err="1" smtClean="0"/>
              <a:t>ethods</a:t>
            </a:r>
            <a:r>
              <a:rPr lang="en-US" dirty="0" smtClean="0"/>
              <a:t> </a:t>
            </a:r>
            <a:r>
              <a:rPr lang="en-US" dirty="0"/>
              <a:t>of ethnological research.</a:t>
            </a:r>
          </a:p>
          <a:p>
            <a:pPr marL="0" indent="0">
              <a:buNone/>
            </a:pPr>
            <a:r>
              <a:rPr lang="en-US" dirty="0"/>
              <a:t>5. </a:t>
            </a:r>
            <a:r>
              <a:rPr lang="uk-UA" dirty="0" smtClean="0"/>
              <a:t>Е</a:t>
            </a:r>
            <a:r>
              <a:rPr lang="en-US" dirty="0" err="1" smtClean="0"/>
              <a:t>thnology</a:t>
            </a:r>
            <a:r>
              <a:rPr lang="en-US" dirty="0" smtClean="0"/>
              <a:t> and </a:t>
            </a:r>
            <a:r>
              <a:rPr lang="en-US" dirty="0"/>
              <a:t>other sciences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36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79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subject </a:t>
            </a:r>
            <a:r>
              <a:rPr lang="en-US" dirty="0"/>
              <a:t>of </a:t>
            </a:r>
            <a:r>
              <a:rPr lang="en-US" dirty="0" smtClean="0"/>
              <a:t>ethnology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-general </a:t>
            </a:r>
            <a:r>
              <a:rPr lang="en-US" dirty="0"/>
              <a:t>laws of social and cultural development of </a:t>
            </a:r>
            <a:r>
              <a:rPr lang="en-US" dirty="0" smtClean="0"/>
              <a:t>humanity;</a:t>
            </a:r>
          </a:p>
          <a:p>
            <a:pPr marL="0" indent="0">
              <a:buNone/>
            </a:pPr>
            <a:r>
              <a:rPr lang="en-US" dirty="0" smtClean="0"/>
              <a:t>-archaic (traditional) </a:t>
            </a:r>
            <a:r>
              <a:rPr lang="en-US" dirty="0"/>
              <a:t>societies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r>
              <a:rPr lang="en-US" dirty="0" smtClean="0"/>
              <a:t>-transformations </a:t>
            </a:r>
            <a:r>
              <a:rPr lang="en-US" dirty="0"/>
              <a:t>of different cultures, their </a:t>
            </a:r>
            <a:r>
              <a:rPr lang="en-US" dirty="0" smtClean="0"/>
              <a:t>contacts and interactions.</a:t>
            </a:r>
            <a:endParaRPr lang="en-US" dirty="0"/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71228"/>
            <a:ext cx="5558230" cy="310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35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Major concerns of </a:t>
            </a:r>
            <a:r>
              <a:rPr lang="en-US" dirty="0" smtClean="0"/>
              <a:t>ethnology: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/>
          <a:lstStyle/>
          <a:p>
            <a:r>
              <a:rPr lang="en-US" dirty="0"/>
              <a:t>1. Daily life, </a:t>
            </a:r>
            <a:r>
              <a:rPr lang="en-US" dirty="0" smtClean="0"/>
              <a:t>making </a:t>
            </a:r>
            <a:r>
              <a:rPr lang="en-US" dirty="0"/>
              <a:t>a </a:t>
            </a:r>
            <a:r>
              <a:rPr lang="en-US" dirty="0" smtClean="0"/>
              <a:t>living.</a:t>
            </a:r>
            <a:endParaRPr lang="en-US" dirty="0"/>
          </a:p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/>
              <a:t>Family, </a:t>
            </a:r>
            <a:r>
              <a:rPr lang="en-US" dirty="0" smtClean="0"/>
              <a:t>kinship.</a:t>
            </a:r>
            <a:endParaRPr lang="en-US" dirty="0"/>
          </a:p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/>
              <a:t>Religion and other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belief systems.</a:t>
            </a:r>
            <a:endParaRPr lang="en-US" dirty="0"/>
          </a:p>
          <a:p>
            <a:r>
              <a:rPr lang="en-US" dirty="0"/>
              <a:t>4</a:t>
            </a:r>
            <a:r>
              <a:rPr lang="en-US" dirty="0" smtClean="0"/>
              <a:t>. Language.</a:t>
            </a:r>
            <a:endParaRPr lang="en-US" dirty="0"/>
          </a:p>
          <a:p>
            <a:r>
              <a:rPr lang="en-US" dirty="0"/>
              <a:t>5</a:t>
            </a:r>
            <a:r>
              <a:rPr lang="en-US" dirty="0" smtClean="0"/>
              <a:t>. </a:t>
            </a:r>
            <a:r>
              <a:rPr lang="en-US" dirty="0"/>
              <a:t>Education, </a:t>
            </a:r>
            <a:r>
              <a:rPr lang="en-US" dirty="0" smtClean="0"/>
              <a:t>upbringing.</a:t>
            </a:r>
            <a:endParaRPr lang="en-US" dirty="0"/>
          </a:p>
          <a:p>
            <a:r>
              <a:rPr lang="en-US" dirty="0"/>
              <a:t>6</a:t>
            </a:r>
            <a:r>
              <a:rPr lang="en-US" dirty="0" smtClean="0"/>
              <a:t>. </a:t>
            </a:r>
            <a:r>
              <a:rPr lang="en-US" dirty="0"/>
              <a:t>Material </a:t>
            </a:r>
            <a:r>
              <a:rPr lang="en-US" dirty="0" smtClean="0"/>
              <a:t>culture. </a:t>
            </a:r>
          </a:p>
          <a:p>
            <a:r>
              <a:rPr lang="en-US" dirty="0"/>
              <a:t>7</a:t>
            </a:r>
            <a:r>
              <a:rPr lang="en-US" dirty="0" smtClean="0"/>
              <a:t>. Recreation, </a:t>
            </a:r>
            <a:r>
              <a:rPr lang="en-US" dirty="0"/>
              <a:t>leisure.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85948"/>
            <a:ext cx="4051920" cy="270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52" y="1226953"/>
            <a:ext cx="3429000" cy="220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71090"/>
            <a:ext cx="2518741" cy="154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5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05649"/>
            <a:ext cx="6444974" cy="362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en-US" dirty="0" smtClean="0"/>
              <a:t>ETHNOLOGY is: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sp useBgFill="1"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349504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branch of anthropology that analyzes </a:t>
            </a:r>
            <a:r>
              <a:rPr lang="en-US" dirty="0" smtClean="0"/>
              <a:t>and compares the </a:t>
            </a:r>
            <a:r>
              <a:rPr lang="en-US" dirty="0"/>
              <a:t>characteristics of different peoples and the relationship between them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82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Research methods of ethnology: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2" y="1411240"/>
            <a:ext cx="8047136" cy="533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2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Ethnology vs </a:t>
            </a:r>
            <a:r>
              <a:rPr lang="en-US" dirty="0" smtClean="0"/>
              <a:t>Anthropology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6841908" cy="441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14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53127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301208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material remains of a </a:t>
            </a:r>
            <a:r>
              <a:rPr lang="en-US" sz="2800" dirty="0" smtClean="0"/>
              <a:t>culture: artefacts (pottery, jewellery, tools, clothes), </a:t>
            </a:r>
            <a:r>
              <a:rPr lang="en-US" sz="2800" dirty="0"/>
              <a:t>garbage, burials</a:t>
            </a:r>
            <a:r>
              <a:rPr lang="en-US" sz="2800" dirty="0" smtClean="0"/>
              <a:t>, </a:t>
            </a:r>
            <a:r>
              <a:rPr lang="en-US" sz="2800" dirty="0"/>
              <a:t>the remains of structures. 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10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1"/>
            <a:ext cx="6408712" cy="468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157192"/>
            <a:ext cx="84735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1. Paleoanthropology. 2</a:t>
            </a:r>
            <a:r>
              <a:rPr lang="en-US" sz="2800" dirty="0"/>
              <a:t>. Human genetics. </a:t>
            </a:r>
            <a:endParaRPr lang="en-US" sz="2800" dirty="0" smtClean="0"/>
          </a:p>
          <a:p>
            <a:r>
              <a:rPr lang="en-US" sz="2800" dirty="0" smtClean="0"/>
              <a:t>3</a:t>
            </a:r>
            <a:r>
              <a:rPr lang="en-US" sz="2800" dirty="0"/>
              <a:t>. Human growth and development. </a:t>
            </a:r>
            <a:endParaRPr lang="en-US" sz="2800" dirty="0" smtClean="0"/>
          </a:p>
          <a:p>
            <a:r>
              <a:rPr lang="en-US" sz="2800" dirty="0" smtClean="0"/>
              <a:t>4</a:t>
            </a:r>
            <a:r>
              <a:rPr lang="en-US" sz="2800" dirty="0"/>
              <a:t>. Human biological </a:t>
            </a:r>
            <a:r>
              <a:rPr lang="en-US" sz="2800" dirty="0" smtClean="0"/>
              <a:t>plasticity. </a:t>
            </a:r>
            <a:r>
              <a:rPr lang="en-US" sz="2800" dirty="0"/>
              <a:t>5. </a:t>
            </a:r>
            <a:r>
              <a:rPr lang="en-US" sz="2800" dirty="0" smtClean="0"/>
              <a:t>Primatology.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32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694075" cy="551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49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87241" cy="490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7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143031" cy="477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3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System of assessment: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r>
              <a:rPr lang="en-US" dirty="0"/>
              <a:t>1. Seminars – 7*</a:t>
            </a:r>
            <a:r>
              <a:rPr lang="uk-UA" dirty="0"/>
              <a:t>4+2</a:t>
            </a:r>
            <a:r>
              <a:rPr lang="en-US" dirty="0"/>
              <a:t>=</a:t>
            </a:r>
            <a:r>
              <a:rPr lang="uk-UA" dirty="0"/>
              <a:t>30</a:t>
            </a:r>
            <a:r>
              <a:rPr lang="en-US" dirty="0"/>
              <a:t> </a:t>
            </a:r>
          </a:p>
          <a:p>
            <a:r>
              <a:rPr lang="en-US" dirty="0"/>
              <a:t>2. </a:t>
            </a:r>
            <a:r>
              <a:rPr lang="en-US" dirty="0" smtClean="0"/>
              <a:t>Inter-term test 1 – 5</a:t>
            </a:r>
          </a:p>
          <a:p>
            <a:r>
              <a:rPr lang="en-US" dirty="0" smtClean="0"/>
              <a:t>3. Inter-term test 2 - 5</a:t>
            </a:r>
            <a:endParaRPr lang="en-US" dirty="0"/>
          </a:p>
          <a:p>
            <a:r>
              <a:rPr lang="en-US" dirty="0" smtClean="0"/>
              <a:t>3. Module test </a:t>
            </a:r>
            <a:r>
              <a:rPr lang="en-US" dirty="0"/>
              <a:t>1 (topics </a:t>
            </a:r>
            <a:r>
              <a:rPr lang="en-US" dirty="0" smtClean="0"/>
              <a:t>1-7) </a:t>
            </a:r>
            <a:r>
              <a:rPr lang="en-US" dirty="0"/>
              <a:t>– </a:t>
            </a:r>
            <a:r>
              <a:rPr lang="en-US" dirty="0" smtClean="0"/>
              <a:t>1</a:t>
            </a:r>
            <a:r>
              <a:rPr lang="uk-UA" dirty="0"/>
              <a:t>0</a:t>
            </a:r>
            <a:endParaRPr lang="en-US" dirty="0"/>
          </a:p>
          <a:p>
            <a:r>
              <a:rPr lang="en-US" dirty="0"/>
              <a:t>4. </a:t>
            </a:r>
            <a:r>
              <a:rPr lang="en-US" dirty="0" smtClean="0"/>
              <a:t>Module test </a:t>
            </a:r>
            <a:r>
              <a:rPr lang="en-US" dirty="0"/>
              <a:t>2 (topics </a:t>
            </a:r>
            <a:r>
              <a:rPr lang="en-US" dirty="0" smtClean="0"/>
              <a:t>8-14) </a:t>
            </a:r>
            <a:r>
              <a:rPr lang="en-US" dirty="0"/>
              <a:t>– </a:t>
            </a:r>
            <a:r>
              <a:rPr lang="en-US" dirty="0" smtClean="0"/>
              <a:t>1</a:t>
            </a:r>
            <a:r>
              <a:rPr lang="uk-UA" dirty="0"/>
              <a:t>0</a:t>
            </a:r>
            <a:endParaRPr lang="en-US" dirty="0"/>
          </a:p>
          <a:p>
            <a:r>
              <a:rPr lang="en-US" dirty="0"/>
              <a:t>5. Individual task  – </a:t>
            </a:r>
            <a:r>
              <a:rPr lang="uk-UA" dirty="0" smtClean="0"/>
              <a:t>20</a:t>
            </a:r>
            <a:endParaRPr lang="en-US" dirty="0"/>
          </a:p>
          <a:p>
            <a:r>
              <a:rPr lang="en-US" dirty="0"/>
              <a:t>6. </a:t>
            </a:r>
            <a:r>
              <a:rPr lang="en-US" dirty="0" smtClean="0"/>
              <a:t>Extra</a:t>
            </a:r>
            <a:r>
              <a:rPr lang="en-US" dirty="0"/>
              <a:t>: Festival – 10 </a:t>
            </a:r>
          </a:p>
          <a:p>
            <a:r>
              <a:rPr lang="en-US" dirty="0" smtClean="0"/>
              <a:t>Semester </a:t>
            </a:r>
            <a:r>
              <a:rPr lang="en-US" dirty="0"/>
              <a:t>– 80</a:t>
            </a:r>
          </a:p>
          <a:p>
            <a:r>
              <a:rPr lang="en-US" dirty="0"/>
              <a:t>Credit – 20</a:t>
            </a:r>
          </a:p>
          <a:p>
            <a:r>
              <a:rPr lang="en-US" dirty="0"/>
              <a:t>Total – 100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74043"/>
            <a:ext cx="2865437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8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984776" cy="506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7" y="5589240"/>
            <a:ext cx="8496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Combines </a:t>
            </a:r>
            <a:r>
              <a:rPr lang="en-US" sz="2400" dirty="0"/>
              <a:t>ethnography and ethnology to study human societies and cultures </a:t>
            </a:r>
            <a:r>
              <a:rPr lang="en-US" sz="2400" dirty="0" smtClean="0"/>
              <a:t>to explain </a:t>
            </a:r>
            <a:r>
              <a:rPr lang="en-US" sz="2400" dirty="0"/>
              <a:t>social and cultural similarities and differences. 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59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909638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6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Ethnology and </a:t>
            </a:r>
            <a:r>
              <a:rPr lang="en-US" dirty="0" smtClean="0"/>
              <a:t>ethnography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Ethnography</a:t>
            </a:r>
            <a:r>
              <a:rPr lang="en-US" dirty="0"/>
              <a:t> produces an account (a book, an article, or a film) of a </a:t>
            </a:r>
            <a:r>
              <a:rPr lang="en-US" dirty="0" smtClean="0"/>
              <a:t>community</a:t>
            </a:r>
            <a:r>
              <a:rPr lang="en-US" dirty="0"/>
              <a:t>, society, or culture based on information </a:t>
            </a:r>
            <a:r>
              <a:rPr lang="en-US" dirty="0" smtClean="0"/>
              <a:t>collected </a:t>
            </a:r>
            <a:r>
              <a:rPr lang="en-US" dirty="0"/>
              <a:t>during fieldwork. </a:t>
            </a:r>
            <a:endParaRPr lang="uk-UA" dirty="0" smtClean="0"/>
          </a:p>
          <a:p>
            <a:r>
              <a:rPr lang="en-US" b="1" dirty="0" smtClean="0"/>
              <a:t>Ethnology</a:t>
            </a:r>
            <a:r>
              <a:rPr lang="en-US" dirty="0" smtClean="0"/>
              <a:t> </a:t>
            </a:r>
            <a:r>
              <a:rPr lang="en-US" dirty="0"/>
              <a:t>takes the </a:t>
            </a:r>
            <a:r>
              <a:rPr lang="en-US" dirty="0"/>
              <a:t>ethnographers’ research </a:t>
            </a:r>
            <a:r>
              <a:rPr lang="en-US" dirty="0" smtClean="0"/>
              <a:t>and </a:t>
            </a:r>
            <a:r>
              <a:rPr lang="en-US" dirty="0"/>
              <a:t>then </a:t>
            </a:r>
            <a:r>
              <a:rPr lang="en-US" dirty="0" smtClean="0"/>
              <a:t>compares </a:t>
            </a:r>
            <a:r>
              <a:rPr lang="en-US" dirty="0"/>
              <a:t>different cultures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Ethnography</a:t>
            </a:r>
            <a:r>
              <a:rPr lang="en-US" dirty="0" smtClean="0"/>
              <a:t> </a:t>
            </a:r>
            <a:r>
              <a:rPr lang="en-US" dirty="0"/>
              <a:t>has descriptive character while </a:t>
            </a:r>
            <a:r>
              <a:rPr lang="en-US" b="1" dirty="0"/>
              <a:t>ethnology</a:t>
            </a:r>
            <a:r>
              <a:rPr lang="en-US" dirty="0"/>
              <a:t> is more theoretical and generalizing.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3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8700"/>
            <a:ext cx="8229600" cy="7680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Ethnology and cultural </a:t>
            </a:r>
            <a:r>
              <a:rPr lang="en-US" dirty="0" smtClean="0"/>
              <a:t>studies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 aim of cultural </a:t>
            </a:r>
            <a:r>
              <a:rPr lang="en-US" b="1" dirty="0"/>
              <a:t>studies </a:t>
            </a:r>
            <a:r>
              <a:rPr lang="en-US" dirty="0" smtClean="0"/>
              <a:t>is the </a:t>
            </a:r>
            <a:r>
              <a:rPr lang="en-US" dirty="0"/>
              <a:t>research of history of culture, philosophy of culture and history of art. </a:t>
            </a:r>
            <a:endParaRPr lang="en-US" dirty="0" smtClean="0"/>
          </a:p>
          <a:p>
            <a:r>
              <a:rPr lang="en-US" b="1" dirty="0" smtClean="0"/>
              <a:t>Ethnology</a:t>
            </a:r>
            <a:r>
              <a:rPr lang="en-US" dirty="0" smtClean="0"/>
              <a:t> </a:t>
            </a:r>
            <a:r>
              <a:rPr lang="en-US" dirty="0"/>
              <a:t>deals with all these issues but </a:t>
            </a:r>
            <a:r>
              <a:rPr lang="en-US" dirty="0" smtClean="0"/>
              <a:t>concerning a </a:t>
            </a:r>
            <a:r>
              <a:rPr lang="en-US" dirty="0" smtClean="0"/>
              <a:t>certain </a:t>
            </a:r>
            <a:r>
              <a:rPr lang="en-US" dirty="0" smtClean="0"/>
              <a:t>ethnos</a:t>
            </a:r>
            <a:r>
              <a:rPr lang="en-US" dirty="0"/>
              <a:t>. It also deals with processes of </a:t>
            </a:r>
            <a:r>
              <a:rPr lang="en-US" dirty="0" smtClean="0"/>
              <a:t>exchanging culture between </a:t>
            </a:r>
            <a:r>
              <a:rPr lang="en-US" dirty="0"/>
              <a:t>members of different </a:t>
            </a:r>
            <a:r>
              <a:rPr lang="en-US" dirty="0" smtClean="0"/>
              <a:t>ethnic groups </a:t>
            </a:r>
            <a:r>
              <a:rPr lang="en-US" dirty="0" smtClean="0"/>
              <a:t>and inside </a:t>
            </a:r>
            <a:r>
              <a:rPr lang="en-US" dirty="0"/>
              <a:t>a particular community.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1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Ethnology and </a:t>
            </a:r>
            <a:r>
              <a:rPr lang="en-US" dirty="0" smtClean="0"/>
              <a:t>sociology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Sociology</a:t>
            </a:r>
            <a:r>
              <a:rPr lang="en-US" dirty="0"/>
              <a:t> is a science which researches forms of common life and activity of </a:t>
            </a:r>
            <a:r>
              <a:rPr lang="en-US" dirty="0" smtClean="0"/>
              <a:t>humans (connections </a:t>
            </a:r>
            <a:r>
              <a:rPr lang="en-US" dirty="0"/>
              <a:t>between people, living on the same </a:t>
            </a:r>
            <a:r>
              <a:rPr lang="en-US" dirty="0" smtClean="0"/>
              <a:t>territory). </a:t>
            </a:r>
            <a:r>
              <a:rPr lang="en-US" b="1" dirty="0"/>
              <a:t>Ethnology </a:t>
            </a:r>
            <a:r>
              <a:rPr lang="en-US" dirty="0"/>
              <a:t>also researches life of people living together but on a smaller ethnical scale. </a:t>
            </a:r>
            <a:endParaRPr lang="en-US" dirty="0" smtClean="0"/>
          </a:p>
          <a:p>
            <a:r>
              <a:rPr lang="en-US" b="1" dirty="0" smtClean="0"/>
              <a:t>Sociology</a:t>
            </a:r>
            <a:r>
              <a:rPr lang="en-US" dirty="0" smtClean="0"/>
              <a:t> </a:t>
            </a:r>
            <a:r>
              <a:rPr lang="en-US" dirty="0"/>
              <a:t>tries to explain mechanisms of </a:t>
            </a:r>
            <a:r>
              <a:rPr lang="en-US" dirty="0" smtClean="0"/>
              <a:t>communication </a:t>
            </a:r>
            <a:r>
              <a:rPr lang="en-US" dirty="0"/>
              <a:t>between different social groups, </a:t>
            </a:r>
            <a:r>
              <a:rPr lang="en-US" dirty="0" smtClean="0"/>
              <a:t>but </a:t>
            </a:r>
            <a:r>
              <a:rPr lang="en-US" b="1" dirty="0" smtClean="0"/>
              <a:t>ethnology</a:t>
            </a:r>
            <a:r>
              <a:rPr lang="en-US" dirty="0" smtClean="0"/>
              <a:t> </a:t>
            </a:r>
            <a:r>
              <a:rPr lang="en-US" dirty="0"/>
              <a:t>focuses on cultural relations in social groups and between them in </a:t>
            </a:r>
            <a:r>
              <a:rPr lang="en-US" dirty="0" smtClean="0"/>
              <a:t>a particular </a:t>
            </a:r>
            <a:r>
              <a:rPr lang="en-US" dirty="0"/>
              <a:t>ethnos.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03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Ethnology and </a:t>
            </a:r>
            <a:r>
              <a:rPr lang="en-US" dirty="0" smtClean="0"/>
              <a:t>psychology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Psychology</a:t>
            </a:r>
            <a:r>
              <a:rPr lang="en-US" dirty="0" smtClean="0"/>
              <a:t> </a:t>
            </a:r>
            <a:r>
              <a:rPr lang="en-US" dirty="0"/>
              <a:t>deals with psychological states of personality, stereotypical </a:t>
            </a:r>
            <a:r>
              <a:rPr lang="en-US" dirty="0" smtClean="0"/>
              <a:t>model</a:t>
            </a:r>
            <a:r>
              <a:rPr lang="en-US" dirty="0" smtClean="0"/>
              <a:t>s </a:t>
            </a:r>
            <a:r>
              <a:rPr lang="en-US" dirty="0"/>
              <a:t>of behavior, </a:t>
            </a:r>
            <a:r>
              <a:rPr lang="en-US" dirty="0" smtClean="0"/>
              <a:t>and </a:t>
            </a:r>
            <a:r>
              <a:rPr lang="en-US" dirty="0"/>
              <a:t>typical characters. </a:t>
            </a:r>
            <a:endParaRPr lang="en-US" dirty="0" smtClean="0"/>
          </a:p>
          <a:p>
            <a:r>
              <a:rPr lang="en-US" b="1" dirty="0" smtClean="0"/>
              <a:t>Ethnology </a:t>
            </a:r>
            <a:r>
              <a:rPr lang="en-US" dirty="0" smtClean="0"/>
              <a:t>investigates the socio-cultural </a:t>
            </a:r>
            <a:r>
              <a:rPr lang="en-US" dirty="0"/>
              <a:t>nature of interpersonal </a:t>
            </a:r>
            <a:r>
              <a:rPr lang="en-US" dirty="0" smtClean="0"/>
              <a:t>relations, mentality and behaviour </a:t>
            </a:r>
            <a:r>
              <a:rPr lang="en-US" dirty="0" smtClean="0"/>
              <a:t>(ethno-psychology).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6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 fontScale="90000"/>
          </a:bodyPr>
          <a:lstStyle/>
          <a:p>
            <a:r>
              <a:rPr lang="en-US" dirty="0"/>
              <a:t>Related disciplines </a:t>
            </a:r>
            <a:r>
              <a:rPr lang="en-US" dirty="0" smtClean="0"/>
              <a:t> (more than 20):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20000"/>
          </a:bodyPr>
          <a:lstStyle/>
          <a:p>
            <a:r>
              <a:rPr lang="en-US" dirty="0" err="1"/>
              <a:t>Ethnoarchaeology</a:t>
            </a:r>
            <a:r>
              <a:rPr lang="en-US" dirty="0"/>
              <a:t> </a:t>
            </a:r>
          </a:p>
          <a:p>
            <a:r>
              <a:rPr lang="en-US" dirty="0"/>
              <a:t>Ethnobiology </a:t>
            </a:r>
          </a:p>
          <a:p>
            <a:r>
              <a:rPr lang="en-US" dirty="0" err="1"/>
              <a:t>Ethnobotany</a:t>
            </a:r>
            <a:r>
              <a:rPr lang="en-US" dirty="0"/>
              <a:t> </a:t>
            </a:r>
          </a:p>
          <a:p>
            <a:r>
              <a:rPr lang="en-US" dirty="0" err="1"/>
              <a:t>Ethnozoology</a:t>
            </a:r>
            <a:r>
              <a:rPr lang="en-US" dirty="0"/>
              <a:t> </a:t>
            </a:r>
          </a:p>
          <a:p>
            <a:r>
              <a:rPr lang="en-US" dirty="0" err="1"/>
              <a:t>Ethnoecology</a:t>
            </a:r>
            <a:r>
              <a:rPr lang="en-US" dirty="0"/>
              <a:t> </a:t>
            </a:r>
          </a:p>
          <a:p>
            <a:r>
              <a:rPr lang="en-US" dirty="0" err="1"/>
              <a:t>Ethnocinema</a:t>
            </a:r>
            <a:r>
              <a:rPr lang="en-US" dirty="0"/>
              <a:t> </a:t>
            </a:r>
          </a:p>
          <a:p>
            <a:r>
              <a:rPr lang="en-US" dirty="0" err="1"/>
              <a:t>Ethnogeology</a:t>
            </a:r>
            <a:r>
              <a:rPr lang="en-US" dirty="0"/>
              <a:t> </a:t>
            </a:r>
          </a:p>
          <a:p>
            <a:r>
              <a:rPr lang="en-US" dirty="0" err="1"/>
              <a:t>Autoethnography</a:t>
            </a:r>
            <a:r>
              <a:rPr lang="en-US" dirty="0"/>
              <a:t> </a:t>
            </a:r>
          </a:p>
          <a:p>
            <a:r>
              <a:rPr lang="en-US" dirty="0" err="1"/>
              <a:t>Netnography</a:t>
            </a:r>
            <a:r>
              <a:rPr lang="en-US" dirty="0"/>
              <a:t> </a:t>
            </a:r>
          </a:p>
          <a:p>
            <a:r>
              <a:rPr lang="en-US" dirty="0" err="1" smtClean="0"/>
              <a:t>Ethnohistory</a:t>
            </a:r>
            <a:r>
              <a:rPr lang="en-US" dirty="0" smtClean="0"/>
              <a:t> </a:t>
            </a:r>
            <a:endParaRPr lang="en-US" dirty="0"/>
          </a:p>
          <a:p>
            <a:endParaRPr lang="uk-UA" dirty="0" smtClean="0"/>
          </a:p>
          <a:p>
            <a:r>
              <a:rPr lang="en-US" dirty="0" err="1" smtClean="0"/>
              <a:t>Ethnolinguistics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/>
              <a:t>Ethnomathematics</a:t>
            </a:r>
            <a:r>
              <a:rPr lang="en-US" dirty="0"/>
              <a:t> </a:t>
            </a:r>
          </a:p>
          <a:p>
            <a:r>
              <a:rPr lang="en-US" dirty="0"/>
              <a:t>Ethnomethodology </a:t>
            </a:r>
          </a:p>
          <a:p>
            <a:r>
              <a:rPr lang="en-US" dirty="0" err="1"/>
              <a:t>Ethnomuseology</a:t>
            </a:r>
            <a:r>
              <a:rPr lang="en-US" dirty="0"/>
              <a:t> </a:t>
            </a:r>
          </a:p>
          <a:p>
            <a:r>
              <a:rPr lang="en-US" dirty="0"/>
              <a:t>Ethnomusicology </a:t>
            </a:r>
          </a:p>
          <a:p>
            <a:r>
              <a:rPr lang="en-US" dirty="0" err="1"/>
              <a:t>Ethnophilosophy</a:t>
            </a:r>
            <a:r>
              <a:rPr lang="en-US" dirty="0"/>
              <a:t> </a:t>
            </a:r>
          </a:p>
          <a:p>
            <a:r>
              <a:rPr lang="en-US" dirty="0" err="1"/>
              <a:t>Ethnopoetics</a:t>
            </a:r>
            <a:r>
              <a:rPr lang="en-US" dirty="0"/>
              <a:t> </a:t>
            </a:r>
          </a:p>
          <a:p>
            <a:r>
              <a:rPr lang="en-US" dirty="0" err="1"/>
              <a:t>Ethnoscience</a:t>
            </a:r>
            <a:r>
              <a:rPr lang="en-US" dirty="0"/>
              <a:t> </a:t>
            </a:r>
          </a:p>
          <a:p>
            <a:r>
              <a:rPr lang="en-US" dirty="0" err="1"/>
              <a:t>Ethnosemiotics</a:t>
            </a:r>
            <a:r>
              <a:rPr lang="en-US" dirty="0"/>
              <a:t> </a:t>
            </a:r>
          </a:p>
          <a:p>
            <a:r>
              <a:rPr lang="en-US" dirty="0" err="1"/>
              <a:t>Ethnotaxonomy</a:t>
            </a:r>
            <a:endParaRPr lang="en-US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50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en-US" dirty="0" smtClean="0"/>
              <a:t>Conclusion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Ethnology is </a:t>
            </a:r>
            <a:r>
              <a:rPr lang="en-US" dirty="0"/>
              <a:t>a </a:t>
            </a:r>
            <a:r>
              <a:rPr lang="en-US" dirty="0" smtClean="0"/>
              <a:t>multidimensional science</a:t>
            </a:r>
            <a:r>
              <a:rPr lang="en-US" dirty="0"/>
              <a:t>, which </a:t>
            </a:r>
            <a:r>
              <a:rPr lang="en-US" dirty="0" smtClean="0"/>
              <a:t>studies: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process of </a:t>
            </a:r>
            <a:r>
              <a:rPr lang="en-US" dirty="0"/>
              <a:t>formation and development of ethnical groups, </a:t>
            </a:r>
            <a:endParaRPr lang="en-US" dirty="0" smtClean="0"/>
          </a:p>
          <a:p>
            <a:r>
              <a:rPr lang="en-US" dirty="0" smtClean="0"/>
              <a:t>their </a:t>
            </a:r>
            <a:r>
              <a:rPr lang="en-US" dirty="0"/>
              <a:t>identity, forms of their cultural organization, </a:t>
            </a:r>
            <a:r>
              <a:rPr lang="en-US" dirty="0" smtClean="0"/>
              <a:t>tendencies </a:t>
            </a:r>
            <a:r>
              <a:rPr lang="en-US" dirty="0"/>
              <a:t>in their collective behaviour </a:t>
            </a:r>
            <a:r>
              <a:rPr lang="en-US" dirty="0" smtClean="0"/>
              <a:t> formed by their culture,</a:t>
            </a:r>
            <a:endParaRPr lang="en-US" dirty="0"/>
          </a:p>
          <a:p>
            <a:r>
              <a:rPr lang="en-US" dirty="0" smtClean="0"/>
              <a:t>their interaction with other ethnic groups.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3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DISCOVER</a:t>
            </a:r>
            <a:br>
              <a:rPr lang="en-US" sz="4000" dirty="0"/>
            </a:br>
            <a:r>
              <a:rPr lang="en-US" sz="4000" dirty="0">
                <a:solidFill>
                  <a:srgbClr val="00B0F0"/>
                </a:solidFill>
              </a:rPr>
              <a:t>ETHNIC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0000"/>
                </a:solidFill>
              </a:rPr>
              <a:t>CULTURAL</a:t>
            </a:r>
            <a:r>
              <a:rPr lang="en-US" sz="4000" dirty="0"/>
              <a:t> AND </a:t>
            </a:r>
            <a:r>
              <a:rPr lang="en-US" sz="4000" dirty="0">
                <a:solidFill>
                  <a:srgbClr val="92D050"/>
                </a:solidFill>
              </a:rPr>
              <a:t>LINGUISTIC</a:t>
            </a:r>
            <a:r>
              <a:rPr lang="en-US" sz="4000" dirty="0"/>
              <a:t> DIVERSITY  OF THE </a:t>
            </a:r>
            <a:r>
              <a:rPr lang="en-US" sz="4000" dirty="0" smtClean="0"/>
              <a:t>WORLD!</a:t>
            </a:r>
            <a:endParaRPr lang="ru-RU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52936"/>
            <a:ext cx="7272808" cy="37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6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Thank you for attention!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ru-RU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616624" cy="52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1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Key words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354255"/>
              </p:ext>
            </p:extLst>
          </p:nvPr>
        </p:nvGraphicFramePr>
        <p:xfrm>
          <a:off x="467544" y="1124744"/>
          <a:ext cx="8352928" cy="5605272"/>
        </p:xfrm>
        <a:graphic>
          <a:graphicData uri="http://schemas.openxmlformats.org/drawingml/2006/table">
            <a:tbl>
              <a:tblPr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7540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26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195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66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ancestor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пращур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mentality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менталітет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culture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культура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to originate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виникати, походити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data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дані, відомості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outlook,worldview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світогляд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diversity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розмаїття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pagan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язичник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Enlightenment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Просвітництво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polling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опитування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ethnic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етнічний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population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населення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ethnos/ethne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етнос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primordial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первісний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ethnology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етнологія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science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наука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fieldwork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польові дослідження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scientist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науковець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folk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народ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society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суспільство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genesis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виникнення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social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суспільний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humanity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людство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tribe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err="1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плем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’</a:t>
                      </a:r>
                      <a:r>
                        <a:rPr lang="uk-UA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indigenous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корінний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values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rgbClr val="000000"/>
                          </a:solidFill>
                          <a:effectLst/>
                          <a:latin typeface="Constantia"/>
                          <a:ea typeface="Times New Roman"/>
                          <a:cs typeface="Arial"/>
                        </a:rPr>
                        <a:t>цінності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8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370" y="548680"/>
            <a:ext cx="8229600" cy="852704"/>
          </a:xfrm>
        </p:spPr>
        <p:txBody>
          <a:bodyPr/>
          <a:lstStyle/>
          <a:p>
            <a:pPr algn="ctr"/>
            <a:r>
              <a:rPr lang="en-US" dirty="0" smtClean="0"/>
              <a:t>ETHNIC: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7491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</a:t>
            </a:r>
            <a:r>
              <a:rPr lang="en-US" dirty="0" smtClean="0"/>
              <a:t>roup</a:t>
            </a:r>
          </a:p>
          <a:p>
            <a:r>
              <a:rPr lang="en-US" dirty="0" smtClean="0"/>
              <a:t>contact </a:t>
            </a:r>
          </a:p>
          <a:p>
            <a:r>
              <a:rPr lang="en-US" dirty="0" smtClean="0"/>
              <a:t>conflict </a:t>
            </a:r>
          </a:p>
          <a:p>
            <a:r>
              <a:rPr lang="en-US" dirty="0" smtClean="0"/>
              <a:t>name</a:t>
            </a:r>
          </a:p>
          <a:p>
            <a:r>
              <a:rPr lang="en-US" dirty="0" smtClean="0"/>
              <a:t>background </a:t>
            </a:r>
          </a:p>
          <a:p>
            <a:r>
              <a:rPr lang="en-US" dirty="0"/>
              <a:t>s</a:t>
            </a:r>
            <a:r>
              <a:rPr lang="en-US" dirty="0" smtClean="0"/>
              <a:t>tereotype</a:t>
            </a:r>
          </a:p>
          <a:p>
            <a:r>
              <a:rPr lang="en-US" dirty="0"/>
              <a:t>o</a:t>
            </a:r>
            <a:r>
              <a:rPr lang="en-US" dirty="0" smtClean="0"/>
              <a:t>rigin</a:t>
            </a:r>
          </a:p>
          <a:p>
            <a:r>
              <a:rPr lang="en-US" dirty="0"/>
              <a:t>m</a:t>
            </a:r>
            <a:r>
              <a:rPr lang="en-US" dirty="0" smtClean="0"/>
              <a:t>inority</a:t>
            </a:r>
          </a:p>
          <a:p>
            <a:r>
              <a:rPr lang="en-US" dirty="0"/>
              <a:t>w</a:t>
            </a:r>
            <a:r>
              <a:rPr lang="en-US" dirty="0" smtClean="0"/>
              <a:t>ear</a:t>
            </a:r>
          </a:p>
          <a:p>
            <a:r>
              <a:rPr lang="en-US" dirty="0"/>
              <a:t>f</a:t>
            </a:r>
            <a:r>
              <a:rPr lang="en-US" dirty="0" smtClean="0"/>
              <a:t>ood</a:t>
            </a:r>
          </a:p>
          <a:p>
            <a:r>
              <a:rPr lang="en-US" dirty="0" smtClean="0"/>
              <a:t>dance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69" y="1772816"/>
            <a:ext cx="3269603" cy="217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06" y="1561519"/>
            <a:ext cx="1920212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68" y="4328450"/>
            <a:ext cx="3301449" cy="198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57464"/>
            <a:ext cx="2199382" cy="20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81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3928" y="1806345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/>
              <a:t>Ethnology</a:t>
            </a:r>
            <a:r>
              <a:rPr lang="en-US" sz="3200" dirty="0"/>
              <a:t> (from the Greek </a:t>
            </a:r>
            <a:r>
              <a:rPr lang="en-US" sz="3200" dirty="0" err="1"/>
              <a:t>ἔθνος</a:t>
            </a:r>
            <a:r>
              <a:rPr lang="en-US" sz="3200" dirty="0"/>
              <a:t>, </a:t>
            </a:r>
            <a:r>
              <a:rPr lang="en-US" sz="3200" i="1" dirty="0" smtClean="0"/>
              <a:t>“</a:t>
            </a:r>
            <a:r>
              <a:rPr lang="en-US" sz="3200" b="1" i="1" dirty="0" smtClean="0"/>
              <a:t>ethnos</a:t>
            </a:r>
            <a:r>
              <a:rPr lang="en-US" sz="3200" i="1" dirty="0" smtClean="0"/>
              <a:t>” – </a:t>
            </a:r>
            <a:r>
              <a:rPr lang="en-US" sz="3200" dirty="0" smtClean="0"/>
              <a:t>“folk, nation”, </a:t>
            </a:r>
            <a:r>
              <a:rPr lang="en-US" sz="3200" i="1" dirty="0" smtClean="0"/>
              <a:t>“</a:t>
            </a:r>
            <a:r>
              <a:rPr lang="en-US" sz="3200" b="1" i="1" dirty="0" smtClean="0"/>
              <a:t>logos</a:t>
            </a:r>
            <a:r>
              <a:rPr lang="en-US" sz="3200" i="1" dirty="0" smtClean="0"/>
              <a:t>”</a:t>
            </a:r>
            <a:r>
              <a:rPr lang="en-US" sz="3200" dirty="0" smtClean="0"/>
              <a:t> – “word, science”) – </a:t>
            </a:r>
            <a:endParaRPr lang="ru-RU" sz="32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2232249" cy="248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8599" y="3484458"/>
            <a:ext cx="293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Adam </a:t>
            </a:r>
            <a:r>
              <a:rPr lang="en-US" dirty="0" err="1"/>
              <a:t>František</a:t>
            </a:r>
            <a:r>
              <a:rPr lang="en-US" dirty="0"/>
              <a:t> </a:t>
            </a:r>
            <a:r>
              <a:rPr lang="en-US" dirty="0" err="1"/>
              <a:t>Kollár</a:t>
            </a:r>
            <a:r>
              <a:rPr lang="en-US" dirty="0"/>
              <a:t>, 1779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8599" y="4293096"/>
            <a:ext cx="83179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</a:t>
            </a:r>
            <a:r>
              <a:rPr lang="en-US" sz="2800" dirty="0" smtClean="0"/>
              <a:t> </a:t>
            </a:r>
            <a:r>
              <a:rPr lang="en-US" sz="2800" dirty="0"/>
              <a:t>branch of anthropology that compares and analyzes the characteristics of different peoples </a:t>
            </a:r>
            <a:r>
              <a:rPr lang="en-US" sz="2800" dirty="0" smtClean="0"/>
              <a:t>and the relationship </a:t>
            </a:r>
            <a:r>
              <a:rPr lang="en-US" sz="2800" dirty="0"/>
              <a:t>between </a:t>
            </a:r>
            <a:r>
              <a:rPr lang="en-US" sz="2800" dirty="0" smtClean="0"/>
              <a:t>them.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63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Société</a:t>
            </a:r>
            <a:r>
              <a:rPr lang="en-US" dirty="0"/>
              <a:t> </a:t>
            </a:r>
            <a:r>
              <a:rPr lang="en-US" dirty="0" err="1"/>
              <a:t>Ethnologique</a:t>
            </a:r>
            <a:r>
              <a:rPr lang="en-US" dirty="0"/>
              <a:t> de Paris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official establishment of ethnology as a science – the foundation of Paris Ethnological Society (1839).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6" y="3767902"/>
            <a:ext cx="5584754" cy="264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63105"/>
            <a:ext cx="2044922" cy="306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37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A. F. </a:t>
            </a:r>
            <a:r>
              <a:rPr lang="en-US" sz="4800" dirty="0" err="1" smtClean="0"/>
              <a:t>Kollár</a:t>
            </a:r>
            <a:r>
              <a:rPr lang="en-US" sz="4800" dirty="0"/>
              <a:t> </a:t>
            </a:r>
            <a:r>
              <a:rPr lang="en-US" sz="4800" dirty="0" smtClean="0"/>
              <a:t>on ethnology: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47977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“Ethnology is the </a:t>
            </a:r>
            <a:r>
              <a:rPr lang="en-US" sz="2800" dirty="0"/>
              <a:t>science of nations and </a:t>
            </a:r>
            <a:r>
              <a:rPr lang="en-US" sz="2800" dirty="0" smtClean="0"/>
              <a:t>peoples</a:t>
            </a:r>
            <a:r>
              <a:rPr lang="uk-UA" sz="2800" dirty="0" smtClean="0"/>
              <a:t> … </a:t>
            </a:r>
            <a:r>
              <a:rPr lang="en-US" sz="2800" dirty="0" smtClean="0"/>
              <a:t>in </a:t>
            </a:r>
            <a:r>
              <a:rPr lang="en-US" sz="2800" dirty="0"/>
              <a:t>which they </a:t>
            </a:r>
            <a:r>
              <a:rPr lang="en-US" sz="2800" dirty="0" smtClean="0"/>
              <a:t>study the </a:t>
            </a:r>
            <a:r>
              <a:rPr lang="en-US" sz="2800" dirty="0"/>
              <a:t>origins, languages, customs, and institutions of various </a:t>
            </a:r>
            <a:r>
              <a:rPr lang="en-US" sz="2800" dirty="0" smtClean="0"/>
              <a:t>nations</a:t>
            </a:r>
            <a:r>
              <a:rPr lang="uk-UA" sz="2800" dirty="0" smtClean="0"/>
              <a:t> … </a:t>
            </a:r>
            <a:r>
              <a:rPr lang="en-US" sz="2800" dirty="0" smtClean="0"/>
              <a:t>in </a:t>
            </a:r>
            <a:r>
              <a:rPr lang="en-US" sz="2800" dirty="0"/>
              <a:t>order </a:t>
            </a:r>
            <a:r>
              <a:rPr lang="en-US" sz="2800" dirty="0" smtClean="0"/>
              <a:t>to </a:t>
            </a:r>
            <a:r>
              <a:rPr lang="en-US" sz="2800" dirty="0"/>
              <a:t>judge </a:t>
            </a:r>
            <a:r>
              <a:rPr lang="en-US" sz="2800" dirty="0" smtClean="0"/>
              <a:t>better</a:t>
            </a:r>
            <a:r>
              <a:rPr lang="uk-UA" sz="2800" dirty="0" smtClean="0"/>
              <a:t> </a:t>
            </a:r>
            <a:r>
              <a:rPr lang="en-US" sz="2800" dirty="0" smtClean="0"/>
              <a:t>the </a:t>
            </a:r>
            <a:r>
              <a:rPr lang="en-US" sz="2800" dirty="0"/>
              <a:t>nations and peoples in their own times</a:t>
            </a:r>
            <a:r>
              <a:rPr lang="en-US" sz="2800" dirty="0" smtClean="0"/>
              <a:t>.”</a:t>
            </a:r>
            <a:r>
              <a:rPr lang="en-US" sz="2800" i="1" dirty="0"/>
              <a:t> (</a:t>
            </a:r>
            <a:r>
              <a:rPr lang="en-US" sz="2800" i="1" dirty="0" err="1"/>
              <a:t>Historiae</a:t>
            </a:r>
            <a:r>
              <a:rPr lang="en-US" sz="2800" i="1" dirty="0"/>
              <a:t> </a:t>
            </a:r>
            <a:r>
              <a:rPr lang="en-US" sz="2800" i="1" dirty="0" err="1"/>
              <a:t>ivrisqve</a:t>
            </a:r>
            <a:r>
              <a:rPr lang="en-US" sz="2800" i="1" dirty="0"/>
              <a:t> </a:t>
            </a:r>
            <a:r>
              <a:rPr lang="en-US" sz="2800" i="1" dirty="0" err="1"/>
              <a:t>pvblici</a:t>
            </a:r>
            <a:r>
              <a:rPr lang="en-US" sz="2800" i="1" dirty="0"/>
              <a:t> </a:t>
            </a:r>
            <a:r>
              <a:rPr lang="en-US" sz="2800" i="1" dirty="0" err="1"/>
              <a:t>Regni</a:t>
            </a:r>
            <a:r>
              <a:rPr lang="en-US" sz="2800" i="1" dirty="0"/>
              <a:t> </a:t>
            </a:r>
            <a:r>
              <a:rPr lang="en-US" sz="2800" i="1" dirty="0" err="1"/>
              <a:t>Vngariae</a:t>
            </a:r>
            <a:r>
              <a:rPr lang="en-US" sz="2800" i="1" dirty="0"/>
              <a:t> </a:t>
            </a:r>
            <a:r>
              <a:rPr lang="en-US" sz="2800" i="1" dirty="0" err="1"/>
              <a:t>amoenitates</a:t>
            </a:r>
            <a:r>
              <a:rPr lang="en-US" sz="2800" i="1" dirty="0"/>
              <a:t>, </a:t>
            </a:r>
            <a:r>
              <a:rPr lang="en-US" sz="2800" dirty="0"/>
              <a:t>Vienna, 1783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22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91264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Note! </a:t>
            </a:r>
          </a:p>
          <a:p>
            <a:r>
              <a:rPr lang="en-US" dirty="0" smtClean="0"/>
              <a:t>There </a:t>
            </a:r>
            <a:r>
              <a:rPr lang="en-US" dirty="0"/>
              <a:t>is </a:t>
            </a:r>
            <a:r>
              <a:rPr lang="en-US" dirty="0" smtClean="0"/>
              <a:t>NO </a:t>
            </a:r>
            <a:r>
              <a:rPr lang="en-US" dirty="0"/>
              <a:t>such word in plural as “</a:t>
            </a:r>
            <a:r>
              <a:rPr lang="en-US" dirty="0" err="1"/>
              <a:t>ethnos</a:t>
            </a:r>
            <a:r>
              <a:rPr lang="en-US" dirty="0" err="1">
                <a:solidFill>
                  <a:srgbClr val="FF0000"/>
                </a:solidFill>
              </a:rPr>
              <a:t>es</a:t>
            </a:r>
            <a:r>
              <a:rPr lang="en-US" dirty="0" smtClean="0"/>
              <a:t>”!!!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ETHNOS: </a:t>
            </a:r>
            <a:r>
              <a:rPr lang="en-US" dirty="0" smtClean="0"/>
              <a:t>(</a:t>
            </a:r>
            <a:r>
              <a:rPr lang="en-US" dirty="0"/>
              <a:t>ˈ</a:t>
            </a:r>
            <a:r>
              <a:rPr lang="en-US" dirty="0" err="1"/>
              <a:t>ɛθnɒs</a:t>
            </a:r>
            <a:r>
              <a:rPr lang="en-US" dirty="0"/>
              <a:t>) noun. </a:t>
            </a:r>
            <a:endParaRPr lang="en-US" dirty="0" smtClean="0"/>
          </a:p>
          <a:p>
            <a:r>
              <a:rPr lang="en-US" dirty="0" smtClean="0"/>
              <a:t>Plural</a:t>
            </a:r>
            <a:r>
              <a:rPr lang="ru-RU" dirty="0" smtClean="0"/>
              <a:t> </a:t>
            </a:r>
            <a:r>
              <a:rPr lang="en-US" dirty="0" smtClean="0"/>
              <a:t>=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ETHNE</a:t>
            </a:r>
            <a:r>
              <a:rPr lang="en-US" dirty="0" smtClean="0"/>
              <a:t> </a:t>
            </a:r>
            <a:r>
              <a:rPr lang="en-US" dirty="0"/>
              <a:t>(ˈ</a:t>
            </a:r>
            <a:r>
              <a:rPr lang="en-US" dirty="0" err="1"/>
              <a:t>ɛθneɪ</a:t>
            </a:r>
            <a:r>
              <a:rPr lang="en-US" dirty="0"/>
              <a:t>) </a:t>
            </a:r>
            <a:r>
              <a:rPr lang="en-US" dirty="0" smtClean="0"/>
              <a:t>= “ethnic group</a:t>
            </a:r>
            <a:r>
              <a:rPr lang="en-US" dirty="0"/>
              <a:t>s</a:t>
            </a:r>
            <a:r>
              <a:rPr lang="en-US" dirty="0" smtClean="0"/>
              <a:t>”.</a:t>
            </a:r>
            <a:endParaRPr lang="en-US" dirty="0"/>
          </a:p>
          <a:p>
            <a:pPr marL="0" indent="0">
              <a:buNone/>
            </a:pPr>
            <a:r>
              <a:rPr lang="en-US" sz="1800" dirty="0" smtClean="0"/>
              <a:t>Collins </a:t>
            </a:r>
            <a:r>
              <a:rPr lang="en-US" sz="1800" dirty="0"/>
              <a:t>English Dictionary. Copyright </a:t>
            </a:r>
            <a:r>
              <a:rPr lang="en-US" sz="1800" dirty="0" smtClean="0"/>
              <a:t>© </a:t>
            </a:r>
            <a:r>
              <a:rPr lang="en-US" sz="1800" dirty="0"/>
              <a:t>HarperCollins Publishers</a:t>
            </a:r>
          </a:p>
          <a:p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869160"/>
            <a:ext cx="46291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79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2157</TotalTime>
  <Words>1068</Words>
  <Application>Microsoft Office PowerPoint</Application>
  <PresentationFormat>Экран (4:3)</PresentationFormat>
  <Paragraphs>226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Поток</vt:lpstr>
      <vt:lpstr>Lecture 1. Ethnology as a Science</vt:lpstr>
      <vt:lpstr>Plan</vt:lpstr>
      <vt:lpstr>     System of assessment:</vt:lpstr>
      <vt:lpstr>Key words</vt:lpstr>
      <vt:lpstr>ETHNIC:</vt:lpstr>
      <vt:lpstr>Презентация PowerPoint</vt:lpstr>
      <vt:lpstr>Société Ethnologique de Paris</vt:lpstr>
      <vt:lpstr>A. F. Kollár on ethnology:</vt:lpstr>
      <vt:lpstr>Презентация PowerPoint</vt:lpstr>
      <vt:lpstr>Презентация PowerPoint</vt:lpstr>
      <vt:lpstr>Ethnology as a science analyses:</vt:lpstr>
      <vt:lpstr>World Population Clock (Sept 8, 2019): http://www.worldometers.info/world-population/</vt:lpstr>
      <vt:lpstr>Презентация PowerPoint</vt:lpstr>
      <vt:lpstr>What are they doing?</vt:lpstr>
      <vt:lpstr>What are they doing?</vt:lpstr>
      <vt:lpstr>What is he doing?</vt:lpstr>
      <vt:lpstr>Презентация PowerPoint</vt:lpstr>
      <vt:lpstr>Ethnology as a science has: </vt:lpstr>
      <vt:lpstr>The aims of ethnology:</vt:lpstr>
      <vt:lpstr>The subject of ethnology</vt:lpstr>
      <vt:lpstr>Major concerns of ethnology: </vt:lpstr>
      <vt:lpstr>ETHNOLOGY is:</vt:lpstr>
      <vt:lpstr>Research methods of ethnology:</vt:lpstr>
      <vt:lpstr>Ethnology vs Anthropology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Ethnology and ethnography </vt:lpstr>
      <vt:lpstr>Ethnology and cultural studies </vt:lpstr>
      <vt:lpstr>Ethnology and sociology </vt:lpstr>
      <vt:lpstr>Ethnology and psychology </vt:lpstr>
      <vt:lpstr>Related disciplines  (more than 20):</vt:lpstr>
      <vt:lpstr>Conclusion</vt:lpstr>
      <vt:lpstr>DISCOVER ETHNIC, CULTURAL AND LINGUISTIC DIVERSITY  OF THE WORLD!</vt:lpstr>
      <vt:lpstr>Thank you for attention! 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1. Ethnology as a Science</dc:title>
  <dc:creator>Marina</dc:creator>
  <cp:lastModifiedBy>Marina</cp:lastModifiedBy>
  <cp:revision>117</cp:revision>
  <dcterms:created xsi:type="dcterms:W3CDTF">2018-08-19T13:28:39Z</dcterms:created>
  <dcterms:modified xsi:type="dcterms:W3CDTF">2019-09-24T18:28:21Z</dcterms:modified>
</cp:coreProperties>
</file>