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sldIdLst>
    <p:sldId id="256" r:id="rId4"/>
    <p:sldId id="257" r:id="rId5"/>
    <p:sldId id="267" r:id="rId6"/>
    <p:sldId id="270" r:id="rId7"/>
    <p:sldId id="271" r:id="rId8"/>
    <p:sldId id="272" r:id="rId9"/>
    <p:sldId id="273" r:id="rId10"/>
    <p:sldId id="278" r:id="rId11"/>
    <p:sldId id="276" r:id="rId12"/>
    <p:sldId id="277" r:id="rId13"/>
  </p:sldIdLst>
  <p:sldSz cx="9144000" cy="6858000" type="screen4x3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457200" y="272880"/>
            <a:ext cx="822852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subTitle"/>
          </p:nvPr>
        </p:nvSpPr>
        <p:spPr>
          <a:xfrm>
            <a:off x="457200" y="272880"/>
            <a:ext cx="822852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6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1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2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3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 fontScale="76000"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2880"/>
            <a:ext cx="8228520" cy="53096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20320"/>
            <a:ext cx="8228520" cy="1250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8228520" cy="11451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ru-RU" sz="18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bLxwsAthc2I" TargetMode="External"/><Relationship Id="rId3" Type="http://schemas.openxmlformats.org/officeDocument/2006/relationships/hyperlink" Target="https://www.youtube.com/watch?v=kBzhJHYeoj0" TargetMode="External"/><Relationship Id="rId7" Type="http://schemas.openxmlformats.org/officeDocument/2006/relationships/hyperlink" Target="https://www.youtube.com/watch?v=hc7cauZHNK8" TargetMode="External"/><Relationship Id="rId2" Type="http://schemas.openxmlformats.org/officeDocument/2006/relationships/hyperlink" Target="https://www.youtube.com/watch?v=GSHez85LKeo" TargetMode="External"/><Relationship Id="rId1" Type="http://schemas.openxmlformats.org/officeDocument/2006/relationships/slideLayout" Target="../slideLayouts/slideLayout29.xml"/><Relationship Id="rId6" Type="http://schemas.openxmlformats.org/officeDocument/2006/relationships/hyperlink" Target="https://www.youtube.com/watch?v=m2fR4Yx0Tbk" TargetMode="External"/><Relationship Id="rId5" Type="http://schemas.openxmlformats.org/officeDocument/2006/relationships/hyperlink" Target="https://www.youtube.com/watch?v=_0-L6YzEiSw" TargetMode="External"/><Relationship Id="rId10" Type="http://schemas.openxmlformats.org/officeDocument/2006/relationships/hyperlink" Target="https://www.youtube.com/watch?v=krUNzAcLyCI" TargetMode="External"/><Relationship Id="rId4" Type="http://schemas.openxmlformats.org/officeDocument/2006/relationships/hyperlink" Target="https://www.youtube.com/watch?v=RGkDkfqtxYg" TargetMode="External"/><Relationship Id="rId9" Type="http://schemas.openxmlformats.org/officeDocument/2006/relationships/hyperlink" Target="https://www.youtube.com/watch?v=0USpLdXNBME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214200" y="216000"/>
            <a:ext cx="8714520" cy="63695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4400" b="1" strike="noStrike" spc="-1" dirty="0" err="1" smtClean="0">
                <a:solidFill>
                  <a:srgbClr val="FF0000"/>
                </a:solidFill>
                <a:latin typeface="Calibri"/>
                <a:ea typeface="DejaVu Sans"/>
              </a:rPr>
              <a:t>Практичне</a:t>
            </a:r>
            <a:r>
              <a:rPr lang="ru-RU" sz="4400" b="1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заняття</a:t>
            </a:r>
            <a:r>
              <a:rPr lang="ru-RU" sz="4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№ </a:t>
            </a:r>
            <a:r>
              <a:rPr lang="en-US" sz="4400" b="1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8</a:t>
            </a:r>
            <a:endParaRPr lang="ru-RU" sz="4400" b="0" strike="noStrike" spc="-1" dirty="0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3600" b="1" dirty="0">
                <a:solidFill>
                  <a:srgbClr val="7030A0"/>
                </a:solidFill>
                <a:latin typeface="+mj-lt"/>
              </a:rPr>
              <a:t>Тема 8.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Лікарська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рослинна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сировина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, яка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містить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комплекси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 БАР з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вуглеводами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. </a:t>
            </a:r>
            <a:endParaRPr lang="ru-RU" sz="3600" b="1" dirty="0" smtClean="0">
              <a:solidFill>
                <a:srgbClr val="7030A0"/>
              </a:solidFill>
              <a:latin typeface="+mj-lt"/>
            </a:endParaRPr>
          </a:p>
          <a:p>
            <a:pPr algn="ctr">
              <a:lnSpc>
                <a:spcPct val="100000"/>
              </a:lnSpc>
            </a:pPr>
            <a:r>
              <a:rPr lang="ru-RU" sz="3600" b="1" dirty="0" smtClean="0">
                <a:solidFill>
                  <a:srgbClr val="7030A0"/>
                </a:solidFill>
                <a:latin typeface="+mj-lt"/>
              </a:rPr>
              <a:t>Тема 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9.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Лікарська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рослинна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сировина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, яка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містить</a:t>
            </a:r>
            <a:r>
              <a:rPr lang="ru-RU" sz="3600" b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ru-RU" sz="3600" b="1" dirty="0" err="1">
                <a:solidFill>
                  <a:srgbClr val="7030A0"/>
                </a:solidFill>
                <a:latin typeface="+mj-lt"/>
              </a:rPr>
              <a:t>кардіостероїди</a:t>
            </a:r>
            <a:r>
              <a:rPr lang="ru-RU" sz="3600" b="1" strike="noStrike" spc="-1" dirty="0" smtClean="0">
                <a:solidFill>
                  <a:srgbClr val="7030A0"/>
                </a:solidFill>
                <a:latin typeface="+mj-lt"/>
                <a:ea typeface="DejaVu Sans"/>
              </a:rPr>
              <a:t>. </a:t>
            </a:r>
            <a:endParaRPr lang="ru-RU" sz="3600" b="1" strike="noStrike" spc="-1" dirty="0">
              <a:solidFill>
                <a:srgbClr val="7030A0"/>
              </a:solidFill>
              <a:latin typeface="+mj-lt"/>
            </a:endParaRPr>
          </a:p>
          <a:p>
            <a:pPr algn="just">
              <a:lnSpc>
                <a:spcPct val="100000"/>
              </a:lnSpc>
            </a:pPr>
            <a:r>
              <a:rPr lang="ru-RU" sz="28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МЕТА 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ЗАНЯТТЯ: </a:t>
            </a:r>
            <a:endParaRPr lang="ru-RU" sz="28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навчитися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проводити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експрес-аналіз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комплексу БАР з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вуглеводами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у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свіжій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лікарській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рослинній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сировині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(ЛРС),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навчитись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проводити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якісний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та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кількісний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аналіз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ЛРС на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вміст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кардіостероїдів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(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серцевих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глікозидів</a:t>
            </a:r>
            <a:r>
              <a:rPr lang="ru-RU" sz="2400" b="1" strike="noStrike" spc="-1" dirty="0" smtClean="0">
                <a:solidFill>
                  <a:srgbClr val="7030A0"/>
                </a:solidFill>
                <a:latin typeface="Calibri"/>
                <a:ea typeface="DejaVu Sans"/>
              </a:rPr>
              <a:t>),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ознайомитися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з ЛР,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які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ростуть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на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території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7030A0"/>
                </a:solidFill>
                <a:latin typeface="Calibri"/>
                <a:ea typeface="DejaVu Sans"/>
              </a:rPr>
              <a:t>України</a:t>
            </a:r>
            <a:r>
              <a:rPr lang="ru-RU" sz="2400" b="1" strike="noStrike" spc="-1" dirty="0">
                <a:solidFill>
                  <a:srgbClr val="7030A0"/>
                </a:solidFill>
                <a:latin typeface="Calibri"/>
                <a:ea typeface="DejaVu Sans"/>
              </a:rPr>
              <a:t>.</a:t>
            </a:r>
            <a:endParaRPr lang="ru-RU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1"/>
          <p:cNvSpPr/>
          <p:nvPr/>
        </p:nvSpPr>
        <p:spPr>
          <a:xfrm>
            <a:off x="1224000" y="144000"/>
            <a:ext cx="7271640" cy="1186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4400" b="0" strike="noStrike" spc="-1">
                <a:solidFill>
                  <a:srgbClr val="000000"/>
                </a:solidFill>
                <a:latin typeface="Calibri"/>
              </a:rPr>
              <a:t>ПЕРЕГЛЯНЬТЕ ВІДЕО </a:t>
            </a:r>
            <a:endParaRPr lang="ru-RU" sz="44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(для додаткової інформації/за бажанням)</a:t>
            </a:r>
            <a:endParaRPr lang="ru-RU" sz="2800" b="0" strike="noStrike" spc="-1">
              <a:latin typeface="Arial"/>
            </a:endParaRPr>
          </a:p>
        </p:txBody>
      </p:sp>
      <p:sp>
        <p:nvSpPr>
          <p:cNvPr id="152" name="CustomShape 2"/>
          <p:cNvSpPr/>
          <p:nvPr/>
        </p:nvSpPr>
        <p:spPr>
          <a:xfrm>
            <a:off x="401564" y="1330560"/>
            <a:ext cx="7260000" cy="452286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u="sng" strike="noStrike" spc="-1" dirty="0" smtClean="0">
                <a:solidFill>
                  <a:srgbClr val="0000FF"/>
                </a:solidFill>
                <a:uFillTx/>
                <a:latin typeface="Arial"/>
                <a:hlinkClick r:id="rId2"/>
              </a:rPr>
              <a:t>https</a:t>
            </a: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2"/>
              </a:rPr>
              <a:t>://www.youtube.com/watch?v=GSHez85LKeo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(</a:t>
            </a:r>
            <a:r>
              <a:rPr lang="ru-RU" sz="1800" b="0" strike="noStrike" spc="-1" dirty="0" err="1">
                <a:solidFill>
                  <a:srgbClr val="0000FF"/>
                </a:solidFill>
                <a:latin typeface="Arial"/>
              </a:rPr>
              <a:t>різні</a:t>
            </a: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0000FF"/>
                </a:solidFill>
                <a:latin typeface="Arial"/>
              </a:rPr>
              <a:t>групи</a:t>
            </a: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0000FF"/>
                </a:solidFill>
                <a:latin typeface="Arial"/>
              </a:rPr>
              <a:t>вторинних</a:t>
            </a: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0000FF"/>
                </a:solidFill>
                <a:latin typeface="Arial"/>
              </a:rPr>
              <a:t>метаболітів</a:t>
            </a:r>
            <a:r>
              <a:rPr lang="ru-RU" sz="1800" b="0" strike="noStrike" spc="-1" dirty="0" smtClean="0">
                <a:solidFill>
                  <a:srgbClr val="0000FF"/>
                </a:solidFill>
                <a:latin typeface="Arial"/>
              </a:rPr>
              <a:t>)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 smtClean="0">
                <a:solidFill>
                  <a:srgbClr val="0000FF"/>
                </a:solidFill>
                <a:uFillTx/>
                <a:latin typeface="Arial"/>
                <a:hlinkClick r:id="rId3"/>
              </a:rPr>
              <a:t>https</a:t>
            </a: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3"/>
              </a:rPr>
              <a:t>://www.youtube.com/watch?v=kBzhJHYeoj0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4"/>
              </a:rPr>
              <a:t>https://www.youtube.com/watch?v=RGkDkfqtxYg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5"/>
              </a:rPr>
              <a:t>https://www.youtube.com/watch?v=_0-L6YzEiSw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(</a:t>
            </a:r>
            <a:r>
              <a:rPr lang="ru-RU" sz="1800" b="0" strike="noStrike" spc="-1" dirty="0" err="1">
                <a:solidFill>
                  <a:srgbClr val="0000FF"/>
                </a:solidFill>
                <a:latin typeface="Arial"/>
              </a:rPr>
              <a:t>серцеві</a:t>
            </a: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 </a:t>
            </a:r>
            <a:r>
              <a:rPr lang="ru-RU" sz="1800" b="0" strike="noStrike" spc="-1" dirty="0" err="1">
                <a:solidFill>
                  <a:srgbClr val="0000FF"/>
                </a:solidFill>
                <a:latin typeface="Arial"/>
              </a:rPr>
              <a:t>глікозиди</a:t>
            </a: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)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6"/>
              </a:rPr>
              <a:t>https://www.youtube.com/watch?v=m2fR4Yx0Tbk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(</a:t>
            </a:r>
            <a:r>
              <a:rPr lang="ru-RU" sz="1800" b="0" strike="noStrike" spc="-1" dirty="0" err="1">
                <a:solidFill>
                  <a:srgbClr val="0000FF"/>
                </a:solidFill>
                <a:latin typeface="Arial"/>
              </a:rPr>
              <a:t>Келлер-Кіліані</a:t>
            </a: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 тест</a:t>
            </a:r>
            <a:r>
              <a:rPr lang="ru-RU" sz="1800" b="0" strike="noStrike" spc="-1" dirty="0" smtClean="0">
                <a:solidFill>
                  <a:srgbClr val="0000FF"/>
                </a:solidFill>
                <a:latin typeface="Arial"/>
              </a:rPr>
              <a:t>)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7"/>
              </a:rPr>
              <a:t>https://www.youtube.com/watch?v=hc7cauZHNK8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(</a:t>
            </a:r>
            <a:r>
              <a:rPr lang="ru-RU" sz="1800" b="0" strike="noStrike" spc="-1" dirty="0" err="1">
                <a:solidFill>
                  <a:srgbClr val="0000FF"/>
                </a:solidFill>
                <a:latin typeface="Arial"/>
              </a:rPr>
              <a:t>Лібермана-Бурхарда</a:t>
            </a:r>
            <a:r>
              <a:rPr lang="ru-RU" sz="1800" b="0" strike="noStrike" spc="-1" dirty="0">
                <a:solidFill>
                  <a:srgbClr val="0000FF"/>
                </a:solidFill>
                <a:latin typeface="Arial"/>
              </a:rPr>
              <a:t> тест)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8"/>
              </a:rPr>
              <a:t>https://www.youtube.com/watch?v=bLxwsAthc2I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9"/>
              </a:rPr>
              <a:t>https://www.youtube.com/watch?v=0USpLdXNBME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u="sng" strike="noStrike" spc="-1" dirty="0">
                <a:solidFill>
                  <a:srgbClr val="0000FF"/>
                </a:solidFill>
                <a:uFillTx/>
                <a:latin typeface="Arial"/>
                <a:hlinkClick r:id="rId10"/>
              </a:rPr>
              <a:t>https://www.youtube.com/watch?v=krUNzAcLyCI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1"/>
          <p:cNvSpPr/>
          <p:nvPr/>
        </p:nvSpPr>
        <p:spPr>
          <a:xfrm>
            <a:off x="457200" y="0"/>
            <a:ext cx="8228520" cy="713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i="1" strike="noStrike" spc="-1">
                <a:solidFill>
                  <a:srgbClr val="FF0000"/>
                </a:solidFill>
                <a:latin typeface="Calibri"/>
                <a:ea typeface="DejaVu Sans"/>
              </a:rPr>
              <a:t>Питання для самопідготовки</a:t>
            </a:r>
            <a:endParaRPr lang="ru-RU" sz="4000" b="0" strike="noStrike" spc="-1">
              <a:latin typeface="Arial"/>
            </a:endParaRPr>
          </a:p>
        </p:txBody>
      </p:sp>
      <p:sp>
        <p:nvSpPr>
          <p:cNvPr id="116" name="CustomShape 2"/>
          <p:cNvSpPr/>
          <p:nvPr/>
        </p:nvSpPr>
        <p:spPr>
          <a:xfrm>
            <a:off x="214200" y="642960"/>
            <a:ext cx="8714520" cy="57855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marL="342900" indent="-342900" algn="just">
              <a:lnSpc>
                <a:spcPct val="100000"/>
              </a:lnSpc>
              <a:buAutoNum type="arabicPeriod"/>
            </a:pPr>
            <a:r>
              <a:rPr lang="ru-RU" b="1" strike="noStrike" spc="-1" dirty="0" err="1" smtClean="0">
                <a:solidFill>
                  <a:srgbClr val="000000"/>
                </a:solidFill>
                <a:latin typeface="Arial"/>
                <a:ea typeface="Times New Roman"/>
              </a:rPr>
              <a:t>Комплекси</a:t>
            </a:r>
            <a:r>
              <a:rPr lang="ru-RU" b="1" strike="noStrike" spc="-1" dirty="0" smtClean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БАР з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вуглеводами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endParaRPr lang="en-US" b="1" strike="noStrike" spc="-1" dirty="0" smtClean="0">
              <a:solidFill>
                <a:srgbClr val="000000"/>
              </a:solidFill>
              <a:latin typeface="Arial"/>
              <a:ea typeface="Times New Roman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 smtClean="0">
                <a:solidFill>
                  <a:srgbClr val="0070C0"/>
                </a:solidFill>
                <a:latin typeface="Arial"/>
                <a:ea typeface="Times New Roman"/>
              </a:rPr>
              <a:t>2.1.1 </a:t>
            </a:r>
            <a:r>
              <a:rPr lang="ru-RU" b="1" strike="noStrike" spc="-1" dirty="0">
                <a:solidFill>
                  <a:srgbClr val="0070C0"/>
                </a:solidFill>
                <a:latin typeface="Arial"/>
                <a:ea typeface="Times New Roman"/>
              </a:rPr>
              <a:t>КОМПЛЕКСИ БАР З ВУГЛЕВОДАМИ. </a:t>
            </a:r>
            <a:r>
              <a:rPr lang="ru-RU" b="1" strike="noStrike" spc="-1" dirty="0" err="1">
                <a:solidFill>
                  <a:srgbClr val="0070C0"/>
                </a:solidFill>
                <a:latin typeface="Arial"/>
                <a:ea typeface="Times New Roman"/>
              </a:rPr>
              <a:t>Глікозиди</a:t>
            </a:r>
            <a:r>
              <a:rPr lang="ru-RU" b="1" strike="noStrike" spc="-1" dirty="0">
                <a:solidFill>
                  <a:srgbClr val="0070C0"/>
                </a:solidFill>
                <a:latin typeface="Arial"/>
                <a:ea typeface="Times New Roman"/>
              </a:rPr>
              <a:t>.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Визначення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класифікація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2.1.2.Фізико-хімічні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властивості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глікозидів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2.1.3.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Методи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якісного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кількісного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аналізу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цих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сполук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в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рослинній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сировині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2.1.4.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Розповсюдження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2.1.5.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Біогенез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2.1.6.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Біологічна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дія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Представники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Рослини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які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містять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ці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сполуки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Біологічні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властивості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застосування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в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медицині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2.1.7.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Біологічна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активність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сірковмісних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ціаногенних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глікозидів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70C0"/>
                </a:solidFill>
                <a:latin typeface="Arial"/>
                <a:ea typeface="Times New Roman"/>
              </a:rPr>
              <a:t>2.2.1 СЕРЦЕВІ ГЛІКОЗИДИ.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Визначення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класифікація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фізико-хімічні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властивості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2.2.2.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Методи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якісного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кількісного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аналізу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цих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сполук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у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рослинній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сировині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2.2.3.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Біологічна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дія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2.2.4.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Біогенез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2.2.5.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Представники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Розповсюдження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Рослини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які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містять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ці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сполуки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2.2.6.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Біологічні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властивості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та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застосування</a:t>
            </a:r>
            <a:r>
              <a:rPr lang="ru-RU" b="1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в </a:t>
            </a:r>
            <a:r>
              <a:rPr lang="ru-RU" b="1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медицині</a:t>
            </a:r>
            <a:r>
              <a:rPr lang="ru-RU" b="1" strike="noStrike" spc="-1" dirty="0" smtClean="0">
                <a:solidFill>
                  <a:srgbClr val="000000"/>
                </a:solidFill>
                <a:latin typeface="Arial"/>
                <a:ea typeface="Times New Roman"/>
              </a:rPr>
              <a:t>.</a:t>
            </a:r>
            <a:endParaRPr lang="ru-RU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CustomShape 1"/>
          <p:cNvSpPr/>
          <p:nvPr/>
        </p:nvSpPr>
        <p:spPr>
          <a:xfrm>
            <a:off x="144000" y="209160"/>
            <a:ext cx="8714520" cy="600018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ЗАВДАННЯ 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1.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Виконайте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лабораторну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роботу (див.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додаток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):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виділення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та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якісні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реакції</a:t>
            </a:r>
            <a:endParaRPr lang="ru-RU" sz="24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-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заповніть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таблиці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в </a:t>
            </a:r>
            <a:r>
              <a:rPr lang="ru-RU" sz="2400" b="1" strike="noStrike" spc="-1" dirty="0" err="1" smtClean="0">
                <a:solidFill>
                  <a:srgbClr val="000000"/>
                </a:solidFill>
                <a:latin typeface="Calibri"/>
                <a:ea typeface="DejaVu Sans"/>
              </a:rPr>
              <a:t>завданні</a:t>
            </a:r>
            <a:r>
              <a:rPr lang="en-US" sz="2400" b="1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US" sz="2400" b="1" spc="-1" dirty="0" smtClean="0">
                <a:solidFill>
                  <a:srgbClr val="000000"/>
                </a:solidFill>
                <a:latin typeface="Calibri"/>
                <a:ea typeface="DejaVu Sans"/>
              </a:rPr>
              <a:t>4</a:t>
            </a:r>
            <a:r>
              <a:rPr lang="ru-RU" sz="2400" b="1" strike="noStrike" spc="-1" dirty="0" smtClean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використовуйте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лекцію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метод.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вказівки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до лаб.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роботи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та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матеріал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із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запропонованих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підручників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).</a:t>
            </a:r>
            <a:endParaRPr lang="ru-RU" sz="24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ЗАВДАННЯ 2.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Використовуючи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матеріали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лекції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,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основної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та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додаткової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рекомендованої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літератури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,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складіть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загальну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схему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метаболізму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утворення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серцевих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глікозидів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/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тіо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-/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ціаноглікозидів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 smtClean="0">
                <a:solidFill>
                  <a:srgbClr val="FF0000"/>
                </a:solidFill>
                <a:latin typeface="Calibri"/>
                <a:ea typeface="DejaVu Sans"/>
              </a:rPr>
              <a:t>із</a:t>
            </a:r>
            <a:r>
              <a:rPr lang="ru-RU" sz="2400" b="1" strike="noStrike" spc="-1" dirty="0" smtClean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зазначенням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проміжних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F0000"/>
                </a:solidFill>
                <a:latin typeface="Calibri"/>
                <a:ea typeface="DejaVu Sans"/>
              </a:rPr>
              <a:t>продуктів</a:t>
            </a:r>
            <a:r>
              <a:rPr lang="ru-RU" sz="2400" b="1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. 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запишіть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проміжні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продукти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або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замалюйте схему)</a:t>
            </a:r>
            <a:endParaRPr lang="ru-RU" sz="2400" b="0" strike="noStrike" spc="-1" dirty="0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Завдання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3.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Проаналізуйте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зв'язок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між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хімічною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будовою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та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фармакологічною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дією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серцевих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глікозидів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.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Зазначте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основні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FC0621"/>
                </a:solidFill>
                <a:latin typeface="Calibri"/>
                <a:ea typeface="DejaVu Sans"/>
              </a:rPr>
              <a:t>особливості</a:t>
            </a:r>
            <a:r>
              <a:rPr lang="ru-RU" sz="2400" b="1" strike="noStrike" spc="-1" dirty="0">
                <a:solidFill>
                  <a:srgbClr val="FC0621"/>
                </a:solidFill>
                <a:latin typeface="Calibri"/>
                <a:ea typeface="DejaVu Sans"/>
              </a:rPr>
              <a:t>. 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(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запишіть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окремі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особливості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будови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: природа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лактонного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кільця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наявність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замісників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подвійних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зв’язків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, природа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вуглеводного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компонента,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стереохімічні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особливості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молекули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та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їх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вплив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на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біологічну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ru-RU" sz="2400" b="1" strike="noStrike" spc="-1" dirty="0" err="1">
                <a:solidFill>
                  <a:srgbClr val="000000"/>
                </a:solidFill>
                <a:latin typeface="Calibri"/>
                <a:ea typeface="DejaVu Sans"/>
              </a:rPr>
              <a:t>активність</a:t>
            </a:r>
            <a:r>
              <a:rPr lang="ru-RU" sz="2400" b="1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)</a:t>
            </a:r>
            <a:endParaRPr lang="ru-RU" sz="24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Рисунок 133"/>
          <p:cNvPicPr/>
          <p:nvPr/>
        </p:nvPicPr>
        <p:blipFill>
          <a:blip r:embed="rId2"/>
          <a:srcRect l="25649" t="21639" r="22849" b="18976"/>
          <a:stretch/>
        </p:blipFill>
        <p:spPr>
          <a:xfrm>
            <a:off x="993960" y="144000"/>
            <a:ext cx="6997680" cy="4535640"/>
          </a:xfrm>
          <a:prstGeom prst="rect">
            <a:avLst/>
          </a:prstGeom>
          <a:ln>
            <a:noFill/>
          </a:ln>
        </p:spPr>
      </p:pic>
      <p:sp>
        <p:nvSpPr>
          <p:cNvPr id="135" name="CustomShape 1"/>
          <p:cNvSpPr/>
          <p:nvPr/>
        </p:nvSpPr>
        <p:spPr>
          <a:xfrm>
            <a:off x="216000" y="4608000"/>
            <a:ext cx="8855640" cy="2372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500" b="1" strike="noStrike" spc="-1">
                <a:latin typeface="Arial"/>
              </a:rPr>
              <a:t>Метильний радикал у С-10 зумовлює кумулятивний ефект.</a:t>
            </a:r>
            <a:endParaRPr lang="ru-RU" sz="15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500" b="1" strike="noStrike" spc="-1">
                <a:latin typeface="Arial"/>
              </a:rPr>
              <a:t>Глікозиди з карбоксильною групою у С-10 втрачають кардіотонічну дію.</a:t>
            </a:r>
            <a:endParaRPr lang="ru-RU" sz="15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500" b="1" strike="noStrike" spc="-1">
                <a:latin typeface="Arial"/>
              </a:rPr>
              <a:t>Зміна орієнтації лактонного кільця з 17β- на 17α, відновлення подвійного зв’язку/утворення ізокарденолідів - різке зниження кардіотонічної активності.</a:t>
            </a:r>
            <a:endParaRPr lang="ru-RU" sz="15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500" b="1" strike="noStrike" spc="-1">
                <a:latin typeface="Arial"/>
              </a:rPr>
              <a:t>Глікозиди з цис-сполученням кілець А і В активніші, ніж транс-форми.</a:t>
            </a:r>
            <a:endParaRPr lang="ru-RU" sz="15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500" b="1" strike="noStrike" spc="-1">
                <a:latin typeface="Arial"/>
              </a:rPr>
              <a:t>ОН-група у С-11α і С-12β підвищує біологічну активність, а у С-7β- / С-16β — знижує.</a:t>
            </a:r>
            <a:endParaRPr lang="ru-RU" sz="15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500" b="1" strike="noStrike" spc="-1">
                <a:latin typeface="Arial"/>
              </a:rPr>
              <a:t>Глікозиди з цукром L-ряду значно активніші за глікозиди із залишком D-ряду. Біологічна активність агліконів буфадієнолідного ряду вища, але дія їх коротша.</a:t>
            </a:r>
            <a:endParaRPr lang="ru-RU" sz="1500" b="0" strike="noStrike" spc="-1"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500" b="1" strike="noStrike" spc="-1">
                <a:latin typeface="Arial"/>
              </a:rPr>
              <a:t>При цис-конфігурації С/ D кілець серцевих глікозидів активність вища, ніж при транс.</a:t>
            </a:r>
            <a:endParaRPr lang="ru-RU" sz="15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5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1"/>
          <p:cNvSpPr/>
          <p:nvPr/>
        </p:nvSpPr>
        <p:spPr>
          <a:xfrm>
            <a:off x="374072" y="380858"/>
            <a:ext cx="8304185" cy="267620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800" b="1" strike="noStrike" spc="-1" dirty="0" err="1">
                <a:solidFill>
                  <a:srgbClr val="FC0621"/>
                </a:solidFill>
                <a:latin typeface="Arial"/>
              </a:rPr>
              <a:t>Завдання</a:t>
            </a:r>
            <a:r>
              <a:rPr lang="ru-RU" sz="2800" b="1" strike="noStrike" spc="-1" dirty="0">
                <a:solidFill>
                  <a:srgbClr val="FC0621"/>
                </a:solidFill>
                <a:latin typeface="Arial"/>
              </a:rPr>
              <a:t> 5. </a:t>
            </a:r>
            <a:r>
              <a:rPr lang="ru-RU" sz="2800" b="1" strike="noStrike" spc="-1" dirty="0" err="1">
                <a:solidFill>
                  <a:srgbClr val="FC0621"/>
                </a:solidFill>
                <a:latin typeface="Arial"/>
              </a:rPr>
              <a:t>Проаналізуйте</a:t>
            </a:r>
            <a:r>
              <a:rPr lang="ru-RU" sz="2800" b="1" strike="noStrike" spc="-1" dirty="0">
                <a:solidFill>
                  <a:srgbClr val="FC0621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C0621"/>
                </a:solidFill>
                <a:latin typeface="Arial"/>
              </a:rPr>
              <a:t>методи</a:t>
            </a:r>
            <a:r>
              <a:rPr lang="ru-RU" sz="2800" b="1" strike="noStrike" spc="-1" dirty="0">
                <a:solidFill>
                  <a:srgbClr val="FC0621"/>
                </a:solidFill>
                <a:latin typeface="Arial"/>
              </a:rPr>
              <a:t> </a:t>
            </a:r>
            <a:r>
              <a:rPr lang="ru-RU" sz="2800" b="1" u="sng" strike="noStrike" spc="-1" dirty="0" err="1">
                <a:solidFill>
                  <a:srgbClr val="FC0621"/>
                </a:solidFill>
                <a:uFillTx/>
                <a:latin typeface="Arial"/>
              </a:rPr>
              <a:t>кількісного</a:t>
            </a:r>
            <a:r>
              <a:rPr lang="ru-RU" sz="2800" b="1" u="sng" strike="noStrike" spc="-1" dirty="0">
                <a:solidFill>
                  <a:srgbClr val="FC0621"/>
                </a:solidFill>
                <a:uFillTx/>
                <a:latin typeface="Arial"/>
              </a:rPr>
              <a:t> </a:t>
            </a:r>
            <a:r>
              <a:rPr lang="ru-RU" sz="2800" b="1" u="sng" strike="noStrike" spc="-1" dirty="0" err="1">
                <a:solidFill>
                  <a:srgbClr val="FC0621"/>
                </a:solidFill>
                <a:uFillTx/>
                <a:latin typeface="Arial"/>
              </a:rPr>
              <a:t>аналізу</a:t>
            </a:r>
            <a:r>
              <a:rPr lang="ru-RU" sz="2800" b="1" u="sng" strike="noStrike" spc="-1" dirty="0">
                <a:solidFill>
                  <a:srgbClr val="FC0621"/>
                </a:solidFill>
                <a:uFillTx/>
                <a:latin typeface="Arial"/>
              </a:rPr>
              <a:t> ЛРС</a:t>
            </a:r>
            <a:r>
              <a:rPr lang="ru-RU" sz="2800" b="1" strike="noStrike" spc="-1" dirty="0">
                <a:solidFill>
                  <a:srgbClr val="FC0621"/>
                </a:solidFill>
                <a:latin typeface="Arial"/>
              </a:rPr>
              <a:t>, яка </a:t>
            </a:r>
            <a:r>
              <a:rPr lang="ru-RU" sz="2800" b="1" strike="noStrike" spc="-1" dirty="0" err="1">
                <a:solidFill>
                  <a:srgbClr val="FC0621"/>
                </a:solidFill>
                <a:latin typeface="Arial"/>
              </a:rPr>
              <a:t>містить</a:t>
            </a:r>
            <a:r>
              <a:rPr lang="ru-RU" sz="2800" b="1" strike="noStrike" spc="-1" dirty="0">
                <a:solidFill>
                  <a:srgbClr val="FC0621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C0621"/>
                </a:solidFill>
                <a:latin typeface="Arial"/>
              </a:rPr>
              <a:t>серцеві</a:t>
            </a:r>
            <a:r>
              <a:rPr lang="ru-RU" sz="2800" b="1" strike="noStrike" spc="-1" dirty="0">
                <a:solidFill>
                  <a:srgbClr val="FC0621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FC0621"/>
                </a:solidFill>
                <a:latin typeface="Arial"/>
              </a:rPr>
              <a:t>глікозиди</a:t>
            </a:r>
            <a:r>
              <a:rPr lang="ru-RU" sz="2800" b="1" strike="noStrike" spc="-1" dirty="0">
                <a:solidFill>
                  <a:srgbClr val="FC0621"/>
                </a:solidFill>
                <a:latin typeface="Arial"/>
              </a:rPr>
              <a:t>.</a:t>
            </a:r>
            <a:endParaRPr lang="ru-RU" sz="2800" b="0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800" b="1" strike="noStrike" spc="-1" dirty="0" err="1">
                <a:solidFill>
                  <a:srgbClr val="000000"/>
                </a:solidFill>
                <a:latin typeface="Arial"/>
              </a:rPr>
              <a:t>Розгляньте</a:t>
            </a:r>
            <a:r>
              <a:rPr lang="ru-RU" sz="2800" b="1" strike="noStrike" spc="-1" dirty="0">
                <a:solidFill>
                  <a:srgbClr val="000000"/>
                </a:solidFill>
                <a:latin typeface="Arial"/>
              </a:rPr>
              <a:t> методику в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Arial"/>
              </a:rPr>
              <a:t>представленому</a:t>
            </a:r>
            <a:r>
              <a:rPr lang="ru-RU" sz="2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Arial"/>
              </a:rPr>
              <a:t>нижче</a:t>
            </a:r>
            <a:r>
              <a:rPr lang="ru-RU" sz="2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Arial"/>
              </a:rPr>
              <a:t>завданні</a:t>
            </a:r>
            <a:r>
              <a:rPr lang="ru-RU" sz="2800" b="1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Arial"/>
              </a:rPr>
              <a:t>розрахуйте</a:t>
            </a:r>
            <a:r>
              <a:rPr lang="ru-RU" sz="2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Arial"/>
              </a:rPr>
              <a:t>Rf</a:t>
            </a:r>
            <a:r>
              <a:rPr lang="ru-RU" sz="2800" b="1" strike="noStrike" spc="-1" dirty="0">
                <a:solidFill>
                  <a:srgbClr val="000000"/>
                </a:solidFill>
                <a:latin typeface="Arial"/>
              </a:rPr>
              <a:t> для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Arial"/>
              </a:rPr>
              <a:t>типової</a:t>
            </a:r>
            <a:r>
              <a:rPr lang="ru-RU" sz="2800" b="1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ru-RU" sz="2800" b="1" strike="noStrike" spc="-1" dirty="0" err="1">
                <a:solidFill>
                  <a:srgbClr val="000000"/>
                </a:solidFill>
                <a:latin typeface="Arial"/>
              </a:rPr>
              <a:t>хроматограми</a:t>
            </a:r>
            <a:r>
              <a:rPr lang="ru-RU" sz="2800" b="1" strike="noStrike" spc="-1" smtClean="0">
                <a:solidFill>
                  <a:srgbClr val="000000"/>
                </a:solidFill>
                <a:latin typeface="Arial"/>
              </a:rPr>
              <a:t>.</a:t>
            </a:r>
            <a:endParaRPr lang="ru-RU" sz="2800" b="0" strike="noStrike" spc="-1" dirty="0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CustomShape 2"/>
          <p:cNvSpPr/>
          <p:nvPr/>
        </p:nvSpPr>
        <p:spPr>
          <a:xfrm>
            <a:off x="4128639" y="3544511"/>
            <a:ext cx="4862978" cy="307631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b="1" i="1" spc="-1" dirty="0" err="1"/>
              <a:t>Довжина</a:t>
            </a:r>
            <a:r>
              <a:rPr lang="ru-RU" b="1" i="1" spc="-1" dirty="0"/>
              <a:t> </a:t>
            </a:r>
            <a:r>
              <a:rPr lang="ru-RU" b="1" i="1" spc="-1" dirty="0" err="1"/>
              <a:t>пробігу</a:t>
            </a:r>
            <a:r>
              <a:rPr lang="ru-RU" b="1" i="1" spc="-1" dirty="0"/>
              <a:t> </a:t>
            </a:r>
            <a:r>
              <a:rPr lang="ru-RU" b="1" i="1" spc="-1" dirty="0" err="1"/>
              <a:t>рухомої</a:t>
            </a:r>
            <a:r>
              <a:rPr lang="ru-RU" b="1" i="1" spc="-1" dirty="0"/>
              <a:t> </a:t>
            </a:r>
            <a:r>
              <a:rPr lang="ru-RU" b="1" i="1" spc="-1" dirty="0" err="1"/>
              <a:t>фази</a:t>
            </a:r>
            <a:r>
              <a:rPr lang="ru-RU" b="1" i="1" spc="-1" dirty="0"/>
              <a:t> 12 см.</a:t>
            </a:r>
            <a:r>
              <a:rPr lang="ru-RU" sz="1600" b="1" spc="-1" dirty="0"/>
              <a:t> </a:t>
            </a:r>
            <a:r>
              <a:rPr lang="ru-RU" sz="1600" b="1" spc="-1" dirty="0" smtClean="0"/>
              <a:t>Як </a:t>
            </a:r>
            <a:r>
              <a:rPr lang="ru-RU" sz="1600" b="1" spc="-1" dirty="0" err="1"/>
              <a:t>рухома</a:t>
            </a:r>
            <a:r>
              <a:rPr lang="ru-RU" sz="1600" b="1" spc="-1" dirty="0"/>
              <a:t> фаза </a:t>
            </a:r>
            <a:r>
              <a:rPr lang="ru-RU" sz="1600" b="1" spc="-1" dirty="0" err="1"/>
              <a:t>використовується</a:t>
            </a:r>
            <a:r>
              <a:rPr lang="ru-RU" sz="1600" b="1" spc="-1" dirty="0"/>
              <a:t> система: хлороформ - </a:t>
            </a:r>
            <a:r>
              <a:rPr lang="ru-RU" sz="1600" b="1" spc="-1" dirty="0" err="1"/>
              <a:t>етиловий</a:t>
            </a:r>
            <a:r>
              <a:rPr lang="ru-RU" sz="1600" b="1" spc="-1" dirty="0"/>
              <a:t> спирт - </a:t>
            </a:r>
            <a:r>
              <a:rPr lang="ru-RU" sz="1600" b="1" spc="-1" dirty="0" smtClean="0"/>
              <a:t>бензол-</a:t>
            </a:r>
            <a:r>
              <a:rPr lang="ru-RU" sz="1600" b="1" spc="-1" dirty="0" err="1" smtClean="0"/>
              <a:t>формамід</a:t>
            </a:r>
            <a:r>
              <a:rPr lang="ru-RU" sz="1600" b="1" spc="-1" dirty="0" smtClean="0"/>
              <a:t> </a:t>
            </a:r>
            <a:r>
              <a:rPr lang="ru-RU" sz="1600" b="1" spc="-1" dirty="0"/>
              <a:t>(59 : 10 : 30 : 1</a:t>
            </a:r>
            <a:r>
              <a:rPr lang="ru-RU" sz="1600" b="1" spc="-1" dirty="0" smtClean="0"/>
              <a:t>).</a:t>
            </a:r>
          </a:p>
          <a:p>
            <a:pPr>
              <a:lnSpc>
                <a:spcPct val="100000"/>
              </a:lnSpc>
            </a:pPr>
            <a:r>
              <a:rPr lang="ru-RU" sz="1600" b="1" spc="-1" dirty="0" err="1" smtClean="0"/>
              <a:t>Обробляють</a:t>
            </a:r>
            <a:r>
              <a:rPr lang="ru-RU" sz="1600" b="1" spc="-1" dirty="0" smtClean="0"/>
              <a:t> </a:t>
            </a:r>
            <a:r>
              <a:rPr lang="ru-RU" sz="1600" b="1" spc="-1" dirty="0"/>
              <a:t>25%-ним </a:t>
            </a:r>
            <a:r>
              <a:rPr lang="ru-RU" sz="1600" b="1" spc="-1" dirty="0" err="1"/>
              <a:t>розчином</a:t>
            </a:r>
            <a:r>
              <a:rPr lang="ru-RU" sz="1600" b="1" spc="-1" dirty="0"/>
              <a:t> </a:t>
            </a:r>
            <a:r>
              <a:rPr lang="ru-RU" sz="1600" b="1" spc="-1" dirty="0" err="1"/>
              <a:t>трихлороцтової</a:t>
            </a:r>
            <a:r>
              <a:rPr lang="ru-RU" sz="1600" b="1" spc="-1" dirty="0"/>
              <a:t> </a:t>
            </a:r>
            <a:r>
              <a:rPr lang="ru-RU" sz="1600" b="1" spc="-1" dirty="0" err="1"/>
              <a:t>кислоти</a:t>
            </a:r>
            <a:r>
              <a:rPr lang="ru-RU" sz="1600" b="1" spc="-1" dirty="0"/>
              <a:t> в </a:t>
            </a:r>
            <a:r>
              <a:rPr lang="ru-RU" sz="1600" b="1" spc="-1" dirty="0" err="1"/>
              <a:t>етиловому</a:t>
            </a:r>
            <a:r>
              <a:rPr lang="ru-RU" sz="1600" b="1" spc="-1" dirty="0"/>
              <a:t> </a:t>
            </a:r>
            <a:r>
              <a:rPr lang="ru-RU" sz="1600" b="1" spc="-1" dirty="0" err="1"/>
              <a:t>спирті</a:t>
            </a:r>
            <a:r>
              <a:rPr lang="ru-RU" sz="1600" b="1" spc="-1" dirty="0"/>
              <a:t> з </a:t>
            </a:r>
            <a:r>
              <a:rPr lang="ru-RU" sz="1600" b="1" spc="-1" dirty="0" err="1"/>
              <a:t>додаванням</a:t>
            </a:r>
            <a:r>
              <a:rPr lang="ru-RU" sz="1600" b="1" spc="-1" dirty="0"/>
              <a:t> 0,2% </a:t>
            </a:r>
            <a:r>
              <a:rPr lang="ru-RU" sz="1600" b="1" spc="-1" dirty="0" err="1"/>
              <a:t>хлораміну</a:t>
            </a:r>
            <a:r>
              <a:rPr lang="ru-RU" sz="1600" b="1" spc="-1" dirty="0"/>
              <a:t> Т</a:t>
            </a:r>
            <a:r>
              <a:rPr lang="ru-RU" sz="1600" b="1" spc="-1" dirty="0" smtClean="0"/>
              <a:t>.</a:t>
            </a:r>
          </a:p>
          <a:p>
            <a:pPr>
              <a:lnSpc>
                <a:spcPct val="100000"/>
              </a:lnSpc>
            </a:pPr>
            <a:r>
              <a:rPr lang="en-US" sz="1600" b="1" spc="-1" dirty="0" err="1" smtClean="0"/>
              <a:t>Rf</a:t>
            </a:r>
            <a:r>
              <a:rPr lang="en-US" sz="1600" b="1" spc="-1" dirty="0" smtClean="0"/>
              <a:t> </a:t>
            </a:r>
            <a:r>
              <a:rPr lang="ru-RU" sz="1600" b="1" spc="-1" dirty="0" err="1"/>
              <a:t>плям</a:t>
            </a:r>
            <a:r>
              <a:rPr lang="ru-RU" sz="1600" b="1" spc="-1" dirty="0"/>
              <a:t> </a:t>
            </a:r>
            <a:r>
              <a:rPr lang="ru-RU" sz="1600" b="1" spc="-1" dirty="0" err="1"/>
              <a:t>ланатозидів</a:t>
            </a:r>
            <a:r>
              <a:rPr lang="ru-RU" sz="1600" b="1" spc="-1" dirty="0"/>
              <a:t> у </a:t>
            </a:r>
            <a:r>
              <a:rPr lang="ru-RU" sz="1600" b="1" spc="-1" dirty="0" err="1"/>
              <a:t>цій</a:t>
            </a:r>
            <a:r>
              <a:rPr lang="ru-RU" sz="1600" b="1" spc="-1" dirty="0"/>
              <a:t> </a:t>
            </a:r>
            <a:r>
              <a:rPr lang="ru-RU" sz="1600" b="1" spc="-1" dirty="0" err="1"/>
              <a:t>системі</a:t>
            </a:r>
            <a:r>
              <a:rPr lang="ru-RU" sz="1600" b="1" spc="-1" dirty="0"/>
              <a:t>: </a:t>
            </a:r>
          </a:p>
          <a:p>
            <a:pPr>
              <a:lnSpc>
                <a:spcPct val="100000"/>
              </a:lnSpc>
            </a:pPr>
            <a:r>
              <a:rPr lang="ru-RU" sz="1600" b="1" i="1" spc="-1" dirty="0" smtClean="0"/>
              <a:t>А </a:t>
            </a:r>
            <a:r>
              <a:rPr lang="ru-RU" sz="1600" b="1" i="1" spc="-1" dirty="0"/>
              <a:t>- 0,74; В - 0,43; З - </a:t>
            </a:r>
            <a:r>
              <a:rPr lang="ru-RU" sz="1600" b="1" i="1" spc="-1" dirty="0" smtClean="0"/>
              <a:t>0,24</a:t>
            </a:r>
          </a:p>
          <a:p>
            <a:pPr>
              <a:lnSpc>
                <a:spcPct val="100000"/>
              </a:lnSpc>
            </a:pPr>
            <a:r>
              <a:rPr lang="ru-RU" sz="1600" b="1" i="1" spc="-1" dirty="0" err="1" smtClean="0"/>
              <a:t>Ланатозид</a:t>
            </a:r>
            <a:r>
              <a:rPr lang="ru-RU" sz="1600" b="1" i="1" spc="-1" dirty="0" smtClean="0"/>
              <a:t> </a:t>
            </a:r>
            <a:r>
              <a:rPr lang="ru-RU" sz="1600" b="1" i="1" spc="-1" dirty="0"/>
              <a:t>А </a:t>
            </a:r>
            <a:r>
              <a:rPr lang="ru-RU" sz="1600" b="1" spc="-1" dirty="0" err="1"/>
              <a:t>має</a:t>
            </a:r>
            <a:r>
              <a:rPr lang="ru-RU" sz="1600" b="1" spc="-1" dirty="0"/>
              <a:t> </a:t>
            </a:r>
            <a:r>
              <a:rPr lang="ru-RU" sz="1600" b="1" spc="-1" dirty="0" err="1"/>
              <a:t>яскраво-жовту</a:t>
            </a:r>
            <a:r>
              <a:rPr lang="ru-RU" sz="1600" b="1" spc="-1" dirty="0"/>
              <a:t> </a:t>
            </a:r>
            <a:r>
              <a:rPr lang="ru-RU" sz="1600" b="1" spc="-1" dirty="0" err="1"/>
              <a:t>флуоресценцію</a:t>
            </a:r>
            <a:r>
              <a:rPr lang="ru-RU" sz="1600" b="1" spc="-1" dirty="0"/>
              <a:t>;  </a:t>
            </a:r>
            <a:r>
              <a:rPr lang="ru-RU" sz="1600" b="1" i="1" spc="-1" dirty="0" smtClean="0"/>
              <a:t>В</a:t>
            </a:r>
            <a:r>
              <a:rPr lang="ru-RU" sz="1600" b="1" spc="-1" dirty="0" smtClean="0"/>
              <a:t> </a:t>
            </a:r>
            <a:r>
              <a:rPr lang="ru-RU" sz="1600" b="1" spc="-1" dirty="0"/>
              <a:t>- </a:t>
            </a:r>
            <a:r>
              <a:rPr lang="ru-RU" sz="1600" b="1" spc="-1" dirty="0" err="1"/>
              <a:t>зеленувато-блакитний</a:t>
            </a:r>
            <a:r>
              <a:rPr lang="ru-RU" sz="1600" b="1" spc="-1" dirty="0"/>
              <a:t>; </a:t>
            </a:r>
            <a:endParaRPr lang="ru-RU" sz="1600" b="1" spc="-1" dirty="0" smtClean="0"/>
          </a:p>
          <a:p>
            <a:pPr>
              <a:lnSpc>
                <a:spcPct val="100000"/>
              </a:lnSpc>
            </a:pPr>
            <a:r>
              <a:rPr lang="ru-RU" sz="1600" b="1" i="1" spc="-1" dirty="0" smtClean="0"/>
              <a:t>С </a:t>
            </a:r>
            <a:r>
              <a:rPr lang="ru-RU" sz="1600" b="1" spc="-1" dirty="0"/>
              <a:t>- </a:t>
            </a:r>
            <a:r>
              <a:rPr lang="ru-RU" sz="1600" b="1" spc="-1" dirty="0" err="1"/>
              <a:t>блакитний</a:t>
            </a:r>
            <a:r>
              <a:rPr lang="ru-RU" sz="1600" b="1" spc="-1" dirty="0"/>
              <a:t>.</a:t>
            </a:r>
            <a:endParaRPr lang="ru-RU" sz="1600" b="1" strike="noStrike" spc="-1" dirty="0">
              <a:latin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91891" y="144000"/>
            <a:ext cx="4336474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i="1" dirty="0" smtClean="0">
                <a:solidFill>
                  <a:srgbClr val="FF0000"/>
                </a:solidFill>
              </a:rPr>
              <a:t>Схема тонкошарової </a:t>
            </a:r>
            <a:r>
              <a:rPr lang="uk-UA" sz="2000" b="1" i="1" dirty="0" err="1" smtClean="0">
                <a:solidFill>
                  <a:srgbClr val="FF0000"/>
                </a:solidFill>
              </a:rPr>
              <a:t>хроматограми</a:t>
            </a:r>
            <a:r>
              <a:rPr lang="uk-UA" sz="2000" b="1" i="1" dirty="0" smtClean="0">
                <a:solidFill>
                  <a:srgbClr val="FF0000"/>
                </a:solidFill>
              </a:rPr>
              <a:t> серцевих </a:t>
            </a:r>
            <a:r>
              <a:rPr lang="uk-UA" sz="2000" b="1" i="1" dirty="0" err="1" smtClean="0">
                <a:solidFill>
                  <a:srgbClr val="FF0000"/>
                </a:solidFill>
              </a:rPr>
              <a:t>глікозидів</a:t>
            </a:r>
            <a:r>
              <a:rPr lang="uk-UA" sz="2000" b="1" i="1" dirty="0" smtClean="0">
                <a:solidFill>
                  <a:srgbClr val="FF0000"/>
                </a:solidFill>
              </a:rPr>
              <a:t> наперстянки шерстистої:</a:t>
            </a:r>
          </a:p>
          <a:p>
            <a:r>
              <a:rPr lang="uk-UA" b="1" dirty="0" smtClean="0"/>
              <a:t>І – частина </a:t>
            </a:r>
            <a:r>
              <a:rPr lang="uk-UA" b="1" dirty="0" err="1" smtClean="0"/>
              <a:t>хроматоргафічної</a:t>
            </a:r>
            <a:r>
              <a:rPr lang="uk-UA" b="1" dirty="0" smtClean="0"/>
              <a:t> пластинки, оброблена реактивом; </a:t>
            </a:r>
          </a:p>
          <a:p>
            <a:r>
              <a:rPr lang="uk-UA" b="1" dirty="0" smtClean="0"/>
              <a:t>ІІ - необроблена реактивом; </a:t>
            </a:r>
          </a:p>
          <a:p>
            <a:r>
              <a:rPr lang="uk-UA" b="1" dirty="0" smtClean="0"/>
              <a:t>1 – спиртовий розчин «абіцину»; </a:t>
            </a:r>
          </a:p>
          <a:p>
            <a:r>
              <a:rPr lang="uk-UA" b="1" dirty="0" smtClean="0"/>
              <a:t>А - </a:t>
            </a:r>
            <a:r>
              <a:rPr lang="ru-RU" b="1" spc="-1" dirty="0" err="1" smtClean="0"/>
              <a:t>ланатозид</a:t>
            </a:r>
            <a:r>
              <a:rPr lang="ru-RU" b="1" spc="-1" dirty="0" smtClean="0"/>
              <a:t> А; В - </a:t>
            </a:r>
            <a:r>
              <a:rPr lang="ru-RU" b="1" spc="-1" dirty="0" err="1" smtClean="0"/>
              <a:t>ланатозид</a:t>
            </a:r>
            <a:r>
              <a:rPr lang="ru-RU" b="1" spc="-1" dirty="0" smtClean="0"/>
              <a:t> В; </a:t>
            </a:r>
          </a:p>
          <a:p>
            <a:r>
              <a:rPr lang="ru-RU" b="1" spc="-1" dirty="0" smtClean="0"/>
              <a:t>С – </a:t>
            </a:r>
            <a:r>
              <a:rPr lang="ru-RU" b="1" spc="-1" dirty="0" err="1" smtClean="0"/>
              <a:t>ланатозид</a:t>
            </a:r>
            <a:r>
              <a:rPr lang="ru-RU" b="1" spc="-1" dirty="0" smtClean="0"/>
              <a:t>  С; 2 і 3 – очищений </a:t>
            </a:r>
            <a:r>
              <a:rPr lang="ru-RU" b="1" spc="-1" dirty="0" err="1" smtClean="0"/>
              <a:t>витяг</a:t>
            </a:r>
            <a:r>
              <a:rPr lang="ru-RU" b="1" spc="-1" dirty="0" smtClean="0"/>
              <a:t> з </a:t>
            </a:r>
            <a:r>
              <a:rPr lang="ru-RU" b="1" spc="-1" dirty="0" err="1" smtClean="0"/>
              <a:t>листя</a:t>
            </a:r>
            <a:r>
              <a:rPr lang="ru-RU" b="1" spc="-1" dirty="0" smtClean="0"/>
              <a:t> наперстянки</a:t>
            </a:r>
            <a:endParaRPr lang="ru-RU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09" y="512619"/>
            <a:ext cx="4008630" cy="556952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CustomShape 1"/>
          <p:cNvSpPr/>
          <p:nvPr/>
        </p:nvSpPr>
        <p:spPr>
          <a:xfrm>
            <a:off x="4716360" y="714546"/>
            <a:ext cx="4081276" cy="566163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2400" b="1" spc="-1" dirty="0" smtClean="0">
                <a:solidFill>
                  <a:srgbClr val="FF0000"/>
                </a:solidFill>
              </a:rPr>
              <a:t>Схема паперової </a:t>
            </a:r>
            <a:r>
              <a:rPr lang="uk-UA" sz="2400" b="1" spc="-1" dirty="0" err="1">
                <a:solidFill>
                  <a:srgbClr val="FF0000"/>
                </a:solidFill>
              </a:rPr>
              <a:t>х</a:t>
            </a:r>
            <a:r>
              <a:rPr lang="uk-UA" sz="2400" b="1" spc="-1" dirty="0" err="1" smtClean="0">
                <a:solidFill>
                  <a:srgbClr val="FF0000"/>
                </a:solidFill>
              </a:rPr>
              <a:t>роматограми</a:t>
            </a:r>
            <a:r>
              <a:rPr lang="uk-UA" sz="2400" b="1" spc="-1" dirty="0" smtClean="0">
                <a:solidFill>
                  <a:srgbClr val="FF0000"/>
                </a:solidFill>
              </a:rPr>
              <a:t> серцевих </a:t>
            </a:r>
            <a:r>
              <a:rPr lang="uk-UA" sz="2400" b="1" spc="-1" dirty="0" err="1" smtClean="0">
                <a:solidFill>
                  <a:srgbClr val="FF0000"/>
                </a:solidFill>
              </a:rPr>
              <a:t>глікозидів</a:t>
            </a:r>
            <a:r>
              <a:rPr lang="uk-UA" sz="2400" b="1" spc="-1" dirty="0" smtClean="0">
                <a:solidFill>
                  <a:srgbClr val="FF0000"/>
                </a:solidFill>
              </a:rPr>
              <a:t> листя конвалії:</a:t>
            </a:r>
          </a:p>
          <a:p>
            <a:pPr>
              <a:lnSpc>
                <a:spcPct val="100000"/>
              </a:lnSpc>
            </a:pPr>
            <a:r>
              <a:rPr lang="uk-UA" sz="2400" b="1" spc="-1" dirty="0" smtClean="0"/>
              <a:t>1 – </a:t>
            </a:r>
            <a:r>
              <a:rPr lang="uk-UA" sz="2400" b="1" spc="-1" dirty="0" err="1" smtClean="0"/>
              <a:t>конвалятоксин</a:t>
            </a:r>
            <a:r>
              <a:rPr lang="uk-UA" sz="2400" b="1" spc="-1" dirty="0" smtClean="0"/>
              <a:t>;</a:t>
            </a:r>
          </a:p>
          <a:p>
            <a:pPr>
              <a:lnSpc>
                <a:spcPct val="100000"/>
              </a:lnSpc>
            </a:pPr>
            <a:r>
              <a:rPr lang="uk-UA" sz="2400" b="1" spc="-1" dirty="0" smtClean="0"/>
              <a:t>2 – очищений </a:t>
            </a:r>
            <a:r>
              <a:rPr lang="uk-UA" sz="2400" b="1" spc="-1" dirty="0"/>
              <a:t>в</a:t>
            </a:r>
            <a:r>
              <a:rPr lang="uk-UA" sz="2400" b="1" spc="-1" dirty="0" smtClean="0"/>
              <a:t>итяг з листя конвалії</a:t>
            </a:r>
            <a:endParaRPr lang="ru-RU" sz="2400" b="1" spc="-1" dirty="0" smtClean="0"/>
          </a:p>
          <a:p>
            <a:pPr>
              <a:lnSpc>
                <a:spcPct val="100000"/>
              </a:lnSpc>
            </a:pPr>
            <a:endParaRPr lang="ru-RU" b="1" spc="-1" dirty="0"/>
          </a:p>
          <a:p>
            <a:pPr>
              <a:lnSpc>
                <a:spcPct val="100000"/>
              </a:lnSpc>
            </a:pPr>
            <a:endParaRPr lang="ru-RU" b="1" spc="-1" dirty="0" smtClean="0"/>
          </a:p>
          <a:p>
            <a:pPr>
              <a:lnSpc>
                <a:spcPct val="100000"/>
              </a:lnSpc>
            </a:pPr>
            <a:r>
              <a:rPr lang="ru-RU" sz="2000" b="1" spc="-1" dirty="0" smtClean="0"/>
              <a:t>У </a:t>
            </a:r>
            <a:r>
              <a:rPr lang="ru-RU" sz="2000" b="1" spc="-1" dirty="0" err="1"/>
              <a:t>системі</a:t>
            </a:r>
            <a:r>
              <a:rPr lang="ru-RU" sz="2000" b="1" spc="-1" dirty="0"/>
              <a:t> </a:t>
            </a:r>
            <a:r>
              <a:rPr lang="ru-RU" sz="2000" b="1" spc="-1" dirty="0" err="1"/>
              <a:t>етилацетат</a:t>
            </a:r>
            <a:r>
              <a:rPr lang="ru-RU" sz="2000" b="1" spc="-1" dirty="0"/>
              <a:t> - вода (2:1) </a:t>
            </a:r>
            <a:r>
              <a:rPr lang="ru-RU" sz="2000" b="1" spc="-1" dirty="0" err="1"/>
              <a:t>протягом</a:t>
            </a:r>
            <a:r>
              <a:rPr lang="ru-RU" sz="2000" b="1" spc="-1" dirty="0"/>
              <a:t> 20-24 год</a:t>
            </a:r>
            <a:r>
              <a:rPr lang="ru-RU" sz="2000" b="1" spc="-1" dirty="0" smtClean="0"/>
              <a:t>.</a:t>
            </a:r>
            <a:r>
              <a:rPr lang="en-US" sz="2000" b="1" spc="-1" dirty="0" smtClean="0"/>
              <a:t> </a:t>
            </a:r>
            <a:r>
              <a:rPr lang="ru-RU" sz="2000" b="1" spc="-1" dirty="0" err="1" smtClean="0"/>
              <a:t>Проявник</a:t>
            </a:r>
            <a:r>
              <a:rPr lang="ru-RU" sz="2000" b="1" spc="-1" dirty="0" smtClean="0"/>
              <a:t> </a:t>
            </a:r>
            <a:r>
              <a:rPr lang="ru-RU" sz="2000" b="1" spc="-1" dirty="0"/>
              <a:t>– </a:t>
            </a:r>
            <a:r>
              <a:rPr lang="ru-RU" sz="2000" b="1" spc="-1" dirty="0" err="1"/>
              <a:t>насичений</a:t>
            </a:r>
            <a:r>
              <a:rPr lang="ru-RU" sz="2000" b="1" spc="-1" dirty="0"/>
              <a:t> </a:t>
            </a:r>
            <a:r>
              <a:rPr lang="ru-RU" sz="2000" b="1" spc="-1" dirty="0" err="1"/>
              <a:t>розчин</a:t>
            </a:r>
            <a:r>
              <a:rPr lang="ru-RU" sz="2000" b="1" spc="-1" dirty="0"/>
              <a:t> </a:t>
            </a:r>
            <a:r>
              <a:rPr lang="ru-RU" sz="2000" b="1" spc="-1" dirty="0" err="1"/>
              <a:t>трихлористої</a:t>
            </a:r>
            <a:r>
              <a:rPr lang="ru-RU" sz="2000" b="1" spc="-1" dirty="0"/>
              <a:t> </a:t>
            </a:r>
            <a:r>
              <a:rPr lang="ru-RU" sz="2000" b="1" spc="-1" dirty="0" err="1"/>
              <a:t>сурми</a:t>
            </a:r>
            <a:r>
              <a:rPr lang="ru-RU" sz="2000" b="1" spc="-1" dirty="0"/>
              <a:t> у метиловому </a:t>
            </a:r>
            <a:r>
              <a:rPr lang="ru-RU" sz="2000" b="1" spc="-1" dirty="0" err="1"/>
              <a:t>спирті</a:t>
            </a:r>
            <a:r>
              <a:rPr lang="ru-RU" sz="2000" b="1" spc="-1" dirty="0"/>
              <a:t>. </a:t>
            </a:r>
            <a:r>
              <a:rPr lang="ru-RU" sz="2000" b="1" spc="-1" dirty="0" err="1"/>
              <a:t>Плями</a:t>
            </a:r>
            <a:r>
              <a:rPr lang="ru-RU" sz="2000" b="1" spc="-1" dirty="0"/>
              <a:t> </a:t>
            </a:r>
            <a:r>
              <a:rPr lang="ru-RU" sz="2000" b="1" spc="-1" dirty="0" err="1"/>
              <a:t>глікозидів</a:t>
            </a:r>
            <a:r>
              <a:rPr lang="ru-RU" sz="2000" b="1" spc="-1" dirty="0"/>
              <a:t> </a:t>
            </a:r>
            <a:r>
              <a:rPr lang="ru-RU" sz="2000" b="1" spc="-1" dirty="0" err="1"/>
              <a:t>забарвлюються</a:t>
            </a:r>
            <a:r>
              <a:rPr lang="ru-RU" sz="2000" b="1" spc="-1" dirty="0"/>
              <a:t> в </a:t>
            </a:r>
            <a:r>
              <a:rPr lang="ru-RU" sz="2000" b="1" spc="-1" dirty="0" err="1"/>
              <a:t>рожево-фіолетовий</a:t>
            </a:r>
            <a:r>
              <a:rPr lang="ru-RU" sz="2000" b="1" spc="-1" dirty="0"/>
              <a:t> </a:t>
            </a:r>
            <a:r>
              <a:rPr lang="ru-RU" sz="2000" b="1" spc="-1" dirty="0" err="1"/>
              <a:t>колір</a:t>
            </a:r>
            <a:r>
              <a:rPr lang="ru-RU" sz="2000" b="1" spc="-1" dirty="0"/>
              <a:t>.</a:t>
            </a:r>
            <a:endParaRPr lang="ru-RU" sz="2000" b="1" strike="noStrike" spc="-1" dirty="0">
              <a:latin typeface="Arial"/>
            </a:endParaRPr>
          </a:p>
          <a:p>
            <a:pPr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54" y="83582"/>
            <a:ext cx="4308910" cy="648347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924296"/>
              </p:ext>
            </p:extLst>
          </p:nvPr>
        </p:nvGraphicFramePr>
        <p:xfrm>
          <a:off x="374071" y="2770909"/>
          <a:ext cx="8368146" cy="356061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2043">
                  <a:extLst>
                    <a:ext uri="{9D8B030D-6E8A-4147-A177-3AD203B41FA5}">
                      <a16:colId xmlns:a16="http://schemas.microsoft.com/office/drawing/2014/main" val="2267524102"/>
                    </a:ext>
                  </a:extLst>
                </a:gridCol>
                <a:gridCol w="1309043">
                  <a:extLst>
                    <a:ext uri="{9D8B030D-6E8A-4147-A177-3AD203B41FA5}">
                      <a16:colId xmlns:a16="http://schemas.microsoft.com/office/drawing/2014/main" val="1281564940"/>
                    </a:ext>
                  </a:extLst>
                </a:gridCol>
                <a:gridCol w="1663254">
                  <a:extLst>
                    <a:ext uri="{9D8B030D-6E8A-4147-A177-3AD203B41FA5}">
                      <a16:colId xmlns:a16="http://schemas.microsoft.com/office/drawing/2014/main" val="3203853331"/>
                    </a:ext>
                  </a:extLst>
                </a:gridCol>
                <a:gridCol w="1113700">
                  <a:extLst>
                    <a:ext uri="{9D8B030D-6E8A-4147-A177-3AD203B41FA5}">
                      <a16:colId xmlns:a16="http://schemas.microsoft.com/office/drawing/2014/main" val="2462246094"/>
                    </a:ext>
                  </a:extLst>
                </a:gridCol>
                <a:gridCol w="1238525">
                  <a:extLst>
                    <a:ext uri="{9D8B030D-6E8A-4147-A177-3AD203B41FA5}">
                      <a16:colId xmlns:a16="http://schemas.microsoft.com/office/drawing/2014/main" val="3050509108"/>
                    </a:ext>
                  </a:extLst>
                </a:gridCol>
                <a:gridCol w="1185027">
                  <a:extLst>
                    <a:ext uri="{9D8B030D-6E8A-4147-A177-3AD203B41FA5}">
                      <a16:colId xmlns:a16="http://schemas.microsoft.com/office/drawing/2014/main" val="3118733848"/>
                    </a:ext>
                  </a:extLst>
                </a:gridCol>
                <a:gridCol w="1486554">
                  <a:extLst>
                    <a:ext uri="{9D8B030D-6E8A-4147-A177-3AD203B41FA5}">
                      <a16:colId xmlns:a16="http://schemas.microsoft.com/office/drawing/2014/main" val="1093110678"/>
                    </a:ext>
                  </a:extLst>
                </a:gridCol>
              </a:tblGrid>
              <a:tr h="179368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№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Рослина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укр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., рос., лат.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назва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родина)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Сировина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листя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пагони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корені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кореневища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квітки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плоди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тощо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Хімічний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склад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Діючі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речовини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Фарма-кологічна дія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Назва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субстанції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або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лікарського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препарату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44173370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7184012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6267339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4980019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28815044"/>
                  </a:ext>
                </a:extLst>
              </a:tr>
              <a:tr h="3533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8808597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0109" y="393859"/>
            <a:ext cx="8783782" cy="209288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ЗАВДАННЯ.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Використовуючи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матеріали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лекції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основної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додаткової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рекомендованої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літератури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заповніть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таблицю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Таблиця</a:t>
            </a:r>
            <a:r>
              <a:rPr kumimoji="0" lang="ru-RU" alt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Фармакологічна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дія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використання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лікарської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рослинної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сировини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що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містить</a:t>
            </a:r>
            <a:r>
              <a:rPr kumimoji="0" lang="ru-RU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alt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серцеві </a:t>
            </a:r>
            <a:r>
              <a:rPr kumimoji="0" lang="uk-UA" altLang="ru-RU" sz="20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глікозиди</a:t>
            </a:r>
            <a:endParaRPr kumimoji="0" lang="ru-RU" altLang="ru-RU" sz="11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kumimoji="0" lang="ru-RU" altLang="ru-RU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описати</a:t>
            </a:r>
            <a:r>
              <a:rPr kumimoji="0" lang="ru-RU" alt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не </a:t>
            </a:r>
            <a:r>
              <a:rPr kumimoji="0" lang="ru-RU" altLang="ru-RU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менше</a:t>
            </a:r>
            <a:r>
              <a:rPr kumimoji="0" lang="ru-RU" altLang="ru-RU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kumimoji="0" lang="ru-RU" altLang="ru-RU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рослин</a:t>
            </a:r>
            <a:r>
              <a:rPr kumimoji="0" lang="ru-RU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Зробіть висновки. </a:t>
            </a:r>
            <a:endParaRPr kumimoji="0" lang="ru-RU" alt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817445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1"/>
          <p:cNvSpPr/>
          <p:nvPr/>
        </p:nvSpPr>
        <p:spPr>
          <a:xfrm>
            <a:off x="457200" y="2214720"/>
            <a:ext cx="8228520" cy="249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ru-RU" sz="5400" b="1" i="1" strike="noStrike" spc="-1">
                <a:solidFill>
                  <a:srgbClr val="7030A0"/>
                </a:solidFill>
                <a:latin typeface="Calibri"/>
                <a:ea typeface="DejaVu Sans"/>
              </a:rPr>
              <a:t>Дякую </a:t>
            </a:r>
            <a:r>
              <a:t/>
            </a:r>
            <a:br/>
            <a:r>
              <a:rPr lang="ru-RU" sz="5400" b="1" i="1" strike="noStrike" spc="-1">
                <a:solidFill>
                  <a:srgbClr val="7030A0"/>
                </a:solidFill>
                <a:latin typeface="Calibri"/>
                <a:ea typeface="DejaVu Sans"/>
              </a:rPr>
              <a:t>за увагу!</a:t>
            </a:r>
            <a:endParaRPr lang="ru-RU" sz="54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1178</TotalTime>
  <Words>772</Words>
  <Application>Microsoft Office PowerPoint</Application>
  <PresentationFormat>Экран (4:3)</PresentationFormat>
  <Paragraphs>118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10</vt:i4>
      </vt:variant>
    </vt:vector>
  </HeadingPairs>
  <TitlesOfParts>
    <vt:vector size="19" baseType="lpstr"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РОСЛИНИ В МЕДИЦИНІ</dc:title>
  <dc:subject/>
  <dc:creator>hp</dc:creator>
  <dc:description/>
  <cp:lastModifiedBy>User</cp:lastModifiedBy>
  <cp:revision>204</cp:revision>
  <dcterms:created xsi:type="dcterms:W3CDTF">2018-09-16T21:40:10Z</dcterms:created>
  <dcterms:modified xsi:type="dcterms:W3CDTF">2024-10-21T09:48:26Z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18</vt:i4>
  </property>
</Properties>
</file>