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3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6E99-0CCA-41E2-BE47-9898B1A2D5F4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5426-AAC5-43FD-AAA7-A3F5B003D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10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6E99-0CCA-41E2-BE47-9898B1A2D5F4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5426-AAC5-43FD-AAA7-A3F5B003D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562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6E99-0CCA-41E2-BE47-9898B1A2D5F4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5426-AAC5-43FD-AAA7-A3F5B003D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88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6E99-0CCA-41E2-BE47-9898B1A2D5F4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5426-AAC5-43FD-AAA7-A3F5B003D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32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6E99-0CCA-41E2-BE47-9898B1A2D5F4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5426-AAC5-43FD-AAA7-A3F5B003D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526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6E99-0CCA-41E2-BE47-9898B1A2D5F4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5426-AAC5-43FD-AAA7-A3F5B003D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398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6E99-0CCA-41E2-BE47-9898B1A2D5F4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5426-AAC5-43FD-AAA7-A3F5B003D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555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6E99-0CCA-41E2-BE47-9898B1A2D5F4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5426-AAC5-43FD-AAA7-A3F5B003D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730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6E99-0CCA-41E2-BE47-9898B1A2D5F4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5426-AAC5-43FD-AAA7-A3F5B003D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254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6E99-0CCA-41E2-BE47-9898B1A2D5F4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5426-AAC5-43FD-AAA7-A3F5B003D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60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6E99-0CCA-41E2-BE47-9898B1A2D5F4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5426-AAC5-43FD-AAA7-A3F5B003D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50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76E99-0CCA-41E2-BE47-9898B1A2D5F4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E5426-AAC5-43FD-AAA7-A3F5B003D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70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000" b="1" dirty="0"/>
              <a:t>ТЕМА 1. ЕКОНОМІЧНА ІНФОРМАЦІЯ</a:t>
            </a:r>
            <a:r>
              <a:rPr lang="ru-RU" sz="4000" b="1" dirty="0"/>
              <a:t>. </a:t>
            </a:r>
            <a:r>
              <a:rPr lang="uk-UA" sz="4000" b="1" dirty="0"/>
              <a:t> ПОНЯТТЯ ТА ВЛАСТИВОСТІ ЕКОНОМІЧНОЇ ІНФОРМАЦІЇ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5376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Метою захисту інформації є: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9122923" cy="4351338"/>
          </a:xfrm>
        </p:spPr>
        <p:txBody>
          <a:bodyPr>
            <a:normAutofit fontScale="85000" lnSpcReduction="20000"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uk-UA" dirty="0" smtClean="0"/>
              <a:t>запобігання </a:t>
            </a:r>
            <a:r>
              <a:rPr lang="uk-UA" dirty="0"/>
              <a:t>незаконному заволодінню, підробки, перекручуванню інформації;</a:t>
            </a:r>
            <a:endParaRPr lang="ru-RU" b="1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dirty="0"/>
              <a:t>запобігання знищенню, модифікації, блокуванню, копіюванню інформації під впливом зовнішніх та внутрішніх факторів;</a:t>
            </a:r>
            <a:endParaRPr lang="ru-RU" b="1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dirty="0"/>
              <a:t>збереження конфіденційності інформації;</a:t>
            </a:r>
            <a:endParaRPr lang="ru-RU" b="1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dirty="0"/>
              <a:t>забезпечення авторських прав розроблювачів ІС.</a:t>
            </a:r>
            <a:endParaRPr lang="ru-RU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dirty="0"/>
              <a:t>Необхідність підвищення ступеня захисту інформації викликана такими факторами: зростання кримінальності економіки, конкуренція, відсутність єдиних стандартів безпеки, відсутність законодавчого забезпечення захисту інтересів суб'єктів інформаційних відносин, розвиток комп'ютерних вірусів, широке використання однотипних стандартних обчислювальних засобів і </a:t>
            </a:r>
            <a:r>
              <a:rPr lang="uk-UA" dirty="0" err="1"/>
              <a:t>т.ін</a:t>
            </a:r>
            <a:r>
              <a:rPr lang="uk-UA" dirty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0950" y="0"/>
            <a:ext cx="18710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171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79732" cy="1325563"/>
          </a:xfrm>
        </p:spPr>
        <p:txBody>
          <a:bodyPr>
            <a:normAutofit fontScale="90000"/>
          </a:bodyPr>
          <a:lstStyle/>
          <a:p>
            <a:r>
              <a:rPr lang="uk-UA" b="1" i="1" dirty="0"/>
              <a:t>Загрози безпеці інформаційних систем, причини виникнення загроз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9200745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/>
              <a:t>Загрози інформації в АІС можна розділити на два класи:</a:t>
            </a:r>
            <a:endParaRPr lang="ru-RU" dirty="0"/>
          </a:p>
          <a:p>
            <a:pPr lvl="0" algn="just"/>
            <a:r>
              <a:rPr lang="uk-UA" dirty="0"/>
              <a:t>об'єктивні (природні), що характеризуються впливом на об'єкт захисту фізичних процесів або стихійних природних явищ, які не залежать від людини;</a:t>
            </a:r>
            <a:endParaRPr lang="ru-RU" b="1" dirty="0"/>
          </a:p>
          <a:p>
            <a:pPr lvl="0" algn="just"/>
            <a:r>
              <a:rPr lang="uk-UA" dirty="0"/>
              <a:t>суб'єктивні, пов'язані з діяльністю людини, серед яких можна виділити: ненавмисні, викликані помилковими діями співробітників і відвідувачів об'єкта та навмисні, що є результатом зловживань порушників.</a:t>
            </a:r>
            <a:endParaRPr lang="ru-RU" b="1" dirty="0"/>
          </a:p>
          <a:p>
            <a:pPr algn="just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0950" y="0"/>
            <a:ext cx="18710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196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035374" cy="1325563"/>
          </a:xfrm>
        </p:spPr>
        <p:txBody>
          <a:bodyPr>
            <a:normAutofit fontScale="90000"/>
          </a:bodyPr>
          <a:lstStyle/>
          <a:p>
            <a:r>
              <a:rPr lang="uk-UA" sz="3600" dirty="0" smtClean="0"/>
              <a:t>Характеристика </a:t>
            </a:r>
            <a:r>
              <a:rPr lang="uk-UA" sz="3600" dirty="0"/>
              <a:t>основних джерел загроз для функціонування інформаційних систем.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916" y="1857982"/>
            <a:ext cx="9873574" cy="5107021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uk-UA" i="1" dirty="0"/>
              <a:t>Проникнення у систему через комунікаційні канали зв'язку з присвоєнням повноважень легального користувача </a:t>
            </a:r>
            <a:r>
              <a:rPr lang="uk-UA" dirty="0"/>
              <a:t>з метою підробки, копіювання або знищення даних. Реалізується розпізнаванням або підбором паролів і протоколів, перехопленням паролів при негласному підключенні до каналу під час сеансу зв'язку, дистанційним перехопленням паролів у результаті прийому електромагнітного випромінювання.</a:t>
            </a:r>
            <a:endParaRPr lang="ru-RU" dirty="0"/>
          </a:p>
          <a:p>
            <a:pPr algn="just"/>
            <a:r>
              <a:rPr lang="uk-UA" i="1" dirty="0"/>
              <a:t>Підключення до каналу зв'язку в ролі активного ретран­слятора </a:t>
            </a:r>
            <a:r>
              <a:rPr lang="uk-UA" dirty="0"/>
              <a:t>для фальсифікації платіжних документів, зміни їх змісту, порядку проходження, повторної передачі, затримання доставки.</a:t>
            </a:r>
            <a:endParaRPr lang="ru-RU" dirty="0"/>
          </a:p>
          <a:p>
            <a:pPr algn="just"/>
            <a:r>
              <a:rPr lang="uk-UA" i="1" dirty="0"/>
              <a:t>Негласна перебудова устаткування або програмного забезпечення з метою впровадження засобів несанкціонованого доступу до </a:t>
            </a:r>
            <a:r>
              <a:rPr lang="uk-UA" dirty="0"/>
              <a:t>апаратури, а також знищення інформації або устаткування (наприклад, за допомогою програм-вірусів, ліквідаторів із дистанційним управлінням тощо).</a:t>
            </a:r>
            <a:endParaRPr lang="ru-RU" dirty="0"/>
          </a:p>
          <a:p>
            <a:pPr algn="just"/>
            <a:r>
              <a:rPr lang="uk-UA" i="1" dirty="0"/>
              <a:t>Вірусні атаки, </a:t>
            </a:r>
            <a:r>
              <a:rPr lang="uk-UA" dirty="0"/>
              <a:t>що можуть знищувати інформацію та виводити з ладу деякі апаратні пристрої. Основний засіб боротьби - використання антивірусного ПЗ, що дозволяє вести профілактичні заходи та лікування у разі необхідності. Вірусні атаки можуть бути проведені ззовні через мережі передачі даних або шляхом внесення вірусів у систему в неробочий час, наприклад, використання співробітником "подарунка" у вигляді нової комп'ютерної гри.</a:t>
            </a:r>
            <a:endParaRPr lang="ru-RU" dirty="0"/>
          </a:p>
          <a:p>
            <a:pPr algn="just"/>
            <a:r>
              <a:rPr lang="uk-UA" i="1" dirty="0"/>
              <a:t>Апаратні </a:t>
            </a:r>
            <a:r>
              <a:rPr lang="uk-UA" i="1" dirty="0" err="1"/>
              <a:t>збої</a:t>
            </a:r>
            <a:r>
              <a:rPr lang="uk-UA" i="1" dirty="0"/>
              <a:t>, </a:t>
            </a:r>
            <a:r>
              <a:rPr lang="uk-UA" dirty="0"/>
              <a:t>що загрожують частковою або повною втратою інформації, програмного забезпечення, систем обробки даних. Захист інформації полягає в забезпеченні дублювання інформації на паралельно працюючому сервері, збереженні баз даних в архівах на змінних носіях інформації, як, наприклад, блоках флеш пам'яті, компакт-дисках, магнітних стрічках тощо.</a:t>
            </a:r>
            <a:endParaRPr lang="ru-RU" dirty="0"/>
          </a:p>
          <a:p>
            <a:pPr algn="just"/>
            <a:r>
              <a:rPr lang="uk-UA" i="1" dirty="0"/>
              <a:t>Випромінювання електромагнітних хвиль, </a:t>
            </a:r>
            <a:r>
              <a:rPr lang="uk-UA" dirty="0"/>
              <a:t>що наявне при роботі процесора на відповідних частотах і загрожує конфіденційності інформації, що обробляється. Перехоплення електромагнітного випромінювання від дисплеїв, серверів або робочих станцій для копіювання інформації і виявлення процедур доступу. Захист полягає в екранізації приміщень, де обробляється конфіденційна інформація та встановленні генераторів шуму, що працюють на резонансних частотах.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0950" y="0"/>
            <a:ext cx="18710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744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307749" cy="1325563"/>
          </a:xfrm>
        </p:spPr>
        <p:txBody>
          <a:bodyPr>
            <a:noAutofit/>
          </a:bodyPr>
          <a:lstStyle/>
          <a:p>
            <a:r>
              <a:rPr lang="uk-UA" sz="3200" dirty="0" smtClean="0"/>
              <a:t>Характеристика основних джерел загроз для функціонування інформаційних систем.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919" y="1381328"/>
            <a:ext cx="10029217" cy="5223753"/>
          </a:xfrm>
        </p:spPr>
        <p:txBody>
          <a:bodyPr>
            <a:normAutofit fontScale="40000" lnSpcReduction="20000"/>
          </a:bodyPr>
          <a:lstStyle/>
          <a:p>
            <a:r>
              <a:rPr lang="uk-UA" i="1" dirty="0" smtClean="0"/>
              <a:t>Зловживання привілеями супервізора для порушення механізмів безпеки локальної мережі.</a:t>
            </a:r>
            <a:endParaRPr lang="ru-RU" dirty="0" smtClean="0"/>
          </a:p>
          <a:p>
            <a:r>
              <a:rPr lang="uk-UA" i="1" dirty="0" smtClean="0"/>
              <a:t>Диверсії - </a:t>
            </a:r>
            <a:r>
              <a:rPr lang="uk-UA" dirty="0" smtClean="0"/>
              <a:t>зловмисне фізичне знищення апаратних засобів та комп'ютерних систем.</a:t>
            </a:r>
            <a:endParaRPr lang="ru-RU" dirty="0" smtClean="0"/>
          </a:p>
          <a:p>
            <a:r>
              <a:rPr lang="uk-UA" i="1" dirty="0" smtClean="0"/>
              <a:t>Зчитування інформації з жорстких і гнучких дисків (у тому числі залишків "стертих" файлів), </a:t>
            </a:r>
            <a:r>
              <a:rPr lang="uk-UA" dirty="0" smtClean="0"/>
              <a:t>магнітних стрічок при копіюванні даних з устаткування на робочих місцях у неробочий час.</a:t>
            </a:r>
            <a:endParaRPr lang="ru-RU" dirty="0" smtClean="0"/>
          </a:p>
          <a:p>
            <a:r>
              <a:rPr lang="uk-UA" i="1" dirty="0" smtClean="0"/>
              <a:t>Використання залишеного без нагляду устаткування у робочий час, </a:t>
            </a:r>
            <a:r>
              <a:rPr lang="uk-UA" dirty="0" smtClean="0"/>
              <a:t>підміна елементів устаткування, що були залишені без нагляду у робочий час.</a:t>
            </a:r>
            <a:endParaRPr lang="ru-RU" dirty="0" smtClean="0"/>
          </a:p>
          <a:p>
            <a:r>
              <a:rPr lang="uk-UA" i="1" dirty="0" smtClean="0"/>
              <a:t>Встановлення програмних закладок для передачі інформації </a:t>
            </a:r>
            <a:r>
              <a:rPr lang="uk-UA" dirty="0" smtClean="0"/>
              <a:t>або паролів по легальних каналах зв'язку з комп'ютерною системою (електронної пошти).</a:t>
            </a:r>
            <a:endParaRPr lang="ru-RU" dirty="0" smtClean="0"/>
          </a:p>
          <a:p>
            <a:r>
              <a:rPr lang="uk-UA" i="1" dirty="0" smtClean="0"/>
              <a:t>Блокування каналу зв'язку власними повідомленнями, </a:t>
            </a:r>
            <a:r>
              <a:rPr lang="uk-UA" dirty="0" smtClean="0"/>
              <a:t>що викликає відмову від обслуговування легальних користувачів.</a:t>
            </a:r>
            <a:endParaRPr lang="ru-RU" dirty="0" smtClean="0"/>
          </a:p>
          <a:p>
            <a:r>
              <a:rPr lang="uk-UA" i="1" dirty="0" smtClean="0"/>
              <a:t>Крадіжки - </a:t>
            </a:r>
            <a:r>
              <a:rPr lang="uk-UA" dirty="0" smtClean="0"/>
              <a:t>викрадення інформації з метою використовувати її в своїх власних цілях. Так викрадення устаткування, у тому числі окремих плат, дисководів, мікросхем, кабелів, дисків, стрічок з метою продажу призводить до втрати працездатності системи, а іноді й до знищення даних. </a:t>
            </a:r>
            <a:endParaRPr lang="ru-RU" dirty="0" smtClean="0"/>
          </a:p>
          <a:p>
            <a:r>
              <a:rPr lang="uk-UA" i="1" dirty="0" smtClean="0"/>
              <a:t>Внесення змін або зчитування інформації у базах даних або окремих файлах через присвоєння чужих повноважень </a:t>
            </a:r>
            <a:r>
              <a:rPr lang="uk-UA" dirty="0" smtClean="0"/>
              <a:t>у результаті добору паролів з метою копіювання, підробки або знищення фінансової інформації.</a:t>
            </a:r>
            <a:endParaRPr lang="ru-RU" dirty="0" smtClean="0"/>
          </a:p>
          <a:p>
            <a:r>
              <a:rPr lang="uk-UA" i="1" dirty="0" smtClean="0"/>
              <a:t>Використання програмних засобів для подолання захисних можливостей системи.</a:t>
            </a:r>
            <a:endParaRPr lang="ru-RU" dirty="0" smtClean="0"/>
          </a:p>
          <a:p>
            <a:r>
              <a:rPr lang="uk-UA" i="1" dirty="0" smtClean="0"/>
              <a:t>Несанкціонована передача конфіденційної інформації в складі легального повідомлення </a:t>
            </a:r>
            <a:r>
              <a:rPr lang="uk-UA" dirty="0" smtClean="0"/>
              <a:t>для виявлення паролів, ключів і протоколів доступу;</a:t>
            </a:r>
            <a:endParaRPr lang="ru-RU" dirty="0" smtClean="0"/>
          </a:p>
          <a:p>
            <a:r>
              <a:rPr lang="uk-UA" i="1" dirty="0" smtClean="0"/>
              <a:t>Несанкціоноване перевищення своїх повноважень </a:t>
            </a:r>
            <a:r>
              <a:rPr lang="uk-UA" dirty="0" smtClean="0"/>
              <a:t>на доступ або повноважень інших користувачів в обхід механізмів безпеки;</a:t>
            </a:r>
            <a:endParaRPr lang="ru-RU" dirty="0" smtClean="0"/>
          </a:p>
          <a:p>
            <a:r>
              <a:rPr lang="uk-UA" i="1" dirty="0" smtClean="0"/>
              <a:t>Вилучення інформації із статистичних баз даних </a:t>
            </a:r>
            <a:r>
              <a:rPr lang="uk-UA" dirty="0" smtClean="0"/>
              <a:t>у результаті використання семантичних </a:t>
            </a:r>
            <a:r>
              <a:rPr lang="uk-UA" dirty="0" err="1" smtClean="0"/>
              <a:t>зв'язків</a:t>
            </a:r>
            <a:r>
              <a:rPr lang="uk-UA" dirty="0" smtClean="0"/>
              <a:t> між секретною та несекретною інформацією з метою добування конфіденційних відомостей.</a:t>
            </a:r>
            <a:endParaRPr lang="ru-RU" dirty="0" smtClean="0"/>
          </a:p>
          <a:p>
            <a:r>
              <a:rPr lang="uk-UA" i="1" dirty="0" smtClean="0"/>
              <a:t>Заміна та викривлення інформації - </a:t>
            </a:r>
            <a:r>
              <a:rPr lang="uk-UA" dirty="0" smtClean="0"/>
              <a:t>переслідує власні мотиви або осіб замовників, з метою нашкодити з певних інтересів. Внесення змін у дані, записані на залишених без нагляду магнітних носіях.</a:t>
            </a:r>
            <a:endParaRPr lang="ru-RU" dirty="0" smtClean="0"/>
          </a:p>
          <a:p>
            <a:r>
              <a:rPr lang="uk-UA" i="1" dirty="0" smtClean="0"/>
              <a:t>Піратство </a:t>
            </a:r>
            <a:r>
              <a:rPr lang="uk-UA" dirty="0" smtClean="0"/>
              <a:t>- порушення авторських прав власника програмного забезпечення, незаконне копіювання та розповсюдження інформації.</a:t>
            </a:r>
            <a:endParaRPr lang="ru-RU" dirty="0" smtClean="0"/>
          </a:p>
          <a:p>
            <a:r>
              <a:rPr lang="uk-UA" i="1" dirty="0" smtClean="0"/>
              <a:t>Перехват </a:t>
            </a:r>
            <a:r>
              <a:rPr lang="uk-UA" dirty="0" smtClean="0"/>
              <a:t>- заволодіння та використання в своїх цілях чужої інформації в електронному вигляді. Захист полягає в шифруванні інформації на ділянках, де обробляється таємна та конфіденційна інформація.</a:t>
            </a:r>
            <a:endParaRPr lang="ru-RU" dirty="0" smtClean="0"/>
          </a:p>
          <a:p>
            <a:r>
              <a:rPr lang="uk-UA" i="1" dirty="0" smtClean="0"/>
              <a:t>Помилки маршрутизації </a:t>
            </a:r>
            <a:r>
              <a:rPr lang="uk-UA" dirty="0" smtClean="0"/>
              <a:t>- інформація надіслана іншому користувачеві помилково.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0950" y="0"/>
            <a:ext cx="18710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760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72728" cy="1325563"/>
          </a:xfrm>
        </p:spPr>
        <p:txBody>
          <a:bodyPr>
            <a:normAutofit fontScale="90000"/>
          </a:bodyPr>
          <a:lstStyle/>
          <a:p>
            <a:r>
              <a:rPr lang="uk-UA" b="1" i="1" dirty="0"/>
              <a:t>Методи забезпечення безпеки інформаційних систем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8967281" cy="435133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b="1" i="1" dirty="0"/>
              <a:t>З метою надійного захисту інформації в системах, каналах передачі даних безпечна робота забезпечується такими рівнями:</a:t>
            </a:r>
            <a:endParaRPr lang="ru-RU" b="1" i="1" dirty="0"/>
          </a:p>
          <a:p>
            <a:pPr lvl="0" algn="just"/>
            <a:r>
              <a:rPr lang="uk-UA" dirty="0"/>
              <a:t>організаційний рівень - створення відповідних умов для захисту приміщень, комп'ютерів, облік конфіденційної, таємної інформації, гримування, контроль за розповсюдженням, копіюванням, діями персоналу;</a:t>
            </a:r>
            <a:endParaRPr lang="ru-RU" b="1" dirty="0"/>
          </a:p>
          <a:p>
            <a:pPr lvl="0" algn="just"/>
            <a:r>
              <a:rPr lang="uk-UA" dirty="0"/>
              <a:t>технічний рівень - апаратно-програмний захист, розподіл доступу до баз даних, мереж: передачі, введення паролів, </a:t>
            </a:r>
            <a:r>
              <a:rPr lang="uk-UA" dirty="0" err="1"/>
              <a:t>криптозахист</a:t>
            </a:r>
            <a:r>
              <a:rPr lang="uk-UA" dirty="0"/>
              <a:t>, накладання електронних цифрових підписів (ЕЦП).</a:t>
            </a:r>
            <a:endParaRPr lang="ru-RU" b="1" dirty="0"/>
          </a:p>
          <a:p>
            <a:pPr algn="just"/>
            <a:r>
              <a:rPr lang="uk-UA" dirty="0"/>
              <a:t>У фінансових установах існує два підходи до захисту інформації: </a:t>
            </a:r>
            <a:endParaRPr lang="ru-RU" dirty="0"/>
          </a:p>
          <a:p>
            <a:pPr lvl="0" algn="just"/>
            <a:r>
              <a:rPr lang="uk-UA" dirty="0"/>
              <a:t>автономний - направлений на захист конкретної дільниці або частини інформаційної системи, яка, як правило, є найбільш вразливою або може бути джерелом зловживань;</a:t>
            </a:r>
            <a:endParaRPr lang="ru-RU" b="1" dirty="0"/>
          </a:p>
          <a:p>
            <a:pPr lvl="0" algn="just"/>
            <a:r>
              <a:rPr lang="uk-UA" dirty="0"/>
              <a:t>комплексний - захищає інформаційну систему в цілому, всі її складові частини, приміщення, персонал тощо.</a:t>
            </a:r>
            <a:endParaRPr lang="ru-RU" b="1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0950" y="0"/>
            <a:ext cx="18710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284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227979" cy="1325563"/>
          </a:xfrm>
        </p:spPr>
        <p:txBody>
          <a:bodyPr>
            <a:normAutofit/>
          </a:bodyPr>
          <a:lstStyle/>
          <a:p>
            <a:pPr algn="just"/>
            <a:r>
              <a:rPr lang="uk-UA" sz="3200" b="1" i="1" dirty="0" smtClean="0"/>
              <a:t>Основні засоби захисту інформації</a:t>
            </a:r>
            <a:endParaRPr lang="ru-RU" sz="32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010" y="1498060"/>
            <a:ext cx="9182910" cy="509729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uk-UA" i="1" dirty="0" smtClean="0"/>
              <a:t>Фізичні </a:t>
            </a:r>
            <a:r>
              <a:rPr lang="uk-UA" i="1" dirty="0"/>
              <a:t>засоби захисту</a:t>
            </a:r>
            <a:r>
              <a:rPr lang="uk-UA" dirty="0"/>
              <a:t> - це засоби, необхідні для зовнішнього захисту засобів обчислювальної техніки, території та об'єктів. Вони реалізуються на базі ЕОМ, які спеціально призначені для створення фізичних перешкод на можливих шляхах проникнення і несанкціонованого доступу до компонентів інформаційних систем, що захищаються.</a:t>
            </a:r>
            <a:endParaRPr lang="ru-RU" dirty="0"/>
          </a:p>
          <a:p>
            <a:pPr algn="just"/>
            <a:r>
              <a:rPr lang="uk-UA" i="1" dirty="0"/>
              <a:t>Апаратні засоби захисту</a:t>
            </a:r>
            <a:r>
              <a:rPr lang="uk-UA" dirty="0"/>
              <a:t> - це різні електронні, електронно-механічні та інші пристрої, які вмонтовуються в серійні блоки електронних систем обробки і передачі даних для внутрішнього захисту засобів обчислювальної техніки: терміналів, пристроїв введення та виведення даних, процесорів, ліній зв'язку тощо.</a:t>
            </a:r>
            <a:endParaRPr lang="ru-RU" dirty="0"/>
          </a:p>
          <a:p>
            <a:pPr algn="just"/>
            <a:r>
              <a:rPr lang="uk-UA" i="1" dirty="0"/>
              <a:t>Програмні засоби захисту,</a:t>
            </a:r>
            <a:r>
              <a:rPr lang="uk-UA" dirty="0"/>
              <a:t> які вмонтовані до складу програмного забезпечення системи, необхідні для виконання логічних та інтелектуальних функцій захисту.</a:t>
            </a:r>
            <a:endParaRPr lang="ru-RU" dirty="0"/>
          </a:p>
          <a:p>
            <a:pPr algn="just"/>
            <a:r>
              <a:rPr lang="uk-UA" i="1" dirty="0"/>
              <a:t>Апаратно-програмні засоби захисту</a:t>
            </a:r>
            <a:r>
              <a:rPr lang="uk-UA" dirty="0"/>
              <a:t> - це засоби, які основані на синтезі програмних та апаратних засобів.</a:t>
            </a:r>
            <a:endParaRPr lang="ru-RU" dirty="0"/>
          </a:p>
          <a:p>
            <a:pPr algn="just"/>
            <a:r>
              <a:rPr lang="uk-UA" i="1" dirty="0"/>
              <a:t>Організаційні заходи</a:t>
            </a:r>
            <a:r>
              <a:rPr lang="uk-UA" dirty="0"/>
              <a:t> захисту інформації складають сукупність заходів щодо підбору, перевірки та навчання персоналу, який бере участь у всіх стадіях інформаційного процесу.</a:t>
            </a:r>
            <a:endParaRPr lang="ru-RU" dirty="0"/>
          </a:p>
          <a:p>
            <a:pPr algn="just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0950" y="0"/>
            <a:ext cx="18710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2032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32651" cy="1325563"/>
          </a:xfrm>
        </p:spPr>
        <p:txBody>
          <a:bodyPr/>
          <a:lstStyle/>
          <a:p>
            <a:r>
              <a:rPr lang="uk-UA" b="1" i="1" dirty="0" smtClean="0"/>
              <a:t>Основи функціонування систем </a:t>
            </a:r>
            <a:r>
              <a:rPr lang="uk-UA" b="1" i="1" dirty="0" err="1" smtClean="0"/>
              <a:t>кріптографічного</a:t>
            </a:r>
            <a:r>
              <a:rPr lang="uk-UA" b="1" i="1" dirty="0" smtClean="0"/>
              <a:t> захисту інформації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370" y="1825625"/>
            <a:ext cx="10009762" cy="481836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uk-UA" dirty="0" smtClean="0"/>
              <a:t>Застосування </a:t>
            </a:r>
            <a:r>
              <a:rPr lang="uk-UA" dirty="0"/>
              <a:t>криптографічного захисту, тобто кодування тексту з допомогою складних математичних алгоритмів, завойовує все більшу популярність. Звичайно, жоден з шифрувальних алгоритмів не дає цілковитої гарантії захисту від зловмисників, але деякі методи шифрування настільки складні, що ознайомитися зі змістом зашиф­рованих повідомлень практично неможливо. Основні криптографічні методи захисту:</a:t>
            </a:r>
            <a:endParaRPr lang="ru-RU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dirty="0"/>
              <a:t>шифрування з допомогою датчика псевдовипадкових чисел, яке полягає в тому, що генерується гамма шифру за допомогою датчика псевдовипадкових чисел і накладається на відкриті дані з урахуванням зворотності процесу;</a:t>
            </a:r>
            <a:endParaRPr lang="ru-RU" b="1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dirty="0"/>
              <a:t>шифрування за допомогою криптографічних стандартів шифрування даних (з симетричною схемою шифрування), в основі якого використовуються перевірені і випробувані алгоритми шифрування даних з великою </a:t>
            </a:r>
            <a:r>
              <a:rPr lang="uk-UA" dirty="0" err="1"/>
              <a:t>криптостійкістю</a:t>
            </a:r>
            <a:r>
              <a:rPr lang="uk-UA" dirty="0"/>
              <a:t>;</a:t>
            </a:r>
            <a:endParaRPr lang="ru-RU" b="1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dirty="0"/>
              <a:t>шифрування за допомогою пари ключів (з асиметричною системою шифрування), у яких один ключ є відкритим і використовується для шифрування інформації, другий ключ - закритим і використовується для розшифрування інформації.</a:t>
            </a:r>
            <a:endParaRPr lang="ru-RU" b="1" dirty="0"/>
          </a:p>
          <a:p>
            <a:pPr marL="0" indent="0" algn="just">
              <a:buNone/>
            </a:pPr>
            <a:r>
              <a:rPr lang="uk-UA" dirty="0"/>
              <a:t>Криптографічні методи захисту інформації широко використовуються в автоматизованих банківських системах і реалізуються у вигляді апаратних, програмних чи програмно-апаратних методів захисту. Використовуючи шифрування повідомлень в поєднанні з правильною установкою комунікаційних засобів, належними процедурами ідентифікації користувача, можна добитися високого рівня захисту інформації.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Криптографія є одним з найкращих засобів забезпечення конфіден­ційності і контролю цілісності інформації. Вона займає центральне місце серед програмно-технічних регулювальників безпеки, є основою реалізації багатьох з них.</a:t>
            </a:r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0950" y="0"/>
            <a:ext cx="18710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6106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Комп'ютерна</a:t>
            </a:r>
            <a:r>
              <a:rPr lang="ru-RU" b="1" dirty="0" smtClean="0"/>
              <a:t> </a:t>
            </a:r>
            <a:r>
              <a:rPr lang="ru-RU" b="1" dirty="0" err="1" smtClean="0"/>
              <a:t>безпека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010" y="1391056"/>
            <a:ext cx="9941668" cy="5466944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/>
              <a:t> 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у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телекомунікацій</a:t>
            </a:r>
            <a:r>
              <a:rPr lang="ru-RU" dirty="0"/>
              <a:t> та </a:t>
            </a:r>
            <a:r>
              <a:rPr lang="ru-RU" dirty="0" err="1"/>
              <a:t>інформатики</a:t>
            </a:r>
            <a:r>
              <a:rPr lang="ru-RU" dirty="0"/>
              <a:t>, </a:t>
            </a:r>
            <a:r>
              <a:rPr lang="ru-RU" dirty="0" err="1"/>
              <a:t>пов'язаних</a:t>
            </a:r>
            <a:r>
              <a:rPr lang="ru-RU" dirty="0"/>
              <a:t> з </a:t>
            </a:r>
            <a:r>
              <a:rPr lang="ru-RU" dirty="0" err="1"/>
              <a:t>оцінкою</a:t>
            </a:r>
            <a:r>
              <a:rPr lang="ru-RU" dirty="0"/>
              <a:t> і </a:t>
            </a:r>
            <a:r>
              <a:rPr lang="ru-RU" dirty="0" err="1"/>
              <a:t>контролюванням</a:t>
            </a:r>
            <a:r>
              <a:rPr lang="ru-RU" dirty="0"/>
              <a:t> </a:t>
            </a:r>
            <a:r>
              <a:rPr lang="ru-RU" dirty="0" err="1"/>
              <a:t>ризиків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при </a:t>
            </a:r>
            <a:r>
              <a:rPr lang="ru-RU" dirty="0" err="1"/>
              <a:t>користуванні</a:t>
            </a:r>
            <a:r>
              <a:rPr lang="ru-RU" dirty="0"/>
              <a:t> </a:t>
            </a:r>
            <a:r>
              <a:rPr lang="ru-RU" dirty="0" err="1"/>
              <a:t>комп'ютерами</a:t>
            </a:r>
            <a:r>
              <a:rPr lang="ru-RU" dirty="0"/>
              <a:t> та </a:t>
            </a:r>
            <a:r>
              <a:rPr lang="ru-RU" dirty="0" err="1"/>
              <a:t>комп'ютерними</a:t>
            </a:r>
            <a:r>
              <a:rPr lang="ru-RU" dirty="0"/>
              <a:t> мережами і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точки </a:t>
            </a:r>
            <a:r>
              <a:rPr lang="ru-RU" dirty="0" err="1"/>
              <a:t>зору</a:t>
            </a:r>
            <a:r>
              <a:rPr lang="ru-RU" dirty="0"/>
              <a:t> </a:t>
            </a:r>
            <a:r>
              <a:rPr lang="ru-RU" dirty="0" err="1"/>
              <a:t>конфіденційності</a:t>
            </a:r>
            <a:r>
              <a:rPr lang="ru-RU" dirty="0"/>
              <a:t>, </a:t>
            </a:r>
            <a:r>
              <a:rPr lang="ru-RU" dirty="0" err="1"/>
              <a:t>цілісності</a:t>
            </a:r>
            <a:r>
              <a:rPr lang="ru-RU" dirty="0"/>
              <a:t> і </a:t>
            </a:r>
            <a:r>
              <a:rPr lang="ru-RU" dirty="0" err="1"/>
              <a:t>доступності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• </a:t>
            </a:r>
            <a:r>
              <a:rPr lang="ru-RU" dirty="0" err="1"/>
              <a:t>Кібербезпека</a:t>
            </a:r>
            <a:r>
              <a:rPr lang="ru-RU" dirty="0"/>
              <a:t> — </a:t>
            </a:r>
            <a:r>
              <a:rPr lang="ru-RU" dirty="0" err="1"/>
              <a:t>захищеність</a:t>
            </a:r>
            <a:r>
              <a:rPr lang="ru-RU" dirty="0"/>
              <a:t> </a:t>
            </a:r>
            <a:r>
              <a:rPr lang="ru-RU" dirty="0" err="1"/>
              <a:t>життєво</a:t>
            </a:r>
            <a:r>
              <a:rPr lang="ru-RU" dirty="0"/>
              <a:t> </a:t>
            </a:r>
            <a:r>
              <a:rPr lang="ru-RU" dirty="0" err="1"/>
              <a:t>важливих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і </a:t>
            </a:r>
            <a:r>
              <a:rPr lang="ru-RU" dirty="0" err="1"/>
              <a:t>громадянина</a:t>
            </a:r>
            <a:r>
              <a:rPr lang="ru-RU" dirty="0"/>
              <a:t>, </a:t>
            </a:r>
            <a:r>
              <a:rPr lang="ru-RU" dirty="0" err="1"/>
              <a:t>суспільства</a:t>
            </a:r>
            <a:r>
              <a:rPr lang="ru-RU" dirty="0"/>
              <a:t> та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кіберпростору</a:t>
            </a:r>
            <a:r>
              <a:rPr lang="ru-RU" dirty="0"/>
              <a:t>, за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забезпечуються</a:t>
            </a:r>
            <a:r>
              <a:rPr lang="ru-RU" dirty="0"/>
              <a:t> </a:t>
            </a:r>
            <a:r>
              <a:rPr lang="ru-RU" dirty="0" err="1"/>
              <a:t>сталий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інформаційного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та цифрового </a:t>
            </a:r>
            <a:r>
              <a:rPr lang="ru-RU" dirty="0" err="1"/>
              <a:t>комунікативного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, </a:t>
            </a:r>
            <a:r>
              <a:rPr lang="ru-RU" dirty="0" err="1"/>
              <a:t>своєчасне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, </a:t>
            </a:r>
            <a:r>
              <a:rPr lang="ru-RU" dirty="0" err="1"/>
              <a:t>запобігання</a:t>
            </a:r>
            <a:r>
              <a:rPr lang="ru-RU" dirty="0"/>
              <a:t> і </a:t>
            </a:r>
            <a:r>
              <a:rPr lang="ru-RU" dirty="0" err="1"/>
              <a:t>нейтралізація</a:t>
            </a:r>
            <a:r>
              <a:rPr lang="ru-RU" dirty="0"/>
              <a:t> </a:t>
            </a:r>
            <a:r>
              <a:rPr lang="ru-RU" dirty="0" err="1"/>
              <a:t>реальних</a:t>
            </a:r>
            <a:r>
              <a:rPr lang="ru-RU" dirty="0"/>
              <a:t> і </a:t>
            </a:r>
            <a:r>
              <a:rPr lang="ru-RU" dirty="0" err="1"/>
              <a:t>потенційних</a:t>
            </a:r>
            <a:r>
              <a:rPr lang="ru-RU" dirty="0"/>
              <a:t> </a:t>
            </a:r>
            <a:r>
              <a:rPr lang="ru-RU" dirty="0" err="1"/>
              <a:t>загроз</a:t>
            </a:r>
            <a:r>
              <a:rPr lang="ru-RU" dirty="0"/>
              <a:t> </a:t>
            </a:r>
            <a:r>
              <a:rPr lang="ru-RU" dirty="0" err="1"/>
              <a:t>національній</a:t>
            </a:r>
            <a:r>
              <a:rPr lang="ru-RU" dirty="0"/>
              <a:t> </a:t>
            </a:r>
            <a:r>
              <a:rPr lang="ru-RU" dirty="0" err="1"/>
              <a:t>безпеці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у </a:t>
            </a:r>
            <a:r>
              <a:rPr lang="ru-RU" dirty="0" err="1"/>
              <a:t>кіберпросторі</a:t>
            </a:r>
            <a:r>
              <a:rPr lang="ru-RU" dirty="0"/>
              <a:t>».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•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безпечних</a:t>
            </a:r>
            <a:r>
              <a:rPr lang="ru-RU" dirty="0"/>
              <a:t> </a:t>
            </a:r>
            <a:r>
              <a:rPr lang="ru-RU" dirty="0" err="1"/>
              <a:t>комп'ютерних</a:t>
            </a:r>
            <a:r>
              <a:rPr lang="ru-RU" dirty="0"/>
              <a:t> систем і </a:t>
            </a:r>
            <a:r>
              <a:rPr lang="ru-RU" dirty="0" err="1"/>
              <a:t>додатків</a:t>
            </a:r>
            <a:r>
              <a:rPr lang="ru-RU" dirty="0"/>
              <a:t> є метою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мережевих</a:t>
            </a:r>
            <a:r>
              <a:rPr lang="ru-RU" dirty="0"/>
              <a:t> </a:t>
            </a:r>
            <a:r>
              <a:rPr lang="ru-RU" dirty="0" err="1"/>
              <a:t>інженерів</a:t>
            </a:r>
            <a:r>
              <a:rPr lang="ru-RU" dirty="0"/>
              <a:t> і </a:t>
            </a:r>
            <a:r>
              <a:rPr lang="ru-RU" dirty="0" err="1"/>
              <a:t>програмістів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предметом теоретичного </a:t>
            </a:r>
            <a:r>
              <a:rPr lang="ru-RU" dirty="0" err="1"/>
              <a:t>дослідження</a:t>
            </a:r>
            <a:r>
              <a:rPr lang="ru-RU" dirty="0"/>
              <a:t> як у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телекомунікацій</a:t>
            </a:r>
            <a:r>
              <a:rPr lang="ru-RU" dirty="0"/>
              <a:t> та </a:t>
            </a:r>
            <a:r>
              <a:rPr lang="ru-RU" dirty="0" err="1"/>
              <a:t>інформатики</a:t>
            </a:r>
            <a:r>
              <a:rPr lang="ru-RU" dirty="0"/>
              <a:t>, так і </a:t>
            </a:r>
            <a:r>
              <a:rPr lang="ru-RU" dirty="0" err="1"/>
              <a:t>економіки</a:t>
            </a:r>
            <a:r>
              <a:rPr lang="ru-RU" dirty="0"/>
              <a:t>. У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складністю</a:t>
            </a:r>
            <a:r>
              <a:rPr lang="ru-RU" dirty="0"/>
              <a:t> і </a:t>
            </a:r>
            <a:r>
              <a:rPr lang="ru-RU" dirty="0" err="1"/>
              <a:t>трудомісткістю</a:t>
            </a:r>
            <a:r>
              <a:rPr lang="ru-RU" dirty="0"/>
              <a:t>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і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цифрового </a:t>
            </a:r>
            <a:r>
              <a:rPr lang="ru-RU" dirty="0" err="1"/>
              <a:t>обладнання</a:t>
            </a:r>
            <a:r>
              <a:rPr lang="ru-RU" dirty="0"/>
              <a:t>, </a:t>
            </a:r>
            <a:r>
              <a:rPr lang="ru-RU" dirty="0" err="1"/>
              <a:t>інформації</a:t>
            </a:r>
            <a:r>
              <a:rPr lang="ru-RU" dirty="0"/>
              <a:t> та </a:t>
            </a:r>
            <a:r>
              <a:rPr lang="ru-RU" dirty="0" err="1"/>
              <a:t>комп'ютерних</a:t>
            </a:r>
            <a:r>
              <a:rPr lang="ru-RU" dirty="0"/>
              <a:t> систем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ненавмисного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несанкціонованого</a:t>
            </a:r>
            <a:r>
              <a:rPr lang="ru-RU" dirty="0"/>
              <a:t> доступу </a:t>
            </a:r>
            <a:r>
              <a:rPr lang="ru-RU" dirty="0" err="1"/>
              <a:t>вразливості</a:t>
            </a:r>
            <a:r>
              <a:rPr lang="ru-RU" dirty="0"/>
              <a:t> </a:t>
            </a:r>
            <a:r>
              <a:rPr lang="ru-RU" dirty="0" err="1"/>
              <a:t>комп'ютерних</a:t>
            </a:r>
            <a:r>
              <a:rPr lang="ru-RU" dirty="0"/>
              <a:t> систем </a:t>
            </a:r>
            <a:r>
              <a:rPr lang="ru-RU" dirty="0" err="1"/>
              <a:t>становлять</a:t>
            </a:r>
            <a:r>
              <a:rPr lang="ru-RU" dirty="0"/>
              <a:t> </a:t>
            </a:r>
            <a:r>
              <a:rPr lang="ru-RU" dirty="0" err="1"/>
              <a:t>значну</a:t>
            </a:r>
            <a:r>
              <a:rPr lang="ru-RU" dirty="0"/>
              <a:t> проблему для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користувачів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• </a:t>
            </a:r>
            <a:r>
              <a:rPr lang="ru-RU" dirty="0" err="1"/>
              <a:t>Кібербезпека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безпека</a:t>
            </a:r>
            <a:r>
              <a:rPr lang="ru-RU" dirty="0"/>
              <a:t> ІТ систем (</a:t>
            </a:r>
            <a:r>
              <a:rPr lang="ru-RU" dirty="0" err="1"/>
              <a:t>обладнання</a:t>
            </a:r>
            <a:r>
              <a:rPr lang="ru-RU" dirty="0"/>
              <a:t> та </a:t>
            </a:r>
            <a:r>
              <a:rPr lang="ru-RU" dirty="0" err="1"/>
              <a:t>програм</a:t>
            </a:r>
            <a:r>
              <a:rPr lang="ru-RU" dirty="0"/>
              <a:t>). </a:t>
            </a:r>
            <a:r>
              <a:rPr lang="ru-RU" dirty="0" err="1"/>
              <a:t>Кібербезпека</a:t>
            </a:r>
            <a:r>
              <a:rPr lang="ru-RU" dirty="0"/>
              <a:t> є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інформаційної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будь-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• </a:t>
            </a:r>
            <a:r>
              <a:rPr lang="ru-RU" dirty="0" err="1"/>
              <a:t>Кібербезпека</a:t>
            </a:r>
            <a:r>
              <a:rPr lang="ru-RU" dirty="0"/>
              <a:t> </a:t>
            </a:r>
            <a:r>
              <a:rPr lang="ru-RU" dirty="0" err="1"/>
              <a:t>важлива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урядові</a:t>
            </a:r>
            <a:r>
              <a:rPr lang="ru-RU" dirty="0"/>
              <a:t>, </a:t>
            </a:r>
            <a:r>
              <a:rPr lang="ru-RU" dirty="0" err="1"/>
              <a:t>військові</a:t>
            </a:r>
            <a:r>
              <a:rPr lang="ru-RU" dirty="0"/>
              <a:t>, </a:t>
            </a:r>
            <a:r>
              <a:rPr lang="ru-RU" dirty="0" err="1"/>
              <a:t>корпоративні</a:t>
            </a:r>
            <a:r>
              <a:rPr lang="ru-RU" dirty="0"/>
              <a:t>, </a:t>
            </a:r>
            <a:r>
              <a:rPr lang="ru-RU" dirty="0" err="1"/>
              <a:t>фінансові</a:t>
            </a:r>
            <a:r>
              <a:rPr lang="ru-RU" dirty="0"/>
              <a:t> та </a:t>
            </a:r>
            <a:r>
              <a:rPr lang="ru-RU" dirty="0" err="1"/>
              <a:t>медичні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збирають</a:t>
            </a:r>
            <a:r>
              <a:rPr lang="ru-RU" dirty="0"/>
              <a:t>, </a:t>
            </a:r>
            <a:r>
              <a:rPr lang="ru-RU" dirty="0" err="1"/>
              <a:t>обробляють</a:t>
            </a:r>
            <a:r>
              <a:rPr lang="ru-RU" dirty="0"/>
              <a:t> та </a:t>
            </a:r>
            <a:r>
              <a:rPr lang="ru-RU" dirty="0" err="1"/>
              <a:t>зберігають</a:t>
            </a:r>
            <a:r>
              <a:rPr lang="ru-RU" dirty="0"/>
              <a:t> </a:t>
            </a:r>
            <a:r>
              <a:rPr lang="ru-RU" dirty="0" err="1"/>
              <a:t>безпрецедентні</a:t>
            </a:r>
            <a:r>
              <a:rPr lang="ru-RU" dirty="0"/>
              <a:t> </a:t>
            </a:r>
            <a:r>
              <a:rPr lang="ru-RU" dirty="0" err="1"/>
              <a:t>обсяги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на </a:t>
            </a:r>
            <a:r>
              <a:rPr lang="ru-RU" dirty="0" err="1"/>
              <a:t>комп'ютерах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пристроях</a:t>
            </a:r>
            <a:r>
              <a:rPr lang="ru-RU" dirty="0"/>
              <a:t>. </a:t>
            </a:r>
            <a:r>
              <a:rPr lang="ru-RU" dirty="0" err="1"/>
              <a:t>Значна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конфіденційною</a:t>
            </a:r>
            <a:r>
              <a:rPr lang="ru-RU" dirty="0"/>
              <a:t> </a:t>
            </a:r>
            <a:r>
              <a:rPr lang="ru-RU" dirty="0" err="1"/>
              <a:t>інформацією</a:t>
            </a:r>
            <a:r>
              <a:rPr lang="ru-RU" dirty="0"/>
              <a:t>, будь то </a:t>
            </a:r>
            <a:r>
              <a:rPr lang="ru-RU" dirty="0" err="1"/>
              <a:t>інтелектуальна</a:t>
            </a:r>
            <a:r>
              <a:rPr lang="ru-RU" dirty="0"/>
              <a:t> </a:t>
            </a:r>
            <a:r>
              <a:rPr lang="ru-RU" dirty="0" err="1"/>
              <a:t>власність</a:t>
            </a:r>
            <a:r>
              <a:rPr lang="ru-RU" dirty="0"/>
              <a:t>,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, </a:t>
            </a:r>
            <a:r>
              <a:rPr lang="ru-RU" dirty="0" err="1"/>
              <a:t>особиста</a:t>
            </a:r>
            <a:r>
              <a:rPr lang="ru-RU" dirty="0"/>
              <a:t> </a:t>
            </a:r>
            <a:r>
              <a:rPr lang="ru-RU" dirty="0" err="1"/>
              <a:t>інформація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, для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несанкціонований</a:t>
            </a:r>
            <a:r>
              <a:rPr lang="ru-RU" dirty="0"/>
              <a:t> доступ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викриття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негативні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.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передають</a:t>
            </a:r>
            <a:r>
              <a:rPr lang="ru-RU" dirty="0"/>
              <a:t> </a:t>
            </a:r>
            <a:r>
              <a:rPr lang="ru-RU" dirty="0" err="1"/>
              <a:t>конфіденційні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через </a:t>
            </a:r>
            <a:r>
              <a:rPr lang="ru-RU" dirty="0" err="1"/>
              <a:t>мережі</a:t>
            </a:r>
            <a:r>
              <a:rPr lang="ru-RU" dirty="0"/>
              <a:t> та на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пристрої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. </a:t>
            </a:r>
            <a:r>
              <a:rPr lang="ru-RU" dirty="0" err="1"/>
              <a:t>Компаніям</a:t>
            </a:r>
            <a:r>
              <a:rPr lang="ru-RU" dirty="0"/>
              <a:t> та </a:t>
            </a:r>
            <a:r>
              <a:rPr lang="ru-RU" dirty="0" err="1"/>
              <a:t>організаціям</a:t>
            </a:r>
            <a:r>
              <a:rPr lang="ru-RU" dirty="0"/>
              <a:t>, особливо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доручається</a:t>
            </a:r>
            <a:r>
              <a:rPr lang="ru-RU" dirty="0"/>
              <a:t> </a:t>
            </a:r>
            <a:r>
              <a:rPr lang="ru-RU" dirty="0" err="1"/>
              <a:t>захищати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стосується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,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документації</a:t>
            </a:r>
            <a:r>
              <a:rPr lang="ru-RU" dirty="0"/>
              <a:t>,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вживати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для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конфіденційної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бізнес</a:t>
            </a:r>
            <a:r>
              <a:rPr lang="ru-RU" dirty="0"/>
              <a:t> та персонал.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0950" y="0"/>
            <a:ext cx="18710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268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Система </a:t>
            </a:r>
            <a:r>
              <a:rPr lang="ru-RU" b="1" dirty="0" err="1"/>
              <a:t>кібербезпеки</a:t>
            </a:r>
            <a:r>
              <a:rPr lang="ru-RU" b="1" dirty="0"/>
              <a:t> </a:t>
            </a:r>
            <a:r>
              <a:rPr lang="ru-RU" b="1" dirty="0" err="1"/>
              <a:t>України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99226"/>
            <a:ext cx="8587902" cy="553503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/>
              <a:t>Систему </a:t>
            </a:r>
            <a:r>
              <a:rPr lang="ru-RU" dirty="0" err="1"/>
              <a:t>кібербезпеки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формують</a:t>
            </a:r>
            <a:r>
              <a:rPr lang="ru-RU" dirty="0"/>
              <a:t>: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• </a:t>
            </a:r>
            <a:r>
              <a:rPr lang="ru-RU" dirty="0" err="1"/>
              <a:t>Академічна</a:t>
            </a:r>
            <a:r>
              <a:rPr lang="ru-RU" dirty="0"/>
              <a:t> </a:t>
            </a:r>
            <a:r>
              <a:rPr lang="ru-RU" dirty="0" err="1"/>
              <a:t>кібербезпека</a:t>
            </a:r>
            <a:r>
              <a:rPr lang="ru-RU" dirty="0"/>
              <a:t> (ВНЗ, </a:t>
            </a:r>
            <a:r>
              <a:rPr lang="ru-RU" dirty="0" err="1"/>
              <a:t>дослідницькі</a:t>
            </a:r>
            <a:r>
              <a:rPr lang="ru-RU" dirty="0"/>
              <a:t> </a:t>
            </a:r>
            <a:r>
              <a:rPr lang="ru-RU" dirty="0" err="1"/>
              <a:t>інститути</a:t>
            </a:r>
            <a:r>
              <a:rPr lang="ru-RU" dirty="0"/>
              <a:t> і т. д.);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• </a:t>
            </a:r>
            <a:r>
              <a:rPr lang="ru-RU" dirty="0" err="1"/>
              <a:t>Державна</a:t>
            </a:r>
            <a:r>
              <a:rPr lang="ru-RU" dirty="0"/>
              <a:t> </a:t>
            </a:r>
            <a:r>
              <a:rPr lang="ru-RU" dirty="0" err="1"/>
              <a:t>кібербезпека</a:t>
            </a:r>
            <a:r>
              <a:rPr lang="ru-RU" dirty="0"/>
              <a:t> (</a:t>
            </a:r>
            <a:r>
              <a:rPr lang="ru-RU" dirty="0" err="1"/>
              <a:t>законодавча</a:t>
            </a:r>
            <a:r>
              <a:rPr lang="ru-RU" dirty="0"/>
              <a:t> база, </a:t>
            </a:r>
            <a:r>
              <a:rPr lang="ru-RU" dirty="0" err="1"/>
              <a:t>Держспецзв'язку</a:t>
            </a:r>
            <a:r>
              <a:rPr lang="ru-RU" dirty="0"/>
              <a:t>(</a:t>
            </a:r>
            <a:r>
              <a:rPr lang="en-US" dirty="0"/>
              <a:t>CERTUA), </a:t>
            </a:r>
            <a:r>
              <a:rPr lang="ru-RU" dirty="0" err="1"/>
              <a:t>кіберполіція</a:t>
            </a:r>
            <a:r>
              <a:rPr lang="ru-RU" dirty="0"/>
              <a:t>, СБУ, </a:t>
            </a:r>
            <a:r>
              <a:rPr lang="ru-RU" dirty="0" err="1"/>
              <a:t>Міністрество</a:t>
            </a:r>
            <a:r>
              <a:rPr lang="ru-RU" dirty="0"/>
              <a:t> оборони, </a:t>
            </a:r>
            <a:r>
              <a:rPr lang="ru-RU" dirty="0" err="1"/>
              <a:t>Розвідувальні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, НБУ.);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• </a:t>
            </a:r>
            <a:r>
              <a:rPr lang="ru-RU" dirty="0" err="1"/>
              <a:t>Комерційна</a:t>
            </a:r>
            <a:r>
              <a:rPr lang="ru-RU" dirty="0"/>
              <a:t> </a:t>
            </a:r>
            <a:r>
              <a:rPr lang="ru-RU" dirty="0" err="1"/>
              <a:t>кібербезпека</a:t>
            </a:r>
            <a:r>
              <a:rPr lang="ru-RU" dirty="0"/>
              <a:t> (</a:t>
            </a:r>
            <a:r>
              <a:rPr lang="ru-RU" dirty="0" err="1"/>
              <a:t>вендори</a:t>
            </a:r>
            <a:r>
              <a:rPr lang="ru-RU" dirty="0"/>
              <a:t>, </a:t>
            </a:r>
            <a:r>
              <a:rPr lang="ru-RU" dirty="0" err="1"/>
              <a:t>програмні</a:t>
            </a:r>
            <a:r>
              <a:rPr lang="ru-RU" dirty="0"/>
              <a:t> та </a:t>
            </a:r>
            <a:r>
              <a:rPr lang="ru-RU" dirty="0" err="1"/>
              <a:t>апаратні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, методики та </a:t>
            </a:r>
            <a:r>
              <a:rPr lang="ru-RU" dirty="0" err="1"/>
              <a:t>методи</a:t>
            </a:r>
            <a:r>
              <a:rPr lang="ru-RU" dirty="0"/>
              <a:t>, </a:t>
            </a:r>
            <a:r>
              <a:rPr lang="ru-RU" dirty="0" err="1"/>
              <a:t>досвід</a:t>
            </a:r>
            <a:r>
              <a:rPr lang="ru-RU" dirty="0"/>
              <a:t>, </a:t>
            </a:r>
            <a:r>
              <a:rPr lang="ru-RU" dirty="0" err="1"/>
              <a:t>технології</a:t>
            </a:r>
            <a:r>
              <a:rPr lang="ru-RU" dirty="0"/>
              <a:t> і т. д.).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• </a:t>
            </a:r>
            <a:r>
              <a:rPr lang="ru-RU" dirty="0" err="1"/>
              <a:t>Некомерційні</a:t>
            </a:r>
            <a:r>
              <a:rPr lang="ru-RU" dirty="0"/>
              <a:t> </a:t>
            </a:r>
            <a:r>
              <a:rPr lang="ru-RU" dirty="0" err="1"/>
              <a:t>волонтерські</a:t>
            </a:r>
            <a:r>
              <a:rPr lang="ru-RU" dirty="0"/>
              <a:t> та </a:t>
            </a:r>
            <a:r>
              <a:rPr lang="ru-RU" dirty="0" err="1"/>
              <a:t>громадські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(</a:t>
            </a:r>
            <a:r>
              <a:rPr lang="ru-RU" dirty="0" err="1"/>
              <a:t>ІнформНапалм</a:t>
            </a:r>
            <a:r>
              <a:rPr lang="ru-RU" dirty="0"/>
              <a:t>, </a:t>
            </a:r>
            <a:r>
              <a:rPr lang="ru-RU" dirty="0" err="1"/>
              <a:t>Український</a:t>
            </a:r>
            <a:r>
              <a:rPr lang="ru-RU" dirty="0"/>
              <a:t> </a:t>
            </a:r>
            <a:r>
              <a:rPr lang="ru-RU" dirty="0" err="1"/>
              <a:t>кіберальянс</a:t>
            </a:r>
            <a:r>
              <a:rPr lang="ru-RU" dirty="0"/>
              <a:t>)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• </a:t>
            </a:r>
            <a:r>
              <a:rPr lang="ru-RU" dirty="0" err="1"/>
              <a:t>Кіберполіція</a:t>
            </a:r>
            <a:r>
              <a:rPr lang="ru-RU" dirty="0"/>
              <a:t> й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правоохоронні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розслідування</a:t>
            </a:r>
            <a:r>
              <a:rPr lang="ru-RU" dirty="0"/>
              <a:t>, </a:t>
            </a:r>
            <a:r>
              <a:rPr lang="ru-RU" dirty="0" err="1"/>
              <a:t>тоді</a:t>
            </a:r>
            <a:r>
              <a:rPr lang="ru-RU" dirty="0"/>
              <a:t> як </a:t>
            </a:r>
            <a:r>
              <a:rPr lang="ru-RU" dirty="0" err="1"/>
              <a:t>Урядова</a:t>
            </a:r>
            <a:r>
              <a:rPr lang="ru-RU" dirty="0"/>
              <a:t> команда </a:t>
            </a:r>
            <a:r>
              <a:rPr lang="ru-RU" dirty="0" err="1"/>
              <a:t>реагування</a:t>
            </a:r>
            <a:r>
              <a:rPr lang="ru-RU" dirty="0"/>
              <a:t> на </a:t>
            </a:r>
            <a:r>
              <a:rPr lang="ru-RU" dirty="0" err="1"/>
              <a:t>кіберінциденти</a:t>
            </a:r>
            <a:r>
              <a:rPr lang="ru-RU" dirty="0"/>
              <a:t> (</a:t>
            </a:r>
            <a:r>
              <a:rPr lang="en-US" dirty="0"/>
              <a:t>CERT-UA), </a:t>
            </a:r>
            <a:r>
              <a:rPr lang="ru-RU" dirty="0" err="1"/>
              <a:t>Ситуаційний</a:t>
            </a:r>
            <a:r>
              <a:rPr lang="ru-RU" dirty="0"/>
              <a:t> центр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кібербезпеки</a:t>
            </a:r>
            <a:r>
              <a:rPr lang="ru-RU" dirty="0"/>
              <a:t> при СБУ (</a:t>
            </a:r>
            <a:r>
              <a:rPr lang="en-US" dirty="0"/>
              <a:t>MISP-UA) </a:t>
            </a:r>
            <a:r>
              <a:rPr lang="ru-RU" dirty="0"/>
              <a:t>та </a:t>
            </a:r>
            <a:r>
              <a:rPr lang="ru-RU" dirty="0" err="1"/>
              <a:t>Національний</a:t>
            </a:r>
            <a:r>
              <a:rPr lang="ru-RU" dirty="0"/>
              <a:t> </a:t>
            </a:r>
            <a:r>
              <a:rPr lang="ru-RU" dirty="0" err="1"/>
              <a:t>координаційний</a:t>
            </a:r>
            <a:r>
              <a:rPr lang="ru-RU" dirty="0"/>
              <a:t> центр </a:t>
            </a:r>
            <a:r>
              <a:rPr lang="ru-RU" dirty="0" err="1"/>
              <a:t>кібербезпеки</a:t>
            </a:r>
            <a:r>
              <a:rPr lang="ru-RU" dirty="0"/>
              <a:t> (НКЦК) при РНБО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нейтралізувати</a:t>
            </a:r>
            <a:r>
              <a:rPr lang="ru-RU" dirty="0"/>
              <a:t> </a:t>
            </a:r>
            <a:r>
              <a:rPr lang="ru-RU" dirty="0" err="1"/>
              <a:t>загрозу</a:t>
            </a:r>
            <a:r>
              <a:rPr lang="ru-RU" dirty="0"/>
              <a:t> в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активній</a:t>
            </a:r>
            <a:r>
              <a:rPr lang="ru-RU" dirty="0"/>
              <a:t> </a:t>
            </a:r>
            <a:r>
              <a:rPr lang="ru-RU" dirty="0" err="1"/>
              <a:t>фазі</a:t>
            </a:r>
            <a:r>
              <a:rPr lang="ru-RU" dirty="0"/>
              <a:t>.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приватні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звертатися</a:t>
            </a:r>
            <a:r>
              <a:rPr lang="ru-RU" dirty="0"/>
              <a:t> до </a:t>
            </a:r>
            <a:r>
              <a:rPr lang="en-US" dirty="0"/>
              <a:t>CERT-UA </a:t>
            </a:r>
            <a:r>
              <a:rPr lang="ru-RU" dirty="0"/>
              <a:t>за оперативною </a:t>
            </a:r>
            <a:r>
              <a:rPr lang="ru-RU" dirty="0" err="1"/>
              <a:t>підтримкою</a:t>
            </a:r>
            <a:r>
              <a:rPr lang="ru-RU" dirty="0"/>
              <a:t>. </a:t>
            </a:r>
            <a:r>
              <a:rPr lang="ru-RU" dirty="0" err="1"/>
              <a:t>Держателі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інформують</a:t>
            </a:r>
            <a:r>
              <a:rPr lang="ru-RU" dirty="0"/>
              <a:t> про </a:t>
            </a:r>
            <a:r>
              <a:rPr lang="ru-RU" dirty="0" err="1"/>
              <a:t>інциденти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службу </a:t>
            </a:r>
            <a:r>
              <a:rPr lang="ru-RU" dirty="0" err="1"/>
              <a:t>спеціального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 та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(ДССЗЗІ).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0950" y="0"/>
            <a:ext cx="18710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4599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5477" y="277576"/>
            <a:ext cx="10515600" cy="1325563"/>
          </a:xfrm>
        </p:spPr>
        <p:txBody>
          <a:bodyPr/>
          <a:lstStyle/>
          <a:p>
            <a:r>
              <a:rPr lang="ru-RU" dirty="0" err="1"/>
              <a:t>Хакерські</a:t>
            </a:r>
            <a:r>
              <a:rPr lang="ru-RU" dirty="0"/>
              <a:t> атаки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28409"/>
            <a:ext cx="9015919" cy="53696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err="1"/>
              <a:t>Загалом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виділити</a:t>
            </a:r>
            <a:r>
              <a:rPr lang="ru-RU" dirty="0"/>
              <a:t> </a:t>
            </a:r>
            <a:r>
              <a:rPr lang="ru-RU" dirty="0" err="1"/>
              <a:t>перелік</a:t>
            </a:r>
            <a:r>
              <a:rPr lang="ru-RU" dirty="0"/>
              <a:t> таких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поширених</a:t>
            </a:r>
            <a:r>
              <a:rPr lang="ru-RU" dirty="0"/>
              <a:t> </a:t>
            </a:r>
            <a:r>
              <a:rPr lang="ru-RU" dirty="0" err="1"/>
              <a:t>хакерських</a:t>
            </a:r>
            <a:r>
              <a:rPr lang="ru-RU" dirty="0"/>
              <a:t> атак: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• </a:t>
            </a:r>
            <a:r>
              <a:rPr lang="en-US" dirty="0" err="1"/>
              <a:t>DoS</a:t>
            </a:r>
            <a:r>
              <a:rPr lang="en-US" dirty="0"/>
              <a:t>, DDoS, 4DoS — </a:t>
            </a:r>
            <a:r>
              <a:rPr lang="ru-RU" dirty="0"/>
              <a:t>атаки на </a:t>
            </a:r>
            <a:r>
              <a:rPr lang="ru-RU" dirty="0" err="1"/>
              <a:t>відмову</a:t>
            </a:r>
            <a:r>
              <a:rPr lang="ru-RU" dirty="0"/>
              <a:t> в </a:t>
            </a:r>
            <a:r>
              <a:rPr lang="ru-RU" dirty="0" err="1"/>
              <a:t>обслуговуванні</a:t>
            </a:r>
            <a:r>
              <a:rPr lang="ru-RU" dirty="0"/>
              <a:t>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• </a:t>
            </a:r>
            <a:r>
              <a:rPr lang="ru-RU" dirty="0"/>
              <a:t>Атаки на </a:t>
            </a:r>
            <a:r>
              <a:rPr lang="en-US" dirty="0"/>
              <a:t>CPU (</a:t>
            </a:r>
            <a:r>
              <a:rPr lang="ru-RU" dirty="0" err="1"/>
              <a:t>центральний</a:t>
            </a:r>
            <a:r>
              <a:rPr lang="ru-RU" dirty="0"/>
              <a:t> </a:t>
            </a:r>
            <a:r>
              <a:rPr lang="ru-RU" dirty="0" err="1"/>
              <a:t>процесор</a:t>
            </a:r>
            <a:r>
              <a:rPr lang="ru-RU" dirty="0"/>
              <a:t>)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• </a:t>
            </a:r>
            <a:r>
              <a:rPr lang="ru-RU" dirty="0"/>
              <a:t>Атаки на </a:t>
            </a:r>
            <a:r>
              <a:rPr lang="en-US" dirty="0"/>
              <a:t>RAM (</a:t>
            </a:r>
            <a:r>
              <a:rPr lang="ru-RU" dirty="0"/>
              <a:t>оперативна </a:t>
            </a:r>
            <a:r>
              <a:rPr lang="ru-RU" dirty="0" err="1"/>
              <a:t>пам'ять</a:t>
            </a:r>
            <a:r>
              <a:rPr lang="ru-RU" dirty="0"/>
              <a:t>)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• </a:t>
            </a:r>
            <a:r>
              <a:rPr lang="ru-RU" dirty="0"/>
              <a:t>Атаки на </a:t>
            </a:r>
            <a:r>
              <a:rPr lang="ru-RU" dirty="0" err="1"/>
              <a:t>дисковий</a:t>
            </a:r>
            <a:r>
              <a:rPr lang="ru-RU" dirty="0"/>
              <a:t> </a:t>
            </a:r>
            <a:r>
              <a:rPr lang="ru-RU" dirty="0" err="1"/>
              <a:t>простір</a:t>
            </a:r>
            <a:r>
              <a:rPr lang="ru-RU" dirty="0"/>
              <a:t> (</a:t>
            </a:r>
            <a:r>
              <a:rPr lang="ru-RU" dirty="0" err="1"/>
              <a:t>комп'ютерна</a:t>
            </a:r>
            <a:r>
              <a:rPr lang="ru-RU" dirty="0"/>
              <a:t> </a:t>
            </a:r>
            <a:r>
              <a:rPr lang="ru-RU" dirty="0" err="1"/>
              <a:t>пам'ять</a:t>
            </a:r>
            <a:r>
              <a:rPr lang="ru-RU" dirty="0"/>
              <a:t>)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• </a:t>
            </a:r>
            <a:r>
              <a:rPr lang="ru-RU" dirty="0" err="1"/>
              <a:t>Проникнення</a:t>
            </a:r>
            <a:r>
              <a:rPr lang="ru-RU" dirty="0"/>
              <a:t> </a:t>
            </a:r>
            <a:r>
              <a:rPr lang="ru-RU" dirty="0" err="1"/>
              <a:t>всередину</a:t>
            </a:r>
            <a:r>
              <a:rPr lang="ru-RU" dirty="0"/>
              <a:t> периметра (</a:t>
            </a:r>
            <a:r>
              <a:rPr lang="en-US" dirty="0"/>
              <a:t>SQL </a:t>
            </a:r>
            <a:r>
              <a:rPr lang="ru-RU" dirty="0" err="1"/>
              <a:t>ін'єкція</a:t>
            </a:r>
            <a:r>
              <a:rPr lang="ru-RU" dirty="0"/>
              <a:t>, метод «</a:t>
            </a:r>
            <a:r>
              <a:rPr lang="ru-RU" dirty="0" err="1"/>
              <a:t>грубої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» та </a:t>
            </a:r>
            <a:r>
              <a:rPr lang="ru-RU" dirty="0" err="1"/>
              <a:t>інше</a:t>
            </a:r>
            <a:r>
              <a:rPr lang="ru-RU" dirty="0"/>
              <a:t>)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• </a:t>
            </a:r>
            <a:r>
              <a:rPr lang="ru-RU" dirty="0" err="1"/>
              <a:t>Фішинг</a:t>
            </a:r>
            <a:r>
              <a:rPr lang="ru-RU" dirty="0"/>
              <a:t> (</a:t>
            </a:r>
            <a:r>
              <a:rPr lang="en-US" dirty="0"/>
              <a:t>email, </a:t>
            </a:r>
            <a:r>
              <a:rPr lang="en-US" dirty="0" err="1"/>
              <a:t>formjacking</a:t>
            </a:r>
            <a:r>
              <a:rPr lang="en-US" dirty="0"/>
              <a:t>, XSS, etc.) </a:t>
            </a:r>
            <a:endParaRPr lang="uk-UA" smtClean="0"/>
          </a:p>
          <a:p>
            <a:pPr marL="0" indent="0" algn="just">
              <a:buNone/>
            </a:pPr>
            <a:r>
              <a:rPr lang="en-US" smtClean="0"/>
              <a:t>• </a:t>
            </a:r>
            <a:r>
              <a:rPr lang="ru-RU" dirty="0" err="1"/>
              <a:t>Вимагання</a:t>
            </a:r>
            <a:r>
              <a:rPr lang="ru-RU" dirty="0"/>
              <a:t> (</a:t>
            </a:r>
            <a:r>
              <a:rPr lang="en-US" dirty="0"/>
              <a:t>ransomware — </a:t>
            </a:r>
            <a:r>
              <a:rPr lang="ru-RU" dirty="0" err="1"/>
              <a:t>програма</a:t>
            </a:r>
            <a:r>
              <a:rPr lang="ru-RU" dirty="0"/>
              <a:t>-шантажист)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0950" y="0"/>
            <a:ext cx="18710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91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r>
              <a:rPr lang="uk-UA" b="1" i="1" dirty="0" smtClean="0"/>
              <a:t>Економічна інформація. Властивості та характеристики</a:t>
            </a:r>
          </a:p>
          <a:p>
            <a:pPr marL="514350" indent="-514350">
              <a:buFont typeface="+mj-lt"/>
              <a:buAutoNum type="arabicPeriod"/>
            </a:pPr>
            <a:r>
              <a:rPr lang="uk-UA" b="1" i="1" dirty="0" smtClean="0"/>
              <a:t>Класифікація </a:t>
            </a:r>
            <a:r>
              <a:rPr lang="uk-UA" b="1" i="1" dirty="0" smtClean="0"/>
              <a:t>економічної </a:t>
            </a:r>
            <a:r>
              <a:rPr lang="uk-UA" b="1" i="1" dirty="0"/>
              <a:t>інформації </a:t>
            </a:r>
            <a:endParaRPr lang="uk-UA" b="1" i="1" dirty="0" smtClean="0"/>
          </a:p>
          <a:p>
            <a:pPr marL="514350" indent="-514350">
              <a:buFont typeface="+mj-lt"/>
              <a:buAutoNum type="arabicPeriod"/>
            </a:pPr>
            <a:r>
              <a:rPr lang="uk-UA" b="1" dirty="0"/>
              <a:t>Засоби та методи захисту інформації.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37120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Превентивні</a:t>
            </a:r>
            <a:r>
              <a:rPr lang="ru-RU" b="1" dirty="0" smtClean="0"/>
              <a:t> </a:t>
            </a:r>
            <a:r>
              <a:rPr lang="ru-RU" b="1" dirty="0" err="1" smtClean="0"/>
              <a:t>методи</a:t>
            </a:r>
            <a:r>
              <a:rPr lang="ru-RU" b="1" dirty="0" smtClean="0"/>
              <a:t> </a:t>
            </a:r>
            <a:r>
              <a:rPr lang="ru-RU" b="1" dirty="0" err="1" smtClean="0"/>
              <a:t>захисту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9171562" cy="4351338"/>
          </a:xfrm>
        </p:spPr>
        <p:txBody>
          <a:bodyPr>
            <a:normAutofit/>
          </a:bodyPr>
          <a:lstStyle/>
          <a:p>
            <a:r>
              <a:rPr lang="ru-RU" dirty="0" err="1" smtClean="0"/>
              <a:t>безпечна</a:t>
            </a:r>
            <a:r>
              <a:rPr lang="ru-RU" dirty="0" smtClean="0"/>
              <a:t> </a:t>
            </a:r>
            <a:r>
              <a:rPr lang="ru-RU" dirty="0" err="1"/>
              <a:t>побудова</a:t>
            </a:r>
            <a:r>
              <a:rPr lang="ru-RU" dirty="0"/>
              <a:t> </a:t>
            </a:r>
            <a:r>
              <a:rPr lang="ru-RU" dirty="0" err="1"/>
              <a:t>серверної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endParaRPr lang="ru-RU" dirty="0"/>
          </a:p>
          <a:p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регулярне</a:t>
            </a:r>
            <a:r>
              <a:rPr lang="ru-RU" dirty="0"/>
              <a:t> </a:t>
            </a:r>
            <a:r>
              <a:rPr lang="ru-RU" dirty="0" err="1"/>
              <a:t>оновлення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ru-RU" dirty="0" err="1"/>
              <a:t>інфраструктури</a:t>
            </a:r>
            <a:endParaRPr lang="ru-RU" dirty="0"/>
          </a:p>
          <a:p>
            <a:r>
              <a:rPr lang="ru-RU" dirty="0" err="1"/>
              <a:t>робити</a:t>
            </a:r>
            <a:r>
              <a:rPr lang="ru-RU" dirty="0"/>
              <a:t> </a:t>
            </a:r>
            <a:r>
              <a:rPr lang="ru-RU" dirty="0" err="1"/>
              <a:t>тестування</a:t>
            </a:r>
            <a:r>
              <a:rPr lang="ru-RU" dirty="0"/>
              <a:t> </a:t>
            </a:r>
            <a:r>
              <a:rPr lang="ru-RU" dirty="0" err="1"/>
              <a:t>навантаження</a:t>
            </a:r>
            <a:endParaRPr lang="ru-RU" dirty="0"/>
          </a:p>
          <a:p>
            <a:r>
              <a:rPr lang="ru-RU" dirty="0" err="1"/>
              <a:t>проводити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коду </a:t>
            </a:r>
            <a:r>
              <a:rPr lang="ru-RU" dirty="0" err="1"/>
              <a:t>використовуваних</a:t>
            </a:r>
            <a:r>
              <a:rPr lang="ru-RU" dirty="0"/>
              <a:t> </a:t>
            </a:r>
            <a:r>
              <a:rPr lang="ru-RU" dirty="0" err="1"/>
              <a:t>бібліотек</a:t>
            </a:r>
            <a:endParaRPr lang="ru-RU" dirty="0"/>
          </a:p>
          <a:p>
            <a:r>
              <a:rPr lang="ru-RU" dirty="0" err="1"/>
              <a:t>проводити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коду </a:t>
            </a:r>
            <a:r>
              <a:rPr lang="ru-RU" dirty="0" err="1"/>
              <a:t>програми</a:t>
            </a:r>
            <a:endParaRPr lang="ru-RU" dirty="0"/>
          </a:p>
          <a:p>
            <a:r>
              <a:rPr lang="ru-RU" dirty="0" err="1"/>
              <a:t>ідентифікувати</a:t>
            </a:r>
            <a:r>
              <a:rPr lang="ru-RU" dirty="0"/>
              <a:t> </a:t>
            </a:r>
            <a:r>
              <a:rPr lang="ru-RU" dirty="0" err="1"/>
              <a:t>вразливості</a:t>
            </a:r>
            <a:r>
              <a:rPr lang="ru-RU" dirty="0"/>
              <a:t> шляхом </a:t>
            </a:r>
            <a:r>
              <a:rPr lang="ru-RU" dirty="0" err="1"/>
              <a:t>сканування</a:t>
            </a:r>
            <a:endParaRPr lang="ru-RU" dirty="0"/>
          </a:p>
          <a:p>
            <a:r>
              <a:rPr lang="ru-RU" dirty="0" err="1"/>
              <a:t>проводити</a:t>
            </a:r>
            <a:r>
              <a:rPr lang="ru-RU" dirty="0"/>
              <a:t> </a:t>
            </a:r>
            <a:r>
              <a:rPr lang="ru-RU" dirty="0" err="1"/>
              <a:t>регулярний</a:t>
            </a:r>
            <a:r>
              <a:rPr lang="ru-RU" dirty="0"/>
              <a:t> аудит </a:t>
            </a:r>
            <a:r>
              <a:rPr lang="ru-RU" dirty="0" err="1"/>
              <a:t>інформаційної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0950" y="0"/>
            <a:ext cx="18710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843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473119" cy="1325563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Базові</a:t>
            </a:r>
            <a:r>
              <a:rPr lang="ru-RU" dirty="0" smtClean="0"/>
              <a:t> правила </a:t>
            </a:r>
            <a:r>
              <a:rPr lang="ru-RU" dirty="0" err="1" smtClean="0"/>
              <a:t>кібербезпеки</a:t>
            </a:r>
            <a:r>
              <a:rPr lang="ru-RU" dirty="0" smtClean="0"/>
              <a:t> </a:t>
            </a:r>
            <a:r>
              <a:rPr lang="ru-RU" dirty="0" err="1" smtClean="0"/>
              <a:t>користувача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9239655" cy="435133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/>
              <a:t>складного пароля,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складатиметься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довільного</a:t>
            </a:r>
            <a:r>
              <a:rPr lang="ru-RU" dirty="0"/>
              <a:t> набору </a:t>
            </a:r>
            <a:r>
              <a:rPr lang="ru-RU" dirty="0" err="1"/>
              <a:t>символів</a:t>
            </a:r>
            <a:r>
              <a:rPr lang="ru-RU" dirty="0"/>
              <a:t>, букв та цифр.</a:t>
            </a:r>
          </a:p>
          <a:p>
            <a:pPr algn="just"/>
            <a:r>
              <a:rPr lang="ru-RU" dirty="0" err="1"/>
              <a:t>Регулярне</a:t>
            </a:r>
            <a:r>
              <a:rPr lang="ru-RU" dirty="0"/>
              <a:t> </a:t>
            </a:r>
            <a:r>
              <a:rPr lang="ru-RU" dirty="0" err="1"/>
              <a:t>оновлення</a:t>
            </a:r>
            <a:r>
              <a:rPr lang="ru-RU" dirty="0"/>
              <a:t> </a:t>
            </a:r>
            <a:r>
              <a:rPr lang="ru-RU" dirty="0" err="1"/>
              <a:t>паролів</a:t>
            </a:r>
            <a:r>
              <a:rPr lang="ru-RU" dirty="0"/>
              <a:t> (раз у </a:t>
            </a:r>
            <a:r>
              <a:rPr lang="ru-RU" dirty="0" err="1"/>
              <a:t>півроку</a:t>
            </a:r>
            <a:r>
              <a:rPr lang="ru-RU" dirty="0"/>
              <a:t>).</a:t>
            </a:r>
          </a:p>
          <a:p>
            <a:pPr algn="just"/>
            <a:r>
              <a:rPr lang="ru-RU" dirty="0"/>
              <a:t>Не </a:t>
            </a:r>
            <a:r>
              <a:rPr lang="ru-RU" dirty="0" err="1"/>
              <a:t>переходити</a:t>
            </a:r>
            <a:r>
              <a:rPr lang="ru-RU" dirty="0"/>
              <a:t> за </a:t>
            </a:r>
            <a:r>
              <a:rPr lang="ru-RU" dirty="0" err="1"/>
              <a:t>шкідливими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підозрілими</a:t>
            </a:r>
            <a:r>
              <a:rPr lang="ru-RU" dirty="0"/>
              <a:t> </a:t>
            </a:r>
            <a:r>
              <a:rPr lang="ru-RU" dirty="0" err="1"/>
              <a:t>посиланнями</a:t>
            </a:r>
            <a:r>
              <a:rPr lang="ru-RU" dirty="0"/>
              <a:t>. Причина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інтернет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комп'ютерні</a:t>
            </a:r>
            <a:r>
              <a:rPr lang="ru-RU" dirty="0"/>
              <a:t> </a:t>
            </a:r>
            <a:r>
              <a:rPr lang="ru-RU" dirty="0" err="1"/>
              <a:t>черв'яки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віруси</a:t>
            </a:r>
            <a:r>
              <a:rPr lang="ru-RU" dirty="0"/>
              <a:t>. </a:t>
            </a:r>
            <a:r>
              <a:rPr lang="ru-RU" dirty="0" err="1"/>
              <a:t>Особливу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звертати</a:t>
            </a:r>
            <a:r>
              <a:rPr lang="ru-RU" dirty="0"/>
              <a:t> на Торрент-</a:t>
            </a:r>
            <a:r>
              <a:rPr lang="ru-RU" dirty="0" err="1"/>
              <a:t>файли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Найбезпечніше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ліцензоване</a:t>
            </a:r>
            <a:r>
              <a:rPr lang="ru-RU" dirty="0"/>
              <a:t> </a:t>
            </a:r>
            <a:r>
              <a:rPr lang="ru-RU" dirty="0" err="1"/>
              <a:t>програмне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Не </a:t>
            </a:r>
            <a:r>
              <a:rPr lang="ru-RU" dirty="0" err="1"/>
              <a:t>публікувати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компрометуючий</a:t>
            </a:r>
            <a:r>
              <a:rPr lang="ru-RU" dirty="0"/>
              <a:t> характер.</a:t>
            </a:r>
          </a:p>
          <a:p>
            <a:pPr algn="just"/>
            <a:r>
              <a:rPr lang="ru-RU" dirty="0" err="1"/>
              <a:t>Підтримка</a:t>
            </a:r>
            <a:r>
              <a:rPr lang="ru-RU" dirty="0"/>
              <a:t> «</a:t>
            </a:r>
            <a:r>
              <a:rPr lang="ru-RU" dirty="0" err="1"/>
              <a:t>чистоти</a:t>
            </a:r>
            <a:r>
              <a:rPr lang="ru-RU" dirty="0"/>
              <a:t> переписок».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0950" y="0"/>
            <a:ext cx="18710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9350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6021" y="315912"/>
            <a:ext cx="10515600" cy="1325563"/>
          </a:xfrm>
        </p:spPr>
        <p:txBody>
          <a:bodyPr/>
          <a:lstStyle/>
          <a:p>
            <a:r>
              <a:rPr lang="uk-UA" dirty="0" smtClean="0"/>
              <a:t>Контрольні питання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261060" cy="4789184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Дайте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та </a:t>
            </a:r>
            <a:r>
              <a:rPr lang="ru-RU" dirty="0" err="1" smtClean="0"/>
              <a:t>економічної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Назвіть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економічної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 </a:t>
            </a:r>
            <a:r>
              <a:rPr lang="ru-RU" dirty="0" err="1" smtClean="0"/>
              <a:t>яких</a:t>
            </a:r>
            <a:r>
              <a:rPr lang="ru-RU" dirty="0" smtClean="0"/>
              <a:t> аспектах </a:t>
            </a:r>
            <a:r>
              <a:rPr lang="ru-RU" dirty="0" err="1" smtClean="0"/>
              <a:t>проявляється</a:t>
            </a:r>
            <a:r>
              <a:rPr lang="ru-RU" dirty="0" smtClean="0"/>
              <a:t> </a:t>
            </a:r>
            <a:r>
              <a:rPr lang="ru-RU" dirty="0" err="1" smtClean="0"/>
              <a:t>інформаційна</a:t>
            </a:r>
            <a:r>
              <a:rPr lang="ru-RU" dirty="0" smtClean="0"/>
              <a:t> культура?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Дайте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інформаційного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Наведіть</a:t>
            </a:r>
            <a:r>
              <a:rPr lang="ru-RU" dirty="0" smtClean="0"/>
              <a:t> </a:t>
            </a:r>
            <a:r>
              <a:rPr lang="ru-RU" dirty="0" err="1" smtClean="0"/>
              <a:t>приклади</a:t>
            </a:r>
            <a:r>
              <a:rPr lang="ru-RU" dirty="0" smtClean="0"/>
              <a:t> </a:t>
            </a:r>
            <a:r>
              <a:rPr lang="ru-RU" dirty="0" err="1" smtClean="0"/>
              <a:t>зовнішніх</a:t>
            </a:r>
            <a:r>
              <a:rPr lang="ru-RU" dirty="0" smtClean="0"/>
              <a:t> та </a:t>
            </a:r>
            <a:r>
              <a:rPr lang="ru-RU" dirty="0" err="1" smtClean="0"/>
              <a:t>внутрішніх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.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отримана</a:t>
            </a:r>
            <a:r>
              <a:rPr lang="ru-RU" dirty="0" smtClean="0"/>
              <a:t> з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 Особливості,  що  впливають  на організацію автоматизованої обробки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Вимоги до  економічної інформації 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Класифікація економічної інформації 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Засоби та методи захисту </a:t>
            </a:r>
            <a:r>
              <a:rPr lang="uk-UA" dirty="0" err="1" smtClean="0"/>
              <a:t>інформації.Загрози</a:t>
            </a:r>
            <a:r>
              <a:rPr lang="uk-UA" dirty="0" smtClean="0"/>
              <a:t> безпеці інформаційних систем, причини виникнення загроз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Основні засоби захисту інформації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Основи функціонування систем </a:t>
            </a:r>
            <a:r>
              <a:rPr lang="uk-UA" dirty="0" err="1" smtClean="0"/>
              <a:t>кріптографічного</a:t>
            </a:r>
            <a:r>
              <a:rPr lang="uk-UA" dirty="0" smtClean="0"/>
              <a:t> захисту інформації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Комп'ютерна</a:t>
            </a:r>
            <a:r>
              <a:rPr lang="ru-RU" dirty="0" smtClean="0"/>
              <a:t> </a:t>
            </a:r>
            <a:r>
              <a:rPr lang="ru-RU" dirty="0" err="1" smtClean="0"/>
              <a:t>безпека</a:t>
            </a:r>
            <a:r>
              <a:rPr lang="ru-RU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Система </a:t>
            </a:r>
            <a:r>
              <a:rPr lang="ru-RU" dirty="0" err="1" smtClean="0"/>
              <a:t>кібербезпеки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smtClean="0"/>
              <a:t>. Хакерські</a:t>
            </a:r>
            <a:r>
              <a:rPr lang="ru-RU" dirty="0" smtClean="0"/>
              <a:t> атаки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9794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06" y="365125"/>
            <a:ext cx="10350230" cy="1325563"/>
          </a:xfrm>
        </p:spPr>
        <p:txBody>
          <a:bodyPr>
            <a:noAutofit/>
          </a:bodyPr>
          <a:lstStyle/>
          <a:p>
            <a:r>
              <a:rPr lang="uk-UA" sz="2800" b="1" dirty="0" smtClean="0"/>
              <a:t>1. Економічна  </a:t>
            </a:r>
            <a:r>
              <a:rPr lang="uk-UA" sz="2800" b="1" dirty="0"/>
              <a:t>інформація (ЕІ)</a:t>
            </a:r>
            <a:r>
              <a:rPr lang="uk-UA" sz="2800" dirty="0"/>
              <a:t>  –  сукупність  даних (зведень),  що використовуються  при  здійсненні  функції  організаційно-економічного управління економікою держави та її окремими ланками. 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2647" y="1690688"/>
            <a:ext cx="10145949" cy="509921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b="1" dirty="0" smtClean="0"/>
              <a:t>Особливості,  що  впливають  на організацію автоматизованої обробки: </a:t>
            </a:r>
            <a:endParaRPr lang="ru-RU" b="1" dirty="0" smtClean="0"/>
          </a:p>
          <a:p>
            <a:pPr marL="0" indent="0" algn="just">
              <a:buNone/>
            </a:pPr>
            <a:r>
              <a:rPr lang="uk-UA" dirty="0" smtClean="0"/>
              <a:t>•  </a:t>
            </a:r>
            <a:r>
              <a:rPr lang="uk-UA" dirty="0"/>
              <a:t>Економічна  інформація  специфічна  за  формою  представлення.  Вона  неодмінно  відображається  на  матеріальних  носіях  у вигляді  первинних  і  зведених  документів,  для  підвищення  вірогідності передача  й  обробка  ведеться  лише  інформації,  що  юридично  оформлена,  тобто  за  наявності  підпису  на  традиційних  або  електронних документах(вимагає спеціальних засобів і організаційних заходів). 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•  Економічна  інформація  об’ємна.  Якісне  управління  економічними  процесами  неможливо  без  детальної  інформації  про  них. 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Вдосконалення  управління,  зростання  обсягів  виробництва  в матеріальній  і  нематеріальній  сферах  супроводжується  збільшенням супутніх  йому  інформаційних  потоків(вимагає  зростаючої  продуктивності засобів обробки і каналів зв’язку). 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•  Економічна  інформація  циклічна.  Для  більшості  виробничих  і  господарських  процесів  характерна  повторюваність  складових їхніх  стадій  і  інформації,  що  відображає  ці  процеси(один  раз  створені програми  обробки  інформації  можуть  багаторазово  використовуватися і тиражуватися). 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•  Економічна  інформація  відображає  результати  виробничо-господарської  діяльності  за  допомогою  системи  натуральних  і  вартісних  показників.  При  цьому  використовуються  кількісні  величини, цифрові значення(їх зручно обробляти). 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•  Економічна  інформація  специфічна  за  способами  обробки. </a:t>
            </a:r>
            <a:r>
              <a:rPr lang="uk-UA" dirty="0" smtClean="0"/>
              <a:t>У  </a:t>
            </a:r>
            <a:r>
              <a:rPr lang="uk-UA" dirty="0"/>
              <a:t>процесі  обробки  переважають  арифметичні  і,  у  першу  чергу,  логічні (наприклад,  сортування  або  добір)  операції,  а  результати  представляються  у  вигляді  текстових  документів,  таблиць,  діаграм  і  графіків (дають  можливість  обмежитися  визначеним  колом  проблемно  орієнтованих програмних засобів). 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9053" y="0"/>
            <a:ext cx="16229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026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74854"/>
            <a:ext cx="8607357" cy="500636"/>
          </a:xfrm>
        </p:spPr>
        <p:txBody>
          <a:bodyPr>
            <a:normAutofit fontScale="90000"/>
          </a:bodyPr>
          <a:lstStyle/>
          <a:p>
            <a:pPr algn="just"/>
            <a:r>
              <a:rPr lang="uk-UA" sz="3200" b="1" i="1" dirty="0" smtClean="0"/>
              <a:t>Вимоги </a:t>
            </a:r>
            <a:r>
              <a:rPr lang="uk-UA" sz="3200" b="1" i="1" dirty="0"/>
              <a:t>до  економічної інформації</a:t>
            </a:r>
            <a:endParaRPr lang="ru-RU" sz="32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1558" y="972766"/>
            <a:ext cx="9601199" cy="5564221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uk-UA" dirty="0"/>
              <a:t>Коректність  інформації  забезпечує  її  однозначне  сприйняття всіма споживачами. </a:t>
            </a:r>
            <a:endParaRPr lang="ru-RU" dirty="0"/>
          </a:p>
          <a:p>
            <a:pPr algn="just"/>
            <a:r>
              <a:rPr lang="uk-UA" dirty="0"/>
              <a:t>Цінність (або  корисність)  інформації  виявляється  в  тому випадку, якщо вона сприяє досягненню мети. </a:t>
            </a:r>
            <a:endParaRPr lang="ru-RU" dirty="0"/>
          </a:p>
          <a:p>
            <a:pPr algn="just"/>
            <a:r>
              <a:rPr lang="uk-UA" dirty="0"/>
              <a:t>Цінність  інформації –  це  властивість  відносна:  та  сама інформація  має  різну  цінність  для  різних  споживачів.  З  часом  цінність інформації  зменшується–  вона  старіє.  Однак,  варто  мати  на  увазі,  що старить  інформацію  не  сам  час,  а  поява  нової,  котра  відкидає  цілком або  частково  наявну  інформацію,  уточнює  її,  доповнює,  дає  нове тлумачення зведень, що призводить до одержання додаткового ефекту. </a:t>
            </a:r>
            <a:endParaRPr lang="ru-RU" dirty="0"/>
          </a:p>
          <a:p>
            <a:pPr algn="just"/>
            <a:r>
              <a:rPr lang="uk-UA" dirty="0"/>
              <a:t>Оперативність  відображає  актуальність  інформації  для необхідних розрахунків і прийняття рішень в умовах, що змінилися. </a:t>
            </a:r>
            <a:endParaRPr lang="ru-RU" dirty="0"/>
          </a:p>
          <a:p>
            <a:pPr algn="just"/>
            <a:r>
              <a:rPr lang="uk-UA" dirty="0"/>
              <a:t>Точність  визначає  припустимий  рівень  перекручування  як вихідної,  так  і  результатної  інформації,  при  якому  зберігається ефективність функціонування системи. </a:t>
            </a:r>
            <a:endParaRPr lang="ru-RU" dirty="0"/>
          </a:p>
          <a:p>
            <a:pPr algn="just"/>
            <a:r>
              <a:rPr lang="uk-UA" dirty="0"/>
              <a:t>Вірогідність  визначається  властивістю  інформації  відображати реально існуючі об’єкти з необхідною точністю. </a:t>
            </a:r>
            <a:endParaRPr lang="ru-RU" dirty="0"/>
          </a:p>
          <a:p>
            <a:pPr algn="just"/>
            <a:r>
              <a:rPr lang="uk-UA" dirty="0"/>
              <a:t>Стійкість  інформації  відображає  її  здатність  реагувати  на  зміни вихідних  даних  без  порушення  необхідної  точності.  Стійкість інформації визначається обраною методикою її добору і формування. </a:t>
            </a:r>
            <a:endParaRPr lang="ru-RU" dirty="0"/>
          </a:p>
          <a:p>
            <a:pPr algn="just"/>
            <a:r>
              <a:rPr lang="uk-UA" dirty="0"/>
              <a:t>Достатність (повнота)  інформації  означає,  що  вона  містить мінімально  необхідний  обсяг  зведень  для  ухвалення  правильного рішення.  Неповна  інформація(недостатня  для  ухвалення  правильного рішення)  знижує  ефективність  прийнятих  користувачем  рішень. </a:t>
            </a:r>
            <a:endParaRPr lang="ru-RU" dirty="0"/>
          </a:p>
          <a:p>
            <a:pPr algn="just"/>
            <a:r>
              <a:rPr lang="uk-UA" dirty="0"/>
              <a:t>Надмірність  звичайно  знижує  оперативність  ухвалення  рішення,  але робить інформацію більш стійкою. 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9957" y="0"/>
            <a:ext cx="18710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865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/>
              <a:t>2. Класифікація економічної </a:t>
            </a:r>
            <a:r>
              <a:rPr lang="uk-UA" b="1" i="1" dirty="0"/>
              <a:t>інформації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2647" y="1825624"/>
            <a:ext cx="9863847" cy="474054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uk-UA" b="1" dirty="0"/>
              <a:t>Залежно від аспектів відображення та компонентів </a:t>
            </a:r>
            <a:r>
              <a:rPr lang="uk-UA" b="1" dirty="0" err="1"/>
              <a:t>знака</a:t>
            </a:r>
            <a:r>
              <a:rPr lang="uk-UA" b="1" dirty="0"/>
              <a:t>, до яких належить інформаційна величина, розрізняють такі види інформації:</a:t>
            </a:r>
            <a:endParaRPr lang="ru-RU" b="1" dirty="0"/>
          </a:p>
          <a:p>
            <a:pPr lvl="0" algn="just"/>
            <a:r>
              <a:rPr lang="uk-UA" i="1" dirty="0"/>
              <a:t>прагматична</a:t>
            </a:r>
            <a:r>
              <a:rPr lang="uk-UA" dirty="0"/>
              <a:t> - характеризує цінність повідомлення з точки зору одержувача інформації, його можливостей тощо;</a:t>
            </a:r>
            <a:endParaRPr lang="ru-RU" b="1" dirty="0"/>
          </a:p>
          <a:p>
            <a:pPr lvl="0" algn="just"/>
            <a:r>
              <a:rPr lang="uk-UA" i="1" dirty="0"/>
              <a:t>семантична</a:t>
            </a:r>
            <a:r>
              <a:rPr lang="uk-UA" dirty="0"/>
              <a:t> - оцінює повідомлення з точки зору його сутності та варіантів знань про заданий предмет;</a:t>
            </a:r>
            <a:endParaRPr lang="ru-RU" b="1" dirty="0"/>
          </a:p>
          <a:p>
            <a:pPr lvl="0" algn="just"/>
            <a:r>
              <a:rPr lang="uk-UA" i="1" dirty="0"/>
              <a:t>синтаксична</a:t>
            </a:r>
            <a:r>
              <a:rPr lang="uk-UA" dirty="0"/>
              <a:t> - характеризує оцінку повідомлення одержувачем у межах тих обмежень, які накладаються на комбінації та можливості вживання знаків;</a:t>
            </a:r>
            <a:endParaRPr lang="ru-RU" b="1" dirty="0"/>
          </a:p>
          <a:p>
            <a:pPr lvl="0" algn="just"/>
            <a:r>
              <a:rPr lang="uk-UA" i="1" dirty="0"/>
              <a:t>сигматична</a:t>
            </a:r>
            <a:r>
              <a:rPr lang="uk-UA" dirty="0"/>
              <a:t> - характеризує повідомлення з точки зору відно­шення позначеного іменем предмета, явища, дійсності тощо із знаннями про нього;</a:t>
            </a:r>
            <a:endParaRPr lang="ru-RU" b="1" dirty="0"/>
          </a:p>
          <a:p>
            <a:pPr lvl="0" algn="just"/>
            <a:r>
              <a:rPr lang="uk-UA" i="1" dirty="0"/>
              <a:t>афективна</a:t>
            </a:r>
            <a:r>
              <a:rPr lang="uk-UA" dirty="0"/>
              <a:t> - характеризує повідомлення з точки зору есте­тичного, емоційного, чуттєвого сприймання інформації на рівні нервової діяльності людини.</a:t>
            </a:r>
            <a:endParaRPr lang="ru-RU" b="1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8313" y="0"/>
            <a:ext cx="18710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003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Класифікація </a:t>
            </a:r>
            <a:r>
              <a:rPr lang="uk-UA" b="1" i="1" dirty="0" smtClean="0"/>
              <a:t>економічної </a:t>
            </a:r>
            <a:r>
              <a:rPr lang="uk-UA" b="1" i="1" dirty="0"/>
              <a:t>інформації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2648" y="1459149"/>
            <a:ext cx="9776298" cy="4717814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uk-UA" b="1" dirty="0"/>
              <a:t>Відповідно  до  </a:t>
            </a:r>
            <a:r>
              <a:rPr lang="uk-UA" b="1" i="1" dirty="0"/>
              <a:t>виконуваних  функцій </a:t>
            </a:r>
            <a:r>
              <a:rPr lang="uk-UA" b="1" dirty="0"/>
              <a:t> управління  виділяють  такі види  інформації:  прогнозна,  планово-договірна,  облікова,  нормативна, розцінкова, довідкова, таблична. </a:t>
            </a:r>
            <a:endParaRPr lang="ru-RU" b="1" dirty="0"/>
          </a:p>
          <a:p>
            <a:pPr algn="just"/>
            <a:r>
              <a:rPr lang="uk-UA" dirty="0"/>
              <a:t>Прогнозна  інформація  пов’язана  з  функцією  прогнозування, відображає  ймовірне  твердження  про  майбутній  стан  господарських процесів  із  високим  ступенем  вірогідності.  </a:t>
            </a:r>
            <a:endParaRPr lang="ru-RU" dirty="0"/>
          </a:p>
          <a:p>
            <a:pPr algn="just"/>
            <a:r>
              <a:rPr lang="uk-UA" dirty="0"/>
              <a:t>Планово-договірна  інформація  пов’язана  з  функцією  планування  й  описує  господарські  процеси,  що  мають  відбутися  в  заданому часовому  періоді. Облікова  інформація  пов’язана  з  функціями  оперативного,  бух-</a:t>
            </a:r>
            <a:r>
              <a:rPr lang="uk-UA" dirty="0" err="1"/>
              <a:t>галтерського</a:t>
            </a:r>
            <a:r>
              <a:rPr lang="uk-UA" dirty="0"/>
              <a:t>,  статистичного  обліку  і  відображає  господарські процеси,  що  вже  здійснилися,  а  також  їхній  фактичний  стан.  </a:t>
            </a:r>
            <a:endParaRPr lang="ru-RU" dirty="0"/>
          </a:p>
          <a:p>
            <a:pPr algn="just"/>
            <a:r>
              <a:rPr lang="uk-UA" dirty="0"/>
              <a:t>Нормативна  інформація  пов’язана  з  функцією  підготовки виробництва.  Вона  регламентує  межі  витрат  матеріальних  та  трудових ресурсів,  рівень  запасів  і  заділів,  встановлення  складу  та  структури об’єктів  виробництва,  послідовність  технологічних  операцій  та  ін. </a:t>
            </a:r>
            <a:endParaRPr lang="ru-RU" dirty="0"/>
          </a:p>
          <a:p>
            <a:pPr algn="just"/>
            <a:r>
              <a:rPr lang="uk-UA" dirty="0"/>
              <a:t>Розцінкова  інформація  включає  ціни,  розцінки,  тарифи,  які встановлено  на  матеріали,  продукцію,  виконання  роботи.  Ціни  можуть бути  планові,  фактичні,  договірні,  прейскурантні,  відпускні,  оптові,  роздрібні.  </a:t>
            </a:r>
            <a:endParaRPr lang="ru-RU" dirty="0"/>
          </a:p>
          <a:p>
            <a:pPr algn="just"/>
            <a:r>
              <a:rPr lang="uk-UA" dirty="0"/>
              <a:t>Довідкова  інформація  призначена  для  деталізації  господарських процесів,  їх  якісного  розшифрування  і  доповнення  різними  відомостями.  </a:t>
            </a:r>
            <a:endParaRPr lang="ru-RU" dirty="0"/>
          </a:p>
          <a:p>
            <a:pPr algn="just"/>
            <a:r>
              <a:rPr lang="uk-UA" dirty="0"/>
              <a:t>Таблична  інформація  містить  коефіцієнтні  величини  або заздалегідь  обчислені  значення.  Наприклад,  розміри  податку  з оподатковуваної суми заробітку. 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0950" y="0"/>
            <a:ext cx="18710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88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Класифікація </a:t>
            </a:r>
            <a:r>
              <a:rPr lang="uk-UA" b="1" i="1" dirty="0" smtClean="0"/>
              <a:t>економічної </a:t>
            </a:r>
            <a:r>
              <a:rPr lang="uk-UA" b="1" i="1" dirty="0"/>
              <a:t>інформації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0740" y="1825625"/>
            <a:ext cx="9270460" cy="489618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b="1" i="1" dirty="0"/>
              <a:t>За  технологією  оброблення  та  використання  в  управлінських рішеннях економічну інформацію поділяють на різні види.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•  Початкова –  інформація,  що  надходить  до  об’єкта,  який регулюється(вхід).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•  Внутрішня –  інформація,  що  виникає  в  процесі  виробничо-господарської діяльності об’єкта, який регулюється.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•  Зовнішня–  інформація,  що  виникає  за  межами  об’єкта,  який регулюється.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•  Змінна –  інформація,  що  характеризується  зміною  своїх значень  при  кожному  її  фіксуванні,  відображає  господарську діяльність  і  зміни,  що  в  ній  відбуваються.  Використовується  в  одному циклі оброблення.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•  Умовно-стала –  інформація,  що  зберігає  свої  значення протягом  тривалого  періоду.  Термін  її  застосування  великий  і використовується в багатьох циклах оброблення.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•  Необроблена –  інформація,  що  не  підлягає  ніяким перетворенням і в незмінному вигляді переходить із вхідної у вихідну.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•  Вхідна– інформація, що вводиться для обробки.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•  Похідна– заново створена інформація.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•  Проміжна –  інформація,  що  знову  надходить  для  чергового оброблення.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•  Вихідна– видається системою наприкінці оброблення.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0950" y="0"/>
            <a:ext cx="18710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201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У понятті інформації присутні два боки: кількісний та якісний.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9924" y="1825625"/>
            <a:ext cx="9727660" cy="4351338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uk-UA" b="1" i="1" dirty="0"/>
              <a:t>Кількість інформац</a:t>
            </a:r>
            <a:r>
              <a:rPr lang="uk-UA" i="1" dirty="0"/>
              <a:t>ії</a:t>
            </a:r>
            <a:r>
              <a:rPr lang="uk-UA" dirty="0"/>
              <a:t> - це міра зменшення невизначеності деякої ситуації. Кількість інформації виміряється в "бітах" або "байтах". Уперше поняття "біт" у теорію інформації ввів К. </a:t>
            </a:r>
            <a:r>
              <a:rPr lang="uk-UA" dirty="0" err="1"/>
              <a:t>Шеннон</a:t>
            </a:r>
            <a:r>
              <a:rPr lang="uk-UA" dirty="0"/>
              <a:t>. Біт  відповідає мінімальному обсягу інформації і являє собою двійковий розряд, що може набирати значення 0 або 1 (так/ні, включений /виключений і </a:t>
            </a:r>
            <a:r>
              <a:rPr lang="uk-UA" dirty="0" err="1"/>
              <a:t>т.д</a:t>
            </a:r>
            <a:r>
              <a:rPr lang="uk-UA" dirty="0"/>
              <a:t>.). Як правило, на практиці застосовується одиниця інформації має назву "байт". Один байт являє собою вісім послідовних бітів. Це пов'язане з тим, що в одному байті можна закодувати (шляхом різних комбінацій 0 і 1) значення одного </a:t>
            </a:r>
            <a:r>
              <a:rPr lang="uk-UA" dirty="0" err="1"/>
              <a:t>символа</a:t>
            </a:r>
            <a:r>
              <a:rPr lang="uk-UA" dirty="0"/>
              <a:t> з 256 можливих (256 = 2</a:t>
            </a:r>
            <a:r>
              <a:rPr lang="uk-UA" baseline="30000" dirty="0"/>
              <a:t>8</a:t>
            </a:r>
            <a:r>
              <a:rPr lang="uk-UA" dirty="0"/>
              <a:t>). Більш великими одиницями інформації є кілобайт (</a:t>
            </a:r>
            <a:r>
              <a:rPr lang="uk-UA" dirty="0" err="1"/>
              <a:t>Кбайт</a:t>
            </a:r>
            <a:r>
              <a:rPr lang="uk-UA" dirty="0"/>
              <a:t>), що дорівнює 1024 (1024 = 2</a:t>
            </a:r>
            <a:r>
              <a:rPr lang="uk-UA" baseline="30000" dirty="0"/>
              <a:t>10</a:t>
            </a:r>
            <a:r>
              <a:rPr lang="uk-UA" dirty="0"/>
              <a:t>) байтам, мегабайт (</a:t>
            </a:r>
            <a:r>
              <a:rPr lang="uk-UA" dirty="0" err="1"/>
              <a:t>Мбайт</a:t>
            </a:r>
            <a:r>
              <a:rPr lang="uk-UA" dirty="0"/>
              <a:t>), що дорівнює 1024 кілобайт = 2</a:t>
            </a:r>
            <a:r>
              <a:rPr lang="uk-UA" baseline="30000" dirty="0"/>
              <a:t>20</a:t>
            </a:r>
            <a:r>
              <a:rPr lang="uk-UA" dirty="0"/>
              <a:t> байт, гігабайт (</a:t>
            </a:r>
            <a:r>
              <a:rPr lang="uk-UA" dirty="0" err="1"/>
              <a:t>Гбайт</a:t>
            </a:r>
            <a:r>
              <a:rPr lang="uk-UA" dirty="0"/>
              <a:t>), що дорівнює 1024 мегабайт  = 2</a:t>
            </a:r>
            <a:r>
              <a:rPr lang="uk-UA" baseline="30000" dirty="0"/>
              <a:t>30</a:t>
            </a:r>
            <a:r>
              <a:rPr lang="uk-UA" dirty="0"/>
              <a:t> байт. Можна відзначити, що одна сторінка тексту, набраного в редакторі MS Word, на якій розміщено близько 2500 знаків, у пам'яті ЕОМ займає обсяг 5 -10 </a:t>
            </a:r>
            <a:r>
              <a:rPr lang="uk-UA" dirty="0" err="1"/>
              <a:t>Кбайтів</a:t>
            </a:r>
            <a:r>
              <a:rPr lang="uk-UA" dirty="0"/>
              <a:t>.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Різні обсяги інформації передаються по каналах зв'язку, і кількість переданої через канал інформації не може бути більше його пропускної здатності. 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 </a:t>
            </a:r>
            <a:r>
              <a:rPr lang="uk-UA" dirty="0" smtClean="0"/>
              <a:t>Кількісний </a:t>
            </a:r>
            <a:r>
              <a:rPr lang="uk-UA" dirty="0"/>
              <a:t>підхід - найбільш розроблена галузь теорії інформації, але разом з тим він є обмеженим, однобічним. Так відповідно до  кількісної теорії, сукупність 100 букв, наприклад, фраза із газети, п'єси Шекспіра або теореми Ейнштейна, має в точності однакову кількість інформації, хоча відрізняється за своєю цінністю. </a:t>
            </a:r>
            <a:endParaRPr lang="ru-RU" dirty="0"/>
          </a:p>
          <a:p>
            <a:pPr marL="0" indent="0" algn="just">
              <a:buNone/>
            </a:pPr>
            <a:r>
              <a:rPr lang="uk-UA" b="1" i="1" dirty="0"/>
              <a:t>Якість інформації</a:t>
            </a:r>
            <a:r>
              <a:rPr lang="uk-UA" b="1" dirty="0"/>
              <a:t> </a:t>
            </a:r>
            <a:r>
              <a:rPr lang="uk-UA" dirty="0"/>
              <a:t>являє собою її цінність із погляду одержувача інформації. </a:t>
            </a:r>
            <a:endParaRPr lang="ru-RU" dirty="0"/>
          </a:p>
          <a:p>
            <a:r>
              <a:rPr lang="uk-UA" b="1" dirty="0"/>
              <a:t> 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2856" y="0"/>
            <a:ext cx="18710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624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3. </a:t>
            </a:r>
            <a:r>
              <a:rPr lang="uk-UA" b="1" dirty="0"/>
              <a:t>Засоби та методи захисту інформації.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42417"/>
            <a:ext cx="9113196" cy="483454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i="1" dirty="0"/>
              <a:t>Безпека інформаційних систем - </a:t>
            </a:r>
            <a:r>
              <a:rPr lang="uk-UA" dirty="0"/>
              <a:t>це їх захищеність від випадкового чи навмисного втручання в нормальний процес функціонування, а також від спроб незаконного заволодіння, модифікації чи руйнування їх компонентів. 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Безпека ІС це: безпека співробітників, безпека приміщень, матеріальних цінностей, інформаційна безпека. </a:t>
            </a:r>
            <a:endParaRPr lang="uk-UA" dirty="0" smtClean="0"/>
          </a:p>
          <a:p>
            <a:pPr marL="0" indent="0" algn="just">
              <a:buNone/>
            </a:pPr>
            <a:r>
              <a:rPr lang="uk-UA" dirty="0" smtClean="0"/>
              <a:t>Розрізняють </a:t>
            </a:r>
            <a:r>
              <a:rPr lang="uk-UA" dirty="0"/>
              <a:t>зовнішню і внутрішню безпеку ІС. </a:t>
            </a:r>
            <a:endParaRPr lang="uk-UA" dirty="0" smtClean="0"/>
          </a:p>
          <a:p>
            <a:pPr marL="0" indent="0" algn="just">
              <a:buNone/>
            </a:pPr>
            <a:r>
              <a:rPr lang="uk-UA" i="1" dirty="0" smtClean="0"/>
              <a:t>Зовнішня </a:t>
            </a:r>
            <a:r>
              <a:rPr lang="uk-UA" i="1" dirty="0"/>
              <a:t>безпека</a:t>
            </a:r>
            <a:r>
              <a:rPr lang="uk-UA" dirty="0"/>
              <a:t> – це захист від одержання доступу сторонніх осіб до носіїв інформації, незаконного заволодіння інформацією, чи виведення ІС з ладу, пошкодження технічного забезпечення внаслідок впливу людських чи природних факторів тощо. </a:t>
            </a:r>
            <a:endParaRPr lang="uk-UA" dirty="0" smtClean="0"/>
          </a:p>
          <a:p>
            <a:pPr marL="0" indent="0" algn="just">
              <a:buNone/>
            </a:pPr>
            <a:r>
              <a:rPr lang="uk-UA" i="1" dirty="0" smtClean="0"/>
              <a:t>Внутрішня</a:t>
            </a:r>
            <a:r>
              <a:rPr lang="uk-UA" dirty="0" smtClean="0"/>
              <a:t> </a:t>
            </a:r>
            <a:r>
              <a:rPr lang="uk-UA" i="1" dirty="0"/>
              <a:t>безпека</a:t>
            </a:r>
            <a:r>
              <a:rPr lang="uk-UA" dirty="0"/>
              <a:t> - це забезпечення надійної і правильної роботи системи, цілісності її програм і даних.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0950" y="0"/>
            <a:ext cx="18710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0606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3058</Words>
  <Application>Microsoft Office PowerPoint</Application>
  <PresentationFormat>Широкоэкранный</PresentationFormat>
  <Paragraphs>168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Тема Office</vt:lpstr>
      <vt:lpstr>ТЕМА 1. ЕКОНОМІЧНА ІНФОРМАЦІЯ.  ПОНЯТТЯ ТА ВЛАСТИВОСТІ ЕКОНОМІЧНОЇ ІНФОРМАЦІЇ </vt:lpstr>
      <vt:lpstr>План</vt:lpstr>
      <vt:lpstr>1. Економічна  інформація (ЕІ)  –  сукупність  даних (зведень),  що використовуються  при  здійсненні  функції  організаційно-економічного управління економікою держави та її окремими ланками.  </vt:lpstr>
      <vt:lpstr>Вимоги до  економічної інформації</vt:lpstr>
      <vt:lpstr>2. Класифікація економічної інформації </vt:lpstr>
      <vt:lpstr>Класифікація економічної інформації </vt:lpstr>
      <vt:lpstr>Класифікація економічної інформації </vt:lpstr>
      <vt:lpstr>У понятті інформації присутні два боки: кількісний та якісний. </vt:lpstr>
      <vt:lpstr>3. Засоби та методи захисту інформації. </vt:lpstr>
      <vt:lpstr>Метою захисту інформації є: </vt:lpstr>
      <vt:lpstr>Загрози безпеці інформаційних систем, причини виникнення загроз  </vt:lpstr>
      <vt:lpstr>Характеристика основних джерел загроз для функціонування інформаційних систем. </vt:lpstr>
      <vt:lpstr>Характеристика основних джерел загроз для функціонування інформаційних систем. </vt:lpstr>
      <vt:lpstr>Методи забезпечення безпеки інформаційних систем  </vt:lpstr>
      <vt:lpstr>Основні засоби захисту інформації</vt:lpstr>
      <vt:lpstr>Основи функціонування систем кріптографічного захисту інформації </vt:lpstr>
      <vt:lpstr>Комп'ютерна безпека</vt:lpstr>
      <vt:lpstr>Система кібербезпеки України </vt:lpstr>
      <vt:lpstr>Хакерські атаки </vt:lpstr>
      <vt:lpstr>Превентивні методи захисту</vt:lpstr>
      <vt:lpstr>Базові правила кібербезпеки користувача: </vt:lpstr>
      <vt:lpstr>Контрольні питання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ЕКОНОМІЧНА ІНФОРМАЦІЯ.  ПОНЯТТЯ ТА ВЛАСТИВОСТІ ЕКОНОМІЧНОЇ ІНФОРМАЦІЇ </dc:title>
  <dc:creator>Пользователь Windows</dc:creator>
  <cp:lastModifiedBy>Пользователь Windows</cp:lastModifiedBy>
  <cp:revision>7</cp:revision>
  <dcterms:created xsi:type="dcterms:W3CDTF">2023-07-16T15:34:14Z</dcterms:created>
  <dcterms:modified xsi:type="dcterms:W3CDTF">2023-09-07T05:24:08Z</dcterms:modified>
</cp:coreProperties>
</file>