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FE8E-CC50-42E2-9415-DFE29D408E0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981AED-D4D5-4E79-BF9C-C8AB480B3DE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FE8E-CC50-42E2-9415-DFE29D408E0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1AED-D4D5-4E79-BF9C-C8AB480B3D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FE8E-CC50-42E2-9415-DFE29D408E0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1AED-D4D5-4E79-BF9C-C8AB480B3D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892FE8E-CC50-42E2-9415-DFE29D408E0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1981AED-D4D5-4E79-BF9C-C8AB480B3DE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FE8E-CC50-42E2-9415-DFE29D408E0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1AED-D4D5-4E79-BF9C-C8AB480B3DE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FE8E-CC50-42E2-9415-DFE29D408E0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1AED-D4D5-4E79-BF9C-C8AB480B3DE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1AED-D4D5-4E79-BF9C-C8AB480B3D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FE8E-CC50-42E2-9415-DFE29D408E0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FE8E-CC50-42E2-9415-DFE29D408E0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1AED-D4D5-4E79-BF9C-C8AB480B3DE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FE8E-CC50-42E2-9415-DFE29D408E0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1AED-D4D5-4E79-BF9C-C8AB480B3D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892FE8E-CC50-42E2-9415-DFE29D408E0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981AED-D4D5-4E79-BF9C-C8AB480B3DE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FE8E-CC50-42E2-9415-DFE29D408E0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981AED-D4D5-4E79-BF9C-C8AB480B3DE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92FE8E-CC50-42E2-9415-DFE29D408E0B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1981AED-D4D5-4E79-BF9C-C8AB480B3DE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marL="342900" lvl="0" indent="-342900" algn="l">
              <a:lnSpc>
                <a:spcPts val="1360"/>
              </a:lnSpc>
              <a:spcAft>
                <a:spcPts val="0"/>
              </a:spcAft>
              <a:buSzPts val="1200"/>
              <a:buFont typeface="Times New Roman"/>
              <a:buAutoNum type="arabicPeriod"/>
              <a:tabLst>
                <a:tab pos="739775" algn="l"/>
              </a:tabLst>
            </a:pPr>
            <a:r>
              <a:rPr lang="uk-UA" dirty="0" smtClean="0">
                <a:effectLst/>
                <a:latin typeface="Times New Roman"/>
                <a:ea typeface="Times New Roman"/>
              </a:rPr>
              <a:t>Облік</a:t>
            </a:r>
            <a:r>
              <a:rPr lang="uk-UA" spc="-2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грошових</a:t>
            </a:r>
            <a:r>
              <a:rPr lang="uk-UA" spc="-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spc="-2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spc="-2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касі</a:t>
            </a:r>
            <a:r>
              <a:rPr lang="uk-UA" spc="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установи.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SzPts val="1200"/>
              <a:buFont typeface="Times New Roman"/>
              <a:buAutoNum type="arabicPeriod"/>
              <a:tabLst>
                <a:tab pos="739775" algn="l"/>
              </a:tabLst>
            </a:pPr>
            <a:r>
              <a:rPr lang="uk-UA" dirty="0" smtClean="0">
                <a:effectLst/>
                <a:latin typeface="Times New Roman"/>
                <a:ea typeface="Times New Roman"/>
              </a:rPr>
              <a:t>Порядок</a:t>
            </a:r>
            <a:r>
              <a:rPr lang="uk-UA" spc="-2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відкриття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рахунків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spc="-2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відділеннях</a:t>
            </a:r>
            <a:r>
              <a:rPr lang="uk-UA" spc="-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держказначейства.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SzPts val="1200"/>
              <a:buFont typeface="Times New Roman"/>
              <a:buAutoNum type="arabicPeriod"/>
              <a:tabLst>
                <a:tab pos="739775" algn="l"/>
              </a:tabLst>
            </a:pPr>
            <a:r>
              <a:rPr lang="uk-UA" dirty="0" smtClean="0">
                <a:effectLst/>
                <a:latin typeface="Times New Roman"/>
                <a:ea typeface="Times New Roman"/>
              </a:rPr>
              <a:t>Облік</a:t>
            </a:r>
            <a:r>
              <a:rPr lang="uk-UA" spc="-3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зобов'язань</a:t>
            </a:r>
            <a:r>
              <a:rPr lang="uk-UA" spc="-2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розпорядників</a:t>
            </a:r>
            <a:r>
              <a:rPr lang="uk-UA" spc="-2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spc="-2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бюджету.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SzPts val="1200"/>
              <a:buFont typeface="Times New Roman"/>
              <a:buAutoNum type="arabicPeriod"/>
              <a:tabLst>
                <a:tab pos="739775" algn="l"/>
              </a:tabLst>
            </a:pPr>
            <a:r>
              <a:rPr lang="uk-UA" dirty="0" smtClean="0">
                <a:effectLst/>
                <a:latin typeface="Times New Roman"/>
                <a:ea typeface="Times New Roman"/>
              </a:rPr>
              <a:t>Облік</a:t>
            </a:r>
            <a:r>
              <a:rPr lang="uk-UA" spc="-2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spc="-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рахунках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spc="-2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держказначействі та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установах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банків.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SzPts val="1200"/>
              <a:buFont typeface="Times New Roman"/>
              <a:buAutoNum type="arabicPeriod"/>
              <a:tabLst>
                <a:tab pos="739775" algn="l"/>
              </a:tabLst>
            </a:pPr>
            <a:r>
              <a:rPr lang="uk-UA" dirty="0" smtClean="0">
                <a:effectLst/>
                <a:latin typeface="Times New Roman"/>
                <a:ea typeface="Times New Roman"/>
              </a:rPr>
              <a:t>Облік</a:t>
            </a:r>
            <a:r>
              <a:rPr lang="uk-UA" spc="-2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інших</a:t>
            </a:r>
            <a:r>
              <a:rPr lang="uk-UA" spc="-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kern="0" dirty="0" smtClean="0">
                <a:effectLst/>
                <a:latin typeface="Times New Roman"/>
                <a:ea typeface="Times New Roman"/>
              </a:rPr>
              <a:t>ОБЛІК ГРОШОВИХ</a:t>
            </a:r>
            <a:r>
              <a:rPr lang="uk-UA" b="1" kern="0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kern="0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b="1" kern="0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kern="0" dirty="0" smtClean="0">
                <a:effectLst/>
                <a:latin typeface="Times New Roman"/>
                <a:ea typeface="Times New Roman"/>
              </a:rPr>
              <a:t>ІНШИХ</a:t>
            </a:r>
            <a:r>
              <a:rPr lang="uk-UA" b="1" kern="0" spc="-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kern="0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ru-RU" b="1" kern="0" dirty="0" smtClean="0">
                <a:effectLst/>
                <a:latin typeface="Times New Roman"/>
                <a:ea typeface="Times New Roman"/>
              </a:rPr>
              <a:t/>
            </a:r>
            <a:br>
              <a:rPr lang="ru-RU" b="1" kern="0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998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marR="255905" indent="449580" algn="just">
              <a:spcBef>
                <a:spcPts val="10"/>
              </a:spcBef>
              <a:spcAft>
                <a:spcPts val="0"/>
              </a:spcAft>
            </a:pPr>
            <a:r>
              <a:rPr lang="uk-UA" b="1" dirty="0" smtClean="0">
                <a:effectLst/>
                <a:latin typeface="Times New Roman"/>
                <a:ea typeface="Times New Roman"/>
              </a:rPr>
              <a:t>Бюджетні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рахунки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відкриваються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щорічно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на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початок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нового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бюджетного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періоду відповідно до закону України про Державний бюджет України та рішень про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місцеві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бюджети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на відповідний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рік.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 разі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неприйняття або несвоєчасного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прийняття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закону України про Державний бюджет України на відповідний рік відкриваються рахунки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попереднього бюджетного періоду.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Спеціальні реєстраційні рахунки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, на яких зберігаються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залишки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для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покриття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відповідних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витрат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наступному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бюджетному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періоді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урахуванням їх цільового призначення,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відкриваються у наступному бюджетному періоді з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перенесенням невитрачених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у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попередньому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періоді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залишків коштів.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485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marR="256540" indent="44958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Для здійснення своєї діяльності бюджетна установа бере на себе зобов'язання перед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різними організаціями, постачальниками та підрядниками про оплату їм коштів за надані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товари,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роботи,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послуги.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137160" marR="258445" indent="44958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Для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контролю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використанням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органи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державного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казначейства покладені функції обліку зобов'язань, що бере на себе установа в процесі свої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діяльності.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137160" marR="261620" indent="449580" algn="just">
              <a:lnSpc>
                <a:spcPct val="10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З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метою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забезпечення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контролю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цільовим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використанням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органи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держказначейства здійснюють</a:t>
            </a:r>
            <a:r>
              <a:rPr lang="uk-UA" b="1" spc="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наступні</a:t>
            </a:r>
            <a:r>
              <a:rPr lang="uk-UA" b="1" spc="-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контрольні</a:t>
            </a:r>
            <a:r>
              <a:rPr lang="uk-UA" b="1" spc="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функції: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lvl="0" algn="just">
              <a:lnSpc>
                <a:spcPts val="1350"/>
              </a:lnSpc>
              <a:buSzPts val="1200"/>
              <a:buFont typeface="Times New Roman"/>
              <a:buChar char="-"/>
              <a:tabLst>
                <a:tab pos="673735" algn="l"/>
              </a:tabLst>
            </a:pPr>
            <a:r>
              <a:rPr lang="uk-UA" b="1" dirty="0" smtClean="0">
                <a:effectLst/>
                <a:latin typeface="Times New Roman"/>
                <a:ea typeface="Times New Roman"/>
              </a:rPr>
              <a:t>попередній контроль</a:t>
            </a:r>
            <a:r>
              <a:rPr lang="uk-UA" b="1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-</a:t>
            </a:r>
            <a:r>
              <a:rPr lang="uk-UA" spc="-3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етапі</a:t>
            </a:r>
            <a:r>
              <a:rPr lang="uk-UA" spc="-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реєстрації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зобов'язань</a:t>
            </a:r>
            <a:r>
              <a:rPr lang="uk-UA" spc="-2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розпорядників</a:t>
            </a:r>
            <a:r>
              <a:rPr lang="uk-UA" spc="-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коштів;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R="260350" lvl="0" algn="just">
              <a:buSzPts val="1200"/>
              <a:buFont typeface="Times New Roman"/>
              <a:buChar char="-"/>
              <a:tabLst>
                <a:tab pos="714375" algn="l"/>
              </a:tabLst>
            </a:pPr>
            <a:r>
              <a:rPr lang="uk-UA" b="1" dirty="0" smtClean="0">
                <a:effectLst/>
                <a:latin typeface="Times New Roman"/>
                <a:ea typeface="Times New Roman"/>
              </a:rPr>
              <a:t>поточний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контроль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-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 процесі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оплати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рахунків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розпорядників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одержувачів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бюджетних коштів.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r>
              <a:rPr lang="uk-UA" sz="2800" dirty="0" smtClean="0">
                <a:effectLst/>
                <a:latin typeface="Times New Roman"/>
                <a:ea typeface="Times New Roman"/>
              </a:rPr>
              <a:t>Такий</a:t>
            </a:r>
            <a:r>
              <a:rPr lang="uk-UA" sz="2800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контроль</a:t>
            </a:r>
            <a:r>
              <a:rPr lang="uk-UA" sz="2800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забезпечується</a:t>
            </a:r>
            <a:r>
              <a:rPr lang="uk-UA" sz="2800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через</a:t>
            </a:r>
            <a:r>
              <a:rPr lang="uk-UA" sz="2800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реєстрацію</a:t>
            </a:r>
            <a:r>
              <a:rPr lang="uk-UA" sz="2800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зобов'язань</a:t>
            </a:r>
            <a:r>
              <a:rPr lang="uk-UA" sz="2800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sz="2800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органах</a:t>
            </a:r>
            <a:r>
              <a:rPr lang="uk-UA" sz="2800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держказначейства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3.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520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37160" marR="255270" indent="44958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Основний нормативний документ, яким врегульовується контроль за зобов'язаннями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установ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є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"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Порядок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реєстрації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обліку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зобов’язань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розпорядників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одержувачів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органах</a:t>
            </a:r>
            <a:r>
              <a:rPr lang="uk-UA" b="1" spc="-2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Державної</a:t>
            </a:r>
            <a:r>
              <a:rPr lang="uk-UA" b="1" spc="3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казначейської</a:t>
            </a:r>
            <a:r>
              <a:rPr lang="uk-UA" b="1" spc="4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служби</a:t>
            </a:r>
            <a:r>
              <a:rPr lang="uk-UA" b="1" spc="3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України</a:t>
            </a:r>
            <a:r>
              <a:rPr lang="uk-UA" b="1" spc="5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",</a:t>
            </a:r>
            <a:r>
              <a:rPr lang="uk-UA" spc="2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затверджений</a:t>
            </a:r>
            <a:r>
              <a:rPr lang="uk-UA" spc="3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наказом</a:t>
            </a:r>
            <a:r>
              <a:rPr lang="uk-UA" spc="2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МФУ</a:t>
            </a:r>
            <a:r>
              <a:rPr lang="uk-UA" spc="3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</a:t>
            </a:r>
            <a:r>
              <a:rPr lang="uk-UA" spc="3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02.03.2012</a:t>
            </a:r>
            <a:r>
              <a:rPr lang="uk-UA" spc="2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р.№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309.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137160" marR="257175" indent="449580" algn="just">
              <a:spcBef>
                <a:spcPts val="5"/>
              </a:spcBef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Порядок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309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виокремлює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бюджетні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фінансові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зобов'язання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небюджетні</a:t>
            </a:r>
            <a:r>
              <a:rPr lang="uk-UA" spc="-2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зобов'язання.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137160" marR="256540" indent="449580" algn="just">
              <a:spcAft>
                <a:spcPts val="0"/>
              </a:spcAft>
            </a:pPr>
            <a:r>
              <a:rPr lang="uk-UA" b="1" dirty="0" smtClean="0">
                <a:effectLst/>
                <a:latin typeface="Times New Roman"/>
                <a:ea typeface="Times New Roman"/>
              </a:rPr>
              <a:t>Бюджетне фінансове зобов'язання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- це зобов'язання розпорядника або одержувача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сплатити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будь-яке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здійснене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відповідно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бюджетного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асигнування розміщення замовлення, укладення договору, придбання товару, послуги чи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здійснення інших аналогічних операцій протягом бюджетного періоду, тобто, кредиторська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заборгованість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та/або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попередня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оплата, яка передбачена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законодавством.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r>
              <a:rPr lang="uk-UA" sz="2800" b="1" dirty="0" err="1" smtClean="0">
                <a:effectLst/>
                <a:latin typeface="Times New Roman"/>
                <a:ea typeface="Times New Roman"/>
              </a:rPr>
              <a:t>Небюджетне</a:t>
            </a:r>
            <a:r>
              <a:rPr lang="uk-UA" sz="2800" b="1" spc="16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b="1" dirty="0" smtClean="0">
                <a:effectLst/>
                <a:latin typeface="Times New Roman"/>
                <a:ea typeface="Times New Roman"/>
              </a:rPr>
              <a:t>зобов'язання</a:t>
            </a:r>
            <a:r>
              <a:rPr lang="uk-UA" sz="2800" b="1" spc="17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-</a:t>
            </a:r>
            <a:r>
              <a:rPr lang="uk-UA" sz="2800" spc="12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будь-яке</a:t>
            </a:r>
            <a:r>
              <a:rPr lang="uk-UA" sz="2800" spc="15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зобов'язання</a:t>
            </a:r>
            <a:r>
              <a:rPr lang="uk-UA" sz="2800" spc="16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за</a:t>
            </a:r>
            <a:r>
              <a:rPr lang="uk-UA" sz="2800" spc="15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кошти</a:t>
            </a:r>
            <a:r>
              <a:rPr lang="uk-UA" sz="2800" spc="14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державного</a:t>
            </a:r>
            <a:r>
              <a:rPr lang="uk-UA" sz="2800" spc="15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та/або</a:t>
            </a:r>
            <a:r>
              <a:rPr lang="uk-UA" sz="2800" spc="-2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місцевого</a:t>
            </a:r>
            <a:r>
              <a:rPr lang="uk-UA" sz="2800" spc="23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бюджету,</a:t>
            </a:r>
            <a:r>
              <a:rPr lang="uk-UA" sz="2800" spc="26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узяте</a:t>
            </a:r>
            <a:r>
              <a:rPr lang="uk-UA" sz="2800" spc="25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розпорядниками</a:t>
            </a:r>
            <a:r>
              <a:rPr lang="uk-UA" sz="2800" spc="24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або</a:t>
            </a:r>
            <a:r>
              <a:rPr lang="uk-UA" sz="2800" spc="24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одержувачами</a:t>
            </a:r>
            <a:r>
              <a:rPr lang="uk-UA" sz="2800" spc="25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sz="2800" spc="25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sz="2800" spc="24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без</a:t>
            </a:r>
            <a:r>
              <a:rPr lang="uk-UA" sz="2800" spc="-2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відповідних</a:t>
            </a:r>
            <a:r>
              <a:rPr lang="uk-UA" sz="2800" spc="10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sz="2800" spc="10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асигнувань</a:t>
            </a:r>
            <a:r>
              <a:rPr lang="uk-UA" sz="2800" spc="1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або</a:t>
            </a:r>
            <a:r>
              <a:rPr lang="uk-UA" sz="2800" spc="10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ж</a:t>
            </a:r>
            <a:r>
              <a:rPr lang="uk-UA" sz="2800" spc="9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з</a:t>
            </a:r>
            <a:r>
              <a:rPr lang="uk-UA" sz="2800" spc="10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перевищенням</a:t>
            </a:r>
            <a:r>
              <a:rPr lang="uk-UA" sz="2800" spc="10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повноважень,</a:t>
            </a:r>
            <a:r>
              <a:rPr lang="uk-UA" sz="2800" spc="12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установлених</a:t>
            </a:r>
            <a:r>
              <a:rPr lang="uk-UA" sz="2800" spc="-2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Бюджетним кодексом, законом "Про Державний бюджет" та рішенням про місцевий бюджет.</a:t>
            </a:r>
            <a:r>
              <a:rPr lang="uk-UA" sz="2800" spc="-285" dirty="0" smtClean="0">
                <a:effectLst/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204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marR="257810" indent="44958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Розпорядники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- бюджетні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установи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-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мають право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брати бюджетні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зобов'язання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по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загальному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спеціальному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фонду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межах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асигнувань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.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цьому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органи</a:t>
            </a:r>
            <a:r>
              <a:rPr lang="uk-UA" spc="-2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Державного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казначейства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реєструють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обліковують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 бухгалтерському обліку виконання</a:t>
            </a:r>
            <a:r>
              <a:rPr lang="uk-UA" spc="-2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бюджетів</a:t>
            </a:r>
            <a:r>
              <a:rPr lang="uk-UA" spc="1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усі</a:t>
            </a:r>
            <a:r>
              <a:rPr lang="uk-UA" spc="19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зобов'язання</a:t>
            </a:r>
            <a:r>
              <a:rPr lang="uk-UA" spc="2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(минулого</a:t>
            </a:r>
            <a:r>
              <a:rPr lang="uk-UA" spc="19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і</a:t>
            </a:r>
            <a:r>
              <a:rPr lang="uk-UA" spc="19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поточного</a:t>
            </a:r>
            <a:r>
              <a:rPr lang="uk-UA" spc="1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spc="1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періодів)</a:t>
            </a:r>
            <a:r>
              <a:rPr lang="uk-UA" spc="17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розпорядників</a:t>
            </a:r>
            <a:r>
              <a:rPr lang="uk-UA" spc="-2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spc="14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коштів,</a:t>
            </a:r>
            <a:r>
              <a:rPr lang="uk-UA" spc="14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незалежно</a:t>
            </a:r>
            <a:r>
              <a:rPr lang="uk-UA" spc="15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</a:t>
            </a:r>
            <a:r>
              <a:rPr lang="uk-UA" spc="15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планових</a:t>
            </a:r>
            <a:r>
              <a:rPr lang="uk-UA" spc="14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призначень,</a:t>
            </a:r>
            <a:r>
              <a:rPr lang="uk-UA" spc="15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включаючи</a:t>
            </a:r>
            <a:r>
              <a:rPr lang="uk-UA" spc="14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і</a:t>
            </a:r>
            <a:r>
              <a:rPr lang="uk-UA" spc="17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ті,</a:t>
            </a:r>
            <a:r>
              <a:rPr lang="uk-UA" spc="14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що</a:t>
            </a:r>
            <a:r>
              <a:rPr lang="uk-UA" spc="145" dirty="0"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перевищують бюджетні</a:t>
            </a:r>
            <a:r>
              <a:rPr lang="uk-UA" spc="-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призначення.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160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marR="256540" indent="44958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Розпорядники бюджетних коштів для взяття на облік зобов'язань в Держказначействі,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протягом 7 робочих днів з дати його виникнення,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але не пізніше останнього робочого дня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місяця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подають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органу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Держказначейства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"Реєстр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зобов'язань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розпорядників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(одержувачів)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"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встановленої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форми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паперових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носіях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(два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примірники)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електронному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носії,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також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оригінали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документів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або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їх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копії,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що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підтверджують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виникнення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зобов'язання: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договори,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рахунки-фактури,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накладні,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акти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виконаних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робіт.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137160" marR="261620" indent="44958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При реєстрації зобов'язань за договорами на надання послуг реєструється вся сума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договору.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525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marR="255270" indent="44958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Щомісяця органи держказначейства проводять аналіз зобов'язань бюджетних установ.</a:t>
            </a:r>
            <a:r>
              <a:rPr lang="uk-UA" spc="-2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Для цього бюджетні установи надають їм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щомісячний звіт "</a:t>
            </a:r>
            <a:r>
              <a:rPr lang="uk-UA" b="1" dirty="0" err="1" smtClean="0">
                <a:effectLst/>
                <a:latin typeface="Times New Roman"/>
                <a:ea typeface="Times New Roman"/>
              </a:rPr>
              <a:t>Звіт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 про заборгованість за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бюджетними коштами" ф. № 7-м, 7д.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 цьому звіті за даними бухгалтерського обліку 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даних "Книги аналітичного обліку асигнувань та прийнятих зобов'язань" бюджетні установи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відображають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суми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дебіторської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кредиторської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заборгованості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загальному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спеціальному</a:t>
            </a:r>
            <a:r>
              <a:rPr lang="uk-UA" spc="-3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фонду</a:t>
            </a:r>
            <a:r>
              <a:rPr lang="uk-UA" spc="-2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звітну</a:t>
            </a:r>
            <a:r>
              <a:rPr lang="uk-UA" spc="-3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дату.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137160" marR="255270" indent="44958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По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закінченні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бюджетного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періоду (31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грудня)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розпорядники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проводять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інвентаризацію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активів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зобов'язань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і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за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даними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обліку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визначають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суми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err="1" smtClean="0">
                <a:effectLst/>
                <a:latin typeface="Times New Roman"/>
                <a:ea typeface="Times New Roman"/>
              </a:rPr>
              <a:t>небюджетних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фінансових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зобов'язань.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Інформація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подається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органи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Держказначейства.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571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marR="257175" indent="44958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Органи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Держказначейства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здійснюють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розрахунково-касове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обслуговування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розпорядників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шляхом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зарахування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проведення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платежів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реєстраційних,</a:t>
            </a:r>
            <a:r>
              <a:rPr lang="uk-UA" spc="-2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спеціальних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реєстраційних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рахунків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розпорядників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рахунків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одержувачів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коштів, відкритих в органах Державного казначейства, відповідно до кошторисів, планів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асигнувань загального фонду державного бюджету, планів спеціального фонду державного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бюджету</a:t>
            </a:r>
            <a:r>
              <a:rPr lang="uk-UA" spc="-4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або планів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використання</a:t>
            </a:r>
            <a:r>
              <a:rPr lang="uk-UA" spc="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бюджетних коштів.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137160" marR="257810" indent="44958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Платіжні доручення подаються до органів держказначейства в кількості примірників,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необхідних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для</a:t>
            </a:r>
            <a:r>
              <a:rPr lang="uk-UA" spc="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всіх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учасників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безготівкових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розрахунків.</a:t>
            </a:r>
            <a:r>
              <a:rPr lang="uk-UA" spc="5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При</a:t>
            </a:r>
            <a:r>
              <a:rPr lang="uk-UA" spc="2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цьому використовують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форми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/>
            </a:r>
            <a:br>
              <a:rPr lang="uk-UA" sz="2800" dirty="0" smtClean="0">
                <a:effectLst/>
                <a:latin typeface="Times New Roman"/>
                <a:ea typeface="Times New Roman"/>
              </a:rPr>
            </a:br>
            <a:r>
              <a:rPr lang="uk-UA" b="1" dirty="0" smtClean="0">
                <a:effectLst/>
                <a:latin typeface="Times New Roman"/>
                <a:ea typeface="Times New Roman"/>
              </a:rPr>
              <a:t>платіжних доручень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, що встановлені Інструкцією про безготівкові розрахунки в Україні 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національній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валюті,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затвердженою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постановою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правління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НБУ</a:t>
            </a:r>
            <a:r>
              <a:rPr lang="uk-UA" spc="-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21.01.04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р.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№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22.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187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marR="258445" indent="44958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На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першому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примірнику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доручення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ставиться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відбиток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печатки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підписи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відповідальних осіб,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що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мають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право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підписів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згідно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 картками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зразків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підписів.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137160" marR="256540" indent="44958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Строк дії платіжного доручення -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10 календарних днів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 дня його виписки. День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заповнення платіжного доручення не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враховується. Розрахункові документи подаються 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органи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держказначейства</a:t>
            </a:r>
            <a:r>
              <a:rPr lang="uk-UA" spc="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як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 паперових так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 електронних носіях.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64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marR="256540" indent="44958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Для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отримання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готівки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різні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цілі: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зарплата,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стипендія,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допомога,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службові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відрядження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тощо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органів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казначейства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надається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"Заявка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на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видачу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готівки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перерахування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на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вкладні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рахунки",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що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виписується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ім'я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касира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чи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іншої</a:t>
            </a:r>
            <a:r>
              <a:rPr lang="uk-UA" spc="-2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матеріально-відповідальної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особи,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якою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заключний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договір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повну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матеріальну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відповідальність. Вона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складається у двох примірниках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. Після видачі готівки один примірник</a:t>
            </a:r>
            <a:r>
              <a:rPr lang="uk-UA" spc="-2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залишається</a:t>
            </a:r>
            <a:r>
              <a:rPr lang="uk-UA" spc="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spc="-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Держказначействі</a:t>
            </a:r>
            <a:r>
              <a:rPr lang="uk-UA" spc="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а</a:t>
            </a:r>
            <a:r>
              <a:rPr lang="uk-UA" spc="-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другий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повертається</a:t>
            </a:r>
            <a:r>
              <a:rPr lang="uk-UA" spc="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розпоряднику.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137160" marR="258445" indent="449580" algn="just">
              <a:spcBef>
                <a:spcPts val="5"/>
              </a:spcBef>
              <a:spcAft>
                <a:spcPts val="0"/>
              </a:spcAft>
            </a:pPr>
            <a:r>
              <a:rPr lang="uk-UA" b="1" dirty="0" smtClean="0">
                <a:effectLst/>
                <a:latin typeface="Times New Roman"/>
                <a:ea typeface="Times New Roman"/>
              </a:rPr>
              <a:t>Заявка за своїм змістом має чотири частини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.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Перша частина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 змістом є заявою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розпорядника про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видачу</a:t>
            </a:r>
            <a:r>
              <a:rPr lang="uk-UA" spc="-4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чека на вказану</a:t>
            </a:r>
            <a:r>
              <a:rPr lang="uk-UA" spc="-4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суму</a:t>
            </a:r>
            <a:r>
              <a:rPr lang="uk-UA" spc="-2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готівки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здійснити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перерахування</a:t>
            </a:r>
            <a:r>
              <a:rPr lang="uk-UA" spc="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586740" marR="904875">
              <a:spcAft>
                <a:spcPts val="0"/>
              </a:spcAft>
            </a:pPr>
            <a:r>
              <a:rPr lang="uk-UA" i="1" dirty="0" smtClean="0">
                <a:effectLst/>
                <a:latin typeface="Times New Roman"/>
                <a:ea typeface="Times New Roman"/>
              </a:rPr>
              <a:t>В другій частині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приводиться узагальнена розрахунково-платіжна відомість.</a:t>
            </a:r>
            <a:r>
              <a:rPr lang="uk-UA" spc="-2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В третій частині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приводиться розрахунок нарахування на заробітну плату.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В четвертій частині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приводиться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дані</a:t>
            </a:r>
            <a:r>
              <a:rPr lang="uk-UA" spc="-2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про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виплату</a:t>
            </a:r>
            <a:r>
              <a:rPr lang="uk-UA" spc="-4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готівки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 інші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цілі.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374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826558"/>
              </p:ext>
            </p:extLst>
          </p:nvPr>
        </p:nvGraphicFramePr>
        <p:xfrm>
          <a:off x="395536" y="1628800"/>
          <a:ext cx="8342028" cy="452596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40602"/>
                <a:gridCol w="2450713"/>
                <a:gridCol w="2450713"/>
              </a:tblGrid>
              <a:tr h="135536">
                <a:tc rowSpan="2">
                  <a:txBody>
                    <a:bodyPr/>
                    <a:lstStyle/>
                    <a:p>
                      <a:pPr marL="67310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</a:rPr>
                        <a:t>Зміст</a:t>
                      </a:r>
                      <a:r>
                        <a:rPr lang="uk-UA" sz="9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</a:rPr>
                        <a:t>операції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56995" marR="135382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Кореспонденція</a:t>
                      </a:r>
                      <a:r>
                        <a:rPr lang="uk-UA" sz="9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рахунків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835" marR="6794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Дт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175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Кт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44">
                <a:tc>
                  <a:txBody>
                    <a:bodyPr/>
                    <a:lstStyle/>
                    <a:p>
                      <a:pPr marL="67310" marR="178435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Одержання в касу готівки за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чеками</a:t>
                      </a:r>
                      <a:r>
                        <a:rPr lang="uk-UA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uk-UA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поточних</a:t>
                      </a:r>
                      <a:r>
                        <a:rPr lang="uk-UA" sz="9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бюджетних</a:t>
                      </a:r>
                      <a:r>
                        <a:rPr lang="uk-UA" sz="9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та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7310">
                        <a:lnSpc>
                          <a:spcPts val="107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реєстраційних</a:t>
                      </a:r>
                      <a:r>
                        <a:rPr lang="uk-UA" sz="9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рахунків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0690" marR="392430" indent="-22860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2211 (2221) Готівка у</a:t>
                      </a:r>
                      <a:r>
                        <a:rPr lang="uk-UA" sz="900" spc="-2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національній</a:t>
                      </a:r>
                      <a:r>
                        <a:rPr lang="uk-UA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валюті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6225" marR="156210" indent="-109220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2311</a:t>
                      </a:r>
                      <a:r>
                        <a:rPr lang="uk-UA" sz="9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«Поточні</a:t>
                      </a:r>
                      <a:r>
                        <a:rPr lang="uk-UA" sz="9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рахунки</a:t>
                      </a:r>
                      <a:r>
                        <a:rPr lang="uk-UA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банку»,</a:t>
                      </a:r>
                      <a:r>
                        <a:rPr lang="uk-UA" sz="900" spc="-2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2313 «Реєстраційні</a:t>
                      </a:r>
                      <a:r>
                        <a:rPr lang="uk-UA" sz="9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рахунки»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930">
                <a:tc>
                  <a:txBody>
                    <a:bodyPr/>
                    <a:lstStyle/>
                    <a:p>
                      <a:pPr marL="67310" marR="377190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Одержання в касу готівки за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чеками</a:t>
                      </a:r>
                      <a:r>
                        <a:rPr lang="uk-UA" sz="900" spc="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uk-UA" sz="900" spc="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спеціальних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реєстраційних</a:t>
                      </a:r>
                      <a:r>
                        <a:rPr lang="uk-UA" sz="9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та</a:t>
                      </a:r>
                      <a:r>
                        <a:rPr lang="uk-UA" sz="9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спеціальних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731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бюджетних</a:t>
                      </a:r>
                      <a:r>
                        <a:rPr lang="uk-UA" sz="9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рахунків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0690" marR="392430" indent="-22860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2211 (2221) Готівка у</a:t>
                      </a:r>
                      <a:r>
                        <a:rPr lang="uk-UA" sz="900" spc="-2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національній</a:t>
                      </a:r>
                      <a:r>
                        <a:rPr lang="uk-UA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валюті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6225" marR="156210" indent="-109220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2311</a:t>
                      </a:r>
                      <a:r>
                        <a:rPr lang="uk-UA" sz="9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«Поточні</a:t>
                      </a:r>
                      <a:r>
                        <a:rPr lang="uk-UA" sz="9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рахунки</a:t>
                      </a:r>
                      <a:r>
                        <a:rPr lang="uk-UA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банку»,</a:t>
                      </a:r>
                      <a:r>
                        <a:rPr lang="uk-UA" sz="900" spc="-2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2313 «Реєстраційні</a:t>
                      </a:r>
                      <a:r>
                        <a:rPr lang="uk-UA" sz="9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рахунки»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2147">
                <a:tc>
                  <a:txBody>
                    <a:bodyPr/>
                    <a:lstStyle/>
                    <a:p>
                      <a:pPr marL="67310" marR="186055"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</a:rPr>
                        <a:t>Надійшли на поточні, спеціальні</a:t>
                      </a:r>
                      <a:r>
                        <a:rPr lang="uk-UA" sz="900" spc="-2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</a:rPr>
                        <a:t>реєстраційні рахунки суми в</a:t>
                      </a:r>
                      <a:r>
                        <a:rPr lang="uk-UA" sz="9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</a:rPr>
                        <a:t>оплату за надані послуги, оренду</a:t>
                      </a:r>
                      <a:r>
                        <a:rPr lang="uk-UA" sz="900" spc="-2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</a:rPr>
                        <a:t>майна,</a:t>
                      </a:r>
                      <a:r>
                        <a:rPr lang="uk-UA" sz="900" spc="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</a:rPr>
                        <a:t>реалізацію</a:t>
                      </a:r>
                      <a:r>
                        <a:rPr lang="uk-UA" sz="9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</a:rPr>
                        <a:t>майна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5105" marR="80645" indent="-1098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2311</a:t>
                      </a:r>
                      <a:r>
                        <a:rPr lang="uk-UA" sz="9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«Поточні</a:t>
                      </a:r>
                      <a:r>
                        <a:rPr lang="uk-UA" sz="9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рахунки</a:t>
                      </a:r>
                      <a:r>
                        <a:rPr lang="uk-UA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банку»,</a:t>
                      </a:r>
                      <a:r>
                        <a:rPr lang="uk-UA" sz="900" spc="-2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2313 «Реєстраційні</a:t>
                      </a:r>
                      <a:r>
                        <a:rPr lang="uk-UA" sz="9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рахунки»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62230" indent="-254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2111 (2121) Поточна дебіторська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заборгованість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uk-UA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розрахунками</a:t>
                      </a:r>
                      <a:r>
                        <a:rPr lang="uk-UA" sz="900" spc="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товари, роботи, послуги, 2113 (2123)</a:t>
                      </a:r>
                      <a:r>
                        <a:rPr lang="uk-UA" sz="900" spc="-2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Розрахунки за авансами, виданими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постачальникам,</a:t>
                      </a:r>
                      <a:r>
                        <a:rPr lang="uk-UA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підрядникам</a:t>
                      </a:r>
                      <a:r>
                        <a:rPr lang="uk-UA" sz="900" spc="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товари, роботи і послуги, 2117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(2128) Інша поточна дебіторська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заборгованість,</a:t>
                      </a:r>
                      <a:r>
                        <a:rPr lang="uk-UA" sz="900" spc="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6415</a:t>
                      </a:r>
                      <a:r>
                        <a:rPr lang="uk-UA" sz="9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(6425)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Розрахунки з іншими кредиторами,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8270" marR="123825" indent="635" algn="ctr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6211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(6221)</a:t>
                      </a:r>
                      <a:r>
                        <a:rPr lang="uk-UA" sz="9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Розрахунки</a:t>
                      </a:r>
                      <a:r>
                        <a:rPr lang="uk-UA" sz="900" spc="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постачальниками</a:t>
                      </a:r>
                      <a:r>
                        <a:rPr lang="uk-UA" sz="9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та</a:t>
                      </a:r>
                      <a:r>
                        <a:rPr lang="uk-UA" sz="9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підрядниками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969">
                <a:tc>
                  <a:txBody>
                    <a:bodyPr/>
                    <a:lstStyle/>
                    <a:p>
                      <a:pPr marL="67310" marR="181610"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</a:rPr>
                        <a:t>Оплата рахунків постачальникам</a:t>
                      </a:r>
                      <a:r>
                        <a:rPr lang="uk-UA" sz="900" spc="-2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</a:rPr>
                        <a:t>згідно пред'явлених рахунків за</a:t>
                      </a:r>
                      <a:r>
                        <a:rPr lang="uk-UA" sz="9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</a:rPr>
                        <a:t>матеріальні</a:t>
                      </a:r>
                      <a:r>
                        <a:rPr lang="uk-UA" sz="9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</a:rPr>
                        <a:t>цінності</a:t>
                      </a:r>
                      <a:r>
                        <a:rPr lang="uk-UA" sz="9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</a:rPr>
                        <a:t>та послуги: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105" marR="67945" indent="-1270"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2111 (2121) Поточна дебіторська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заборгованість за розрахунками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uk-UA" sz="9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товари,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роботи,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послуги,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2113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(2123) Розрахунки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uk-UA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авансами,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виданими постачальникам,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підрядникам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uk-UA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товари,</a:t>
                      </a:r>
                      <a:r>
                        <a:rPr lang="uk-UA" sz="900" spc="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роботи</a:t>
                      </a:r>
                      <a:r>
                        <a:rPr lang="uk-UA" sz="9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і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послуги,</a:t>
                      </a:r>
                      <a:r>
                        <a:rPr lang="uk-UA" sz="900" spc="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2117</a:t>
                      </a:r>
                      <a:r>
                        <a:rPr lang="uk-UA" sz="9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(2128)</a:t>
                      </a:r>
                      <a:r>
                        <a:rPr lang="uk-UA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Інша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поточна дебіторська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заборгованість,</a:t>
                      </a:r>
                      <a:r>
                        <a:rPr lang="uk-UA" sz="900" spc="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6415</a:t>
                      </a:r>
                      <a:r>
                        <a:rPr lang="uk-UA" sz="9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(6425)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Розрахунки</a:t>
                      </a:r>
                      <a:r>
                        <a:rPr lang="uk-UA" sz="900" spc="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uk-UA" sz="900" spc="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іншими</a:t>
                      </a:r>
                      <a:r>
                        <a:rPr lang="uk-UA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кредиторами, 6211</a:t>
                      </a:r>
                      <a:r>
                        <a:rPr lang="uk-UA" sz="9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(6221)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8105" marR="67945" algn="ctr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Розрахунки з постачальниками та</a:t>
                      </a:r>
                      <a:r>
                        <a:rPr lang="uk-UA" sz="900" spc="-2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</a:rPr>
                        <a:t>підрядниками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6225" marR="156210" indent="-1092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</a:rPr>
                        <a:t>2311</a:t>
                      </a:r>
                      <a:r>
                        <a:rPr lang="uk-UA" sz="9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</a:rPr>
                        <a:t>«Поточні</a:t>
                      </a:r>
                      <a:r>
                        <a:rPr lang="uk-UA" sz="900" spc="-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</a:rPr>
                        <a:t>рахунки</a:t>
                      </a:r>
                      <a:r>
                        <a:rPr lang="uk-UA" sz="9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9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</a:rPr>
                        <a:t>банку»,</a:t>
                      </a:r>
                      <a:r>
                        <a:rPr lang="uk-UA" sz="900" spc="-2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</a:rPr>
                        <a:t>2313 «Реєстраційні</a:t>
                      </a:r>
                      <a:r>
                        <a:rPr lang="uk-UA" sz="9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</a:rPr>
                        <a:t>рахунки»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988840" y="777279"/>
            <a:ext cx="111036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8482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Типові кореспонденції рахунків по операціях на поточних та реєстраційних рахунках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41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marR="257810" indent="44958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Організація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обліку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готівки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касі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касових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операцій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бюджетної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установи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здійснюється відповідно до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Положення про ведення касових операцій в національній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валюті в Україні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, затвердженого постановою Правління НБУ № 148 від 29.12.2017 року 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Порядку бухгалтерського обліку окремих активів та зобов’язань бюджетних установ,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затвердженого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наказом МФУ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№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372 від</a:t>
            </a:r>
            <a:r>
              <a:rPr lang="uk-UA" spc="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02.04.2014.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113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marR="256540" indent="449580" algn="just">
              <a:spcAft>
                <a:spcPts val="0"/>
              </a:spcAft>
            </a:pPr>
            <a:r>
              <a:rPr lang="uk-UA" b="1" dirty="0" smtClean="0">
                <a:effectLst/>
                <a:latin typeface="Times New Roman"/>
                <a:ea typeface="Times New Roman"/>
              </a:rPr>
              <a:t>До інших коштів бюджетних установ відносять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оборотні активи установи у формі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еквівалентів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грошових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тобто,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що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містяться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акредитивах,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</a:t>
            </a:r>
            <a:r>
              <a:rPr lang="uk-UA" spc="3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чекових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книжках,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оплачених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талонах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бензин,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харчування,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оплачені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путівки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санаторії,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пансіонати, оплачені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проїзні</a:t>
            </a:r>
            <a:r>
              <a:rPr lang="uk-UA" spc="-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документи,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також</a:t>
            </a:r>
            <a:r>
              <a:rPr lang="uk-UA" spc="-2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кошти в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дорозі.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137160" marR="259080" indent="449580" algn="just">
              <a:spcAft>
                <a:spcPts val="0"/>
              </a:spcAft>
            </a:pPr>
            <a:r>
              <a:rPr lang="uk-UA" b="1" dirty="0" smtClean="0">
                <a:effectLst/>
                <a:latin typeface="Times New Roman"/>
                <a:ea typeface="Times New Roman"/>
              </a:rPr>
              <a:t>Кошти в дорозі -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це кошти, які перераховані в останні дні місяця на реєстраційні,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спеціальні реєстраційні, поточні рахунки установи, а також не розподілені на рахунках 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органах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Державного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казначейства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України,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але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будуть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зараховані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ці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рахунки</a:t>
            </a:r>
            <a:r>
              <a:rPr lang="uk-UA" spc="30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наступному</a:t>
            </a:r>
            <a:r>
              <a:rPr lang="uk-UA" spc="-2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місяці.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137160" marR="257810" indent="449580" algn="just">
              <a:spcAft>
                <a:spcPts val="0"/>
              </a:spcAft>
            </a:pPr>
            <a:r>
              <a:rPr lang="uk-UA" b="1" dirty="0" smtClean="0">
                <a:effectLst/>
                <a:latin typeface="Times New Roman"/>
                <a:ea typeface="Times New Roman"/>
              </a:rPr>
              <a:t>Грошові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документи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зберігаються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касі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установи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сейфах,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металевих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шафах,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спеціально</a:t>
            </a:r>
            <a:r>
              <a:rPr lang="uk-UA" spc="1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облаштованих</a:t>
            </a:r>
            <a:r>
              <a:rPr lang="uk-UA" spc="1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приміщеннях.</a:t>
            </a:r>
            <a:r>
              <a:rPr lang="uk-UA" spc="1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</a:t>
            </a:r>
            <a:r>
              <a:rPr lang="uk-UA" spc="1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керівника</a:t>
            </a:r>
            <a:r>
              <a:rPr lang="uk-UA" spc="13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установи</a:t>
            </a:r>
            <a:r>
              <a:rPr lang="uk-UA" spc="1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spc="1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матеріально-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137160" marR="254000" indent="449580" algn="just">
              <a:lnSpc>
                <a:spcPct val="98000"/>
              </a:lnSpc>
              <a:spcBef>
                <a:spcPts val="350"/>
              </a:spcBef>
              <a:spcAft>
                <a:spcPts val="0"/>
              </a:spcAft>
            </a:pPr>
            <a:r>
              <a:rPr lang="uk-UA" sz="2800" dirty="0" smtClean="0">
                <a:effectLst/>
                <a:latin typeface="Times New Roman"/>
                <a:ea typeface="Times New Roman"/>
              </a:rPr>
              <a:t/>
            </a:r>
            <a:br>
              <a:rPr lang="uk-UA" sz="2800" dirty="0" smtClean="0">
                <a:effectLst/>
                <a:latin typeface="Times New Roman"/>
                <a:ea typeface="Times New Roman"/>
              </a:rPr>
            </a:br>
            <a:r>
              <a:rPr lang="uk-UA" dirty="0" smtClean="0">
                <a:effectLst/>
                <a:latin typeface="Times New Roman"/>
                <a:ea typeface="Times New Roman"/>
              </a:rPr>
              <a:t>відповідальних осіб поширюються вимоги щодо зберігання грошових документів так само як</a:t>
            </a:r>
            <a:r>
              <a:rPr lang="uk-UA" spc="-2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і до грошових коштів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касі</a:t>
            </a:r>
            <a:r>
              <a:rPr lang="uk-UA" spc="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установи.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5.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687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86740" algn="just">
              <a:lnSpc>
                <a:spcPts val="1370"/>
              </a:lnSpc>
              <a:spcBef>
                <a:spcPts val="20"/>
              </a:spcBef>
              <a:spcAft>
                <a:spcPts val="0"/>
              </a:spcAft>
            </a:pPr>
            <a:r>
              <a:rPr lang="uk-UA" b="1" kern="0" dirty="0" smtClean="0">
                <a:effectLst/>
                <a:latin typeface="Times New Roman"/>
                <a:ea typeface="Times New Roman"/>
              </a:rPr>
              <a:t>Для</a:t>
            </a:r>
            <a:r>
              <a:rPr lang="uk-UA" b="1" kern="0" spc="-2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kern="0" dirty="0" smtClean="0">
                <a:effectLst/>
                <a:latin typeface="Times New Roman"/>
                <a:ea typeface="Times New Roman"/>
              </a:rPr>
              <a:t>обліку</a:t>
            </a:r>
            <a:r>
              <a:rPr lang="uk-UA" b="1" kern="0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kern="0" dirty="0" smtClean="0">
                <a:effectLst/>
                <a:latin typeface="Times New Roman"/>
                <a:ea typeface="Times New Roman"/>
              </a:rPr>
              <a:t>інших</a:t>
            </a:r>
            <a:r>
              <a:rPr lang="uk-UA" b="1" kern="0" spc="-3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kern="0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b="1" kern="0" spc="-2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kern="0" dirty="0" smtClean="0">
                <a:effectLst/>
                <a:latin typeface="Times New Roman"/>
                <a:ea typeface="Times New Roman"/>
              </a:rPr>
              <a:t>призначений субрахунки:</a:t>
            </a:r>
            <a:endParaRPr lang="ru-RU" b="1" kern="0" dirty="0" smtClean="0">
              <a:effectLst/>
              <a:latin typeface="Times New Roman"/>
              <a:ea typeface="Times New Roman"/>
            </a:endParaRPr>
          </a:p>
          <a:p>
            <a:pPr marL="137160" marR="261620" indent="44958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2213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(2223)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Грошові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документи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національній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валюті.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Обліковуються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грошові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документи</a:t>
            </a:r>
            <a:r>
              <a:rPr lang="uk-UA" spc="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установи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(талони на бензин,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путівки)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національній валюті.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137160" marR="259080" indent="44958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2214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(2224)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Грошові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документи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іноземній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валюті.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Обліковуються</a:t>
            </a:r>
            <a:r>
              <a:rPr lang="uk-UA" spc="30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грошові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документи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іноземній валюті.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137160" marR="255270" indent="44958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По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дебету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рахунків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2214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(2224)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2213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(2223)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обліковуються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суми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виставлених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акредитивів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отриманих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талонів,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(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стретч-карт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)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путівок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інших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грошових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документів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національній та іноземній валюті. За кредитом відображаються використані акредитиви або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суми повернутих коштів за невикористаними акредитивами, видані талони, путівки та інші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грошові документи.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137160" marR="257810" indent="44958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Умови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порядок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проведення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акредитивної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форми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розрахунків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передбачається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договором.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298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marR="255270" indent="449580" algn="just">
              <a:spcBef>
                <a:spcPts val="15"/>
              </a:spcBef>
              <a:spcAft>
                <a:spcPts val="0"/>
              </a:spcAft>
            </a:pPr>
            <a:r>
              <a:rPr lang="uk-UA" b="1" dirty="0" smtClean="0">
                <a:effectLst/>
                <a:latin typeface="Times New Roman"/>
                <a:ea typeface="Times New Roman"/>
              </a:rPr>
              <a:t>У кінці місяця записи за операціями з грошовими документами та грошовими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коштами в дорозі групуються в меморіальному ордері ф. № 274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. Записи здійснюються на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підставі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виписок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органів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Держказначейства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(установ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банків),звітів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матеріально-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відповідальних осіб, реєстрів аналітичного обліку, інших документів. Дані меморіальних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ордерів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переносяться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до книги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"Журнал-головна".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137160" marR="258445" indent="449580" algn="just">
              <a:spcAft>
                <a:spcPts val="0"/>
              </a:spcAft>
            </a:pPr>
            <a:r>
              <a:rPr lang="uk-UA" b="1" dirty="0" smtClean="0">
                <a:effectLst/>
                <a:latin typeface="Times New Roman"/>
                <a:ea typeface="Times New Roman"/>
              </a:rPr>
              <a:t>Грошові документи та інші бланки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- квитанційних книжок, атестатів, дипломів,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путівок, трудових книжок в обов'язковому порядку підлягають за балансовому обліку на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рахунку</a:t>
            </a:r>
            <a:r>
              <a:rPr lang="uk-UA" spc="-2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08</a:t>
            </a:r>
            <a:r>
              <a:rPr lang="uk-UA" spc="2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"Бланки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суворого обліку".</a:t>
            </a:r>
            <a:endParaRPr lang="ru-RU" dirty="0" smtClean="0">
              <a:effectLst/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04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marR="255270" indent="449580" algn="just">
              <a:spcAft>
                <a:spcPts val="0"/>
              </a:spcAft>
            </a:pPr>
            <a:r>
              <a:rPr lang="uk-UA" b="1" dirty="0" smtClean="0">
                <a:effectLst/>
                <a:latin typeface="Times New Roman"/>
                <a:ea typeface="Times New Roman"/>
              </a:rPr>
              <a:t>Касові операції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- надходження та видача готівки з каси оформляються прибутковими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 видатковими касовими ордерами типових форм: КО-1, 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КО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-2. Оформлені касові ордери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реєструються в журналі реєстрації видаткових та прибуткових касових ордерів (ф.КО-3) 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передаються в касу для виконання їх касиром: отримання коштів в касу - за прибутковими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ордерами і видача коштів з каси - за видатковими ордерами. На підставі касових ордерів за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проведеними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операціями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готівкою касир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веде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касову</a:t>
            </a:r>
            <a:r>
              <a:rPr lang="uk-UA" spc="-4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книгу</a:t>
            </a:r>
            <a:r>
              <a:rPr lang="uk-UA" spc="-2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(ф.КО-4).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79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155621"/>
              </p:ext>
            </p:extLst>
          </p:nvPr>
        </p:nvGraphicFramePr>
        <p:xfrm>
          <a:off x="539551" y="1700808"/>
          <a:ext cx="8136904" cy="363239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18140"/>
                <a:gridCol w="2609382"/>
                <a:gridCol w="2609382"/>
              </a:tblGrid>
              <a:tr h="180443">
                <a:tc rowSpan="2">
                  <a:txBody>
                    <a:bodyPr/>
                    <a:lstStyle/>
                    <a:p>
                      <a:pPr marL="67945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Зміст</a:t>
                      </a:r>
                      <a:r>
                        <a:rPr lang="uk-UA" sz="10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операції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69365" marR="126301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Кореспонденція</a:t>
                      </a:r>
                      <a:r>
                        <a:rPr lang="uk-UA" sz="10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рахунків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0485" marR="6350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Дт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 marR="7810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Кт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43">
                <a:tc>
                  <a:txBody>
                    <a:bodyPr/>
                    <a:lstStyle/>
                    <a:p>
                      <a:pPr marL="67945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1. Одержано</a:t>
                      </a:r>
                      <a:r>
                        <a:rPr lang="uk-UA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в касу</a:t>
                      </a:r>
                      <a:r>
                        <a:rPr lang="uk-UA" sz="10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готівку: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71">
                <a:tc>
                  <a:txBody>
                    <a:bodyPr/>
                    <a:lstStyle/>
                    <a:p>
                      <a:pPr marL="67945" marR="467995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з (поточного) реєстраційного</a:t>
                      </a:r>
                      <a:r>
                        <a:rPr lang="uk-UA" sz="1000" spc="-2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рахунку</a:t>
                      </a:r>
                      <a:r>
                        <a:rPr lang="uk-UA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uk-UA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різні</a:t>
                      </a:r>
                      <a:r>
                        <a:rPr lang="uk-UA" sz="10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цілі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2725" marR="165100" indent="-22860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2211 (2221) Готівка у</a:t>
                      </a:r>
                      <a:r>
                        <a:rPr lang="uk-UA" sz="1000" spc="-2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національній</a:t>
                      </a:r>
                      <a:r>
                        <a:rPr lang="uk-UA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валюті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280" marR="7810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2311</a:t>
                      </a:r>
                      <a:r>
                        <a:rPr lang="uk-UA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«Поточні</a:t>
                      </a:r>
                      <a:r>
                        <a:rPr lang="uk-UA" sz="10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рахунки в банку»,</a:t>
                      </a:r>
                      <a:r>
                        <a:rPr lang="uk-UA" sz="1000" spc="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2313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3185" marR="78105" algn="ctr">
                        <a:lnSpc>
                          <a:spcPts val="1085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«Реєстраційні</a:t>
                      </a:r>
                      <a:r>
                        <a:rPr lang="uk-UA" sz="10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рахунки»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17">
                <a:tc>
                  <a:txBody>
                    <a:bodyPr/>
                    <a:lstStyle/>
                    <a:p>
                      <a:pPr marL="6794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uk-UA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рахунків</a:t>
                      </a:r>
                      <a:r>
                        <a:rPr lang="uk-UA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обліку</a:t>
                      </a:r>
                      <a:r>
                        <a:rPr lang="uk-UA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спец</a:t>
                      </a:r>
                      <a:r>
                        <a:rPr lang="uk-UA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коштів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2211 (2221)</a:t>
                      </a:r>
                      <a:r>
                        <a:rPr lang="uk-UA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Готівка</a:t>
                      </a:r>
                      <a:r>
                        <a:rPr lang="uk-UA" sz="1000" spc="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12725">
                        <a:lnSpc>
                          <a:spcPts val="107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національній</a:t>
                      </a:r>
                      <a:r>
                        <a:rPr lang="uk-UA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валюті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280" marR="78105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2311</a:t>
                      </a:r>
                      <a:r>
                        <a:rPr lang="uk-UA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«Поточні</a:t>
                      </a:r>
                      <a:r>
                        <a:rPr lang="uk-UA" sz="10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рахунки в банку»,</a:t>
                      </a:r>
                      <a:r>
                        <a:rPr lang="uk-UA" sz="1000" spc="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2313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3185" marR="78105" algn="ctr">
                        <a:lnSpc>
                          <a:spcPts val="107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«Реєстраційні</a:t>
                      </a:r>
                      <a:r>
                        <a:rPr lang="uk-UA" sz="10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рахунки»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71">
                <a:tc>
                  <a:txBody>
                    <a:bodyPr/>
                    <a:lstStyle/>
                    <a:p>
                      <a:pPr marL="67945" marR="111760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2. Одержано повернення підзвітних</a:t>
                      </a:r>
                      <a:r>
                        <a:rPr lang="uk-UA" sz="1000" spc="-2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сум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2725" marR="165100" indent="-22860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2211 (2221) Готівка у</a:t>
                      </a:r>
                      <a:r>
                        <a:rPr lang="uk-UA" sz="1000" spc="-2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національній</a:t>
                      </a:r>
                      <a:r>
                        <a:rPr lang="uk-UA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валюті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9540" marR="111125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2116 (2126) Дебіторська заборгованість</a:t>
                      </a:r>
                      <a:r>
                        <a:rPr lang="uk-UA" sz="1000" spc="-2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uk-UA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розрахунками з підзвітними</a:t>
                      </a:r>
                      <a:r>
                        <a:rPr lang="uk-UA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особами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17">
                <a:tc>
                  <a:txBody>
                    <a:bodyPr/>
                    <a:lstStyle/>
                    <a:p>
                      <a:pPr marL="6794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3. Одержано</a:t>
                      </a:r>
                      <a:r>
                        <a:rPr lang="uk-UA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від</a:t>
                      </a:r>
                      <a:r>
                        <a:rPr lang="uk-UA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винуватця,</a:t>
                      </a:r>
                      <a:r>
                        <a:rPr lang="uk-UA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як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7945">
                        <a:lnSpc>
                          <a:spcPts val="107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погашення</a:t>
                      </a:r>
                      <a:r>
                        <a:rPr lang="uk-UA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нестачі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2211 (2221)</a:t>
                      </a:r>
                      <a:r>
                        <a:rPr lang="uk-UA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Готівка</a:t>
                      </a:r>
                      <a:r>
                        <a:rPr lang="uk-UA" sz="1000" spc="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12725">
                        <a:lnSpc>
                          <a:spcPts val="107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національній валюті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185" marR="78105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2115</a:t>
                      </a:r>
                      <a:r>
                        <a:rPr lang="uk-UA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(2125)</a:t>
                      </a:r>
                      <a:r>
                        <a:rPr lang="uk-UA" sz="10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Розрахунки з</a:t>
                      </a:r>
                      <a:r>
                        <a:rPr lang="uk-UA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відшкодування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0010" marR="78105" algn="ctr">
                        <a:lnSpc>
                          <a:spcPts val="107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завданих</a:t>
                      </a:r>
                      <a:r>
                        <a:rPr lang="uk-UA" sz="10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збитків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55">
                <a:tc>
                  <a:txBody>
                    <a:bodyPr/>
                    <a:lstStyle/>
                    <a:p>
                      <a:pPr marL="67945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r>
                        <a:rPr lang="uk-UA" sz="1000" spc="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Одержано плату</a:t>
                      </a:r>
                      <a:r>
                        <a:rPr lang="uk-UA" sz="10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за гуртожиток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2725" marR="165100" indent="-22860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2211 (2221) Готівка у</a:t>
                      </a:r>
                      <a:r>
                        <a:rPr lang="uk-UA" sz="1000" spc="-2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національній</a:t>
                      </a:r>
                      <a:r>
                        <a:rPr lang="uk-UA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валюті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2005" marR="156210" indent="-627380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2117 (2128) Інша поточна дебіторська</a:t>
                      </a:r>
                      <a:r>
                        <a:rPr lang="uk-UA" sz="1000" spc="-2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заборгованість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6638">
                <a:tc>
                  <a:txBody>
                    <a:bodyPr/>
                    <a:lstStyle/>
                    <a:p>
                      <a:pPr marL="6794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r>
                        <a:rPr lang="uk-UA" sz="1000" spc="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Внесено</a:t>
                      </a:r>
                      <a:r>
                        <a:rPr lang="uk-UA" sz="1000" spc="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uk-UA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касу</a:t>
                      </a:r>
                      <a:r>
                        <a:rPr lang="uk-UA" sz="10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плату</a:t>
                      </a:r>
                      <a:r>
                        <a:rPr lang="uk-UA" sz="10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за навчання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2725" marR="165100" indent="-228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2211 (2221) Готівка у</a:t>
                      </a:r>
                      <a:r>
                        <a:rPr lang="uk-UA" sz="1000" spc="-2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національній</a:t>
                      </a:r>
                      <a:r>
                        <a:rPr lang="uk-UA" sz="10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валюті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7790" indent="-1270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2111 (2121) Поточна дебіторська</a:t>
                      </a:r>
                      <a:r>
                        <a:rPr lang="uk-UA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заборгованість</a:t>
                      </a:r>
                      <a:r>
                        <a:rPr lang="uk-UA" sz="1000" spc="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за розрахунками</a:t>
                      </a:r>
                      <a:r>
                        <a:rPr lang="uk-UA" sz="1000" spc="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uk-UA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товари,</a:t>
                      </a:r>
                      <a:r>
                        <a:rPr lang="uk-UA" sz="10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роботи, послуги,</a:t>
                      </a:r>
                      <a:r>
                        <a:rPr lang="uk-UA" sz="1000" spc="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2113</a:t>
                      </a:r>
                      <a:r>
                        <a:rPr lang="uk-UA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(2123)</a:t>
                      </a:r>
                      <a:r>
                        <a:rPr lang="uk-UA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Розрахунки</a:t>
                      </a:r>
                      <a:r>
                        <a:rPr lang="uk-UA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за авансами,</a:t>
                      </a:r>
                      <a:r>
                        <a:rPr lang="uk-UA" sz="10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виданими</a:t>
                      </a:r>
                      <a:r>
                        <a:rPr lang="uk-UA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постачальникам,</a:t>
                      </a:r>
                      <a:r>
                        <a:rPr lang="uk-UA" sz="10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підрядникам</a:t>
                      </a:r>
                      <a:r>
                        <a:rPr lang="uk-UA" sz="10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uk-UA" sz="10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товари,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33045" marR="227330" indent="-1270" algn="ctr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роботи і послуги, 2117 (2128) Інша</a:t>
                      </a:r>
                      <a:r>
                        <a:rPr lang="uk-UA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поточна</a:t>
                      </a:r>
                      <a:r>
                        <a:rPr lang="uk-UA" sz="10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дебіторська</a:t>
                      </a:r>
                      <a:r>
                        <a:rPr lang="uk-UA" sz="10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заборгованість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pPr marL="586740" indent="449580" algn="l">
              <a:spcAft>
                <a:spcPts val="40"/>
              </a:spcAft>
            </a:pPr>
            <a:r>
              <a:rPr lang="uk-UA" sz="4000" dirty="0" smtClean="0">
                <a:effectLst/>
                <a:latin typeface="Times New Roman"/>
                <a:ea typeface="Times New Roman"/>
              </a:rPr>
              <a:t>Типові</a:t>
            </a:r>
            <a:r>
              <a:rPr lang="uk-UA" sz="4000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4000" dirty="0" smtClean="0">
                <a:effectLst/>
                <a:latin typeface="Times New Roman"/>
                <a:ea typeface="Times New Roman"/>
              </a:rPr>
              <a:t>кореспонденції рахунків</a:t>
            </a:r>
            <a:r>
              <a:rPr lang="uk-UA" sz="4000" spc="-2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4000" dirty="0" smtClean="0">
                <a:effectLst/>
                <a:latin typeface="Times New Roman"/>
                <a:ea typeface="Times New Roman"/>
              </a:rPr>
              <a:t>з</a:t>
            </a:r>
            <a:r>
              <a:rPr lang="uk-UA" sz="4000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4000" dirty="0" smtClean="0">
                <a:effectLst/>
                <a:latin typeface="Times New Roman"/>
                <a:ea typeface="Times New Roman"/>
              </a:rPr>
              <a:t>обліку</a:t>
            </a:r>
            <a:r>
              <a:rPr lang="uk-UA" sz="4000" spc="-3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4000" dirty="0" smtClean="0">
                <a:effectLst/>
                <a:latin typeface="Times New Roman"/>
                <a:ea typeface="Times New Roman"/>
              </a:rPr>
              <a:t>готівки</a:t>
            </a:r>
            <a:r>
              <a:rPr lang="uk-UA" sz="4000" spc="-2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4000" dirty="0" smtClean="0">
                <a:effectLst/>
                <a:latin typeface="Times New Roman"/>
                <a:ea typeface="Times New Roman"/>
              </a:rPr>
              <a:t>в національній</a:t>
            </a:r>
            <a:r>
              <a:rPr lang="uk-UA" sz="4000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4000" dirty="0" smtClean="0">
                <a:effectLst/>
                <a:latin typeface="Times New Roman"/>
                <a:ea typeface="Times New Roman"/>
              </a:rPr>
              <a:t>валюті</a:t>
            </a: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3788" y="23923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Типові кореспонденції рахунків з обліку готівки в національній валюті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35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effectLst/>
                <a:latin typeface="Times New Roman"/>
                <a:ea typeface="Times New Roman"/>
              </a:rPr>
              <a:t>Бюджетні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установи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переведені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казначейське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обслуговування,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тому рахунки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зберігання та обліку грошових коштів відкриваються в територіальних органах Державного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казначейства.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Порядок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відкриття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рахунків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національній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валюті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органах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державного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казначейства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регулюється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Порядком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відкриття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закриття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рахунків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у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національній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валюті в органах Державної казначейської</a:t>
            </a:r>
            <a:r>
              <a:rPr lang="uk-UA" b="1" spc="3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служби",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що затверджена Наказом МФУ 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758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</a:t>
            </a:r>
            <a:r>
              <a:rPr lang="uk-UA" spc="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22.06.2012 року.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58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marR="256540" indent="449580" algn="r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Рахунки, які відкриваються в органах Державного казначейства України відповідно до</a:t>
            </a:r>
            <a:r>
              <a:rPr lang="uk-UA" spc="-2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порядку їх функціонування та призначення коштів, поділяються на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бюджетні та </a:t>
            </a:r>
            <a:r>
              <a:rPr lang="uk-UA" b="1" dirty="0" err="1" smtClean="0">
                <a:effectLst/>
                <a:latin typeface="Times New Roman"/>
                <a:ea typeface="Times New Roman"/>
              </a:rPr>
              <a:t>небюджетні</a:t>
            </a:r>
            <a:r>
              <a:rPr lang="uk-UA" b="1" spc="-2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Бюджетні</a:t>
            </a:r>
            <a:r>
              <a:rPr lang="uk-UA" b="1" spc="8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рахунки</a:t>
            </a:r>
            <a:r>
              <a:rPr lang="uk-UA" b="1" spc="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-</a:t>
            </a:r>
            <a:r>
              <a:rPr lang="uk-UA" spc="5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рахунки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,</a:t>
            </a:r>
            <a:r>
              <a:rPr lang="uk-UA" spc="7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які</a:t>
            </a:r>
            <a:r>
              <a:rPr lang="uk-UA" spc="7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відкриваються</a:t>
            </a:r>
            <a:r>
              <a:rPr lang="uk-UA" spc="8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spc="6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органах</a:t>
            </a:r>
            <a:r>
              <a:rPr lang="uk-UA" spc="7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Державного</a:t>
            </a:r>
            <a:r>
              <a:rPr lang="uk-UA" spc="7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казначейства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України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для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забезпечення</a:t>
            </a:r>
            <a:r>
              <a:rPr lang="uk-UA" spc="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казначейського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обслуговування</a:t>
            </a:r>
            <a:r>
              <a:rPr lang="uk-UA" spc="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державного та місцевих бюджетів.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137160" indent="44958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До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них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відносять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такі.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R="255270" lvl="0" algn="just">
              <a:buSzPts val="1200"/>
              <a:buFont typeface="Times New Roman"/>
              <a:buAutoNum type="arabicPeriod"/>
              <a:tabLst>
                <a:tab pos="747395" algn="l"/>
              </a:tabLst>
            </a:pPr>
            <a:r>
              <a:rPr lang="uk-UA" b="1" dirty="0" smtClean="0">
                <a:effectLst/>
                <a:latin typeface="Times New Roman"/>
                <a:ea typeface="Times New Roman"/>
              </a:rPr>
              <a:t>Бюджетні рахунки для зарахування надходжень (рахунки за надходженнями)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-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рахунки для зарахування доходів бюджетів, надходжень в частині повернення до бюджетів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бюджетних позичок, фінансової допомоги, наданої на поворотній основі, та кредитів, у тому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числі залучених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державою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або під</a:t>
            </a:r>
            <a:r>
              <a:rPr lang="uk-UA" spc="-2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державні</a:t>
            </a:r>
            <a:r>
              <a:rPr lang="uk-UA" spc="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гарантії.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135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R="255270" lvl="0" algn="just">
              <a:buSzPts val="1200"/>
              <a:buFont typeface="Times New Roman"/>
              <a:buAutoNum type="arabicPeriod"/>
              <a:tabLst>
                <a:tab pos="805815" algn="l"/>
              </a:tabLst>
            </a:pPr>
            <a:r>
              <a:rPr lang="uk-UA" b="1" dirty="0" smtClean="0">
                <a:effectLst/>
                <a:latin typeface="Times New Roman"/>
                <a:ea typeface="Times New Roman"/>
              </a:rPr>
              <a:t>Бюджетні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рахунки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для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операцій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з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бюджетними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коштами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-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рахунки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для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здійснення операцій за асигнуваннями, передбаченими на виконання відповідних програм 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заходів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державному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місцевих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бюджетах,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які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відкриваються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розпорядникам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одержувачам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відокремленим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структурним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підрозділам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розпорядників</a:t>
            </a:r>
            <a:r>
              <a:rPr lang="uk-UA" spc="-2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бюджетних коштів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поділяються</a:t>
            </a:r>
            <a:r>
              <a:rPr lang="uk-UA" spc="1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на: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R="255905" lvl="0" algn="just">
              <a:buSzPts val="1200"/>
              <a:buFont typeface="Times New Roman"/>
              <a:buChar char="-"/>
              <a:tabLst>
                <a:tab pos="742315" algn="l"/>
              </a:tabLst>
            </a:pPr>
            <a:r>
              <a:rPr lang="uk-UA" i="1" dirty="0" smtClean="0">
                <a:effectLst/>
                <a:latin typeface="Times New Roman"/>
                <a:ea typeface="Times New Roman"/>
              </a:rPr>
              <a:t>реєстраційні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рахунки,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які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відкриваються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розпорядникам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коштів,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відокремленим структурним підрозділам розпорядників бюджетних коштів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 відповідними</a:t>
            </a:r>
            <a:r>
              <a:rPr lang="uk-UA" spc="-2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кодами бюджетної класифікації видатків та кредитування бюджету для обліку операцій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з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виконання загального фонду</a:t>
            </a:r>
            <a:r>
              <a:rPr lang="uk-UA" i="1" spc="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кошторисів;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R="255270" lvl="0" algn="just">
              <a:spcBef>
                <a:spcPts val="340"/>
              </a:spcBef>
              <a:buSzPts val="1200"/>
              <a:buFont typeface="Times New Roman"/>
              <a:buChar char="-"/>
              <a:tabLst>
                <a:tab pos="721995" algn="l"/>
              </a:tabLst>
            </a:pPr>
            <a:r>
              <a:rPr lang="uk-UA" dirty="0" smtClean="0">
                <a:effectLst/>
                <a:latin typeface="Times New Roman"/>
                <a:ea typeface="Times New Roman"/>
              </a:rPr>
              <a:t/>
            </a:r>
            <a:br>
              <a:rPr lang="uk-UA" dirty="0" smtClean="0">
                <a:effectLst/>
                <a:latin typeface="Times New Roman"/>
                <a:ea typeface="Times New Roman"/>
              </a:rPr>
            </a:br>
            <a:r>
              <a:rPr lang="uk-UA" i="1" dirty="0" smtClean="0">
                <a:effectLst/>
                <a:latin typeface="Times New Roman"/>
                <a:ea typeface="Times New Roman"/>
              </a:rPr>
              <a:t>спеціальні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реєстраційні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рахунки,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які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відкриваються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розпорядникам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коштів,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відокремленим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структурним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підрозділам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розпорядників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відповідними кодами бюджетної класифікації видатків та кредитування бюджету для обліку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операцій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з</a:t>
            </a:r>
            <a:r>
              <a:rPr lang="uk-UA" i="1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виконання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спеціального фонду</a:t>
            </a:r>
            <a:r>
              <a:rPr lang="uk-UA" i="1" spc="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кошторисів;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R="257810" lvl="0" algn="just">
              <a:buSzPts val="1200"/>
              <a:buFont typeface="Times New Roman"/>
              <a:buChar char="-"/>
              <a:tabLst>
                <a:tab pos="765175" algn="l"/>
              </a:tabLst>
            </a:pPr>
            <a:r>
              <a:rPr lang="uk-UA" i="1" dirty="0" smtClean="0">
                <a:effectLst/>
                <a:latin typeface="Times New Roman"/>
                <a:ea typeface="Times New Roman"/>
              </a:rPr>
              <a:t>рахунки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одержувачів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коштів,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які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відкриваються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одержувачам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відповідними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кодами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бюджетної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класифікації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видатків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кредитування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загального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та/або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спеціального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фондів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для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обліку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операцій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виконання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плану</a:t>
            </a:r>
            <a:r>
              <a:rPr lang="uk-UA" spc="-4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використання</a:t>
            </a:r>
            <a:r>
              <a:rPr lang="uk-UA" spc="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коштів;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R="254000" lvl="0" algn="just">
              <a:buSzPts val="1200"/>
              <a:buFont typeface="Times New Roman"/>
              <a:buChar char="-"/>
              <a:tabLst>
                <a:tab pos="709295" algn="l"/>
              </a:tabLst>
            </a:pPr>
            <a:r>
              <a:rPr lang="uk-UA" i="1" dirty="0" smtClean="0">
                <a:effectLst/>
                <a:latin typeface="Times New Roman"/>
                <a:ea typeface="Times New Roman"/>
              </a:rPr>
              <a:t>особові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рахунки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, які відкриваються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розпорядникам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 місцевих бюджетів за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відповідними кодами бюджетної класифікації видатків та кредитування бюджету для обліку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руху коштів, виділених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із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загального та/або спеціального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фондів місцевих бюджетів для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розподілу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між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розпорядниками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одержувачами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місцевих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бюджетів,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також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відокремленими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структурними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підрозділами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розпорядників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місцевих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бюджетів.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r>
              <a:rPr lang="uk-UA" dirty="0" smtClean="0">
                <a:effectLst/>
                <a:latin typeface="Times New Roman"/>
                <a:ea typeface="Times New Roman"/>
              </a:rPr>
              <a:t>Передбачено відкривати також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рахунки, для здійснення загальнодержавних видатків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що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відкриваються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розпорядникам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бюджетних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рахунки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за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міжбюджетними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трансфертами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які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відкриваються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розпорядникам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місцевих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для</a:t>
            </a:r>
            <a:r>
              <a:rPr lang="uk-UA" spc="3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обліку</a:t>
            </a:r>
            <a:r>
              <a:rPr lang="uk-UA" spc="-2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руху</a:t>
            </a:r>
            <a:r>
              <a:rPr lang="uk-UA" spc="-2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загального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та/або</a:t>
            </a:r>
            <a:r>
              <a:rPr lang="uk-UA" spc="-2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спеціального</a:t>
            </a:r>
            <a:r>
              <a:rPr lang="uk-UA" spc="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фондів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місцевих</a:t>
            </a:r>
            <a:r>
              <a:rPr lang="uk-UA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бюджетів.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098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258445" lvl="0" indent="0" algn="just">
              <a:buSzPts val="1200"/>
              <a:buNone/>
              <a:tabLst>
                <a:tab pos="777875" algn="l"/>
              </a:tabLst>
            </a:pPr>
            <a:r>
              <a:rPr lang="uk-UA" b="1" dirty="0" smtClean="0">
                <a:effectLst/>
                <a:latin typeface="Times New Roman"/>
                <a:ea typeface="Times New Roman"/>
              </a:rPr>
              <a:t>3. Інші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бюджетні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рахунки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- 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рахунки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які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відкриваються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відповідними кодами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бюджетної класифікації для здійснення операцій з обслуговування внутрішніх та зовнішніх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боргових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зобов'язань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держави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та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інших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випадках,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визначених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нормативно-правовими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актами.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0" marR="258445" lvl="0" indent="0" algn="just">
              <a:buSzPts val="1200"/>
              <a:buNone/>
              <a:tabLst>
                <a:tab pos="821055" algn="l"/>
              </a:tabLst>
            </a:pPr>
            <a:r>
              <a:rPr lang="uk-UA" b="1" dirty="0" smtClean="0">
                <a:effectLst/>
                <a:latin typeface="Times New Roman"/>
                <a:ea typeface="Times New Roman"/>
              </a:rPr>
              <a:t>4. Рахунки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для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обліку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операцій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з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фінансування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бюджетів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-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рахунки,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які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відкриваються для обліку операцій з фінансування бюджетів, передбачених законом України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про</a:t>
            </a:r>
            <a:r>
              <a:rPr lang="uk-UA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Державний бюджет України на відповідний рік.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658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marR="255905" indent="449580" algn="just">
              <a:spcBef>
                <a:spcPts val="10"/>
              </a:spcBef>
              <a:spcAft>
                <a:spcPts val="0"/>
              </a:spcAft>
            </a:pPr>
            <a:r>
              <a:rPr lang="uk-UA" b="1" dirty="0" smtClean="0">
                <a:effectLst/>
                <a:latin typeface="Times New Roman"/>
                <a:ea typeface="Times New Roman"/>
              </a:rPr>
              <a:t>Бюджетні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рахунки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відкриваються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щорічно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на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початок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нового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бюджетного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періоду відповідно до закону України про Державний бюджет України та рішень про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місцеві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бюджети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на відповідний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рік.</a:t>
            </a:r>
            <a:r>
              <a:rPr lang="uk-UA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 разі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неприйняття або несвоєчасного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прийняття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закону України про Державний бюджет України на відповідний рік відкриваються рахунки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попереднього бюджетного періоду.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Спеціальні реєстраційні рахунки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, на яких зберігаються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залишки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коштів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для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покриття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відповідних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витрат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наступному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бюджетному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періоді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з</a:t>
            </a:r>
            <a:r>
              <a:rPr lang="uk-UA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урахуванням їх цільового призначення,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відкриваються у наступному бюджетному періоді з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перенесенням невитрачених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у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попередньому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періоді</a:t>
            </a:r>
            <a:r>
              <a:rPr lang="uk-UA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залишків коштів.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654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13">
      <a:dk1>
        <a:sysClr val="windowText" lastClr="000000"/>
      </a:dk1>
      <a:lt1>
        <a:sysClr val="window" lastClr="FFFFFF"/>
      </a:lt1>
      <a:dk2>
        <a:srgbClr val="E36C60"/>
      </a:dk2>
      <a:lt2>
        <a:srgbClr val="CCDDEA"/>
      </a:lt2>
      <a:accent1>
        <a:srgbClr val="FDA023"/>
      </a:accent1>
      <a:accent2>
        <a:srgbClr val="AA2B1E"/>
      </a:accent2>
      <a:accent3>
        <a:srgbClr val="B9CA1A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</TotalTime>
  <Words>2203</Words>
  <Application>Microsoft Office PowerPoint</Application>
  <PresentationFormat>Экран (4:3)</PresentationFormat>
  <Paragraphs>114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Бумажная</vt:lpstr>
      <vt:lpstr>ОБЛІК ГРОШОВИХ ТА ІНШИХ КОШТІВ </vt:lpstr>
      <vt:lpstr>1.</vt:lpstr>
      <vt:lpstr>Презентация PowerPoint</vt:lpstr>
      <vt:lpstr>Типові кореспонденції рахунків з обліку готівки в національній валюті</vt:lpstr>
      <vt:lpstr>2.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5.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ОБЛІК ГРОШОВИХ ТА ІНШИХ КОШТІВ</dc:title>
  <dc:creator>Irina</dc:creator>
  <cp:lastModifiedBy>Irina</cp:lastModifiedBy>
  <cp:revision>4</cp:revision>
  <dcterms:created xsi:type="dcterms:W3CDTF">2023-03-07T12:51:11Z</dcterms:created>
  <dcterms:modified xsi:type="dcterms:W3CDTF">2023-03-07T13:26:36Z</dcterms:modified>
</cp:coreProperties>
</file>