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1D8987-4673-4EAA-84CA-1D0DD6123F56}">
          <p14:sldIdLst>
            <p14:sldId id="275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8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6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67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7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138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4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2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0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5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4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0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0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5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5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2424A-AF1B-4ABF-9177-EA7DAE579181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340AE3-BED9-44B5-B261-7D45813AF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I2Qg3Vb5Y" TargetMode="External"/><Relationship Id="rId7" Type="http://schemas.openxmlformats.org/officeDocument/2006/relationships/hyperlink" Target="https://www.youtube.com/watch?v=8q4cDxlcMgc" TargetMode="External"/><Relationship Id="rId2" Type="http://schemas.openxmlformats.org/officeDocument/2006/relationships/hyperlink" Target="https://www.youtube.com/watch?v=el5i-QsfhUQ&amp;t=736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8sz7ePdT9E" TargetMode="External"/><Relationship Id="rId5" Type="http://schemas.openxmlformats.org/officeDocument/2006/relationships/hyperlink" Target="https://www.youtube.com/watch?v=l1f7J4HvgO8" TargetMode="External"/><Relationship Id="rId4" Type="http://schemas.openxmlformats.org/officeDocument/2006/relationships/hyperlink" Target="https://www.youtube.com/watch?v=PdfGEEVW1q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ctr"/>
            <a:r>
              <a:rPr lang="ru-RU" sz="2800" b="1" dirty="0" err="1">
                <a:solidFill>
                  <a:schemeClr val="tx1"/>
                </a:solidFill>
              </a:rPr>
              <a:t>ТЕХНОЛОГІї</a:t>
            </a:r>
            <a:r>
              <a:rPr lang="ru-RU" sz="2800" b="1" dirty="0">
                <a:solidFill>
                  <a:schemeClr val="tx1"/>
                </a:solidFill>
              </a:rPr>
              <a:t> ВІДНОВЛЕННЯ ТА ПІДСИЛЕННЯ ФУНКЦІЙ БЕТОНІВ УМОВАХ РЕКОНСТРУКЦІЇ</a:t>
            </a:r>
            <a:endParaRPr lang="en-US" sz="2800" b="1" dirty="0">
              <a:solidFill>
                <a:schemeClr val="tx1"/>
              </a:solidFill>
            </a:endParaRPr>
          </a:p>
          <a:p>
            <a:pPr indent="457200" algn="just"/>
            <a:endParaRPr lang="en-US" sz="2000" b="1" dirty="0">
              <a:solidFill>
                <a:schemeClr val="tx1"/>
              </a:solidFill>
            </a:endParaRPr>
          </a:p>
          <a:p>
            <a:pPr indent="457200" algn="just"/>
            <a:r>
              <a:rPr lang="uk-UA" sz="2000" b="1" dirty="0">
                <a:solidFill>
                  <a:schemeClr val="tx1"/>
                </a:solidFill>
              </a:rPr>
              <a:t>Дефекти, з якими </a:t>
            </a:r>
            <a:r>
              <a:rPr lang="ru-RU" sz="2000" b="1" dirty="0">
                <a:solidFill>
                  <a:schemeClr val="tx1"/>
                </a:solidFill>
              </a:rPr>
              <a:t>доводиться </a:t>
            </a:r>
            <a:r>
              <a:rPr lang="uk-UA" sz="2000" b="1" dirty="0">
                <a:solidFill>
                  <a:schemeClr val="tx1"/>
                </a:solidFill>
              </a:rPr>
              <a:t>стикатися на будівельних об'єктах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endParaRPr lang="en-US" sz="2000" b="1" dirty="0">
              <a:solidFill>
                <a:schemeClr val="tx1"/>
              </a:solidFill>
            </a:endParaRPr>
          </a:p>
          <a:p>
            <a:pPr indent="457200" algn="just"/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uk-UA" sz="2000" b="1" noProof="1">
                <a:solidFill>
                  <a:schemeClr val="tx1"/>
                </a:solidFill>
              </a:rPr>
              <a:t>недостатня щільність</a:t>
            </a:r>
            <a:r>
              <a:rPr lang="ru-RU" sz="2000" b="1" dirty="0">
                <a:solidFill>
                  <a:schemeClr val="tx1"/>
                </a:solidFill>
              </a:rPr>
              <a:t> бетону, </a:t>
            </a:r>
            <a:r>
              <a:rPr lang="uk-UA" sz="2000" b="1" dirty="0">
                <a:solidFill>
                  <a:schemeClr val="tx1"/>
                </a:solidFill>
              </a:rPr>
              <a:t>наявність</a:t>
            </a:r>
            <a:r>
              <a:rPr lang="ru-RU" sz="2000" b="1" dirty="0">
                <a:solidFill>
                  <a:schemeClr val="tx1"/>
                </a:solidFill>
              </a:rPr>
              <a:t> п</a:t>
            </a:r>
            <a:r>
              <a:rPr lang="uk-UA" sz="2000" b="1" dirty="0">
                <a:solidFill>
                  <a:schemeClr val="tx1"/>
                </a:solidFill>
              </a:rPr>
              <a:t>о</a:t>
            </a:r>
            <a:r>
              <a:rPr lang="ru-RU" sz="2000" b="1" dirty="0">
                <a:solidFill>
                  <a:schemeClr val="tx1"/>
                </a:solidFill>
              </a:rPr>
              <a:t>р, </a:t>
            </a:r>
            <a:r>
              <a:rPr lang="uk-UA" sz="2000" b="1" dirty="0" smtClean="0">
                <a:solidFill>
                  <a:schemeClr val="tx1"/>
                </a:solidFill>
              </a:rPr>
              <a:t>оголення великого заповнювача </a:t>
            </a:r>
            <a:r>
              <a:rPr lang="ru-RU" sz="2000" b="1" dirty="0" smtClean="0">
                <a:solidFill>
                  <a:schemeClr val="tx1"/>
                </a:solidFill>
              </a:rPr>
              <a:t>та </a:t>
            </a:r>
            <a:r>
              <a:rPr lang="uk-UA" sz="2000" b="1" dirty="0">
                <a:solidFill>
                  <a:schemeClr val="tx1"/>
                </a:solidFill>
              </a:rPr>
              <a:t>арматури, розшарування бетонної суміші, тріщини </a:t>
            </a:r>
            <a:r>
              <a:rPr lang="ru-RU" sz="2000" b="1" dirty="0">
                <a:solidFill>
                  <a:schemeClr val="tx1"/>
                </a:solidFill>
              </a:rPr>
              <a:t>в </a:t>
            </a:r>
            <a:r>
              <a:rPr lang="uk-UA" sz="2000" b="1" dirty="0" smtClean="0">
                <a:solidFill>
                  <a:schemeClr val="tx1"/>
                </a:solidFill>
              </a:rPr>
              <a:t>бетоні</a:t>
            </a:r>
          </a:p>
          <a:p>
            <a:pPr indent="457200" algn="just"/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uk-UA" sz="2000" b="1" dirty="0" smtClean="0">
                <a:solidFill>
                  <a:schemeClr val="tx1"/>
                </a:solidFill>
              </a:rPr>
              <a:t>порушення захисного </a:t>
            </a:r>
            <a:r>
              <a:rPr lang="ru-RU" sz="2000" b="1" dirty="0" smtClean="0">
                <a:solidFill>
                  <a:schemeClr val="tx1"/>
                </a:solidFill>
              </a:rPr>
              <a:t>шару </a:t>
            </a:r>
            <a:r>
              <a:rPr lang="ru-RU" sz="2000" b="1" dirty="0">
                <a:solidFill>
                  <a:schemeClr val="tx1"/>
                </a:solidFill>
              </a:rPr>
              <a:t>бетону у </a:t>
            </a:r>
            <a:r>
              <a:rPr lang="uk-UA" sz="2000" b="1" dirty="0" smtClean="0">
                <a:solidFill>
                  <a:schemeClr val="tx1"/>
                </a:solidFill>
              </a:rPr>
              <a:t>арматури</a:t>
            </a:r>
          </a:p>
          <a:p>
            <a:pPr indent="457200" algn="just"/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uk-UA" sz="2000" b="1" dirty="0" smtClean="0">
                <a:solidFill>
                  <a:schemeClr val="tx1"/>
                </a:solidFill>
              </a:rPr>
              <a:t>поганий зв'язок </a:t>
            </a:r>
            <a:r>
              <a:rPr lang="ru-RU" sz="2000" b="1" dirty="0" smtClean="0">
                <a:solidFill>
                  <a:schemeClr val="tx1"/>
                </a:solidFill>
              </a:rPr>
              <a:t>старого </a:t>
            </a:r>
            <a:r>
              <a:rPr lang="ru-RU" sz="2000" b="1" dirty="0">
                <a:solidFill>
                  <a:schemeClr val="tx1"/>
                </a:solidFill>
              </a:rPr>
              <a:t>та нового бетону в </a:t>
            </a: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uk-UA" sz="2000" b="1" dirty="0" smtClean="0">
                <a:solidFill>
                  <a:schemeClr val="tx1"/>
                </a:solidFill>
              </a:rPr>
              <a:t>у плані та за висотою, нахил по вертикалі та горизонталі</a:t>
            </a:r>
            <a:r>
              <a:rPr lang="ru-RU" sz="2000" b="1" dirty="0" smtClean="0">
                <a:solidFill>
                  <a:schemeClr val="tx1"/>
                </a:solidFill>
              </a:rPr>
              <a:t>) </a:t>
            </a:r>
            <a:r>
              <a:rPr lang="uk-UA" sz="2000" b="1" dirty="0" smtClean="0">
                <a:solidFill>
                  <a:schemeClr val="tx1"/>
                </a:solidFill>
              </a:rPr>
              <a:t>зоні робочих швів</a:t>
            </a:r>
          </a:p>
          <a:p>
            <a:pPr indent="457200" algn="just"/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uk-UA" sz="2000" b="1" dirty="0" smtClean="0">
                <a:solidFill>
                  <a:schemeClr val="tx1"/>
                </a:solidFill>
              </a:rPr>
              <a:t>відхилення конструкцій від проектних розмірів 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indent="457200" algn="just"/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uk-UA" sz="2000" b="1" dirty="0" smtClean="0">
                <a:solidFill>
                  <a:schemeClr val="tx1"/>
                </a:solidFill>
              </a:rPr>
              <a:t>перевантаження конструкцій у процесі будівництва</a:t>
            </a:r>
          </a:p>
          <a:p>
            <a:pPr indent="457200" algn="just"/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uk-UA" sz="2000" b="1" dirty="0" smtClean="0">
                <a:solidFill>
                  <a:schemeClr val="tx1"/>
                </a:solidFill>
              </a:rPr>
              <a:t>пошкодження конструкцій і як наслідок – поява </a:t>
            </a:r>
            <a:r>
              <a:rPr lang="uk-UA" sz="2000" b="1" dirty="0" err="1" smtClean="0">
                <a:solidFill>
                  <a:schemeClr val="tx1"/>
                </a:solidFill>
              </a:rPr>
              <a:t>тріщин</a:t>
            </a:r>
            <a:r>
              <a:rPr lang="uk-UA" sz="2000" b="1" dirty="0" smtClean="0">
                <a:solidFill>
                  <a:schemeClr val="tx1"/>
                </a:solidFill>
              </a:rPr>
              <a:t> та прогинів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uk-UA" sz="2000" b="1" dirty="0" smtClean="0">
                <a:solidFill>
                  <a:schemeClr val="tx1"/>
                </a:solidFill>
              </a:rPr>
              <a:t>сколів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800" dirty="0">
                <a:solidFill>
                  <a:schemeClr val="tx1"/>
                </a:solidFill>
              </a:rPr>
              <a:t>Проникаюча гідроізоляція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Проникаюча гідроізоляція – гідроізоляційний матеріал «</a:t>
            </a:r>
            <a:r>
              <a:rPr lang="uk-UA" sz="2000" dirty="0" err="1">
                <a:solidFill>
                  <a:schemeClr val="tx1"/>
                </a:solidFill>
              </a:rPr>
              <a:t>Кальматрон</a:t>
            </a:r>
            <a:r>
              <a:rPr lang="uk-UA" sz="2000" dirty="0">
                <a:solidFill>
                  <a:schemeClr val="tx1"/>
                </a:solidFill>
              </a:rPr>
              <a:t>» з проникною здатністю застосовують для обробки основ з бетону та залізобетону.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Однією з переваг суміші </a:t>
            </a:r>
            <a:r>
              <a:rPr lang="uk-UA" sz="2000" dirty="0" err="1">
                <a:solidFill>
                  <a:schemeClr val="tx1"/>
                </a:solidFill>
              </a:rPr>
              <a:t>Кальматрон</a:t>
            </a:r>
            <a:r>
              <a:rPr lang="uk-UA" sz="2000" dirty="0">
                <a:solidFill>
                  <a:schemeClr val="tx1"/>
                </a:solidFill>
              </a:rPr>
              <a:t> є забезпечення захисту бетонних конструкцій від впливу зовнішніх агресивних факторів, шар товщиною півтора-два міліметри зможе захистити оброблену конструкцію на п'ятдесят років від вилуговування м'якими водами. Покриття бетону цією сумішшю створює йому захист від машинних </a:t>
            </a:r>
            <a:r>
              <a:rPr lang="uk-UA" sz="2000" dirty="0" err="1">
                <a:solidFill>
                  <a:schemeClr val="tx1"/>
                </a:solidFill>
              </a:rPr>
              <a:t>масел</a:t>
            </a:r>
            <a:r>
              <a:rPr lang="uk-UA" sz="2000" dirty="0">
                <a:solidFill>
                  <a:schemeClr val="tx1"/>
                </a:solidFill>
              </a:rPr>
              <a:t> і солярки, а також кислотна корозія бетону падає в півтора рази. Застосування проникаючої гідроізоляції знижує карбонізацію бетону, а також зменшує вплив на бетон хлористих солей. При цьому </a:t>
            </a:r>
            <a:r>
              <a:rPr lang="uk-UA" sz="2000" dirty="0" err="1">
                <a:solidFill>
                  <a:schemeClr val="tx1"/>
                </a:solidFill>
              </a:rPr>
              <a:t>кальматрон</a:t>
            </a:r>
            <a:r>
              <a:rPr lang="uk-UA" sz="2000" dirty="0">
                <a:solidFill>
                  <a:schemeClr val="tx1"/>
                </a:solidFill>
              </a:rPr>
              <a:t> не провокує корозію арматури.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Google Shape;152;p21">
            <a:extLst>
              <a:ext uri="{FF2B5EF4-FFF2-40B4-BE49-F238E27FC236}">
                <a16:creationId xmlns:a16="http://schemas.microsoft.com/office/drawing/2014/main" id="{6C987A4B-9D9A-4F67-9D88-ADC31497C5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19909"/>
            <a:ext cx="3657600" cy="283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3;p21">
            <a:extLst>
              <a:ext uri="{FF2B5EF4-FFF2-40B4-BE49-F238E27FC236}">
                <a16:creationId xmlns:a16="http://schemas.microsoft.com/office/drawing/2014/main" id="{1EC134AC-40B2-4DB1-B542-870F515345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1640" y="3429001"/>
            <a:ext cx="324036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4;p21">
            <a:extLst>
              <a:ext uri="{FF2B5EF4-FFF2-40B4-BE49-F238E27FC236}">
                <a16:creationId xmlns:a16="http://schemas.microsoft.com/office/drawing/2014/main" id="{044DB631-B660-4C6A-A47B-34FFB3E7BC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0361" y="3260784"/>
            <a:ext cx="5589359" cy="3597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36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нетрон: инструкция по применению, порядок работ">
            <a:extLst>
              <a:ext uri="{FF2B5EF4-FFF2-40B4-BE49-F238E27FC236}">
                <a16:creationId xmlns:a16="http://schemas.microsoft.com/office/drawing/2014/main" id="{8AC90065-3E77-4870-B7BF-F6F378354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2756" cy="37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0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4" descr="Вечная гидроизоляция Пенетрон">
            <a:extLst>
              <a:ext uri="{FF2B5EF4-FFF2-40B4-BE49-F238E27FC236}">
                <a16:creationId xmlns:a16="http://schemas.microsoft.com/office/drawing/2014/main" id="{94B4371E-AF34-4857-9129-4A19734B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112542"/>
            <a:ext cx="8747185" cy="67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7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800" dirty="0">
                <a:solidFill>
                  <a:schemeClr val="tx1"/>
                </a:solidFill>
              </a:rPr>
              <a:t>Кремнійорганічні </a:t>
            </a:r>
            <a:r>
              <a:rPr lang="uk-UA" sz="2800" dirty="0" err="1">
                <a:solidFill>
                  <a:schemeClr val="tx1"/>
                </a:solidFill>
              </a:rPr>
              <a:t>гідрофобізатори</a:t>
            </a:r>
            <a:endParaRPr lang="uk-UA" sz="2800" dirty="0">
              <a:solidFill>
                <a:schemeClr val="tx1"/>
              </a:solidFill>
            </a:endParaRPr>
          </a:p>
          <a:p>
            <a:pPr indent="457200" algn="just"/>
            <a:r>
              <a:rPr lang="uk-UA" sz="2000" dirty="0" err="1">
                <a:solidFill>
                  <a:schemeClr val="tx1"/>
                </a:solidFill>
              </a:rPr>
              <a:t>Гідрофобізатор</a:t>
            </a:r>
            <a:r>
              <a:rPr lang="uk-UA" sz="2000" dirty="0">
                <a:solidFill>
                  <a:schemeClr val="tx1"/>
                </a:solidFill>
              </a:rPr>
              <a:t> (</a:t>
            </a:r>
            <a:r>
              <a:rPr lang="uk-UA" sz="2000" dirty="0" err="1">
                <a:solidFill>
                  <a:schemeClr val="tx1"/>
                </a:solidFill>
              </a:rPr>
              <a:t>гідрофоб</a:t>
            </a:r>
            <a:r>
              <a:rPr lang="uk-UA" sz="2000" dirty="0">
                <a:solidFill>
                  <a:schemeClr val="tx1"/>
                </a:solidFill>
              </a:rPr>
              <a:t>) – це склад, що надає пористим мінеральним будівельним матеріалам водонепроникні властивості з метою гідроізоляції будівельних об'єктів.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Обробка завдяки малій товщині плівки не змінює зовнішнього вигляду оброблюваної поверхні.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Використання не зменшує </a:t>
            </a:r>
            <a:r>
              <a:rPr lang="uk-UA" sz="2000" dirty="0" err="1">
                <a:solidFill>
                  <a:schemeClr val="tx1"/>
                </a:solidFill>
              </a:rPr>
              <a:t>паропроникність</a:t>
            </a:r>
            <a:r>
              <a:rPr lang="uk-UA" sz="2000" dirty="0">
                <a:solidFill>
                  <a:schemeClr val="tx1"/>
                </a:solidFill>
              </a:rPr>
              <a:t> будівельних конструкцій. </a:t>
            </a:r>
            <a:r>
              <a:rPr lang="uk-UA" sz="2000" dirty="0" err="1">
                <a:solidFill>
                  <a:schemeClr val="tx1"/>
                </a:solidFill>
              </a:rPr>
              <a:t>Т.к</a:t>
            </a:r>
            <a:r>
              <a:rPr lang="uk-UA" sz="2000" dirty="0">
                <a:solidFill>
                  <a:schemeClr val="tx1"/>
                </a:solidFill>
              </a:rPr>
              <a:t>. товщина кремнійорганічної плівки, що утворюється на поверхні капілярів, у сотні та тисячі разів менша, ніж середній розмір капіляра. Тому просвіт капіляра, а отже, і його проникність для пари, практично не зменшується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Google Shape;161;p22">
            <a:extLst>
              <a:ext uri="{FF2B5EF4-FFF2-40B4-BE49-F238E27FC236}">
                <a16:creationId xmlns:a16="http://schemas.microsoft.com/office/drawing/2014/main" id="{6C9B8946-45E5-4A6E-97A5-3E2D2E65CF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2676" y="3135303"/>
            <a:ext cx="8352376" cy="361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3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Google Shape;162;p22">
            <a:extLst>
              <a:ext uri="{FF2B5EF4-FFF2-40B4-BE49-F238E27FC236}">
                <a16:creationId xmlns:a16="http://schemas.microsoft.com/office/drawing/2014/main" id="{A38BED5B-FCD2-48C8-8C7C-A14D12A0E9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058" y="112542"/>
            <a:ext cx="8309029" cy="6555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18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800" dirty="0">
                <a:solidFill>
                  <a:schemeClr val="tx1"/>
                </a:solidFill>
              </a:rPr>
              <a:t>Підсилення конструкцій композитними матеріалами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Принцип підсилення конструкцій </a:t>
            </a:r>
            <a:r>
              <a:rPr lang="uk-UA" sz="2000" dirty="0" err="1">
                <a:solidFill>
                  <a:schemeClr val="tx1"/>
                </a:solidFill>
              </a:rPr>
              <a:t>вуглеволокном</a:t>
            </a:r>
            <a:r>
              <a:rPr lang="uk-UA" sz="2000" dirty="0">
                <a:solidFill>
                  <a:schemeClr val="tx1"/>
                </a:solidFill>
              </a:rPr>
              <a:t> полягає у наклейці за допомогою спеціального епоксидного клею на поверхню конструкцій високоміцних </a:t>
            </a:r>
            <a:r>
              <a:rPr lang="uk-UA" sz="2000" dirty="0" err="1">
                <a:solidFill>
                  <a:schemeClr val="tx1"/>
                </a:solidFill>
              </a:rPr>
              <a:t>полотен</a:t>
            </a:r>
            <a:r>
              <a:rPr lang="uk-UA" sz="2000" dirty="0">
                <a:solidFill>
                  <a:schemeClr val="tx1"/>
                </a:solidFill>
              </a:rPr>
              <a:t> або ламінатів, а також сітки. Можливе посилення як згинаються конструкцій у розтягнутих зонах і на </a:t>
            </a:r>
            <a:r>
              <a:rPr lang="uk-UA" sz="2000" dirty="0" err="1">
                <a:solidFill>
                  <a:schemeClr val="tx1"/>
                </a:solidFill>
              </a:rPr>
              <a:t>приопорних</a:t>
            </a:r>
            <a:r>
              <a:rPr lang="uk-UA" sz="2000" dirty="0">
                <a:solidFill>
                  <a:schemeClr val="tx1"/>
                </a:solidFill>
              </a:rPr>
              <a:t> ділянок у зоні дії поперечних сил, так і стислих, і </a:t>
            </a:r>
            <a:r>
              <a:rPr lang="uk-UA" sz="2000" dirty="0" err="1">
                <a:solidFill>
                  <a:schemeClr val="tx1"/>
                </a:solidFill>
              </a:rPr>
              <a:t>позацентрово</a:t>
            </a:r>
            <a:r>
              <a:rPr lang="uk-UA" sz="2000" dirty="0">
                <a:solidFill>
                  <a:schemeClr val="tx1"/>
                </a:solidFill>
              </a:rPr>
              <a:t> стислих елементів.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4D9E7E3D-2FAA-4FF1-A684-128840D0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1" r="44299"/>
          <a:stretch>
            <a:fillRect/>
          </a:stretch>
        </p:blipFill>
        <p:spPr bwMode="auto">
          <a:xfrm>
            <a:off x="121919" y="1857374"/>
            <a:ext cx="4970585" cy="49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07328AEC-75A6-49BD-B5F1-64A4B4E753C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9" b="56201"/>
          <a:stretch>
            <a:fillRect/>
          </a:stretch>
        </p:blipFill>
        <p:spPr bwMode="auto">
          <a:xfrm>
            <a:off x="5167533" y="1956411"/>
            <a:ext cx="5200356" cy="48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1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Переваги:</a:t>
            </a: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1. </a:t>
            </a:r>
            <a:r>
              <a:rPr lang="uk-UA" sz="2000" dirty="0">
                <a:solidFill>
                  <a:schemeClr val="tx1"/>
                </a:solidFill>
              </a:rPr>
              <a:t>Дуже міцні матеріали (близько 3000 МПа на розтяг)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2. Дуже легкі матеріали (щільність 1,8 г/см2) – не ускладнює конструкцію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3. Товщина ламінату - близько 1 мм - зберігає </a:t>
            </a:r>
            <a:r>
              <a:rPr lang="uk-UA" sz="2000" dirty="0" err="1">
                <a:solidFill>
                  <a:schemeClr val="tx1"/>
                </a:solidFill>
              </a:rPr>
              <a:t>об'ємно</a:t>
            </a:r>
            <a:r>
              <a:rPr lang="uk-UA" sz="2000" dirty="0">
                <a:solidFill>
                  <a:schemeClr val="tx1"/>
                </a:solidFill>
              </a:rPr>
              <a:t> - планувальні рішення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4. Менші </a:t>
            </a:r>
            <a:r>
              <a:rPr lang="uk-UA" sz="2000" dirty="0" err="1">
                <a:solidFill>
                  <a:schemeClr val="tx1"/>
                </a:solidFill>
              </a:rPr>
              <a:t>працевитрати</a:t>
            </a:r>
            <a:r>
              <a:rPr lang="uk-UA" sz="2000" dirty="0">
                <a:solidFill>
                  <a:schemeClr val="tx1"/>
                </a:solidFill>
              </a:rPr>
              <a:t> на виконання робіт (не вимагає зварювання, </a:t>
            </a:r>
            <a:r>
              <a:rPr lang="uk-UA" sz="2000" dirty="0" err="1">
                <a:solidFill>
                  <a:schemeClr val="tx1"/>
                </a:solidFill>
              </a:rPr>
              <a:t>зачеканки</a:t>
            </a:r>
            <a:r>
              <a:rPr lang="uk-UA" sz="2000" dirty="0">
                <a:solidFill>
                  <a:schemeClr val="tx1"/>
                </a:solidFill>
              </a:rPr>
              <a:t>, </a:t>
            </a:r>
            <a:r>
              <a:rPr lang="uk-UA" sz="2000" dirty="0" err="1">
                <a:solidFill>
                  <a:schemeClr val="tx1"/>
                </a:solidFill>
              </a:rPr>
              <a:t>ін'єктування</a:t>
            </a:r>
            <a:r>
              <a:rPr lang="uk-UA" sz="2000" dirty="0">
                <a:solidFill>
                  <a:schemeClr val="tx1"/>
                </a:solidFill>
              </a:rPr>
              <a:t>, підйомних механізмів)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5. Можна проводити роботи без зупинки функціонування об'єкту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6. Дозволяє посилювати існуючі будівлі з оздобленням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7. Скорочує терміни виконання робіт мінімум у два рази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За рахунок скорочення часу виконання робіт, можливості працювати без зупинки об'єкта, а також на об'єктах з фінішною обробкою економічний ефект є позитивним і зростає зі збільшенням обсягу.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4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15" descr="obrazec_pola.jpg">
            <a:extLst>
              <a:ext uri="{FF2B5EF4-FFF2-40B4-BE49-F238E27FC236}">
                <a16:creationId xmlns:a16="http://schemas.microsoft.com/office/drawing/2014/main" id="{DE8F4BF9-C5BA-433C-8EA6-B11AC6C2E2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2835C"/>
              </a:clrFrom>
              <a:clrTo>
                <a:srgbClr val="9283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27950" r="8656" b="31100"/>
          <a:stretch>
            <a:fillRect/>
          </a:stretch>
        </p:blipFill>
        <p:spPr bwMode="auto">
          <a:xfrm>
            <a:off x="1137908" y="801859"/>
            <a:ext cx="2193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6" descr="obrazec_pola.jpg">
            <a:extLst>
              <a:ext uri="{FF2B5EF4-FFF2-40B4-BE49-F238E27FC236}">
                <a16:creationId xmlns:a16="http://schemas.microsoft.com/office/drawing/2014/main" id="{D9EC716E-D999-43CD-86BE-09401D2A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2835C"/>
              </a:clrFrom>
              <a:clrTo>
                <a:srgbClr val="9283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27950" r="8656" b="31100"/>
          <a:stretch>
            <a:fillRect/>
          </a:stretch>
        </p:blipFill>
        <p:spPr bwMode="auto">
          <a:xfrm>
            <a:off x="6270405" y="801859"/>
            <a:ext cx="21923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0">
            <a:extLst>
              <a:ext uri="{FF2B5EF4-FFF2-40B4-BE49-F238E27FC236}">
                <a16:creationId xmlns:a16="http://schemas.microsoft.com/office/drawing/2014/main" id="{D9BC6FE8-24B8-4AC9-AA25-5BD3493C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846" y="273051"/>
            <a:ext cx="1931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Verdana" panose="020B0604030504040204" pitchFamily="34" charset="0"/>
              </a:rPr>
              <a:t>SDT Concrete</a:t>
            </a:r>
            <a:endParaRPr lang="ru-RU" altLang="ru-RU" dirty="0"/>
          </a:p>
        </p:txBody>
      </p:sp>
      <p:sp>
        <p:nvSpPr>
          <p:cNvPr id="7" name="Прямоугольник 21">
            <a:extLst>
              <a:ext uri="{FF2B5EF4-FFF2-40B4-BE49-F238E27FC236}">
                <a16:creationId xmlns:a16="http://schemas.microsoft.com/office/drawing/2014/main" id="{5F3621B3-594F-4542-8444-BA26106E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435" y="272257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Verdana" panose="020B0604030504040204" pitchFamily="34" charset="0"/>
              </a:rPr>
              <a:t>SDT Brick</a:t>
            </a:r>
            <a:endParaRPr lang="ru-RU" altLang="ru-RU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588D21E-780A-4356-AD1A-F16B2C975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91" y="1535492"/>
            <a:ext cx="37449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dirty="0">
                <a:latin typeface="Verdana" panose="020B0604030504040204" pitchFamily="34" charset="0"/>
              </a:rPr>
              <a:t>    </a:t>
            </a:r>
          </a:p>
          <a:p>
            <a:pPr algn="just" eaLnBrk="1" hangingPunct="1"/>
            <a:endParaRPr lang="ru-RU" altLang="ru-RU" sz="1600" dirty="0">
              <a:latin typeface="Verdana" panose="020B0604030504040204" pitchFamily="34" charset="0"/>
            </a:endParaRPr>
          </a:p>
          <a:p>
            <a:pPr algn="just" eaLnBrk="1" hangingPunct="1"/>
            <a:r>
              <a:rPr lang="ru-RU" altLang="ru-RU" sz="1600" dirty="0">
                <a:latin typeface="Verdana" panose="020B0604030504040204" pitchFamily="34" charset="0"/>
              </a:rPr>
              <a:t>    1. </a:t>
            </a:r>
            <a:r>
              <a:rPr lang="uk-UA" altLang="ru-RU" sz="1600" dirty="0">
                <a:latin typeface="Verdana" panose="020B0604030504040204" pitchFamily="34" charset="0"/>
              </a:rPr>
              <a:t>Залізобетонна основа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2. Епоксидна ґрунтовка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3. </a:t>
            </a:r>
            <a:r>
              <a:rPr lang="uk-UA" altLang="ru-RU" sz="1600" dirty="0" err="1">
                <a:latin typeface="Verdana" panose="020B0604030504040204" pitchFamily="34" charset="0"/>
              </a:rPr>
              <a:t>Вирівнюючий</a:t>
            </a:r>
            <a:r>
              <a:rPr lang="uk-UA" altLang="ru-RU" sz="1600" dirty="0">
                <a:latin typeface="Verdana" panose="020B0604030504040204" pitchFamily="34" charset="0"/>
              </a:rPr>
              <a:t> шар 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4. Основний шар клею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5. </a:t>
            </a:r>
            <a:r>
              <a:rPr lang="uk-UA" altLang="ru-RU" sz="1600" dirty="0" err="1">
                <a:latin typeface="Verdana" panose="020B0604030504040204" pitchFamily="34" charset="0"/>
              </a:rPr>
              <a:t>Вуглеродиста</a:t>
            </a:r>
            <a:r>
              <a:rPr lang="uk-UA" altLang="ru-RU" sz="1600" dirty="0">
                <a:latin typeface="Verdana" panose="020B0604030504040204" pitchFamily="34" charset="0"/>
              </a:rPr>
              <a:t> тканина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6. Шар клею що запечатує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7. Вогнезахист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2F1F7945-5569-462C-BA48-A9C30B1B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166" y="1862651"/>
            <a:ext cx="53223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1. Цегляна кладка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2. </a:t>
            </a:r>
            <a:r>
              <a:rPr lang="uk-UA" altLang="ru-RU" sz="1600" dirty="0" err="1">
                <a:latin typeface="Verdana" panose="020B0604030504040204" pitchFamily="34" charset="0"/>
              </a:rPr>
              <a:t>Вирівнюючий</a:t>
            </a:r>
            <a:r>
              <a:rPr lang="uk-UA" altLang="ru-RU" sz="1600" dirty="0">
                <a:latin typeface="Verdana" panose="020B0604030504040204" pitchFamily="34" charset="0"/>
              </a:rPr>
              <a:t> шар не менше 3мм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4. </a:t>
            </a:r>
            <a:r>
              <a:rPr lang="uk-UA" altLang="ru-RU" sz="1600" dirty="0" err="1">
                <a:latin typeface="Verdana" panose="020B0604030504040204" pitchFamily="34" charset="0"/>
              </a:rPr>
              <a:t>Вуглеродистая</a:t>
            </a:r>
            <a:r>
              <a:rPr lang="uk-UA" altLang="ru-RU" sz="1600" dirty="0">
                <a:latin typeface="Verdana" panose="020B0604030504040204" pitchFamily="34" charset="0"/>
              </a:rPr>
              <a:t> сітка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5. Шар що запечатує не </a:t>
            </a:r>
            <a:r>
              <a:rPr lang="uk-UA" altLang="ru-RU" sz="1600" dirty="0" err="1">
                <a:latin typeface="Verdana" panose="020B0604030504040204" pitchFamily="34" charset="0"/>
              </a:rPr>
              <a:t>менее</a:t>
            </a:r>
            <a:r>
              <a:rPr lang="uk-UA" altLang="ru-RU" sz="1600" dirty="0">
                <a:latin typeface="Verdana" panose="020B0604030504040204" pitchFamily="34" charset="0"/>
              </a:rPr>
              <a:t> 3 мм</a:t>
            </a:r>
          </a:p>
          <a:p>
            <a:pPr algn="just" eaLnBrk="1" hangingPunct="1"/>
            <a:r>
              <a:rPr lang="uk-UA" altLang="ru-RU" sz="1600" dirty="0">
                <a:latin typeface="Verdana" panose="020B060403050404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01258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400" dirty="0">
                <a:solidFill>
                  <a:schemeClr val="tx1"/>
                </a:solidFill>
              </a:rPr>
              <a:t>Підсилення колон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5" descr="IMGP0301">
            <a:extLst>
              <a:ext uri="{FF2B5EF4-FFF2-40B4-BE49-F238E27FC236}">
                <a16:creationId xmlns:a16="http://schemas.microsoft.com/office/drawing/2014/main" id="{528C52CF-7E41-4A21-91D7-8888D3CF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3"/>
          <a:stretch>
            <a:fillRect/>
          </a:stretch>
        </p:blipFill>
        <p:spPr bwMode="auto">
          <a:xfrm>
            <a:off x="196948" y="611530"/>
            <a:ext cx="5472332" cy="577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Буклеты и статьи\Альбом технических решений\32.jpg">
            <a:extLst>
              <a:ext uri="{FF2B5EF4-FFF2-40B4-BE49-F238E27FC236}">
                <a16:creationId xmlns:a16="http://schemas.microsoft.com/office/drawing/2014/main" id="{609531EE-C44B-4223-8EA6-94F62C3E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9900"/>
            <a:ext cx="4440702" cy="68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068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Кругове обгортання ФАП навколо певних типів елементів, що працюють на стиск, створює обмеження деформування у поперечному напрямку шляхом створення обойми з орієнтацією волокон у поперечному напрямку та призводить до збільшення міцності при стисканні. При збільшенні стискаючих навантажень обойма зазнає розтягування, стримуючи розвиток поперечних деформацій 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r>
              <a:rPr lang="ru-RU" sz="2400" dirty="0" err="1">
                <a:solidFill>
                  <a:schemeClr val="tx1"/>
                </a:solidFill>
              </a:rPr>
              <a:t>Підсилення</a:t>
            </a:r>
            <a:r>
              <a:rPr lang="ru-RU" sz="2400" dirty="0">
                <a:solidFill>
                  <a:schemeClr val="tx1"/>
                </a:solidFill>
              </a:rPr>
              <a:t> балок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Залізобетонні елементи конструкцій, такі як балки можуть бути посилені на вигин за допомогою композитних </a:t>
            </a:r>
            <a:r>
              <a:rPr lang="en-US" sz="2000" dirty="0">
                <a:solidFill>
                  <a:schemeClr val="tx1"/>
                </a:solidFill>
              </a:rPr>
              <a:t>FRP-</a:t>
            </a:r>
            <a:r>
              <a:rPr lang="uk-UA" sz="2000" dirty="0">
                <a:solidFill>
                  <a:schemeClr val="tx1"/>
                </a:solidFill>
              </a:rPr>
              <a:t>матеріалів, приклеєних епоксидним клеєм в зонах їх розтягування, волокна яких спрямовані паралельно високих </a:t>
            </a:r>
            <a:r>
              <a:rPr lang="uk-UA" sz="2000" dirty="0" err="1">
                <a:solidFill>
                  <a:schemeClr val="tx1"/>
                </a:solidFill>
              </a:rPr>
              <a:t>напруг</a:t>
            </a:r>
            <a:r>
              <a:rPr lang="uk-UA" sz="2000" dirty="0">
                <a:solidFill>
                  <a:schemeClr val="tx1"/>
                </a:solidFill>
              </a:rPr>
              <a:t>, що розтягують (осі елемента).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При цьому пристрій поперечної осі бандажів з трьох сторін балки збільшує несучу здатність поперечної арматури.</a:t>
            </a:r>
          </a:p>
        </p:txBody>
      </p:sp>
    </p:spTree>
    <p:extLst>
      <p:ext uri="{BB962C8B-B14F-4D97-AF65-F5344CB8AC3E}">
        <p14:creationId xmlns:p14="http://schemas.microsoft.com/office/powerpoint/2010/main" val="115337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 lnSpcReduction="10000"/>
          </a:bodyPr>
          <a:lstStyle/>
          <a:p>
            <a:pPr indent="457200" algn="just"/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4</a:t>
            </a:r>
            <a:r>
              <a:rPr lang="uk-UA" sz="2000" dirty="0">
                <a:solidFill>
                  <a:schemeClr val="tx1"/>
                </a:solidFill>
              </a:rPr>
              <a:t> ступеня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пошкоджень: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- слабка, що не знижує несучої здатності конструкції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- середня, що знижує несучу здатність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- сильна, що значно знижує несучу здатність конструкції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- повна, що викликає повну руйнацію конструкції</a:t>
            </a:r>
          </a:p>
        </p:txBody>
      </p:sp>
      <p:pic>
        <p:nvPicPr>
          <p:cNvPr id="4" name="Google Shape;98;p14" descr="до ремонта мостовых конструкций">
            <a:extLst>
              <a:ext uri="{FF2B5EF4-FFF2-40B4-BE49-F238E27FC236}">
                <a16:creationId xmlns:a16="http://schemas.microsoft.com/office/drawing/2014/main" id="{470F963B-4ED6-4860-8784-BE369C4058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948" y="189914"/>
            <a:ext cx="5899052" cy="436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14" descr="после ремонта мостовых конструкций">
            <a:extLst>
              <a:ext uri="{FF2B5EF4-FFF2-40B4-BE49-F238E27FC236}">
                <a16:creationId xmlns:a16="http://schemas.microsoft.com/office/drawing/2014/main" id="{83C759BA-58D4-41EC-B4E3-36A5F15091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89914"/>
            <a:ext cx="6096000" cy="4368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1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4" descr="SDC10143.JPG">
            <a:extLst>
              <a:ext uri="{FF2B5EF4-FFF2-40B4-BE49-F238E27FC236}">
                <a16:creationId xmlns:a16="http://schemas.microsoft.com/office/drawing/2014/main" id="{87DB1F32-732F-4855-BE8A-ACF161F9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" y="112542"/>
            <a:ext cx="5047141" cy="37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BC2D3F87-15AD-44A2-A9E2-402D89EE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2D4"/>
              </a:clrFrom>
              <a:clrTo>
                <a:srgbClr val="D2D2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7" b="34525"/>
          <a:stretch>
            <a:fillRect/>
          </a:stretch>
        </p:blipFill>
        <p:spPr bwMode="auto">
          <a:xfrm>
            <a:off x="3010487" y="3298649"/>
            <a:ext cx="5677364" cy="4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3C1BF74C-F4FD-4433-974D-595BDF56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2D4"/>
              </a:clrFrom>
              <a:clrTo>
                <a:srgbClr val="D2D2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01" b="34525"/>
          <a:stretch>
            <a:fillRect/>
          </a:stretch>
        </p:blipFill>
        <p:spPr bwMode="auto">
          <a:xfrm>
            <a:off x="5705500" y="0"/>
            <a:ext cx="6721130" cy="445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8" descr="до">
            <a:extLst>
              <a:ext uri="{FF2B5EF4-FFF2-40B4-BE49-F238E27FC236}">
                <a16:creationId xmlns:a16="http://schemas.microsoft.com/office/drawing/2014/main" id="{D1E26BC7-7C01-4DA0-921B-2DF53F08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815890"/>
            <a:ext cx="5167532" cy="387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2DBADDCB-E84B-491C-87D7-787267043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559" y="419015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до</a:t>
            </a:r>
          </a:p>
        </p:txBody>
      </p:sp>
      <p:pic>
        <p:nvPicPr>
          <p:cNvPr id="6" name="Picture 10" descr="после">
            <a:extLst>
              <a:ext uri="{FF2B5EF4-FFF2-40B4-BE49-F238E27FC236}">
                <a16:creationId xmlns:a16="http://schemas.microsoft.com/office/drawing/2014/main" id="{B5280527-B97C-4EA2-AC87-44B2E5C5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4" y="665700"/>
            <a:ext cx="6041908" cy="40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846FE12B-41C3-44DC-B4A7-57149AFF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549" y="218960"/>
            <a:ext cx="801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000" dirty="0"/>
              <a:t>після</a:t>
            </a:r>
          </a:p>
        </p:txBody>
      </p:sp>
    </p:spTree>
    <p:extLst>
      <p:ext uri="{BB962C8B-B14F-4D97-AF65-F5344CB8AC3E}">
        <p14:creationId xmlns:p14="http://schemas.microsoft.com/office/powerpoint/2010/main" val="348605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Підсилення </a:t>
            </a:r>
            <a:r>
              <a:rPr lang="uk-UA" sz="2000" dirty="0" err="1">
                <a:solidFill>
                  <a:schemeClr val="tx1"/>
                </a:solidFill>
              </a:rPr>
              <a:t>перекриттів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Посилення </a:t>
            </a:r>
            <a:r>
              <a:rPr lang="uk-UA" sz="2000" dirty="0" err="1">
                <a:solidFill>
                  <a:schemeClr val="tx1"/>
                </a:solidFill>
              </a:rPr>
              <a:t>перекриттів</a:t>
            </a:r>
            <a:r>
              <a:rPr lang="uk-UA" sz="2000" dirty="0">
                <a:solidFill>
                  <a:schemeClr val="tx1"/>
                </a:solidFill>
              </a:rPr>
              <a:t> є різновидом посилення елементів, що згинаються. Дуже ефективне рішення, що дозволяє зберігати </a:t>
            </a:r>
            <a:r>
              <a:rPr lang="uk-UA" sz="2000" dirty="0" err="1">
                <a:solidFill>
                  <a:schemeClr val="tx1"/>
                </a:solidFill>
              </a:rPr>
              <a:t>об'ємно</a:t>
            </a:r>
            <a:r>
              <a:rPr lang="uk-UA" sz="2000" dirty="0">
                <a:solidFill>
                  <a:schemeClr val="tx1"/>
                </a:solidFill>
              </a:rPr>
              <a:t>-планувальне рішення приміщень. Збільшення міцності можливе до 2,5 разів у порівнянні з вихідним навантаженням. 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5" descr="DSC03638">
            <a:extLst>
              <a:ext uri="{FF2B5EF4-FFF2-40B4-BE49-F238E27FC236}">
                <a16:creationId xmlns:a16="http://schemas.microsoft.com/office/drawing/2014/main" id="{ED78705A-9C58-44C8-8F8C-0452FD7E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1694741"/>
            <a:ext cx="5337699" cy="400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B5715330-97F5-4AD7-853A-41BC5014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-2271" r="44299" b="53783"/>
          <a:stretch>
            <a:fillRect/>
          </a:stretch>
        </p:blipFill>
        <p:spPr bwMode="auto">
          <a:xfrm>
            <a:off x="5934093" y="1587232"/>
            <a:ext cx="5751789" cy="344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9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Підсилення отворів</a:t>
            </a: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Як при новому </a:t>
            </a:r>
            <a:r>
              <a:rPr lang="ru-RU" sz="2000" dirty="0" err="1">
                <a:solidFill>
                  <a:schemeClr val="tx1"/>
                </a:solidFill>
              </a:rPr>
              <a:t>будівництві</a:t>
            </a:r>
            <a:r>
              <a:rPr lang="ru-RU" sz="2000" dirty="0">
                <a:solidFill>
                  <a:schemeClr val="tx1"/>
                </a:solidFill>
              </a:rPr>
              <a:t>, так і при </a:t>
            </a:r>
            <a:r>
              <a:rPr lang="ru-RU" sz="2000" dirty="0" err="1">
                <a:solidFill>
                  <a:schemeClr val="tx1"/>
                </a:solidFill>
              </a:rPr>
              <a:t>реконструкції</a:t>
            </a:r>
            <a:r>
              <a:rPr lang="ru-RU" sz="2000" dirty="0">
                <a:solidFill>
                  <a:schemeClr val="tx1"/>
                </a:solidFill>
              </a:rPr>
              <a:t> часто </a:t>
            </a:r>
            <a:r>
              <a:rPr lang="ru-RU" sz="2000" dirty="0" err="1">
                <a:solidFill>
                  <a:schemeClr val="tx1"/>
                </a:solidFill>
              </a:rPr>
              <a:t>виникає</a:t>
            </a:r>
            <a:r>
              <a:rPr lang="ru-RU" sz="2000" dirty="0">
                <a:solidFill>
                  <a:schemeClr val="tx1"/>
                </a:solidFill>
              </a:rPr>
              <a:t> потреба </a:t>
            </a:r>
            <a:r>
              <a:rPr lang="ru-RU" sz="2000" dirty="0" err="1">
                <a:solidFill>
                  <a:schemeClr val="tx1"/>
                </a:solidFill>
              </a:rPr>
              <a:t>влаштування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прорізів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залізобетонних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конструкціях</a:t>
            </a:r>
            <a:r>
              <a:rPr lang="ru-RU" sz="2000" dirty="0">
                <a:solidFill>
                  <a:schemeClr val="tx1"/>
                </a:solidFill>
              </a:rPr>
              <a:t>. У </a:t>
            </a:r>
            <a:r>
              <a:rPr lang="ru-RU" sz="2000" dirty="0" err="1">
                <a:solidFill>
                  <a:schemeClr val="tx1"/>
                </a:solidFill>
              </a:rPr>
              <a:t>цьому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випадку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посилення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композитних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матеріалів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чарівним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варіантом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порятунку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архітектури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приміщень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Конструктор </a:t>
            </a:r>
            <a:r>
              <a:rPr lang="ru-RU" sz="2000" dirty="0" err="1">
                <a:solidFill>
                  <a:schemeClr val="tx1"/>
                </a:solidFill>
              </a:rPr>
              <a:t>складає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розрахункову</a:t>
            </a:r>
            <a:r>
              <a:rPr lang="ru-RU" sz="2000" dirty="0">
                <a:solidFill>
                  <a:schemeClr val="tx1"/>
                </a:solidFill>
              </a:rPr>
              <a:t> схему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конструкції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отвором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потім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допомогою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спеціальних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програмних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комплексів</a:t>
            </a:r>
            <a:r>
              <a:rPr lang="ru-RU" sz="2000" dirty="0">
                <a:solidFill>
                  <a:schemeClr val="tx1"/>
                </a:solidFill>
              </a:rPr>
              <a:t> (SCAD, </a:t>
            </a:r>
            <a:r>
              <a:rPr lang="ru-RU" sz="2000" dirty="0" err="1">
                <a:solidFill>
                  <a:schemeClr val="tx1"/>
                </a:solidFill>
              </a:rPr>
              <a:t>Lira</a:t>
            </a:r>
            <a:r>
              <a:rPr lang="ru-RU" sz="2000" dirty="0">
                <a:solidFill>
                  <a:schemeClr val="tx1"/>
                </a:solidFill>
              </a:rPr>
              <a:t>, Робот) </a:t>
            </a:r>
            <a:r>
              <a:rPr lang="ru-RU" sz="2000" dirty="0" err="1">
                <a:solidFill>
                  <a:schemeClr val="tx1"/>
                </a:solidFill>
              </a:rPr>
              <a:t>визначає</a:t>
            </a:r>
            <a:r>
              <a:rPr lang="ru-RU" sz="2000" dirty="0">
                <a:solidFill>
                  <a:schemeClr val="tx1"/>
                </a:solidFill>
              </a:rPr>
              <a:t> напружено </a:t>
            </a:r>
            <a:r>
              <a:rPr lang="ru-RU" sz="2000" dirty="0" err="1">
                <a:solidFill>
                  <a:schemeClr val="tx1"/>
                </a:solidFill>
              </a:rPr>
              <a:t>деформований</a:t>
            </a:r>
            <a:r>
              <a:rPr lang="ru-RU" sz="2000" dirty="0">
                <a:solidFill>
                  <a:schemeClr val="tx1"/>
                </a:solidFill>
              </a:rPr>
              <a:t> стан </a:t>
            </a:r>
            <a:r>
              <a:rPr lang="ru-RU" sz="2000" dirty="0" err="1">
                <a:solidFill>
                  <a:schemeClr val="tx1"/>
                </a:solidFill>
              </a:rPr>
              <a:t>конструкції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потім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вже</a:t>
            </a:r>
            <a:r>
              <a:rPr lang="ru-RU" sz="2000" dirty="0">
                <a:solidFill>
                  <a:schemeClr val="tx1"/>
                </a:solidFill>
              </a:rPr>
              <a:t> проводить </a:t>
            </a:r>
            <a:r>
              <a:rPr lang="ru-RU" sz="2000" dirty="0" err="1">
                <a:solidFill>
                  <a:schemeClr val="tx1"/>
                </a:solidFill>
              </a:rPr>
              <a:t>розрахунок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посилення</a:t>
            </a:r>
            <a:r>
              <a:rPr lang="ru-RU" sz="2000" dirty="0">
                <a:solidFill>
                  <a:schemeClr val="tx1"/>
                </a:solidFill>
              </a:rPr>
              <a:t> композитною системою.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G:\Усиление\отобранное\Петровский форт\IMGP0018.JPG">
            <a:extLst>
              <a:ext uri="{FF2B5EF4-FFF2-40B4-BE49-F238E27FC236}">
                <a16:creationId xmlns:a16="http://schemas.microsoft.com/office/drawing/2014/main" id="{EFE27777-1BD3-485A-9801-9BD15047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26" y="2744814"/>
            <a:ext cx="5134737" cy="385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P1000804">
            <a:extLst>
              <a:ext uri="{FF2B5EF4-FFF2-40B4-BE49-F238E27FC236}">
                <a16:creationId xmlns:a16="http://schemas.microsoft.com/office/drawing/2014/main" id="{BA8C0A9B-E067-4D57-B1DD-3CB80F89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2149" y="2700128"/>
            <a:ext cx="4679852" cy="381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007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G:\Усиление\отобранное\Петровский форт\IMGP0019.JPG">
            <a:extLst>
              <a:ext uri="{FF2B5EF4-FFF2-40B4-BE49-F238E27FC236}">
                <a16:creationId xmlns:a16="http://schemas.microsoft.com/office/drawing/2014/main" id="{F386738E-52C1-4C9D-A09A-93A031C9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6948" y="94957"/>
            <a:ext cx="5970062" cy="447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Альбом технических решений\Новая папка\0001.jpg">
            <a:extLst>
              <a:ext uri="{FF2B5EF4-FFF2-40B4-BE49-F238E27FC236}">
                <a16:creationId xmlns:a16="http://schemas.microsoft.com/office/drawing/2014/main" id="{D9A094B0-8AD6-42DA-9FF7-F9B188E6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6670"/>
          <a:stretch>
            <a:fillRect/>
          </a:stretch>
        </p:blipFill>
        <p:spPr bwMode="auto">
          <a:xfrm>
            <a:off x="6133514" y="189914"/>
            <a:ext cx="5627077" cy="468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32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Підсилення цегляної кладки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Посилення цегляної кладки є надзвичайно ефективним заходом. Невелика міцність цегляної кладки на стиск і маленький модуль пружності дозволяють </a:t>
            </a:r>
            <a:r>
              <a:rPr lang="uk-UA" sz="2000" dirty="0" err="1">
                <a:solidFill>
                  <a:schemeClr val="tx1"/>
                </a:solidFill>
              </a:rPr>
              <a:t>вуглеволоконному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бондажу</a:t>
            </a:r>
            <a:r>
              <a:rPr lang="uk-UA" sz="2000" dirty="0">
                <a:solidFill>
                  <a:schemeClr val="tx1"/>
                </a:solidFill>
              </a:rPr>
              <a:t> повністю включитися в роботу.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Існує два принципово різні способи посилення цегляної кладки композиційними матеріалами.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Перший спосіб - посилення суцільною вуглецевою тканиною на епоксидному клеї.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Другий спосіб-посилення цегляної кладки за допомогою вуглецевої сітки та неорганічного мінерального складу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9" descr="Rotation of P1100450">
            <a:extLst>
              <a:ext uri="{FF2B5EF4-FFF2-40B4-BE49-F238E27FC236}">
                <a16:creationId xmlns:a16="http://schemas.microsoft.com/office/drawing/2014/main" id="{1B7A9AFE-6D91-42C7-8D36-858E3BA5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62" y="2937347"/>
            <a:ext cx="2769130" cy="387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otation of P1040841">
            <a:extLst>
              <a:ext uri="{FF2B5EF4-FFF2-40B4-BE49-F238E27FC236}">
                <a16:creationId xmlns:a16="http://schemas.microsoft.com/office/drawing/2014/main" id="{2A05D1C7-792A-4932-AF26-F4F702B05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98" y="2908441"/>
            <a:ext cx="2916702" cy="390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0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0C467AA-C454-49A6-9E3F-0D0D7A27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3739" r="10654" b="11797"/>
          <a:stretch>
            <a:fillRect/>
          </a:stretch>
        </p:blipFill>
        <p:spPr bwMode="auto">
          <a:xfrm>
            <a:off x="-1" y="-1"/>
            <a:ext cx="4431323" cy="443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05DDC24-10BE-4BC7-B77B-C9FAB8C3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8291"/>
          <a:stretch>
            <a:fillRect/>
          </a:stretch>
        </p:blipFill>
        <p:spPr bwMode="auto">
          <a:xfrm>
            <a:off x="9064283" y="2212852"/>
            <a:ext cx="3779520" cy="487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E937FB6-A0AC-4F2E-8B78-41680372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" r="21346"/>
          <a:stretch>
            <a:fillRect/>
          </a:stretch>
        </p:blipFill>
        <p:spPr bwMode="auto">
          <a:xfrm>
            <a:off x="4431322" y="0"/>
            <a:ext cx="4934805" cy="42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64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12542"/>
            <a:ext cx="11155680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en-US" sz="2000" dirty="0">
                <a:solidFill>
                  <a:schemeClr val="tx1"/>
                </a:solidFill>
                <a:hlinkClick r:id="rId2"/>
              </a:rPr>
              <a:t>https://www.youtube.com/watch?v=el5i-QsfhUQ&amp;t=736s</a:t>
            </a:r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r>
              <a:rPr lang="en-US" sz="2000" dirty="0">
                <a:solidFill>
                  <a:schemeClr val="tx1"/>
                </a:solidFill>
                <a:hlinkClick r:id="rId3"/>
              </a:rPr>
              <a:t>https://www.youtube.com/watch?v=ZNI2Qg3Vb5Y</a:t>
            </a:r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r>
              <a:rPr lang="en-US" sz="2000" dirty="0">
                <a:solidFill>
                  <a:schemeClr val="tx1"/>
                </a:solidFill>
                <a:hlinkClick r:id="rId4"/>
              </a:rPr>
              <a:t>https://www.youtube.com/watch?v=PdfGEEVW1qc</a:t>
            </a:r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r>
              <a:rPr lang="en-US" sz="2000" dirty="0">
                <a:solidFill>
                  <a:schemeClr val="tx1"/>
                </a:solidFill>
                <a:hlinkClick r:id="rId5"/>
              </a:rPr>
              <a:t>https://www.youtube.com/watch?v=l1f7J4HvgO8</a:t>
            </a:r>
            <a:endParaRPr lang="en-US" sz="2000" dirty="0">
              <a:solidFill>
                <a:schemeClr val="tx1"/>
              </a:solidFill>
            </a:endParaRPr>
          </a:p>
          <a:p>
            <a:pPr indent="457200" algn="just"/>
            <a:r>
              <a:rPr lang="en-US" sz="2000" dirty="0">
                <a:solidFill>
                  <a:schemeClr val="tx1"/>
                </a:solidFill>
                <a:hlinkClick r:id="rId6"/>
              </a:rPr>
              <a:t>https://www.youtube.com/watch?v=Q8sz7ePdT9E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indent="457200" algn="just"/>
            <a:r>
              <a:rPr lang="en-US" sz="2000" dirty="0">
                <a:solidFill>
                  <a:schemeClr val="tx1"/>
                </a:solidFill>
                <a:hlinkClick r:id="rId7"/>
              </a:rPr>
              <a:t>https://www.youtube.com/watch?v=8q4cDxlcMgc</a:t>
            </a:r>
            <a:endParaRPr lang="en-US" sz="2000" dirty="0">
              <a:solidFill>
                <a:schemeClr val="tx1"/>
              </a:solidFill>
            </a:endParaRP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5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Google Shape;115;p16">
            <a:extLst>
              <a:ext uri="{FF2B5EF4-FFF2-40B4-BE49-F238E27FC236}">
                <a16:creationId xmlns:a16="http://schemas.microsoft.com/office/drawing/2014/main" id="{311168AB-667F-42BC-9E12-543B3ACA6B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3344"/>
          <a:stretch/>
        </p:blipFill>
        <p:spPr>
          <a:xfrm>
            <a:off x="121920" y="9346"/>
            <a:ext cx="11873132" cy="673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15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Google Shape;115;p16">
            <a:extLst>
              <a:ext uri="{FF2B5EF4-FFF2-40B4-BE49-F238E27FC236}">
                <a16:creationId xmlns:a16="http://schemas.microsoft.com/office/drawing/2014/main" id="{52C74F40-01A7-4543-B8A9-7DDE7A15E9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6908"/>
          <a:stretch/>
        </p:blipFill>
        <p:spPr>
          <a:xfrm>
            <a:off x="121920" y="0"/>
            <a:ext cx="11873132" cy="6668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68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ru-RU" sz="2000" dirty="0" err="1">
                <a:solidFill>
                  <a:schemeClr val="tx1"/>
                </a:solidFill>
              </a:rPr>
              <a:t>Відновлення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захисного</a:t>
            </a:r>
            <a:r>
              <a:rPr lang="ru-RU" sz="2000" dirty="0">
                <a:solidFill>
                  <a:schemeClr val="tx1"/>
                </a:solidFill>
              </a:rPr>
              <a:t> шару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Схема ремонту </a:t>
            </a:r>
            <a:r>
              <a:rPr lang="ru-RU" sz="2000" dirty="0" err="1">
                <a:solidFill>
                  <a:schemeClr val="tx1"/>
                </a:solidFill>
              </a:rPr>
              <a:t>дефектів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оголенням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арматури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а – дефект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оголенням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арматури</a:t>
            </a:r>
            <a:r>
              <a:rPr lang="ru-RU" sz="2000" dirty="0">
                <a:solidFill>
                  <a:schemeClr val="tx1"/>
                </a:solidFill>
              </a:rPr>
              <a:t> (1 – </a:t>
            </a:r>
            <a:r>
              <a:rPr lang="ru-RU" sz="2000" dirty="0" err="1">
                <a:solidFill>
                  <a:schemeClr val="tx1"/>
                </a:solidFill>
              </a:rPr>
              <a:t>будівельна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конструкція</a:t>
            </a:r>
            <a:r>
              <a:rPr lang="ru-RU" sz="2000" dirty="0">
                <a:solidFill>
                  <a:schemeClr val="tx1"/>
                </a:solidFill>
              </a:rPr>
              <a:t>, 2 – арматура);</a:t>
            </a: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б – </a:t>
            </a:r>
            <a:r>
              <a:rPr lang="ru-RU" sz="2000" dirty="0" err="1">
                <a:solidFill>
                  <a:schemeClr val="tx1"/>
                </a:solidFill>
              </a:rPr>
              <a:t>видалення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зруйнованого</a:t>
            </a:r>
            <a:r>
              <a:rPr lang="ru-RU" sz="2000" dirty="0">
                <a:solidFill>
                  <a:schemeClr val="tx1"/>
                </a:solidFill>
              </a:rPr>
              <a:t> бетону, </a:t>
            </a:r>
            <a:r>
              <a:rPr lang="ru-RU" sz="2000" dirty="0" err="1">
                <a:solidFill>
                  <a:schemeClr val="tx1"/>
                </a:solidFill>
              </a:rPr>
              <a:t>нанесення</a:t>
            </a:r>
            <a:r>
              <a:rPr lang="ru-RU" sz="2000" dirty="0">
                <a:solidFill>
                  <a:schemeClr val="tx1"/>
                </a:solidFill>
              </a:rPr>
              <a:t> на арматуру </a:t>
            </a:r>
            <a:r>
              <a:rPr lang="ru-RU" sz="2000" dirty="0" err="1">
                <a:solidFill>
                  <a:schemeClr val="tx1"/>
                </a:solidFill>
              </a:rPr>
              <a:t>захисного</a:t>
            </a:r>
            <a:r>
              <a:rPr lang="ru-RU" sz="2000" dirty="0">
                <a:solidFill>
                  <a:schemeClr val="tx1"/>
                </a:solidFill>
              </a:rPr>
              <a:t> шару (3 – опалубка; 4 – </a:t>
            </a:r>
            <a:r>
              <a:rPr lang="ru-RU" sz="2000" dirty="0" err="1">
                <a:solidFill>
                  <a:schemeClr val="tx1"/>
                </a:solidFill>
              </a:rPr>
              <a:t>ремонтний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розчин</a:t>
            </a:r>
            <a:r>
              <a:rPr lang="ru-RU" sz="2000" dirty="0">
                <a:solidFill>
                  <a:schemeClr val="tx1"/>
                </a:solidFill>
              </a:rPr>
              <a:t>);</a:t>
            </a: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в – </a:t>
            </a:r>
            <a:r>
              <a:rPr lang="ru-RU" sz="2000" dirty="0" err="1">
                <a:solidFill>
                  <a:schemeClr val="tx1"/>
                </a:solidFill>
              </a:rPr>
              <a:t>відновлена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ділянка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конструкції</a:t>
            </a:r>
            <a:r>
              <a:rPr lang="ru-RU" sz="2000" dirty="0">
                <a:solidFill>
                  <a:schemeClr val="tx1"/>
                </a:solidFill>
              </a:rPr>
              <a:t> (4 – </a:t>
            </a:r>
            <a:r>
              <a:rPr lang="ru-RU" sz="2000" dirty="0" err="1">
                <a:solidFill>
                  <a:schemeClr val="tx1"/>
                </a:solidFill>
              </a:rPr>
              <a:t>ремонтний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розчин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Google Shape;122;p17">
            <a:extLst>
              <a:ext uri="{FF2B5EF4-FFF2-40B4-BE49-F238E27FC236}">
                <a16:creationId xmlns:a16="http://schemas.microsoft.com/office/drawing/2014/main" id="{3E78D442-156C-4268-A965-731771BF38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3775" y="638355"/>
            <a:ext cx="8750006" cy="3703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6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909360"/>
          </a:xfrm>
        </p:spPr>
        <p:txBody>
          <a:bodyPr>
            <a:normAutofit fontScale="92500"/>
          </a:bodyPr>
          <a:lstStyle/>
          <a:p>
            <a:pPr indent="457200" algn="just"/>
            <a:r>
              <a:rPr lang="ru-RU" sz="2400" dirty="0">
                <a:solidFill>
                  <a:schemeClr val="tx1"/>
                </a:solidFill>
              </a:rPr>
              <a:t>Торкрет-бетон</a:t>
            </a: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  <a:p>
            <a:pPr indent="457200" algn="just"/>
            <a:r>
              <a:rPr lang="uk-UA" sz="2400" dirty="0">
                <a:solidFill>
                  <a:schemeClr val="tx1"/>
                </a:solidFill>
              </a:rPr>
              <a:t>Описаним способом можна відновлювати всі види бетонних споруд, у </a:t>
            </a:r>
            <a:r>
              <a:rPr lang="uk-UA" sz="2400" dirty="0" err="1">
                <a:solidFill>
                  <a:schemeClr val="tx1"/>
                </a:solidFill>
              </a:rPr>
              <a:t>т.ч</a:t>
            </a:r>
            <a:r>
              <a:rPr lang="uk-UA" sz="2400" dirty="0">
                <a:solidFill>
                  <a:schemeClr val="tx1"/>
                </a:solidFill>
              </a:rPr>
              <a:t>. злітно-посадкові смуги, греблі, резервуари, тунельне оброблення, гідротехнічні споруди, мости та ін.</a:t>
            </a:r>
          </a:p>
          <a:p>
            <a:pPr indent="457200" algn="just"/>
            <a:r>
              <a:rPr lang="uk-UA" sz="2400" dirty="0">
                <a:solidFill>
                  <a:schemeClr val="tx1"/>
                </a:solidFill>
              </a:rPr>
              <a:t>Торкрет-бетон добре підходить для посилення сталевих конструкцій, таких як балки або опори з профільної сталі. Торкрет-бетонне заповнення перерізу не тільки підвищує їх несучу здатність, але одночасно є ефективним протипожежним захистом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Google Shape;129;p18">
            <a:extLst>
              <a:ext uri="{FF2B5EF4-FFF2-40B4-BE49-F238E27FC236}">
                <a16:creationId xmlns:a16="http://schemas.microsoft.com/office/drawing/2014/main" id="{CC61D16C-0DC8-414A-9D17-40E81CCD94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8684"/>
            <a:ext cx="3445419" cy="404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0;p18">
            <a:extLst>
              <a:ext uri="{FF2B5EF4-FFF2-40B4-BE49-F238E27FC236}">
                <a16:creationId xmlns:a16="http://schemas.microsoft.com/office/drawing/2014/main" id="{B65A7F9B-B925-4856-802B-3ABB0BA032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4932" y="558684"/>
            <a:ext cx="3445418" cy="404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1;p18">
            <a:extLst>
              <a:ext uri="{FF2B5EF4-FFF2-40B4-BE49-F238E27FC236}">
                <a16:creationId xmlns:a16="http://schemas.microsoft.com/office/drawing/2014/main" id="{BDC75CB8-A8C0-4B27-B9CB-F1F200900E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9863" y="558683"/>
            <a:ext cx="4526786" cy="4047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35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ru-RU" sz="2400" dirty="0">
                <a:solidFill>
                  <a:schemeClr val="tx1"/>
                </a:solidFill>
              </a:rPr>
              <a:t>Полимербетон</a:t>
            </a:r>
          </a:p>
          <a:p>
            <a:pPr indent="457200" algn="just"/>
            <a:r>
              <a:rPr lang="ru-RU" sz="2000" dirty="0">
                <a:solidFill>
                  <a:schemeClr val="tx1"/>
                </a:solidFill>
              </a:rPr>
              <a:t>"</a:t>
            </a:r>
            <a:r>
              <a:rPr lang="ru-RU" sz="2000" dirty="0" err="1">
                <a:solidFill>
                  <a:schemeClr val="tx1"/>
                </a:solidFill>
              </a:rPr>
              <a:t>Полімербетон</a:t>
            </a:r>
            <a:r>
              <a:rPr lang="ru-RU" sz="2000" dirty="0">
                <a:solidFill>
                  <a:schemeClr val="tx1"/>
                </a:solidFill>
              </a:rPr>
              <a:t>" - в </a:t>
            </a:r>
            <a:r>
              <a:rPr lang="uk-UA" sz="2000" dirty="0">
                <a:solidFill>
                  <a:schemeClr val="tx1"/>
                </a:solidFill>
              </a:rPr>
              <a:t>його основі лежить суміш полімерної</a:t>
            </a:r>
            <a:r>
              <a:rPr lang="ru-RU" sz="2000" dirty="0">
                <a:solidFill>
                  <a:schemeClr val="tx1"/>
                </a:solidFill>
              </a:rPr>
              <a:t> смоли, </a:t>
            </a:r>
            <a:r>
              <a:rPr lang="ru-RU" sz="2000" dirty="0" err="1">
                <a:solidFill>
                  <a:schemeClr val="tx1"/>
                </a:solidFill>
              </a:rPr>
              <a:t>затверджувача</a:t>
            </a:r>
            <a:r>
              <a:rPr lang="ru-RU" sz="2000" dirty="0">
                <a:solidFill>
                  <a:schemeClr val="tx1"/>
                </a:solidFill>
              </a:rPr>
              <a:t> та сухого </a:t>
            </a:r>
            <a:r>
              <a:rPr lang="ru-RU" sz="2000" dirty="0" err="1">
                <a:solidFill>
                  <a:schemeClr val="tx1"/>
                </a:solidFill>
              </a:rPr>
              <a:t>кварцового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піску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фракції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0,1 до 1,2 мм.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Крім закладення дефектів бетонної основи, </a:t>
            </a:r>
            <a:r>
              <a:rPr lang="uk-UA" sz="2000" dirty="0" err="1">
                <a:solidFill>
                  <a:schemeClr val="tx1"/>
                </a:solidFill>
              </a:rPr>
              <a:t>полімербетон</a:t>
            </a:r>
            <a:r>
              <a:rPr lang="uk-UA" sz="2000" dirty="0">
                <a:solidFill>
                  <a:schemeClr val="tx1"/>
                </a:solidFill>
              </a:rPr>
              <a:t> дозволяє зробити вирівнювання бетонної основи по горизонту. Будь-які інші </a:t>
            </a:r>
            <a:r>
              <a:rPr lang="uk-UA" sz="2000" dirty="0" err="1">
                <a:solidFill>
                  <a:schemeClr val="tx1"/>
                </a:solidFill>
              </a:rPr>
              <a:t>рівнячі</a:t>
            </a:r>
            <a:r>
              <a:rPr lang="uk-UA" sz="2000" dirty="0">
                <a:solidFill>
                  <a:schemeClr val="tx1"/>
                </a:solidFill>
              </a:rPr>
              <a:t>, як правило, не забезпечують необхідну міцність основи, вказану в технічних характеристиках полімерних покриттів (зазвичай понад 30 кПа). Особливо, це помітно у разі нанесення тонкого шару, що вирівнює, коли </a:t>
            </a:r>
            <a:r>
              <a:rPr lang="uk-UA" sz="2000" dirty="0" err="1">
                <a:solidFill>
                  <a:schemeClr val="tx1"/>
                </a:solidFill>
              </a:rPr>
              <a:t>рівнячі</a:t>
            </a:r>
            <a:r>
              <a:rPr lang="uk-UA" sz="2000" dirty="0">
                <a:solidFill>
                  <a:schemeClr val="tx1"/>
                </a:solidFill>
              </a:rPr>
              <a:t> на базі цементу схильні до утворення тріщин і відшаровування від бетонної основи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4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4748BC-A59A-4FA6-BC02-7BCF749F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74" y="0"/>
            <a:ext cx="10306863" cy="637667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3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D0670-0F8A-4BFD-9E1B-4CFBC3ED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8" y="112542"/>
            <a:ext cx="11873132" cy="655554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800" dirty="0" err="1">
                <a:solidFill>
                  <a:schemeClr val="tx1"/>
                </a:solidFill>
              </a:rPr>
              <a:t>Гідроактивні</a:t>
            </a:r>
            <a:r>
              <a:rPr lang="uk-UA" sz="2800" dirty="0">
                <a:solidFill>
                  <a:schemeClr val="tx1"/>
                </a:solidFill>
              </a:rPr>
              <a:t> ін'єкційні суміші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Однокомпонентні </a:t>
            </a:r>
            <a:r>
              <a:rPr lang="uk-UA" sz="2000" dirty="0" err="1">
                <a:solidFill>
                  <a:schemeClr val="tx1"/>
                </a:solidFill>
              </a:rPr>
              <a:t>гідроактивні</a:t>
            </a:r>
            <a:r>
              <a:rPr lang="uk-UA" sz="2000" dirty="0">
                <a:solidFill>
                  <a:schemeClr val="tx1"/>
                </a:solidFill>
              </a:rPr>
              <a:t> поліуретанові системи (ін'єкційні поліуретани) АКВІДУР є продуктами на основі гідрофільних </a:t>
            </a:r>
            <a:r>
              <a:rPr lang="uk-UA" sz="2000" dirty="0" err="1">
                <a:solidFill>
                  <a:schemeClr val="tx1"/>
                </a:solidFill>
              </a:rPr>
              <a:t>преполімерів</a:t>
            </a:r>
            <a:r>
              <a:rPr lang="uk-UA" sz="2000" dirty="0">
                <a:solidFill>
                  <a:schemeClr val="tx1"/>
                </a:solidFill>
              </a:rPr>
              <a:t>. Внаслідок реакції з водою або обводненими матеріалами утворюється гель. Затвердіння відбувається при значному надлишку води та супроводжується її фізичним та хімічним зв'язуванням.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Застосування </a:t>
            </a:r>
            <a:r>
              <a:rPr lang="uk-UA" sz="2000" dirty="0" err="1">
                <a:solidFill>
                  <a:schemeClr val="tx1"/>
                </a:solidFill>
              </a:rPr>
              <a:t>гідроактивних</a:t>
            </a:r>
            <a:r>
              <a:rPr lang="uk-UA" sz="2000" dirty="0">
                <a:solidFill>
                  <a:schemeClr val="tx1"/>
                </a:solidFill>
              </a:rPr>
              <a:t> поліуретанів АКВІДУР дозволяє виконувати роботи з гідроізоляції бетонних та залізобетонних будівельних конструкцій, мостів, тунелів, </a:t>
            </a:r>
            <a:r>
              <a:rPr lang="uk-UA" sz="2000" dirty="0" err="1">
                <a:solidFill>
                  <a:schemeClr val="tx1"/>
                </a:solidFill>
              </a:rPr>
              <a:t>водонасичених</a:t>
            </a:r>
            <a:r>
              <a:rPr lang="uk-UA" sz="2000" dirty="0">
                <a:solidFill>
                  <a:schemeClr val="tx1"/>
                </a:solidFill>
              </a:rPr>
              <a:t> ґрунтів, порід в атмосферних умовах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Google Shape;145;p20">
            <a:extLst>
              <a:ext uri="{FF2B5EF4-FFF2-40B4-BE49-F238E27FC236}">
                <a16:creationId xmlns:a16="http://schemas.microsoft.com/office/drawing/2014/main" id="{122AA26D-D198-451E-9F57-99700D6CD1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1" y="2639683"/>
            <a:ext cx="5899052" cy="410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2641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1149</Words>
  <Application>Microsoft Office PowerPoint</Application>
  <PresentationFormat>Широкоэкранный</PresentationFormat>
  <Paragraphs>122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Екатерина</cp:lastModifiedBy>
  <cp:revision>13</cp:revision>
  <dcterms:created xsi:type="dcterms:W3CDTF">2022-10-23T18:19:35Z</dcterms:created>
  <dcterms:modified xsi:type="dcterms:W3CDTF">2023-10-03T07:54:23Z</dcterms:modified>
</cp:coreProperties>
</file>