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 snapToGrid="0">
      <p:cViewPr varScale="1">
        <p:scale>
          <a:sx n="46" d="100"/>
          <a:sy n="46" d="100"/>
        </p:scale>
        <p:origin x="7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4894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295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818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2792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5492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84739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0171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283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52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886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4302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6584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597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233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869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81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779A3-722F-4907-AEEC-B2DB04A4F4EF}" type="datetimeFigureOut">
              <a:rPr lang="x-none" smtClean="0"/>
              <a:t>19.10.2020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F9EAA3-B78C-4FAB-BCB3-64E8A382031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218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3BE7C5-DE3C-478D-9475-12E591127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018" y="207818"/>
            <a:ext cx="10744199" cy="2230195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у ЗВО 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586B5A3-F523-4E63-8805-BBBB13B5C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9993" y="4077175"/>
            <a:ext cx="3659790" cy="208250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AAE5BEB-9A6B-44A6-861E-A0F222035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018" y="2705422"/>
            <a:ext cx="5852757" cy="389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45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4214B9-9890-484C-AA60-47DF37824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55" y="199253"/>
            <a:ext cx="8911687" cy="1280890"/>
          </a:xfrm>
        </p:spPr>
        <p:txBody>
          <a:bodyPr/>
          <a:lstStyle/>
          <a:p>
            <a:pPr algn="ctr"/>
            <a:endParaRPr lang="x-none" i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F9A6F6-CFF9-4F63-9DF9-F33A5FF7B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255" y="2059734"/>
            <a:ext cx="9747487" cy="3777622"/>
          </a:xfrm>
        </p:spPr>
        <p:txBody>
          <a:bodyPr>
            <a:normAutofit/>
          </a:bodyPr>
          <a:lstStyle/>
          <a:p>
            <a:r>
              <a:rPr lang="ru-RU" sz="2800" b="1" i="1" dirty="0" err="1"/>
              <a:t>Форми</a:t>
            </a:r>
            <a:r>
              <a:rPr lang="ru-RU" sz="2800" b="1" i="1" dirty="0"/>
              <a:t> </a:t>
            </a:r>
            <a:r>
              <a:rPr lang="ru-RU" sz="2800" b="1" i="1" dirty="0" err="1"/>
              <a:t>організації</a:t>
            </a:r>
            <a:r>
              <a:rPr lang="ru-RU" sz="2800" b="1" i="1" dirty="0"/>
              <a:t> </a:t>
            </a:r>
            <a:r>
              <a:rPr lang="ru-RU" sz="2800" b="1" i="1" dirty="0" err="1"/>
              <a:t>навчальної</a:t>
            </a:r>
            <a:r>
              <a:rPr lang="ru-RU" sz="2800" b="1" i="1" dirty="0"/>
              <a:t> (</a:t>
            </a:r>
            <a:r>
              <a:rPr lang="ru-RU" sz="2800" b="1" i="1" dirty="0" err="1"/>
              <a:t>пізнавальної</a:t>
            </a:r>
            <a:r>
              <a:rPr lang="ru-RU" sz="2800" b="1" i="1" dirty="0"/>
              <a:t>) </a:t>
            </a:r>
            <a:r>
              <a:rPr lang="ru-RU" sz="2800" b="1" i="1" dirty="0" err="1"/>
              <a:t>діяльності</a:t>
            </a:r>
            <a:r>
              <a:rPr lang="ru-RU" sz="2800" b="1" dirty="0"/>
              <a:t> </a:t>
            </a:r>
            <a:r>
              <a:rPr lang="ru-RU" sz="2800" b="1" i="1" dirty="0"/>
              <a:t>(ФОПД</a:t>
            </a:r>
            <a:r>
              <a:rPr lang="ru-RU" sz="2800" i="1" dirty="0"/>
              <a:t>)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</a:t>
            </a:r>
            <a:r>
              <a:rPr lang="ru-RU" sz="2800" dirty="0" err="1"/>
              <a:t>способи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навчальної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студентів</a:t>
            </a:r>
            <a:r>
              <a:rPr lang="ru-RU" sz="2800" dirty="0"/>
              <a:t> </a:t>
            </a:r>
            <a:r>
              <a:rPr lang="ru-RU" sz="2800" dirty="0" err="1"/>
              <a:t>залежно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їхньої</a:t>
            </a:r>
            <a:r>
              <a:rPr lang="ru-RU" sz="2800" dirty="0"/>
              <a:t> </a:t>
            </a:r>
            <a:r>
              <a:rPr lang="ru-RU" sz="2800" dirty="0" err="1"/>
              <a:t>кількості</a:t>
            </a:r>
            <a:r>
              <a:rPr lang="ru-RU" sz="2800" dirty="0"/>
              <a:t> та характеру </a:t>
            </a:r>
            <a:r>
              <a:rPr lang="ru-RU" sz="2800" dirty="0" err="1"/>
              <a:t>завдань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вони </a:t>
            </a:r>
            <a:r>
              <a:rPr lang="ru-RU" sz="2800" dirty="0" err="1"/>
              <a:t>розв’язують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255962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4214B9-9890-484C-AA60-47DF37824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55" y="199253"/>
            <a:ext cx="8911687" cy="1280890"/>
          </a:xfrm>
        </p:spPr>
        <p:txBody>
          <a:bodyPr/>
          <a:lstStyle/>
          <a:p>
            <a:pPr algn="ctr"/>
            <a:r>
              <a:rPr lang="uk-UA" i="1" dirty="0" smtClean="0">
                <a:solidFill>
                  <a:srgbClr val="FF0000"/>
                </a:solidFill>
              </a:rPr>
              <a:t>Форми організації пізнавальної діяльності</a:t>
            </a:r>
            <a:endParaRPr lang="x-none" i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F9A6F6-CFF9-4F63-9DF9-F33A5FF7B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6" y="1997388"/>
            <a:ext cx="11243778" cy="3777622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Фронтальна</a:t>
            </a:r>
            <a:r>
              <a:rPr lang="ru-RU" sz="2400" dirty="0" smtClean="0"/>
              <a:t> робота - </a:t>
            </a:r>
            <a:r>
              <a:rPr lang="ru-RU" sz="2400" dirty="0" err="1"/>
              <a:t>спосіб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завдання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спрямовані</a:t>
            </a:r>
            <a:r>
              <a:rPr lang="ru-RU" sz="2400" dirty="0"/>
              <a:t> </a:t>
            </a:r>
            <a:r>
              <a:rPr lang="ru-RU" sz="2400" dirty="0" err="1"/>
              <a:t>водночас</a:t>
            </a:r>
            <a:r>
              <a:rPr lang="ru-RU" sz="2400" dirty="0"/>
              <a:t> на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 smtClean="0"/>
              <a:t>. </a:t>
            </a:r>
            <a:endParaRPr lang="ru-RU" sz="2400" dirty="0"/>
          </a:p>
          <a:p>
            <a:r>
              <a:rPr lang="ru-RU" sz="2400" dirty="0" err="1" smtClean="0"/>
              <a:t>Групова</a:t>
            </a:r>
            <a:r>
              <a:rPr lang="ru-RU" sz="2400" dirty="0" smtClean="0"/>
              <a:t> робота- </a:t>
            </a:r>
            <a:r>
              <a:rPr lang="ru-RU" sz="2400" dirty="0"/>
              <a:t>форма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в </a:t>
            </a:r>
            <a:r>
              <a:rPr lang="ru-RU" sz="2400" dirty="0" err="1"/>
              <a:t>малих</a:t>
            </a:r>
            <a:r>
              <a:rPr lang="ru-RU" sz="2400" dirty="0"/>
              <a:t> </a:t>
            </a:r>
            <a:r>
              <a:rPr lang="ru-RU" sz="2400" dirty="0" err="1"/>
              <a:t>групах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 (не </a:t>
            </a:r>
            <a:r>
              <a:rPr lang="ru-RU" sz="2400" dirty="0" err="1"/>
              <a:t>менше</a:t>
            </a:r>
            <a:r>
              <a:rPr lang="ru-RU" sz="2400" dirty="0"/>
              <a:t> 3 </a:t>
            </a:r>
            <a:r>
              <a:rPr lang="ru-RU" sz="2400" dirty="0" err="1"/>
              <a:t>осіб</a:t>
            </a:r>
            <a:r>
              <a:rPr lang="ru-RU" sz="2400" dirty="0"/>
              <a:t>), </a:t>
            </a:r>
            <a:r>
              <a:rPr lang="ru-RU" sz="2400" dirty="0" err="1"/>
              <a:t>об’єднаних</a:t>
            </a:r>
            <a:r>
              <a:rPr lang="ru-RU" sz="2400" dirty="0"/>
              <a:t> </a:t>
            </a:r>
            <a:r>
              <a:rPr lang="ru-RU" sz="2400" dirty="0" err="1"/>
              <a:t>навчальною</a:t>
            </a:r>
            <a:r>
              <a:rPr lang="ru-RU" sz="2400" dirty="0"/>
              <a:t> метою (</a:t>
            </a:r>
            <a:r>
              <a:rPr lang="ru-RU" sz="2400" dirty="0" err="1"/>
              <a:t>завданням</a:t>
            </a:r>
            <a:r>
              <a:rPr lang="ru-RU" sz="2400" dirty="0"/>
              <a:t>), за </a:t>
            </a:r>
            <a:r>
              <a:rPr lang="ru-RU" sz="2400" dirty="0" err="1"/>
              <a:t>опосередкованого</a:t>
            </a:r>
            <a:r>
              <a:rPr lang="ru-RU" sz="2400" dirty="0"/>
              <a:t> </a:t>
            </a:r>
            <a:r>
              <a:rPr lang="ru-RU" sz="2400" dirty="0" err="1"/>
              <a:t>керівництва</a:t>
            </a:r>
            <a:r>
              <a:rPr lang="ru-RU" sz="2400" dirty="0"/>
              <a:t> </a:t>
            </a:r>
            <a:r>
              <a:rPr lang="ru-RU" sz="2400" dirty="0" err="1"/>
              <a:t>викладача</a:t>
            </a:r>
            <a:r>
              <a:rPr lang="ru-RU" sz="2400" dirty="0"/>
              <a:t>.  </a:t>
            </a:r>
          </a:p>
          <a:p>
            <a:r>
              <a:rPr lang="ru-RU" sz="2400" dirty="0" err="1" smtClean="0"/>
              <a:t>Колективна</a:t>
            </a:r>
            <a:r>
              <a:rPr lang="ru-RU" sz="2400" dirty="0" smtClean="0"/>
              <a:t> робота </a:t>
            </a:r>
            <a:r>
              <a:rPr lang="ru-RU" sz="2400" dirty="0"/>
              <a:t>(</a:t>
            </a:r>
            <a:r>
              <a:rPr lang="ru-RU" sz="2400" dirty="0" err="1"/>
              <a:t>кооперативна</a:t>
            </a:r>
            <a:r>
              <a:rPr lang="ru-RU" sz="2400" dirty="0"/>
              <a:t>)</a:t>
            </a:r>
            <a:r>
              <a:rPr lang="ru-RU" sz="2400" b="1" dirty="0"/>
              <a:t> </a:t>
            </a:r>
            <a:r>
              <a:rPr lang="ru-RU" sz="2400" dirty="0"/>
              <a:t>ФОПД – </a:t>
            </a:r>
            <a:r>
              <a:rPr lang="ru-RU" sz="2400" dirty="0" err="1"/>
              <a:t>організація</a:t>
            </a:r>
            <a:r>
              <a:rPr lang="ru-RU" sz="2400" dirty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 так,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них </a:t>
            </a:r>
            <a:r>
              <a:rPr lang="ru-RU" sz="2400" dirty="0" err="1"/>
              <a:t>мав</a:t>
            </a:r>
            <a:r>
              <a:rPr lang="ru-RU" sz="2400" dirty="0"/>
              <a:t> </a:t>
            </a:r>
            <a:r>
              <a:rPr lang="ru-RU" sz="2400" dirty="0" err="1"/>
              <a:t>виконати</a:t>
            </a:r>
            <a:r>
              <a:rPr lang="ru-RU" sz="2400" dirty="0"/>
              <a:t> </a:t>
            </a:r>
            <a:r>
              <a:rPr lang="ru-RU" sz="2400" dirty="0" err="1"/>
              <a:t>окрему</a:t>
            </a:r>
            <a:r>
              <a:rPr lang="ru-RU" sz="2400" dirty="0"/>
              <a:t> </a:t>
            </a:r>
            <a:r>
              <a:rPr lang="ru-RU" sz="2400" dirty="0" err="1"/>
              <a:t>частину</a:t>
            </a:r>
            <a:r>
              <a:rPr lang="ru-RU" sz="2400" dirty="0"/>
              <a:t> </a:t>
            </a:r>
            <a:r>
              <a:rPr lang="ru-RU" sz="2400" dirty="0" err="1"/>
              <a:t>спільного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 (мети</a:t>
            </a:r>
            <a:r>
              <a:rPr lang="ru-RU" sz="2400" dirty="0" smtClean="0"/>
              <a:t>).. </a:t>
            </a:r>
            <a:endParaRPr lang="ru-RU" sz="2400" dirty="0"/>
          </a:p>
          <a:p>
            <a:r>
              <a:rPr lang="ru-RU" sz="2400" dirty="0" smtClean="0"/>
              <a:t>Парна </a:t>
            </a:r>
            <a:r>
              <a:rPr lang="ru-RU" sz="2400" dirty="0"/>
              <a:t>робота.  </a:t>
            </a:r>
          </a:p>
          <a:p>
            <a:r>
              <a:rPr lang="ru-RU" sz="2400" dirty="0" err="1" smtClean="0"/>
              <a:t>Індивідуальна</a:t>
            </a:r>
            <a:r>
              <a:rPr lang="ru-RU" sz="2400" dirty="0" smtClean="0"/>
              <a:t> </a:t>
            </a:r>
            <a:r>
              <a:rPr lang="ru-RU" sz="2400" dirty="0"/>
              <a:t>робота. </a:t>
            </a:r>
          </a:p>
          <a:p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188913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4214B9-9890-484C-AA60-47DF37824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55" y="199253"/>
            <a:ext cx="8911687" cy="1280890"/>
          </a:xfrm>
        </p:spPr>
        <p:txBody>
          <a:bodyPr/>
          <a:lstStyle/>
          <a:p>
            <a:pPr algn="ctr"/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ФОПД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викладання</a:t>
            </a:r>
            <a:r>
              <a:rPr lang="ru-RU" dirty="0"/>
              <a:t> </a:t>
            </a:r>
            <a:r>
              <a:rPr lang="uk-UA" dirty="0"/>
              <a:t>фахових </a:t>
            </a:r>
            <a:r>
              <a:rPr lang="ru-RU" dirty="0" err="1"/>
              <a:t>дисциплін</a:t>
            </a:r>
            <a:r>
              <a:rPr lang="ru-RU" dirty="0"/>
              <a:t> </a:t>
            </a:r>
            <a:endParaRPr lang="x-none" i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F9A6F6-CFF9-4F63-9DF9-F33A5FF7B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73" y="1480143"/>
            <a:ext cx="11243778" cy="3777622"/>
          </a:xfrm>
        </p:spPr>
        <p:txBody>
          <a:bodyPr>
            <a:noAutofit/>
          </a:bodyPr>
          <a:lstStyle/>
          <a:p>
            <a:pPr lvl="0" fontAlgn="base"/>
            <a:r>
              <a:rPr lang="ru-RU" sz="2400" dirty="0" err="1"/>
              <a:t>визначити</a:t>
            </a:r>
            <a:r>
              <a:rPr lang="ru-RU" sz="2400" dirty="0"/>
              <a:t> </a:t>
            </a:r>
            <a:r>
              <a:rPr lang="ru-RU" sz="2400" dirty="0" err="1"/>
              <a:t>реальні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 та </a:t>
            </a:r>
            <a:r>
              <a:rPr lang="ru-RU" sz="2400" dirty="0" err="1"/>
              <a:t>продуктивність</a:t>
            </a:r>
            <a:r>
              <a:rPr lang="ru-RU" sz="2400" baseline="-25000" dirty="0"/>
              <a:t> </a:t>
            </a:r>
            <a:r>
              <a:rPr lang="ru-RU" sz="2400" dirty="0" err="1" smtClean="0"/>
              <a:t>певних</a:t>
            </a:r>
            <a:r>
              <a:rPr lang="ru-RU" sz="2400" dirty="0" smtClean="0"/>
              <a:t> ФОПД; </a:t>
            </a:r>
            <a:endParaRPr lang="ru-RU" sz="2400" dirty="0"/>
          </a:p>
          <a:p>
            <a:pPr lvl="0" fontAlgn="base"/>
            <a:r>
              <a:rPr lang="ru-RU" sz="2400" dirty="0" err="1"/>
              <a:t>поєднувати</a:t>
            </a:r>
            <a:r>
              <a:rPr lang="ru-RU" sz="2400" dirty="0"/>
              <a:t> </a:t>
            </a:r>
            <a:r>
              <a:rPr lang="ru-RU" sz="2400" dirty="0" err="1"/>
              <a:t>різні</a:t>
            </a:r>
            <a:r>
              <a:rPr lang="ru-RU" sz="2400" dirty="0"/>
              <a:t> </a:t>
            </a:r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 smtClean="0"/>
              <a:t>заняття</a:t>
            </a:r>
            <a:r>
              <a:rPr lang="ru-RU" sz="2400" dirty="0" smtClean="0"/>
              <a:t>; </a:t>
            </a:r>
            <a:endParaRPr lang="ru-RU" sz="2400" dirty="0"/>
          </a:p>
          <a:p>
            <a:pPr lvl="0" fontAlgn="base"/>
            <a:r>
              <a:rPr lang="ru-RU" sz="2400" dirty="0" err="1"/>
              <a:t>враховувати</a:t>
            </a:r>
            <a:r>
              <a:rPr lang="ru-RU" sz="2400" dirty="0"/>
              <a:t> </a:t>
            </a:r>
            <a:r>
              <a:rPr lang="ru-RU" sz="2400" dirty="0" err="1"/>
              <a:t>вікові</a:t>
            </a:r>
            <a:r>
              <a:rPr lang="ru-RU" sz="2400" dirty="0"/>
              <a:t> й </a:t>
            </a:r>
            <a:r>
              <a:rPr lang="ru-RU" sz="2400" dirty="0" err="1"/>
              <a:t>інтелектуальні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,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навчальні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, </a:t>
            </a:r>
            <a:r>
              <a:rPr lang="ru-RU" sz="2400" dirty="0" err="1"/>
              <a:t>підготовленість</a:t>
            </a:r>
            <a:r>
              <a:rPr lang="ru-RU" sz="2400" dirty="0"/>
              <a:t> до </a:t>
            </a:r>
            <a:r>
              <a:rPr lang="ru-RU" sz="2400" dirty="0" err="1"/>
              <a:t>специфіки</a:t>
            </a:r>
            <a:r>
              <a:rPr lang="ru-RU" sz="2400" dirty="0"/>
              <a:t> </a:t>
            </a:r>
            <a:r>
              <a:rPr lang="ru-RU" sz="2400" dirty="0" smtClean="0"/>
              <a:t>ФОПД; </a:t>
            </a:r>
            <a:endParaRPr lang="ru-RU" sz="2400" dirty="0"/>
          </a:p>
          <a:p>
            <a:pPr lvl="0" fontAlgn="base"/>
            <a:r>
              <a:rPr lang="ru-RU" sz="2400" dirty="0" err="1" smtClean="0"/>
              <a:t>зважувати</a:t>
            </a:r>
            <a:r>
              <a:rPr lang="ru-RU" sz="2400" dirty="0" smtClean="0"/>
              <a:t> </a:t>
            </a:r>
            <a:r>
              <a:rPr lang="ru-RU" sz="2400" dirty="0" err="1"/>
              <a:t>обсяг</a:t>
            </a:r>
            <a:r>
              <a:rPr lang="ru-RU" sz="2400" dirty="0"/>
              <a:t>, новизну та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трудомісткості</a:t>
            </a:r>
            <a:r>
              <a:rPr lang="ru-RU" sz="2400" dirty="0"/>
              <a:t> </a:t>
            </a:r>
            <a:r>
              <a:rPr lang="ru-RU" sz="2400" dirty="0" err="1"/>
              <a:t>навчального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; </a:t>
            </a:r>
          </a:p>
          <a:p>
            <a:pPr lvl="0" fontAlgn="base"/>
            <a:r>
              <a:rPr lang="ru-RU" sz="2400" dirty="0"/>
              <a:t>ФОПД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сприяти</a:t>
            </a:r>
            <a:r>
              <a:rPr lang="ru-RU" sz="2400" dirty="0"/>
              <a:t> </a:t>
            </a:r>
            <a:r>
              <a:rPr lang="ru-RU" sz="2400" dirty="0" err="1"/>
              <a:t>раціональному</a:t>
            </a:r>
            <a:r>
              <a:rPr lang="ru-RU" sz="2400" dirty="0"/>
              <a:t> </a:t>
            </a:r>
            <a:r>
              <a:rPr lang="ru-RU" sz="2400" dirty="0" err="1"/>
              <a:t>використанню</a:t>
            </a:r>
            <a:r>
              <a:rPr lang="ru-RU" sz="2400" dirty="0"/>
              <a:t> часу </a:t>
            </a:r>
            <a:r>
              <a:rPr lang="ru-RU" sz="2400" dirty="0" err="1"/>
              <a:t>викладача</a:t>
            </a:r>
            <a:r>
              <a:rPr lang="ru-RU" sz="2400" dirty="0"/>
              <a:t> та </a:t>
            </a:r>
            <a:r>
              <a:rPr lang="ru-RU" sz="2400" dirty="0" err="1"/>
              <a:t>студентів</a:t>
            </a:r>
            <a:r>
              <a:rPr lang="ru-RU" sz="2400" dirty="0"/>
              <a:t>; </a:t>
            </a:r>
          </a:p>
          <a:p>
            <a:pPr lvl="0" fontAlgn="base"/>
            <a:r>
              <a:rPr lang="ru-RU" sz="2400" dirty="0" err="1"/>
              <a:t>орієнтуватися</a:t>
            </a:r>
            <a:r>
              <a:rPr lang="ru-RU" sz="2400" dirty="0"/>
              <a:t> на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,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теоретичний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технологічний</a:t>
            </a:r>
            <a:r>
              <a:rPr lang="ru-RU" sz="2400" dirty="0"/>
              <a:t> характер, </a:t>
            </a:r>
            <a:r>
              <a:rPr lang="ru-RU" sz="2400" dirty="0" err="1"/>
              <a:t>наявність</a:t>
            </a:r>
            <a:r>
              <a:rPr lang="ru-RU" sz="2400" dirty="0"/>
              <a:t> </a:t>
            </a:r>
            <a:r>
              <a:rPr lang="ru-RU" sz="2400" dirty="0" err="1"/>
              <a:t>підручників</a:t>
            </a:r>
            <a:r>
              <a:rPr lang="ru-RU" sz="2400" dirty="0"/>
              <a:t> і </a:t>
            </a:r>
            <a:r>
              <a:rPr lang="ru-RU" sz="2400" dirty="0" err="1"/>
              <a:t>посібників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; </a:t>
            </a:r>
          </a:p>
          <a:p>
            <a:pPr lvl="0" fontAlgn="base"/>
            <a:r>
              <a:rPr lang="ru-RU" sz="2400" dirty="0" err="1" smtClean="0"/>
              <a:t>зважувати</a:t>
            </a:r>
            <a:r>
              <a:rPr lang="ru-RU" sz="2400" dirty="0" smtClean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 </a:t>
            </a:r>
            <a:r>
              <a:rPr lang="ru-RU" sz="2400" dirty="0" err="1"/>
              <a:t>аудиторії</a:t>
            </a:r>
            <a:r>
              <a:rPr lang="ru-RU" sz="2400" dirty="0"/>
              <a:t> (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розміри</a:t>
            </a:r>
            <a:r>
              <a:rPr lang="ru-RU" sz="2400" dirty="0"/>
              <a:t>, </a:t>
            </a:r>
            <a:r>
              <a:rPr lang="ru-RU" sz="2400" dirty="0" err="1"/>
              <a:t>розстановка</a:t>
            </a:r>
            <a:r>
              <a:rPr lang="ru-RU" sz="2400" dirty="0"/>
              <a:t> парт</a:t>
            </a:r>
            <a:r>
              <a:rPr lang="ru-RU" sz="2400" dirty="0" smtClean="0"/>
              <a:t>) та </a:t>
            </a:r>
            <a:r>
              <a:rPr lang="ru-RU" sz="2400" dirty="0" err="1" smtClean="0"/>
              <a:t>ін</a:t>
            </a:r>
            <a:r>
              <a:rPr lang="ru-RU" sz="240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399992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49</TotalTime>
  <Words>209</Words>
  <Application>Microsoft Office PowerPoint</Application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Основні форми організації пізнавальної діяльності студентів у ЗВО </vt:lpstr>
      <vt:lpstr>Презентация PowerPoint</vt:lpstr>
      <vt:lpstr>Форми організації пізнавальної діяльності</vt:lpstr>
      <vt:lpstr>Умови використання ФОПД під час викладання фахових дисциплін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Фінляндія</dc:title>
  <dc:creator>User</dc:creator>
  <cp:lastModifiedBy>Misha</cp:lastModifiedBy>
  <cp:revision>6</cp:revision>
  <dcterms:created xsi:type="dcterms:W3CDTF">2020-10-02T09:15:55Z</dcterms:created>
  <dcterms:modified xsi:type="dcterms:W3CDTF">2020-10-19T15:18:50Z</dcterms:modified>
</cp:coreProperties>
</file>