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90" r:id="rId19"/>
    <p:sldId id="284" r:id="rId20"/>
    <p:sldId id="285" r:id="rId21"/>
    <p:sldId id="286" r:id="rId22"/>
    <p:sldId id="287" r:id="rId23"/>
    <p:sldId id="288" r:id="rId24"/>
    <p:sldId id="28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E8760-515D-4E49-A51F-4B74AA6C7F1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6FA9F513-A7AC-464C-BBFC-10C8DBC233B2}">
      <dgm:prSet phldrT="[Текст]" custT="1"/>
      <dgm:spPr>
        <a:solidFill>
          <a:schemeClr val="accent1">
            <a:lumMod val="60000"/>
            <a:lumOff val="40000"/>
          </a:schemeClr>
        </a:solidFill>
      </dgm:spPr>
      <dgm:t>
        <a:bodyPr/>
        <a:lstStyle/>
        <a:p>
          <a:pPr algn="ctr"/>
          <a:r>
            <a:rPr lang="en-GB" sz="4000" b="1" dirty="0" smtClean="0">
              <a:effectLst>
                <a:outerShdw blurRad="38100" dist="38100" dir="2700000" algn="tl">
                  <a:srgbClr val="000000">
                    <a:alpha val="43137"/>
                  </a:srgbClr>
                </a:outerShdw>
              </a:effectLst>
              <a:latin typeface="Times New Roman" pitchFamily="18" charset="0"/>
              <a:cs typeface="Times New Roman" pitchFamily="18" charset="0"/>
            </a:rPr>
            <a:t>Introduction</a:t>
          </a:r>
          <a:endParaRPr lang="en-GB" sz="4000" b="1" dirty="0">
            <a:effectLst>
              <a:outerShdw blurRad="38100" dist="38100" dir="2700000" algn="tl">
                <a:srgbClr val="000000">
                  <a:alpha val="43137"/>
                </a:srgbClr>
              </a:outerShdw>
            </a:effectLst>
          </a:endParaRPr>
        </a:p>
      </dgm:t>
    </dgm:pt>
    <dgm:pt modelId="{0E742740-ED2D-44A1-A96C-CD1E98D3BD18}" type="parTrans" cxnId="{E0941EE1-2E3F-41B2-A800-CEC250D3E3F1}">
      <dgm:prSet/>
      <dgm:spPr/>
      <dgm:t>
        <a:bodyPr/>
        <a:lstStyle/>
        <a:p>
          <a:endParaRPr lang="en-GB"/>
        </a:p>
      </dgm:t>
    </dgm:pt>
    <dgm:pt modelId="{79F0A283-7288-4330-BD5B-399FA567D5D1}" type="sibTrans" cxnId="{E0941EE1-2E3F-41B2-A800-CEC250D3E3F1}">
      <dgm:prSet/>
      <dgm:spPr/>
      <dgm:t>
        <a:bodyPr/>
        <a:lstStyle/>
        <a:p>
          <a:endParaRPr lang="en-GB"/>
        </a:p>
      </dgm:t>
    </dgm:pt>
    <dgm:pt modelId="{E6A0758D-5C34-4F14-912B-9436ABB9449B}">
      <dgm:prSet phldrT="[Текст]" custT="1"/>
      <dgm:spPr>
        <a:solidFill>
          <a:schemeClr val="tx2">
            <a:lumMod val="60000"/>
            <a:lumOff val="40000"/>
          </a:schemeClr>
        </a:solidFill>
      </dgm:spPr>
      <dgm:t>
        <a:bodyPr/>
        <a:lstStyle/>
        <a:p>
          <a:pPr algn="ctr"/>
          <a:r>
            <a:rPr lang="en-GB" sz="4000" b="1" dirty="0" smtClean="0">
              <a:effectLst>
                <a:outerShdw blurRad="38100" dist="38100" dir="2700000" algn="tl">
                  <a:srgbClr val="000000">
                    <a:alpha val="43137"/>
                  </a:srgbClr>
                </a:outerShdw>
              </a:effectLst>
              <a:latin typeface="Times New Roman" pitchFamily="18" charset="0"/>
              <a:cs typeface="Times New Roman" pitchFamily="18" charset="0"/>
            </a:rPr>
            <a:t>Method</a:t>
          </a:r>
          <a:endParaRPr lang="en-GB" sz="4000" b="1" dirty="0">
            <a:effectLst>
              <a:outerShdw blurRad="38100" dist="38100" dir="2700000" algn="tl">
                <a:srgbClr val="000000">
                  <a:alpha val="43137"/>
                </a:srgbClr>
              </a:outerShdw>
            </a:effectLst>
          </a:endParaRPr>
        </a:p>
      </dgm:t>
    </dgm:pt>
    <dgm:pt modelId="{8D0FB5C9-481C-49AE-927E-7A71769C8211}" type="parTrans" cxnId="{F164E0AE-E4AC-4BFD-B25E-23183D76C0E8}">
      <dgm:prSet/>
      <dgm:spPr/>
      <dgm:t>
        <a:bodyPr/>
        <a:lstStyle/>
        <a:p>
          <a:endParaRPr lang="en-GB"/>
        </a:p>
      </dgm:t>
    </dgm:pt>
    <dgm:pt modelId="{228840D7-3B3B-4127-B946-9D34671D2ABD}" type="sibTrans" cxnId="{F164E0AE-E4AC-4BFD-B25E-23183D76C0E8}">
      <dgm:prSet/>
      <dgm:spPr/>
      <dgm:t>
        <a:bodyPr/>
        <a:lstStyle/>
        <a:p>
          <a:endParaRPr lang="en-GB"/>
        </a:p>
      </dgm:t>
    </dgm:pt>
    <dgm:pt modelId="{EFCAC216-D107-4BFA-9784-B8CE6A47F5DF}">
      <dgm:prSet phldrT="[Текст]" custT="1"/>
      <dgm:spPr>
        <a:solidFill>
          <a:schemeClr val="tx2">
            <a:lumMod val="75000"/>
          </a:schemeClr>
        </a:solidFill>
      </dgm:spPr>
      <dgm:t>
        <a:bodyPr/>
        <a:lstStyle/>
        <a:p>
          <a:pPr algn="ctr"/>
          <a:r>
            <a:rPr lang="en-GB" sz="4000" b="1" dirty="0" smtClean="0">
              <a:effectLst>
                <a:outerShdw blurRad="38100" dist="38100" dir="2700000" algn="tl">
                  <a:srgbClr val="000000">
                    <a:alpha val="43137"/>
                  </a:srgbClr>
                </a:outerShdw>
              </a:effectLst>
              <a:latin typeface="Times New Roman" pitchFamily="18" charset="0"/>
              <a:cs typeface="Times New Roman" pitchFamily="18" charset="0"/>
            </a:rPr>
            <a:t>Results</a:t>
          </a:r>
          <a:endParaRPr lang="en-GB" sz="4000" b="1" dirty="0">
            <a:effectLst>
              <a:outerShdw blurRad="38100" dist="38100" dir="2700000" algn="tl">
                <a:srgbClr val="000000">
                  <a:alpha val="43137"/>
                </a:srgbClr>
              </a:outerShdw>
            </a:effectLst>
          </a:endParaRPr>
        </a:p>
      </dgm:t>
    </dgm:pt>
    <dgm:pt modelId="{891E8A42-D3EA-45E6-9679-422A98CE9FE4}" type="parTrans" cxnId="{A28601C2-3E82-4566-9AA9-ADB6D6B480C7}">
      <dgm:prSet/>
      <dgm:spPr/>
      <dgm:t>
        <a:bodyPr/>
        <a:lstStyle/>
        <a:p>
          <a:endParaRPr lang="en-GB"/>
        </a:p>
      </dgm:t>
    </dgm:pt>
    <dgm:pt modelId="{41B57462-E00A-4D0F-B4F5-1A12D41F0203}" type="sibTrans" cxnId="{A28601C2-3E82-4566-9AA9-ADB6D6B480C7}">
      <dgm:prSet/>
      <dgm:spPr/>
      <dgm:t>
        <a:bodyPr/>
        <a:lstStyle/>
        <a:p>
          <a:endParaRPr lang="en-GB"/>
        </a:p>
      </dgm:t>
    </dgm:pt>
    <dgm:pt modelId="{4AE4180C-30D5-480E-A5E9-49271F9FC751}">
      <dgm:prSet custT="1"/>
      <dgm:spPr>
        <a:solidFill>
          <a:schemeClr val="accent5">
            <a:lumMod val="50000"/>
          </a:schemeClr>
        </a:solidFill>
      </dgm:spPr>
      <dgm:t>
        <a:bodyPr/>
        <a:lstStyle/>
        <a:p>
          <a:pPr algn="ctr"/>
          <a:r>
            <a:rPr lang="en-GB" sz="4000" b="1" dirty="0" smtClean="0">
              <a:effectLst>
                <a:outerShdw blurRad="38100" dist="38100" dir="2700000" algn="tl">
                  <a:srgbClr val="000000">
                    <a:alpha val="43137"/>
                  </a:srgbClr>
                </a:outerShdw>
              </a:effectLst>
              <a:latin typeface="Times New Roman" pitchFamily="18" charset="0"/>
              <a:cs typeface="Times New Roman" pitchFamily="18" charset="0"/>
            </a:rPr>
            <a:t>(Conclusion)</a:t>
          </a:r>
          <a:endParaRPr lang="en-GB" sz="4000" b="1" dirty="0">
            <a:effectLst>
              <a:outerShdw blurRad="38100" dist="38100" dir="2700000" algn="tl">
                <a:srgbClr val="000000">
                  <a:alpha val="43137"/>
                </a:srgbClr>
              </a:outerShdw>
            </a:effectLst>
          </a:endParaRPr>
        </a:p>
      </dgm:t>
    </dgm:pt>
    <dgm:pt modelId="{C28CC6A8-267F-456C-AFD9-07FBE1C38C61}" type="parTrans" cxnId="{67B73407-434A-474E-859C-FB3F1AC329D5}">
      <dgm:prSet/>
      <dgm:spPr/>
      <dgm:t>
        <a:bodyPr/>
        <a:lstStyle/>
        <a:p>
          <a:endParaRPr lang="en-GB"/>
        </a:p>
      </dgm:t>
    </dgm:pt>
    <dgm:pt modelId="{C285733F-7808-4AE3-8965-B8FA777C906E}" type="sibTrans" cxnId="{67B73407-434A-474E-859C-FB3F1AC329D5}">
      <dgm:prSet/>
      <dgm:spPr/>
      <dgm:t>
        <a:bodyPr/>
        <a:lstStyle/>
        <a:p>
          <a:endParaRPr lang="en-GB"/>
        </a:p>
      </dgm:t>
    </dgm:pt>
    <dgm:pt modelId="{D9CBF911-18BA-4A69-9932-941277517274}">
      <dgm:prSet custT="1"/>
      <dgm:spPr>
        <a:solidFill>
          <a:schemeClr val="accent5">
            <a:lumMod val="75000"/>
          </a:schemeClr>
        </a:solidFill>
      </dgm:spPr>
      <dgm:t>
        <a:bodyPr/>
        <a:lstStyle/>
        <a:p>
          <a:pPr algn="l">
            <a:tabLst/>
          </a:pPr>
          <a:r>
            <a:rPr lang="en-GB" sz="3600" b="1" dirty="0" smtClean="0">
              <a:effectLst>
                <a:outerShdw blurRad="38100" dist="38100" dir="2700000" algn="tl">
                  <a:srgbClr val="000000">
                    <a:alpha val="43137"/>
                  </a:srgbClr>
                </a:outerShdw>
              </a:effectLst>
              <a:latin typeface="Times New Roman" pitchFamily="18" charset="0"/>
              <a:cs typeface="Times New Roman" pitchFamily="18" charset="0"/>
            </a:rPr>
            <a:t>and Discussion </a:t>
          </a:r>
          <a:r>
            <a:rPr lang="en-GB" sz="2400" b="1" dirty="0" smtClean="0">
              <a:effectLst>
                <a:outerShdw blurRad="38100" dist="38100" dir="2700000" algn="tl">
                  <a:srgbClr val="000000">
                    <a:alpha val="43137"/>
                  </a:srgbClr>
                </a:outerShdw>
              </a:effectLst>
              <a:latin typeface="Times New Roman" pitchFamily="18" charset="0"/>
              <a:cs typeface="Times New Roman" pitchFamily="18" charset="0"/>
            </a:rPr>
            <a:t>(=Conclusion)</a:t>
          </a:r>
          <a:endParaRPr lang="en-GB" sz="3600" b="1" dirty="0">
            <a:effectLst>
              <a:outerShdw blurRad="38100" dist="38100" dir="2700000" algn="tl">
                <a:srgbClr val="000000">
                  <a:alpha val="43137"/>
                </a:srgbClr>
              </a:outerShdw>
            </a:effectLst>
          </a:endParaRPr>
        </a:p>
      </dgm:t>
    </dgm:pt>
    <dgm:pt modelId="{5809CEE8-1361-42D3-9079-1FEEE88CB6A6}" type="parTrans" cxnId="{EB0BC351-1758-4425-A61B-473476532B51}">
      <dgm:prSet/>
      <dgm:spPr/>
      <dgm:t>
        <a:bodyPr/>
        <a:lstStyle/>
        <a:p>
          <a:endParaRPr lang="en-GB"/>
        </a:p>
      </dgm:t>
    </dgm:pt>
    <dgm:pt modelId="{75DB383F-5B64-4729-A384-FB3903FCFDB9}" type="sibTrans" cxnId="{EB0BC351-1758-4425-A61B-473476532B51}">
      <dgm:prSet/>
      <dgm:spPr/>
      <dgm:t>
        <a:bodyPr/>
        <a:lstStyle/>
        <a:p>
          <a:endParaRPr lang="en-GB"/>
        </a:p>
      </dgm:t>
    </dgm:pt>
    <dgm:pt modelId="{330AF8E0-FFB2-44C8-873F-730A3B5A9FB8}" type="pres">
      <dgm:prSet presAssocID="{3EEE8760-515D-4E49-A51F-4B74AA6C7F16}" presName="outerComposite" presStyleCnt="0">
        <dgm:presLayoutVars>
          <dgm:chMax val="5"/>
          <dgm:dir/>
          <dgm:resizeHandles val="exact"/>
        </dgm:presLayoutVars>
      </dgm:prSet>
      <dgm:spPr/>
      <dgm:t>
        <a:bodyPr/>
        <a:lstStyle/>
        <a:p>
          <a:endParaRPr lang="en-GB"/>
        </a:p>
      </dgm:t>
    </dgm:pt>
    <dgm:pt modelId="{865DD498-C94E-4808-A3AD-EE39660CC11C}" type="pres">
      <dgm:prSet presAssocID="{3EEE8760-515D-4E49-A51F-4B74AA6C7F16}" presName="dummyMaxCanvas" presStyleCnt="0">
        <dgm:presLayoutVars/>
      </dgm:prSet>
      <dgm:spPr/>
    </dgm:pt>
    <dgm:pt modelId="{10E3E951-7A1C-4232-88C0-26FE3752A728}" type="pres">
      <dgm:prSet presAssocID="{3EEE8760-515D-4E49-A51F-4B74AA6C7F16}" presName="FiveNodes_1" presStyleLbl="node1" presStyleIdx="0" presStyleCnt="5">
        <dgm:presLayoutVars>
          <dgm:bulletEnabled val="1"/>
        </dgm:presLayoutVars>
      </dgm:prSet>
      <dgm:spPr/>
      <dgm:t>
        <a:bodyPr/>
        <a:lstStyle/>
        <a:p>
          <a:endParaRPr lang="en-GB"/>
        </a:p>
      </dgm:t>
    </dgm:pt>
    <dgm:pt modelId="{1E2D16CE-6097-4B92-9FA2-6E0636EC9A5A}" type="pres">
      <dgm:prSet presAssocID="{3EEE8760-515D-4E49-A51F-4B74AA6C7F16}" presName="FiveNodes_2" presStyleLbl="node1" presStyleIdx="1" presStyleCnt="5">
        <dgm:presLayoutVars>
          <dgm:bulletEnabled val="1"/>
        </dgm:presLayoutVars>
      </dgm:prSet>
      <dgm:spPr/>
      <dgm:t>
        <a:bodyPr/>
        <a:lstStyle/>
        <a:p>
          <a:endParaRPr lang="en-GB"/>
        </a:p>
      </dgm:t>
    </dgm:pt>
    <dgm:pt modelId="{4FB565DF-6193-4FA0-8D94-CA0B4C4EA11E}" type="pres">
      <dgm:prSet presAssocID="{3EEE8760-515D-4E49-A51F-4B74AA6C7F16}" presName="FiveNodes_3" presStyleLbl="node1" presStyleIdx="2" presStyleCnt="5">
        <dgm:presLayoutVars>
          <dgm:bulletEnabled val="1"/>
        </dgm:presLayoutVars>
      </dgm:prSet>
      <dgm:spPr/>
      <dgm:t>
        <a:bodyPr/>
        <a:lstStyle/>
        <a:p>
          <a:endParaRPr lang="en-GB"/>
        </a:p>
      </dgm:t>
    </dgm:pt>
    <dgm:pt modelId="{EF7BD867-2865-4773-B842-BC684F257E83}" type="pres">
      <dgm:prSet presAssocID="{3EEE8760-515D-4E49-A51F-4B74AA6C7F16}" presName="FiveNodes_4" presStyleLbl="node1" presStyleIdx="3" presStyleCnt="5" custLinFactNeighborX="-429" custLinFactNeighborY="3368">
        <dgm:presLayoutVars>
          <dgm:bulletEnabled val="1"/>
        </dgm:presLayoutVars>
      </dgm:prSet>
      <dgm:spPr/>
      <dgm:t>
        <a:bodyPr/>
        <a:lstStyle/>
        <a:p>
          <a:endParaRPr lang="en-GB"/>
        </a:p>
      </dgm:t>
    </dgm:pt>
    <dgm:pt modelId="{D54C2F93-6075-4480-ABD6-3CC793E54916}" type="pres">
      <dgm:prSet presAssocID="{3EEE8760-515D-4E49-A51F-4B74AA6C7F16}" presName="FiveNodes_5" presStyleLbl="node1" presStyleIdx="4" presStyleCnt="5">
        <dgm:presLayoutVars>
          <dgm:bulletEnabled val="1"/>
        </dgm:presLayoutVars>
      </dgm:prSet>
      <dgm:spPr/>
      <dgm:t>
        <a:bodyPr/>
        <a:lstStyle/>
        <a:p>
          <a:endParaRPr lang="en-GB"/>
        </a:p>
      </dgm:t>
    </dgm:pt>
    <dgm:pt modelId="{67D62FFF-1233-41DF-899D-F11335ABC5C0}" type="pres">
      <dgm:prSet presAssocID="{3EEE8760-515D-4E49-A51F-4B74AA6C7F16}" presName="FiveConn_1-2" presStyleLbl="fgAccFollowNode1" presStyleIdx="0" presStyleCnt="4">
        <dgm:presLayoutVars>
          <dgm:bulletEnabled val="1"/>
        </dgm:presLayoutVars>
      </dgm:prSet>
      <dgm:spPr/>
      <dgm:t>
        <a:bodyPr/>
        <a:lstStyle/>
        <a:p>
          <a:endParaRPr lang="en-GB"/>
        </a:p>
      </dgm:t>
    </dgm:pt>
    <dgm:pt modelId="{09269D2B-019F-4CBB-B87E-DE94F5EA33FF}" type="pres">
      <dgm:prSet presAssocID="{3EEE8760-515D-4E49-A51F-4B74AA6C7F16}" presName="FiveConn_2-3" presStyleLbl="fgAccFollowNode1" presStyleIdx="1" presStyleCnt="4">
        <dgm:presLayoutVars>
          <dgm:bulletEnabled val="1"/>
        </dgm:presLayoutVars>
      </dgm:prSet>
      <dgm:spPr/>
      <dgm:t>
        <a:bodyPr/>
        <a:lstStyle/>
        <a:p>
          <a:endParaRPr lang="en-GB"/>
        </a:p>
      </dgm:t>
    </dgm:pt>
    <dgm:pt modelId="{5C1FB378-DEE1-483F-B216-9DE12A36087A}" type="pres">
      <dgm:prSet presAssocID="{3EEE8760-515D-4E49-A51F-4B74AA6C7F16}" presName="FiveConn_3-4" presStyleLbl="fgAccFollowNode1" presStyleIdx="2" presStyleCnt="4">
        <dgm:presLayoutVars>
          <dgm:bulletEnabled val="1"/>
        </dgm:presLayoutVars>
      </dgm:prSet>
      <dgm:spPr/>
      <dgm:t>
        <a:bodyPr/>
        <a:lstStyle/>
        <a:p>
          <a:endParaRPr lang="en-GB"/>
        </a:p>
      </dgm:t>
    </dgm:pt>
    <dgm:pt modelId="{D78AB065-EBFE-47E4-97AF-F069C84E3C95}" type="pres">
      <dgm:prSet presAssocID="{3EEE8760-515D-4E49-A51F-4B74AA6C7F16}" presName="FiveConn_4-5" presStyleLbl="fgAccFollowNode1" presStyleIdx="3" presStyleCnt="4">
        <dgm:presLayoutVars>
          <dgm:bulletEnabled val="1"/>
        </dgm:presLayoutVars>
      </dgm:prSet>
      <dgm:spPr/>
      <dgm:t>
        <a:bodyPr/>
        <a:lstStyle/>
        <a:p>
          <a:endParaRPr lang="en-GB"/>
        </a:p>
      </dgm:t>
    </dgm:pt>
    <dgm:pt modelId="{145A79FE-BEC6-406B-9737-FDA1739AED78}" type="pres">
      <dgm:prSet presAssocID="{3EEE8760-515D-4E49-A51F-4B74AA6C7F16}" presName="FiveNodes_1_text" presStyleLbl="node1" presStyleIdx="4" presStyleCnt="5">
        <dgm:presLayoutVars>
          <dgm:bulletEnabled val="1"/>
        </dgm:presLayoutVars>
      </dgm:prSet>
      <dgm:spPr/>
      <dgm:t>
        <a:bodyPr/>
        <a:lstStyle/>
        <a:p>
          <a:endParaRPr lang="en-GB"/>
        </a:p>
      </dgm:t>
    </dgm:pt>
    <dgm:pt modelId="{B4AA3ED4-1F1D-4133-A7F0-0FB3CBA71056}" type="pres">
      <dgm:prSet presAssocID="{3EEE8760-515D-4E49-A51F-4B74AA6C7F16}" presName="FiveNodes_2_text" presStyleLbl="node1" presStyleIdx="4" presStyleCnt="5">
        <dgm:presLayoutVars>
          <dgm:bulletEnabled val="1"/>
        </dgm:presLayoutVars>
      </dgm:prSet>
      <dgm:spPr/>
      <dgm:t>
        <a:bodyPr/>
        <a:lstStyle/>
        <a:p>
          <a:endParaRPr lang="en-GB"/>
        </a:p>
      </dgm:t>
    </dgm:pt>
    <dgm:pt modelId="{0FAA34BF-E389-401F-90ED-ED59EBCCC207}" type="pres">
      <dgm:prSet presAssocID="{3EEE8760-515D-4E49-A51F-4B74AA6C7F16}" presName="FiveNodes_3_text" presStyleLbl="node1" presStyleIdx="4" presStyleCnt="5">
        <dgm:presLayoutVars>
          <dgm:bulletEnabled val="1"/>
        </dgm:presLayoutVars>
      </dgm:prSet>
      <dgm:spPr/>
      <dgm:t>
        <a:bodyPr/>
        <a:lstStyle/>
        <a:p>
          <a:endParaRPr lang="en-GB"/>
        </a:p>
      </dgm:t>
    </dgm:pt>
    <dgm:pt modelId="{66E1B87D-5740-4A57-AC30-4CF0A10DFE03}" type="pres">
      <dgm:prSet presAssocID="{3EEE8760-515D-4E49-A51F-4B74AA6C7F16}" presName="FiveNodes_4_text" presStyleLbl="node1" presStyleIdx="4" presStyleCnt="5">
        <dgm:presLayoutVars>
          <dgm:bulletEnabled val="1"/>
        </dgm:presLayoutVars>
      </dgm:prSet>
      <dgm:spPr/>
      <dgm:t>
        <a:bodyPr/>
        <a:lstStyle/>
        <a:p>
          <a:endParaRPr lang="en-GB"/>
        </a:p>
      </dgm:t>
    </dgm:pt>
    <dgm:pt modelId="{B2161063-C01C-4ED2-AC02-95E43D0059D7}" type="pres">
      <dgm:prSet presAssocID="{3EEE8760-515D-4E49-A51F-4B74AA6C7F16}" presName="FiveNodes_5_text" presStyleLbl="node1" presStyleIdx="4" presStyleCnt="5">
        <dgm:presLayoutVars>
          <dgm:bulletEnabled val="1"/>
        </dgm:presLayoutVars>
      </dgm:prSet>
      <dgm:spPr/>
      <dgm:t>
        <a:bodyPr/>
        <a:lstStyle/>
        <a:p>
          <a:endParaRPr lang="en-GB"/>
        </a:p>
      </dgm:t>
    </dgm:pt>
  </dgm:ptLst>
  <dgm:cxnLst>
    <dgm:cxn modelId="{8476196A-F8C7-4CEC-867B-C24B1172E6DA}" type="presOf" srcId="{6FA9F513-A7AC-464C-BBFC-10C8DBC233B2}" destId="{10E3E951-7A1C-4232-88C0-26FE3752A728}" srcOrd="0" destOrd="0" presId="urn:microsoft.com/office/officeart/2005/8/layout/vProcess5"/>
    <dgm:cxn modelId="{A28601C2-3E82-4566-9AA9-ADB6D6B480C7}" srcId="{3EEE8760-515D-4E49-A51F-4B74AA6C7F16}" destId="{EFCAC216-D107-4BFA-9784-B8CE6A47F5DF}" srcOrd="2" destOrd="0" parTransId="{891E8A42-D3EA-45E6-9679-422A98CE9FE4}" sibTransId="{41B57462-E00A-4D0F-B4F5-1A12D41F0203}"/>
    <dgm:cxn modelId="{09063F16-CE5A-43B8-950B-1BDA3E949E5E}" type="presOf" srcId="{228840D7-3B3B-4127-B946-9D34671D2ABD}" destId="{09269D2B-019F-4CBB-B87E-DE94F5EA33FF}" srcOrd="0" destOrd="0" presId="urn:microsoft.com/office/officeart/2005/8/layout/vProcess5"/>
    <dgm:cxn modelId="{EB0BC351-1758-4425-A61B-473476532B51}" srcId="{3EEE8760-515D-4E49-A51F-4B74AA6C7F16}" destId="{D9CBF911-18BA-4A69-9932-941277517274}" srcOrd="3" destOrd="0" parTransId="{5809CEE8-1361-42D3-9079-1FEEE88CB6A6}" sibTransId="{75DB383F-5B64-4729-A384-FB3903FCFDB9}"/>
    <dgm:cxn modelId="{E89BB322-4BAD-4DD8-B1F6-86F172764B7E}" type="presOf" srcId="{41B57462-E00A-4D0F-B4F5-1A12D41F0203}" destId="{5C1FB378-DEE1-483F-B216-9DE12A36087A}" srcOrd="0" destOrd="0" presId="urn:microsoft.com/office/officeart/2005/8/layout/vProcess5"/>
    <dgm:cxn modelId="{BA9A2F91-2FDE-4CB5-ACE4-EB798BBF3FFF}" type="presOf" srcId="{E6A0758D-5C34-4F14-912B-9436ABB9449B}" destId="{1E2D16CE-6097-4B92-9FA2-6E0636EC9A5A}" srcOrd="0" destOrd="0" presId="urn:microsoft.com/office/officeart/2005/8/layout/vProcess5"/>
    <dgm:cxn modelId="{93803D48-8D48-4817-AC4E-A4E53C9BE685}" type="presOf" srcId="{EFCAC216-D107-4BFA-9784-B8CE6A47F5DF}" destId="{4FB565DF-6193-4FA0-8D94-CA0B4C4EA11E}" srcOrd="0" destOrd="0" presId="urn:microsoft.com/office/officeart/2005/8/layout/vProcess5"/>
    <dgm:cxn modelId="{E0941EE1-2E3F-41B2-A800-CEC250D3E3F1}" srcId="{3EEE8760-515D-4E49-A51F-4B74AA6C7F16}" destId="{6FA9F513-A7AC-464C-BBFC-10C8DBC233B2}" srcOrd="0" destOrd="0" parTransId="{0E742740-ED2D-44A1-A96C-CD1E98D3BD18}" sibTransId="{79F0A283-7288-4330-BD5B-399FA567D5D1}"/>
    <dgm:cxn modelId="{DFF15E92-79C6-40A7-A33B-95A9D15DBDF0}" type="presOf" srcId="{D9CBF911-18BA-4A69-9932-941277517274}" destId="{EF7BD867-2865-4773-B842-BC684F257E83}" srcOrd="0" destOrd="0" presId="urn:microsoft.com/office/officeart/2005/8/layout/vProcess5"/>
    <dgm:cxn modelId="{3AD30976-CDD7-4391-9624-36B3A989A3C3}" type="presOf" srcId="{E6A0758D-5C34-4F14-912B-9436ABB9449B}" destId="{B4AA3ED4-1F1D-4133-A7F0-0FB3CBA71056}" srcOrd="1" destOrd="0" presId="urn:microsoft.com/office/officeart/2005/8/layout/vProcess5"/>
    <dgm:cxn modelId="{7E9B744B-B6CA-490F-B75B-0E76D5290E01}" type="presOf" srcId="{4AE4180C-30D5-480E-A5E9-49271F9FC751}" destId="{D54C2F93-6075-4480-ABD6-3CC793E54916}" srcOrd="0" destOrd="0" presId="urn:microsoft.com/office/officeart/2005/8/layout/vProcess5"/>
    <dgm:cxn modelId="{67B73407-434A-474E-859C-FB3F1AC329D5}" srcId="{3EEE8760-515D-4E49-A51F-4B74AA6C7F16}" destId="{4AE4180C-30D5-480E-A5E9-49271F9FC751}" srcOrd="4" destOrd="0" parTransId="{C28CC6A8-267F-456C-AFD9-07FBE1C38C61}" sibTransId="{C285733F-7808-4AE3-8965-B8FA777C906E}"/>
    <dgm:cxn modelId="{D94B6D35-0EAD-451E-BDC5-B8CCB5B48903}" type="presOf" srcId="{4AE4180C-30D5-480E-A5E9-49271F9FC751}" destId="{B2161063-C01C-4ED2-AC02-95E43D0059D7}" srcOrd="1" destOrd="0" presId="urn:microsoft.com/office/officeart/2005/8/layout/vProcess5"/>
    <dgm:cxn modelId="{98DA241C-A3ED-43B1-9F01-5A97E7AE6CA4}" type="presOf" srcId="{D9CBF911-18BA-4A69-9932-941277517274}" destId="{66E1B87D-5740-4A57-AC30-4CF0A10DFE03}" srcOrd="1" destOrd="0" presId="urn:microsoft.com/office/officeart/2005/8/layout/vProcess5"/>
    <dgm:cxn modelId="{6CA98788-7139-4257-9445-B38CBDE0B587}" type="presOf" srcId="{6FA9F513-A7AC-464C-BBFC-10C8DBC233B2}" destId="{145A79FE-BEC6-406B-9737-FDA1739AED78}" srcOrd="1" destOrd="0" presId="urn:microsoft.com/office/officeart/2005/8/layout/vProcess5"/>
    <dgm:cxn modelId="{59AD1BDD-07CB-425A-945B-182ACFF6B4D6}" type="presOf" srcId="{3EEE8760-515D-4E49-A51F-4B74AA6C7F16}" destId="{330AF8E0-FFB2-44C8-873F-730A3B5A9FB8}" srcOrd="0" destOrd="0" presId="urn:microsoft.com/office/officeart/2005/8/layout/vProcess5"/>
    <dgm:cxn modelId="{8B3254A3-66F2-486D-9EE8-18A29C83135D}" type="presOf" srcId="{75DB383F-5B64-4729-A384-FB3903FCFDB9}" destId="{D78AB065-EBFE-47E4-97AF-F069C84E3C95}" srcOrd="0" destOrd="0" presId="urn:microsoft.com/office/officeart/2005/8/layout/vProcess5"/>
    <dgm:cxn modelId="{8A6D0802-9148-4F9C-AEB8-87A020FC888C}" type="presOf" srcId="{79F0A283-7288-4330-BD5B-399FA567D5D1}" destId="{67D62FFF-1233-41DF-899D-F11335ABC5C0}" srcOrd="0" destOrd="0" presId="urn:microsoft.com/office/officeart/2005/8/layout/vProcess5"/>
    <dgm:cxn modelId="{7FFB61B2-424C-4714-BADE-AFF95E4C156B}" type="presOf" srcId="{EFCAC216-D107-4BFA-9784-B8CE6A47F5DF}" destId="{0FAA34BF-E389-401F-90ED-ED59EBCCC207}" srcOrd="1" destOrd="0" presId="urn:microsoft.com/office/officeart/2005/8/layout/vProcess5"/>
    <dgm:cxn modelId="{F164E0AE-E4AC-4BFD-B25E-23183D76C0E8}" srcId="{3EEE8760-515D-4E49-A51F-4B74AA6C7F16}" destId="{E6A0758D-5C34-4F14-912B-9436ABB9449B}" srcOrd="1" destOrd="0" parTransId="{8D0FB5C9-481C-49AE-927E-7A71769C8211}" sibTransId="{228840D7-3B3B-4127-B946-9D34671D2ABD}"/>
    <dgm:cxn modelId="{907CEF72-862B-4317-9E00-7464E193BDE5}" type="presParOf" srcId="{330AF8E0-FFB2-44C8-873F-730A3B5A9FB8}" destId="{865DD498-C94E-4808-A3AD-EE39660CC11C}" srcOrd="0" destOrd="0" presId="urn:microsoft.com/office/officeart/2005/8/layout/vProcess5"/>
    <dgm:cxn modelId="{7F5E2966-553F-4104-9AD5-F6C83B1F3E1B}" type="presParOf" srcId="{330AF8E0-FFB2-44C8-873F-730A3B5A9FB8}" destId="{10E3E951-7A1C-4232-88C0-26FE3752A728}" srcOrd="1" destOrd="0" presId="urn:microsoft.com/office/officeart/2005/8/layout/vProcess5"/>
    <dgm:cxn modelId="{BF2A807C-1748-471D-AF8E-F04D08A1C7FE}" type="presParOf" srcId="{330AF8E0-FFB2-44C8-873F-730A3B5A9FB8}" destId="{1E2D16CE-6097-4B92-9FA2-6E0636EC9A5A}" srcOrd="2" destOrd="0" presId="urn:microsoft.com/office/officeart/2005/8/layout/vProcess5"/>
    <dgm:cxn modelId="{5D8D1941-CF96-46C4-85F1-A5D8EE86D11D}" type="presParOf" srcId="{330AF8E0-FFB2-44C8-873F-730A3B5A9FB8}" destId="{4FB565DF-6193-4FA0-8D94-CA0B4C4EA11E}" srcOrd="3" destOrd="0" presId="urn:microsoft.com/office/officeart/2005/8/layout/vProcess5"/>
    <dgm:cxn modelId="{2B7558B1-DBD5-4B8C-BAEF-E8C65D949876}" type="presParOf" srcId="{330AF8E0-FFB2-44C8-873F-730A3B5A9FB8}" destId="{EF7BD867-2865-4773-B842-BC684F257E83}" srcOrd="4" destOrd="0" presId="urn:microsoft.com/office/officeart/2005/8/layout/vProcess5"/>
    <dgm:cxn modelId="{79C78EF8-87A1-45CB-9E4A-AFFEC023BFE6}" type="presParOf" srcId="{330AF8E0-FFB2-44C8-873F-730A3B5A9FB8}" destId="{D54C2F93-6075-4480-ABD6-3CC793E54916}" srcOrd="5" destOrd="0" presId="urn:microsoft.com/office/officeart/2005/8/layout/vProcess5"/>
    <dgm:cxn modelId="{B84FA37E-C468-4549-8131-42D38615C2FE}" type="presParOf" srcId="{330AF8E0-FFB2-44C8-873F-730A3B5A9FB8}" destId="{67D62FFF-1233-41DF-899D-F11335ABC5C0}" srcOrd="6" destOrd="0" presId="urn:microsoft.com/office/officeart/2005/8/layout/vProcess5"/>
    <dgm:cxn modelId="{CD8E3739-90C7-45DD-9F3E-3B401FDA6C8E}" type="presParOf" srcId="{330AF8E0-FFB2-44C8-873F-730A3B5A9FB8}" destId="{09269D2B-019F-4CBB-B87E-DE94F5EA33FF}" srcOrd="7" destOrd="0" presId="urn:microsoft.com/office/officeart/2005/8/layout/vProcess5"/>
    <dgm:cxn modelId="{B7E229CF-74AD-4C33-84F0-3D0440003858}" type="presParOf" srcId="{330AF8E0-FFB2-44C8-873F-730A3B5A9FB8}" destId="{5C1FB378-DEE1-483F-B216-9DE12A36087A}" srcOrd="8" destOrd="0" presId="urn:microsoft.com/office/officeart/2005/8/layout/vProcess5"/>
    <dgm:cxn modelId="{39F7FC08-76BD-4DA5-89BE-C3C17E122581}" type="presParOf" srcId="{330AF8E0-FFB2-44C8-873F-730A3B5A9FB8}" destId="{D78AB065-EBFE-47E4-97AF-F069C84E3C95}" srcOrd="9" destOrd="0" presId="urn:microsoft.com/office/officeart/2005/8/layout/vProcess5"/>
    <dgm:cxn modelId="{2A353D76-EA14-491B-A038-8F58489CE799}" type="presParOf" srcId="{330AF8E0-FFB2-44C8-873F-730A3B5A9FB8}" destId="{145A79FE-BEC6-406B-9737-FDA1739AED78}" srcOrd="10" destOrd="0" presId="urn:microsoft.com/office/officeart/2005/8/layout/vProcess5"/>
    <dgm:cxn modelId="{F0F29380-F917-4B73-84CB-7886011ABE4A}" type="presParOf" srcId="{330AF8E0-FFB2-44C8-873F-730A3B5A9FB8}" destId="{B4AA3ED4-1F1D-4133-A7F0-0FB3CBA71056}" srcOrd="11" destOrd="0" presId="urn:microsoft.com/office/officeart/2005/8/layout/vProcess5"/>
    <dgm:cxn modelId="{691E8C67-983F-4355-A66E-9297DA8937E7}" type="presParOf" srcId="{330AF8E0-FFB2-44C8-873F-730A3B5A9FB8}" destId="{0FAA34BF-E389-401F-90ED-ED59EBCCC207}" srcOrd="12" destOrd="0" presId="urn:microsoft.com/office/officeart/2005/8/layout/vProcess5"/>
    <dgm:cxn modelId="{D7151D29-3232-42F5-9737-0A0673FCCF17}" type="presParOf" srcId="{330AF8E0-FFB2-44C8-873F-730A3B5A9FB8}" destId="{66E1B87D-5740-4A57-AC30-4CF0A10DFE03}" srcOrd="13" destOrd="0" presId="urn:microsoft.com/office/officeart/2005/8/layout/vProcess5"/>
    <dgm:cxn modelId="{3A954451-EBDD-4ACE-BD50-36ED1A0ACDE0}" type="presParOf" srcId="{330AF8E0-FFB2-44C8-873F-730A3B5A9FB8}" destId="{B2161063-C01C-4ED2-AC02-95E43D0059D7}"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BD3D5-6A9D-4CDC-89FA-0A39680C2912}" type="doc">
      <dgm:prSet loTypeId="urn:microsoft.com/office/officeart/2005/8/layout/pyramid3" loCatId="pyramid" qsTypeId="urn:microsoft.com/office/officeart/2005/8/quickstyle/3d3" qsCatId="3D" csTypeId="urn:microsoft.com/office/officeart/2005/8/colors/accent1_4" csCatId="accent1" phldr="1"/>
      <dgm:spPr/>
    </dgm:pt>
    <dgm:pt modelId="{1EE3339D-7438-4948-A659-1F5C8657ABFF}">
      <dgm:prSet phldrT="[Текст]" custT="1"/>
      <dgm:spPr/>
      <dgm:t>
        <a:bodyPr/>
        <a:lstStyle/>
        <a:p>
          <a:r>
            <a:rPr lang="en-GB" sz="3200" b="1" i="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MOVE 1     Establishing a territory</a:t>
          </a:r>
          <a:r>
            <a:rPr lang="en-GB" sz="4300" b="1" i="0" dirty="0" smtClean="0">
              <a:solidFill>
                <a:schemeClr val="bg1"/>
              </a:solidFill>
              <a:effectLst>
                <a:outerShdw blurRad="38100" dist="38100" dir="2700000" algn="tl">
                  <a:srgbClr val="000000">
                    <a:alpha val="43137"/>
                  </a:srgbClr>
                </a:outerShdw>
              </a:effectLst>
            </a:rPr>
            <a:t>    </a:t>
          </a:r>
          <a:endParaRPr lang="en-GB" sz="4300" dirty="0">
            <a:solidFill>
              <a:schemeClr val="bg1"/>
            </a:solidFill>
            <a:effectLst>
              <a:outerShdw blurRad="38100" dist="38100" dir="2700000" algn="tl">
                <a:srgbClr val="000000">
                  <a:alpha val="43137"/>
                </a:srgbClr>
              </a:outerShdw>
            </a:effectLst>
          </a:endParaRPr>
        </a:p>
      </dgm:t>
    </dgm:pt>
    <dgm:pt modelId="{F277813E-18B7-404A-8A4A-9771CF25B676}" type="parTrans" cxnId="{1C295EA4-F180-424D-BCA2-ACABCF188928}">
      <dgm:prSet/>
      <dgm:spPr/>
      <dgm:t>
        <a:bodyPr/>
        <a:lstStyle/>
        <a:p>
          <a:endParaRPr lang="en-GB"/>
        </a:p>
      </dgm:t>
    </dgm:pt>
    <dgm:pt modelId="{7800DB61-B602-4790-95CB-7802EC1E7402}" type="sibTrans" cxnId="{1C295EA4-F180-424D-BCA2-ACABCF188928}">
      <dgm:prSet/>
      <dgm:spPr/>
      <dgm:t>
        <a:bodyPr/>
        <a:lstStyle/>
        <a:p>
          <a:endParaRPr lang="en-GB"/>
        </a:p>
      </dgm:t>
    </dgm:pt>
    <dgm:pt modelId="{6171BE59-BA06-4835-8D0F-7B9B116F75EC}">
      <dgm:prSet phldrT="[Текст]" custT="1"/>
      <dgm:spPr/>
      <dgm:t>
        <a:bodyPr/>
        <a:lstStyle/>
        <a:p>
          <a:r>
            <a:rPr lang="en-GB" sz="2800" b="1" i="0" dirty="0" smtClean="0">
              <a:solidFill>
                <a:schemeClr val="tx1"/>
              </a:solidFill>
              <a:effectLst/>
              <a:latin typeface="Times New Roman" pitchFamily="18" charset="0"/>
              <a:cs typeface="Times New Roman" pitchFamily="18" charset="0"/>
            </a:rPr>
            <a:t>MOVE </a:t>
          </a:r>
          <a:r>
            <a:rPr lang="en-GB" sz="2800" b="1" i="0" dirty="0" smtClean="0">
              <a:solidFill>
                <a:schemeClr val="tx1"/>
              </a:solidFill>
              <a:effectLst/>
            </a:rPr>
            <a:t>2     </a:t>
          </a:r>
        </a:p>
        <a:p>
          <a:r>
            <a:rPr lang="en-GB" sz="3200" b="1" i="0" dirty="0" smtClean="0">
              <a:solidFill>
                <a:schemeClr val="tx1"/>
              </a:solidFill>
              <a:effectLst/>
              <a:latin typeface="Times New Roman" pitchFamily="18" charset="0"/>
              <a:cs typeface="Times New Roman" pitchFamily="18" charset="0"/>
            </a:rPr>
            <a:t>Establishing a niche</a:t>
          </a:r>
          <a:endParaRPr lang="en-GB" sz="2800" dirty="0">
            <a:solidFill>
              <a:schemeClr val="tx1"/>
            </a:solidFill>
            <a:effectLst/>
            <a:latin typeface="Times New Roman" pitchFamily="18" charset="0"/>
            <a:cs typeface="Times New Roman" pitchFamily="18" charset="0"/>
          </a:endParaRPr>
        </a:p>
      </dgm:t>
    </dgm:pt>
    <dgm:pt modelId="{718C5555-550C-4B9A-9821-0DB23FB6F1D4}" type="parTrans" cxnId="{6D247753-B1A7-40E4-B291-5D198B9BAA0F}">
      <dgm:prSet/>
      <dgm:spPr/>
      <dgm:t>
        <a:bodyPr/>
        <a:lstStyle/>
        <a:p>
          <a:endParaRPr lang="en-GB"/>
        </a:p>
      </dgm:t>
    </dgm:pt>
    <dgm:pt modelId="{553FEC72-7101-4F16-B8A7-14AA8735DCC6}" type="sibTrans" cxnId="{6D247753-B1A7-40E4-B291-5D198B9BAA0F}">
      <dgm:prSet/>
      <dgm:spPr/>
      <dgm:t>
        <a:bodyPr/>
        <a:lstStyle/>
        <a:p>
          <a:endParaRPr lang="en-GB"/>
        </a:p>
      </dgm:t>
    </dgm:pt>
    <dgm:pt modelId="{BB0EBD9C-037C-4ABB-9100-1D19CA73A578}">
      <dgm:prSet phldrT="[Текст]" custT="1"/>
      <dgm:spPr/>
      <dgm:t>
        <a:bodyPr/>
        <a:lstStyle/>
        <a:p>
          <a:r>
            <a:rPr lang="en-GB" sz="2400" b="1" i="0" dirty="0" smtClean="0">
              <a:solidFill>
                <a:srgbClr val="FF0000"/>
              </a:solidFill>
              <a:effectLst/>
              <a:latin typeface="Times New Roman" pitchFamily="18" charset="0"/>
              <a:cs typeface="Times New Roman" pitchFamily="18" charset="0"/>
            </a:rPr>
            <a:t>MOVE 3    </a:t>
          </a:r>
        </a:p>
        <a:p>
          <a:r>
            <a:rPr lang="en-GB" sz="2400" b="1" i="0" dirty="0" smtClean="0">
              <a:solidFill>
                <a:srgbClr val="FF0000"/>
              </a:solidFill>
              <a:effectLst/>
              <a:latin typeface="Times New Roman" pitchFamily="18" charset="0"/>
              <a:cs typeface="Times New Roman" pitchFamily="18" charset="0"/>
            </a:rPr>
            <a:t> Occupying </a:t>
          </a:r>
        </a:p>
        <a:p>
          <a:r>
            <a:rPr lang="en-GB" sz="2400" b="1" i="0" dirty="0" smtClean="0">
              <a:solidFill>
                <a:srgbClr val="FF0000"/>
              </a:solidFill>
              <a:effectLst/>
              <a:latin typeface="Times New Roman" pitchFamily="18" charset="0"/>
              <a:cs typeface="Times New Roman" pitchFamily="18" charset="0"/>
            </a:rPr>
            <a:t>the niche</a:t>
          </a:r>
          <a:r>
            <a:rPr lang="en-GB" sz="2400" b="1" i="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dgm:t>
    </dgm:pt>
    <dgm:pt modelId="{AF43490D-740D-4B52-8E05-D36071D8B98D}" type="parTrans" cxnId="{E1B21BCD-07A6-4784-937F-5BC488C7DE72}">
      <dgm:prSet/>
      <dgm:spPr/>
      <dgm:t>
        <a:bodyPr/>
        <a:lstStyle/>
        <a:p>
          <a:endParaRPr lang="en-GB"/>
        </a:p>
      </dgm:t>
    </dgm:pt>
    <dgm:pt modelId="{FC97C27B-5A29-4EFD-94AF-56C5F5A0E054}" type="sibTrans" cxnId="{E1B21BCD-07A6-4784-937F-5BC488C7DE72}">
      <dgm:prSet/>
      <dgm:spPr/>
      <dgm:t>
        <a:bodyPr/>
        <a:lstStyle/>
        <a:p>
          <a:endParaRPr lang="en-GB"/>
        </a:p>
      </dgm:t>
    </dgm:pt>
    <dgm:pt modelId="{6EE6F37A-2D71-422B-8DA1-6E69AC10646B}" type="pres">
      <dgm:prSet presAssocID="{6FABD3D5-6A9D-4CDC-89FA-0A39680C2912}" presName="Name0" presStyleCnt="0">
        <dgm:presLayoutVars>
          <dgm:dir/>
          <dgm:animLvl val="lvl"/>
          <dgm:resizeHandles val="exact"/>
        </dgm:presLayoutVars>
      </dgm:prSet>
      <dgm:spPr/>
    </dgm:pt>
    <dgm:pt modelId="{7CFF3F74-41C6-4740-B3D5-30C477BDB0F0}" type="pres">
      <dgm:prSet presAssocID="{1EE3339D-7438-4948-A659-1F5C8657ABFF}" presName="Name8" presStyleCnt="0"/>
      <dgm:spPr/>
    </dgm:pt>
    <dgm:pt modelId="{C3693351-EF32-48F5-895F-2C07FB1F2633}" type="pres">
      <dgm:prSet presAssocID="{1EE3339D-7438-4948-A659-1F5C8657ABFF}" presName="level" presStyleLbl="node1" presStyleIdx="0" presStyleCnt="3" custLinFactNeighborX="875">
        <dgm:presLayoutVars>
          <dgm:chMax val="1"/>
          <dgm:bulletEnabled val="1"/>
        </dgm:presLayoutVars>
      </dgm:prSet>
      <dgm:spPr/>
      <dgm:t>
        <a:bodyPr/>
        <a:lstStyle/>
        <a:p>
          <a:endParaRPr lang="en-GB"/>
        </a:p>
      </dgm:t>
    </dgm:pt>
    <dgm:pt modelId="{8D7A7499-F385-4748-84F2-17FE56E7E164}" type="pres">
      <dgm:prSet presAssocID="{1EE3339D-7438-4948-A659-1F5C8657ABFF}" presName="levelTx" presStyleLbl="revTx" presStyleIdx="0" presStyleCnt="0">
        <dgm:presLayoutVars>
          <dgm:chMax val="1"/>
          <dgm:bulletEnabled val="1"/>
        </dgm:presLayoutVars>
      </dgm:prSet>
      <dgm:spPr/>
      <dgm:t>
        <a:bodyPr/>
        <a:lstStyle/>
        <a:p>
          <a:endParaRPr lang="en-GB"/>
        </a:p>
      </dgm:t>
    </dgm:pt>
    <dgm:pt modelId="{364DAB97-AFBC-4AC4-9541-45AE3E4892E1}" type="pres">
      <dgm:prSet presAssocID="{6171BE59-BA06-4835-8D0F-7B9B116F75EC}" presName="Name8" presStyleCnt="0"/>
      <dgm:spPr/>
    </dgm:pt>
    <dgm:pt modelId="{20BBDBA7-6968-4C7F-A1AE-0E03DC8F6F8B}" type="pres">
      <dgm:prSet presAssocID="{6171BE59-BA06-4835-8D0F-7B9B116F75EC}" presName="level" presStyleLbl="node1" presStyleIdx="1" presStyleCnt="3">
        <dgm:presLayoutVars>
          <dgm:chMax val="1"/>
          <dgm:bulletEnabled val="1"/>
        </dgm:presLayoutVars>
      </dgm:prSet>
      <dgm:spPr/>
      <dgm:t>
        <a:bodyPr/>
        <a:lstStyle/>
        <a:p>
          <a:endParaRPr lang="en-GB"/>
        </a:p>
      </dgm:t>
    </dgm:pt>
    <dgm:pt modelId="{0A12E727-1CB9-48F3-8E61-A94BF7DBE295}" type="pres">
      <dgm:prSet presAssocID="{6171BE59-BA06-4835-8D0F-7B9B116F75EC}" presName="levelTx" presStyleLbl="revTx" presStyleIdx="0" presStyleCnt="0">
        <dgm:presLayoutVars>
          <dgm:chMax val="1"/>
          <dgm:bulletEnabled val="1"/>
        </dgm:presLayoutVars>
      </dgm:prSet>
      <dgm:spPr/>
      <dgm:t>
        <a:bodyPr/>
        <a:lstStyle/>
        <a:p>
          <a:endParaRPr lang="en-GB"/>
        </a:p>
      </dgm:t>
    </dgm:pt>
    <dgm:pt modelId="{494825F6-4BFE-467F-BC50-8713C476B72B}" type="pres">
      <dgm:prSet presAssocID="{BB0EBD9C-037C-4ABB-9100-1D19CA73A578}" presName="Name8" presStyleCnt="0"/>
      <dgm:spPr/>
    </dgm:pt>
    <dgm:pt modelId="{715B769D-67FF-4BCA-A562-C8028421C3DF}" type="pres">
      <dgm:prSet presAssocID="{BB0EBD9C-037C-4ABB-9100-1D19CA73A578}" presName="level" presStyleLbl="node1" presStyleIdx="2" presStyleCnt="3" custScaleX="105803" custScaleY="161017">
        <dgm:presLayoutVars>
          <dgm:chMax val="1"/>
          <dgm:bulletEnabled val="1"/>
        </dgm:presLayoutVars>
      </dgm:prSet>
      <dgm:spPr/>
      <dgm:t>
        <a:bodyPr/>
        <a:lstStyle/>
        <a:p>
          <a:endParaRPr lang="en-GB"/>
        </a:p>
      </dgm:t>
    </dgm:pt>
    <dgm:pt modelId="{97E7D9C3-53DE-4804-BD45-97776086E3E7}" type="pres">
      <dgm:prSet presAssocID="{BB0EBD9C-037C-4ABB-9100-1D19CA73A578}" presName="levelTx" presStyleLbl="revTx" presStyleIdx="0" presStyleCnt="0">
        <dgm:presLayoutVars>
          <dgm:chMax val="1"/>
          <dgm:bulletEnabled val="1"/>
        </dgm:presLayoutVars>
      </dgm:prSet>
      <dgm:spPr/>
      <dgm:t>
        <a:bodyPr/>
        <a:lstStyle/>
        <a:p>
          <a:endParaRPr lang="en-GB"/>
        </a:p>
      </dgm:t>
    </dgm:pt>
  </dgm:ptLst>
  <dgm:cxnLst>
    <dgm:cxn modelId="{6D247753-B1A7-40E4-B291-5D198B9BAA0F}" srcId="{6FABD3D5-6A9D-4CDC-89FA-0A39680C2912}" destId="{6171BE59-BA06-4835-8D0F-7B9B116F75EC}" srcOrd="1" destOrd="0" parTransId="{718C5555-550C-4B9A-9821-0DB23FB6F1D4}" sibTransId="{553FEC72-7101-4F16-B8A7-14AA8735DCC6}"/>
    <dgm:cxn modelId="{E1B21BCD-07A6-4784-937F-5BC488C7DE72}" srcId="{6FABD3D5-6A9D-4CDC-89FA-0A39680C2912}" destId="{BB0EBD9C-037C-4ABB-9100-1D19CA73A578}" srcOrd="2" destOrd="0" parTransId="{AF43490D-740D-4B52-8E05-D36071D8B98D}" sibTransId="{FC97C27B-5A29-4EFD-94AF-56C5F5A0E054}"/>
    <dgm:cxn modelId="{8CB67031-F8E2-4710-881E-8582C135B238}" type="presOf" srcId="{1EE3339D-7438-4948-A659-1F5C8657ABFF}" destId="{C3693351-EF32-48F5-895F-2C07FB1F2633}" srcOrd="0" destOrd="0" presId="urn:microsoft.com/office/officeart/2005/8/layout/pyramid3"/>
    <dgm:cxn modelId="{1C295EA4-F180-424D-BCA2-ACABCF188928}" srcId="{6FABD3D5-6A9D-4CDC-89FA-0A39680C2912}" destId="{1EE3339D-7438-4948-A659-1F5C8657ABFF}" srcOrd="0" destOrd="0" parTransId="{F277813E-18B7-404A-8A4A-9771CF25B676}" sibTransId="{7800DB61-B602-4790-95CB-7802EC1E7402}"/>
    <dgm:cxn modelId="{D6D2A1FB-CA86-4F5D-8179-102100A718F8}" type="presOf" srcId="{6171BE59-BA06-4835-8D0F-7B9B116F75EC}" destId="{20BBDBA7-6968-4C7F-A1AE-0E03DC8F6F8B}" srcOrd="0" destOrd="0" presId="urn:microsoft.com/office/officeart/2005/8/layout/pyramid3"/>
    <dgm:cxn modelId="{DAB57819-E214-4EC1-B990-6519FED1FE28}" type="presOf" srcId="{BB0EBD9C-037C-4ABB-9100-1D19CA73A578}" destId="{715B769D-67FF-4BCA-A562-C8028421C3DF}" srcOrd="0" destOrd="0" presId="urn:microsoft.com/office/officeart/2005/8/layout/pyramid3"/>
    <dgm:cxn modelId="{7A65A591-CA5E-42C9-B2C5-25D43881DDAD}" type="presOf" srcId="{6171BE59-BA06-4835-8D0F-7B9B116F75EC}" destId="{0A12E727-1CB9-48F3-8E61-A94BF7DBE295}" srcOrd="1" destOrd="0" presId="urn:microsoft.com/office/officeart/2005/8/layout/pyramid3"/>
    <dgm:cxn modelId="{4B734B2C-9C4B-44C6-AECB-AF2B4106B409}" type="presOf" srcId="{1EE3339D-7438-4948-A659-1F5C8657ABFF}" destId="{8D7A7499-F385-4748-84F2-17FE56E7E164}" srcOrd="1" destOrd="0" presId="urn:microsoft.com/office/officeart/2005/8/layout/pyramid3"/>
    <dgm:cxn modelId="{3C95F4EA-DCF7-4B67-8542-C2A398DE10F6}" type="presOf" srcId="{BB0EBD9C-037C-4ABB-9100-1D19CA73A578}" destId="{97E7D9C3-53DE-4804-BD45-97776086E3E7}" srcOrd="1" destOrd="0" presId="urn:microsoft.com/office/officeart/2005/8/layout/pyramid3"/>
    <dgm:cxn modelId="{3555FD38-513A-4823-816F-A4D6F1594C1E}" type="presOf" srcId="{6FABD3D5-6A9D-4CDC-89FA-0A39680C2912}" destId="{6EE6F37A-2D71-422B-8DA1-6E69AC10646B}" srcOrd="0" destOrd="0" presId="urn:microsoft.com/office/officeart/2005/8/layout/pyramid3"/>
    <dgm:cxn modelId="{7EDDABBF-7F01-43C0-A2CE-51CCEFB5B12B}" type="presParOf" srcId="{6EE6F37A-2D71-422B-8DA1-6E69AC10646B}" destId="{7CFF3F74-41C6-4740-B3D5-30C477BDB0F0}" srcOrd="0" destOrd="0" presId="urn:microsoft.com/office/officeart/2005/8/layout/pyramid3"/>
    <dgm:cxn modelId="{464C81A5-0FE4-472B-979C-6CD36195323C}" type="presParOf" srcId="{7CFF3F74-41C6-4740-B3D5-30C477BDB0F0}" destId="{C3693351-EF32-48F5-895F-2C07FB1F2633}" srcOrd="0" destOrd="0" presId="urn:microsoft.com/office/officeart/2005/8/layout/pyramid3"/>
    <dgm:cxn modelId="{59560C69-DF56-4CC1-BB6E-67F63A760CD5}" type="presParOf" srcId="{7CFF3F74-41C6-4740-B3D5-30C477BDB0F0}" destId="{8D7A7499-F385-4748-84F2-17FE56E7E164}" srcOrd="1" destOrd="0" presId="urn:microsoft.com/office/officeart/2005/8/layout/pyramid3"/>
    <dgm:cxn modelId="{33D43B9C-210B-4C64-88E1-02074B2B70D8}" type="presParOf" srcId="{6EE6F37A-2D71-422B-8DA1-6E69AC10646B}" destId="{364DAB97-AFBC-4AC4-9541-45AE3E4892E1}" srcOrd="1" destOrd="0" presId="urn:microsoft.com/office/officeart/2005/8/layout/pyramid3"/>
    <dgm:cxn modelId="{5AE0D176-43FE-49A7-BCFC-A91FA0AB5035}" type="presParOf" srcId="{364DAB97-AFBC-4AC4-9541-45AE3E4892E1}" destId="{20BBDBA7-6968-4C7F-A1AE-0E03DC8F6F8B}" srcOrd="0" destOrd="0" presId="urn:microsoft.com/office/officeart/2005/8/layout/pyramid3"/>
    <dgm:cxn modelId="{77D98521-2C87-44DC-9FE6-3DC25C5B258D}" type="presParOf" srcId="{364DAB97-AFBC-4AC4-9541-45AE3E4892E1}" destId="{0A12E727-1CB9-48F3-8E61-A94BF7DBE295}" srcOrd="1" destOrd="0" presId="urn:microsoft.com/office/officeart/2005/8/layout/pyramid3"/>
    <dgm:cxn modelId="{F55C6B6D-8433-4AB7-98A6-F349233A88C6}" type="presParOf" srcId="{6EE6F37A-2D71-422B-8DA1-6E69AC10646B}" destId="{494825F6-4BFE-467F-BC50-8713C476B72B}" srcOrd="2" destOrd="0" presId="urn:microsoft.com/office/officeart/2005/8/layout/pyramid3"/>
    <dgm:cxn modelId="{6E18ADE7-E940-4C09-87D7-552C00B8AAA9}" type="presParOf" srcId="{494825F6-4BFE-467F-BC50-8713C476B72B}" destId="{715B769D-67FF-4BCA-A562-C8028421C3DF}" srcOrd="0" destOrd="0" presId="urn:microsoft.com/office/officeart/2005/8/layout/pyramid3"/>
    <dgm:cxn modelId="{078EFD11-C6FE-4D77-B83B-EA9EA74A2E2F}" type="presParOf" srcId="{494825F6-4BFE-467F-BC50-8713C476B72B}" destId="{97E7D9C3-53DE-4804-BD45-97776086E3E7}"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0FDCE-33E6-4CAD-9D7D-C2C0E71FC836}" type="doc">
      <dgm:prSet loTypeId="urn:microsoft.com/office/officeart/2005/8/layout/pyramid1" loCatId="pyramid" qsTypeId="urn:microsoft.com/office/officeart/2005/8/quickstyle/simple1" qsCatId="simple" csTypeId="urn:microsoft.com/office/officeart/2005/8/colors/accent1_2" csCatId="accent1" phldr="1"/>
      <dgm:spPr/>
    </dgm:pt>
    <dgm:pt modelId="{8A2D8DE7-E182-4AA1-87C8-0267EC768E01}">
      <dgm:prSet phldrT="[Текст]" custT="1"/>
      <dgm:spPr/>
      <dgm:t>
        <a:bodyPr/>
        <a:lstStyle/>
        <a:p>
          <a:pPr>
            <a:spcAft>
              <a:spcPts val="0"/>
            </a:spcAft>
          </a:pPr>
          <a:r>
            <a:rPr lang="en-GB" sz="1800" b="0" i="0" dirty="0" smtClean="0">
              <a:latin typeface="Times New Roman" pitchFamily="18" charset="0"/>
              <a:cs typeface="Times New Roman" pitchFamily="18" charset="0"/>
            </a:rPr>
            <a:t> </a:t>
          </a:r>
        </a:p>
        <a:p>
          <a:pPr>
            <a:spcAft>
              <a:spcPts val="0"/>
            </a:spcAft>
          </a:pPr>
          <a:endParaRPr lang="en-GB" sz="1800" b="0" i="0" dirty="0" smtClean="0">
            <a:latin typeface="Times New Roman" pitchFamily="18" charset="0"/>
            <a:cs typeface="Times New Roman" pitchFamily="18" charset="0"/>
          </a:endParaRPr>
        </a:p>
        <a:p>
          <a:pPr>
            <a:spcAft>
              <a:spcPts val="0"/>
            </a:spcAft>
          </a:pPr>
          <a:r>
            <a:rPr lang="en-GB" sz="1800" b="0" i="0" dirty="0" smtClean="0">
              <a:latin typeface="Times New Roman" pitchFamily="18" charset="0"/>
              <a:cs typeface="Times New Roman" pitchFamily="18" charset="0"/>
            </a:rPr>
            <a:t>1. Revisiting previous sections</a:t>
          </a:r>
        </a:p>
        <a:p>
          <a:pPr>
            <a:spcAft>
              <a:spcPts val="0"/>
            </a:spcAft>
          </a:pPr>
          <a:r>
            <a:rPr lang="en-GB" sz="1800" b="0" i="0" dirty="0" smtClean="0">
              <a:latin typeface="Times New Roman" pitchFamily="18" charset="0"/>
              <a:cs typeface="Times New Roman" pitchFamily="18" charset="0"/>
            </a:rPr>
            <a:t>1.1  Summarising/</a:t>
          </a:r>
        </a:p>
        <a:p>
          <a:pPr>
            <a:spcAft>
              <a:spcPts val="0"/>
            </a:spcAft>
          </a:pPr>
          <a:r>
            <a:rPr lang="en-GB" sz="1800" b="0" i="0" dirty="0" smtClean="0">
              <a:latin typeface="Times New Roman" pitchFamily="18" charset="0"/>
              <a:cs typeface="Times New Roman" pitchFamily="18" charset="0"/>
            </a:rPr>
            <a:t>revisiting general or key results</a:t>
          </a:r>
          <a:endParaRPr lang="en-GB" sz="1800" dirty="0">
            <a:latin typeface="Times New Roman" pitchFamily="18" charset="0"/>
            <a:cs typeface="Times New Roman" pitchFamily="18" charset="0"/>
          </a:endParaRPr>
        </a:p>
      </dgm:t>
    </dgm:pt>
    <dgm:pt modelId="{1574F95A-67D8-487A-8784-BED358BCBF0E}" type="parTrans" cxnId="{0DD5F61F-795C-45E1-ABA5-47719548A6A4}">
      <dgm:prSet/>
      <dgm:spPr/>
      <dgm:t>
        <a:bodyPr/>
        <a:lstStyle/>
        <a:p>
          <a:endParaRPr lang="en-GB"/>
        </a:p>
      </dgm:t>
    </dgm:pt>
    <dgm:pt modelId="{BDA6CB7D-FEB3-405D-9F14-DF28C1F7EB3A}" type="sibTrans" cxnId="{0DD5F61F-795C-45E1-ABA5-47719548A6A4}">
      <dgm:prSet/>
      <dgm:spPr/>
      <dgm:t>
        <a:bodyPr/>
        <a:lstStyle/>
        <a:p>
          <a:endParaRPr lang="en-GB"/>
        </a:p>
      </dgm:t>
    </dgm:pt>
    <dgm:pt modelId="{A971A6A9-40A4-41C5-ABAB-AAEDA01AB3A3}">
      <dgm:prSet phldrT="[Текст]" custT="1"/>
      <dgm:spPr>
        <a:solidFill>
          <a:schemeClr val="accent5">
            <a:lumMod val="75000"/>
          </a:schemeClr>
        </a:solidFill>
      </dgm:spPr>
      <dgm:t>
        <a:bodyPr/>
        <a:lstStyle/>
        <a:p>
          <a:r>
            <a:rPr lang="en-GB" sz="2000" b="0" i="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Mapping (relationship to existing research)</a:t>
          </a:r>
          <a:endParaRPr lang="en-GB"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E0103B84-A539-4A7D-ADCE-D72D77DC4113}" type="parTrans" cxnId="{29463D18-B2EC-43F9-997D-78A2B2A0636B}">
      <dgm:prSet/>
      <dgm:spPr/>
      <dgm:t>
        <a:bodyPr/>
        <a:lstStyle/>
        <a:p>
          <a:endParaRPr lang="en-GB"/>
        </a:p>
      </dgm:t>
    </dgm:pt>
    <dgm:pt modelId="{F9944D53-76ED-4E1B-97C9-F7475761CA7F}" type="sibTrans" cxnId="{29463D18-B2EC-43F9-997D-78A2B2A0636B}">
      <dgm:prSet/>
      <dgm:spPr/>
      <dgm:t>
        <a:bodyPr/>
        <a:lstStyle/>
        <a:p>
          <a:endParaRPr lang="en-GB"/>
        </a:p>
      </dgm:t>
    </dgm:pt>
    <dgm:pt modelId="{8904734E-773B-4DEB-A162-FEF29B142E75}">
      <dgm:prSet phldrT="[Текст]" custT="1"/>
      <dgm:spPr/>
      <dgm:t>
        <a:bodyPr/>
        <a:lstStyle/>
        <a:p>
          <a:r>
            <a:rPr lang="en-GB" sz="2000" b="0" i="0" dirty="0" smtClean="0">
              <a:latin typeface="Times New Roman" pitchFamily="18" charset="0"/>
              <a:cs typeface="Times New Roman" pitchFamily="18" charset="0"/>
            </a:rPr>
            <a:t>3     Achievement/Contribution</a:t>
          </a:r>
          <a:r>
            <a:rPr lang="en-GB" sz="2000" dirty="0" smtClean="0">
              <a:latin typeface="Times New Roman" pitchFamily="18" charset="0"/>
              <a:cs typeface="Times New Roman" pitchFamily="18" charset="0"/>
            </a:rPr>
            <a:t/>
          </a:r>
          <a:br>
            <a:rPr lang="en-GB" sz="2000" dirty="0" smtClean="0">
              <a:latin typeface="Times New Roman" pitchFamily="18" charset="0"/>
              <a:cs typeface="Times New Roman" pitchFamily="18" charset="0"/>
            </a:rPr>
          </a:br>
          <a:r>
            <a:rPr lang="en-GB" sz="2000" b="0" i="0" dirty="0" smtClean="0">
              <a:latin typeface="Times New Roman" pitchFamily="18" charset="0"/>
              <a:cs typeface="Times New Roman" pitchFamily="18" charset="0"/>
            </a:rPr>
            <a:t>      3.1  Refining the implications</a:t>
          </a:r>
          <a:r>
            <a:rPr lang="en-GB" sz="2000" dirty="0" smtClean="0">
              <a:latin typeface="Times New Roman" pitchFamily="18" charset="0"/>
              <a:cs typeface="Times New Roman" pitchFamily="18" charset="0"/>
            </a:rPr>
            <a:t/>
          </a:r>
          <a:br>
            <a:rPr lang="en-GB" sz="2000" dirty="0" smtClean="0">
              <a:latin typeface="Times New Roman" pitchFamily="18" charset="0"/>
              <a:cs typeface="Times New Roman" pitchFamily="18" charset="0"/>
            </a:rPr>
          </a:br>
          <a:endParaRPr lang="en-GB" sz="2000" dirty="0">
            <a:latin typeface="Times New Roman" pitchFamily="18" charset="0"/>
            <a:cs typeface="Times New Roman" pitchFamily="18" charset="0"/>
          </a:endParaRPr>
        </a:p>
      </dgm:t>
    </dgm:pt>
    <dgm:pt modelId="{0CFF8519-B520-4AF6-B51E-D7079D15596F}" type="parTrans" cxnId="{77583064-4DE4-4BAE-B4D2-23617CB4E395}">
      <dgm:prSet/>
      <dgm:spPr/>
      <dgm:t>
        <a:bodyPr/>
        <a:lstStyle/>
        <a:p>
          <a:endParaRPr lang="en-GB"/>
        </a:p>
      </dgm:t>
    </dgm:pt>
    <dgm:pt modelId="{C584C8DE-B6C4-465C-BACC-084AAC5BD900}" type="sibTrans" cxnId="{77583064-4DE4-4BAE-B4D2-23617CB4E395}">
      <dgm:prSet/>
      <dgm:spPr/>
      <dgm:t>
        <a:bodyPr/>
        <a:lstStyle/>
        <a:p>
          <a:endParaRPr lang="en-GB"/>
        </a:p>
      </dgm:t>
    </dgm:pt>
    <dgm:pt modelId="{468478F0-7D33-43A5-ACE2-D0EB5676514D}">
      <dgm:prSet custT="1"/>
      <dgm:spPr>
        <a:solidFill>
          <a:schemeClr val="accent2">
            <a:lumMod val="60000"/>
            <a:lumOff val="40000"/>
          </a:schemeClr>
        </a:solidFill>
      </dgm:spPr>
      <dgm:t>
        <a:bodyPr/>
        <a:lstStyle/>
        <a:p>
          <a:r>
            <a:rPr lang="en-GB" sz="2000" b="0" i="0" dirty="0" smtClean="0">
              <a:latin typeface="Times New Roman" pitchFamily="18" charset="0"/>
              <a:cs typeface="Times New Roman" pitchFamily="18" charset="0"/>
            </a:rPr>
            <a:t>4     Limitations</a:t>
          </a:r>
          <a:r>
            <a:rPr lang="en-GB" sz="2000" dirty="0" smtClean="0">
              <a:latin typeface="Times New Roman" pitchFamily="18" charset="0"/>
              <a:cs typeface="Times New Roman" pitchFamily="18" charset="0"/>
            </a:rPr>
            <a:t/>
          </a:r>
          <a:br>
            <a:rPr lang="en-GB" sz="2000" dirty="0" smtClean="0">
              <a:latin typeface="Times New Roman" pitchFamily="18" charset="0"/>
              <a:cs typeface="Times New Roman" pitchFamily="18" charset="0"/>
            </a:rPr>
          </a:br>
          <a:r>
            <a:rPr lang="en-GB" sz="2000" b="0" i="0" dirty="0" smtClean="0">
              <a:latin typeface="Times New Roman" pitchFamily="18" charset="0"/>
              <a:cs typeface="Times New Roman" pitchFamily="18" charset="0"/>
            </a:rPr>
            <a:t>       4.1. Current and future work</a:t>
          </a:r>
          <a:r>
            <a:rPr lang="en-GB" sz="2000" dirty="0" smtClean="0">
              <a:latin typeface="Times New Roman" pitchFamily="18" charset="0"/>
              <a:cs typeface="Times New Roman" pitchFamily="18" charset="0"/>
            </a:rPr>
            <a:t/>
          </a:r>
          <a:br>
            <a:rPr lang="en-GB" sz="2000" dirty="0" smtClean="0">
              <a:latin typeface="Times New Roman" pitchFamily="18" charset="0"/>
              <a:cs typeface="Times New Roman" pitchFamily="18" charset="0"/>
            </a:rPr>
          </a:br>
          <a:r>
            <a:rPr lang="en-GB" sz="2000" b="0" i="0" dirty="0" smtClean="0">
              <a:latin typeface="Times New Roman" pitchFamily="18" charset="0"/>
              <a:cs typeface="Times New Roman" pitchFamily="18" charset="0"/>
            </a:rPr>
            <a:t>      4.2  Applications</a:t>
          </a:r>
          <a:endParaRPr lang="en-GB" sz="2000" dirty="0">
            <a:latin typeface="Times New Roman" pitchFamily="18" charset="0"/>
            <a:cs typeface="Times New Roman" pitchFamily="18" charset="0"/>
          </a:endParaRPr>
        </a:p>
      </dgm:t>
    </dgm:pt>
    <dgm:pt modelId="{7C1B1EAA-AEC4-4A04-BE01-D44C798BDE08}" type="parTrans" cxnId="{C16D5EAF-0588-4EFD-8D44-C8C424ACB776}">
      <dgm:prSet/>
      <dgm:spPr/>
      <dgm:t>
        <a:bodyPr/>
        <a:lstStyle/>
        <a:p>
          <a:endParaRPr lang="en-GB"/>
        </a:p>
      </dgm:t>
    </dgm:pt>
    <dgm:pt modelId="{DDC7BB7E-C380-44C2-83F8-D4800B9556FD}" type="sibTrans" cxnId="{C16D5EAF-0588-4EFD-8D44-C8C424ACB776}">
      <dgm:prSet/>
      <dgm:spPr/>
      <dgm:t>
        <a:bodyPr/>
        <a:lstStyle/>
        <a:p>
          <a:endParaRPr lang="en-GB"/>
        </a:p>
      </dgm:t>
    </dgm:pt>
    <dgm:pt modelId="{60CB2F46-A803-4829-A0CA-F1FF00442BA4}" type="pres">
      <dgm:prSet presAssocID="{5190FDCE-33E6-4CAD-9D7D-C2C0E71FC836}" presName="Name0" presStyleCnt="0">
        <dgm:presLayoutVars>
          <dgm:dir/>
          <dgm:animLvl val="lvl"/>
          <dgm:resizeHandles val="exact"/>
        </dgm:presLayoutVars>
      </dgm:prSet>
      <dgm:spPr/>
    </dgm:pt>
    <dgm:pt modelId="{265D1BF4-C183-49C4-BB67-7C79E75B5542}" type="pres">
      <dgm:prSet presAssocID="{8A2D8DE7-E182-4AA1-87C8-0267EC768E01}" presName="Name8" presStyleCnt="0"/>
      <dgm:spPr/>
    </dgm:pt>
    <dgm:pt modelId="{5C582A6A-8E09-4E6D-B534-92D1774BBCC7}" type="pres">
      <dgm:prSet presAssocID="{8A2D8DE7-E182-4AA1-87C8-0267EC768E01}" presName="level" presStyleLbl="node1" presStyleIdx="0" presStyleCnt="4" custScaleX="99280" custScaleY="112989">
        <dgm:presLayoutVars>
          <dgm:chMax val="1"/>
          <dgm:bulletEnabled val="1"/>
        </dgm:presLayoutVars>
      </dgm:prSet>
      <dgm:spPr/>
      <dgm:t>
        <a:bodyPr/>
        <a:lstStyle/>
        <a:p>
          <a:endParaRPr lang="en-GB"/>
        </a:p>
      </dgm:t>
    </dgm:pt>
    <dgm:pt modelId="{C2B6EF83-0C09-4838-8915-9F30232C6C36}" type="pres">
      <dgm:prSet presAssocID="{8A2D8DE7-E182-4AA1-87C8-0267EC768E01}" presName="levelTx" presStyleLbl="revTx" presStyleIdx="0" presStyleCnt="0">
        <dgm:presLayoutVars>
          <dgm:chMax val="1"/>
          <dgm:bulletEnabled val="1"/>
        </dgm:presLayoutVars>
      </dgm:prSet>
      <dgm:spPr/>
      <dgm:t>
        <a:bodyPr/>
        <a:lstStyle/>
        <a:p>
          <a:endParaRPr lang="en-GB"/>
        </a:p>
      </dgm:t>
    </dgm:pt>
    <dgm:pt modelId="{A18F487C-8A23-4153-9EC6-7D1D6597A4CF}" type="pres">
      <dgm:prSet presAssocID="{A971A6A9-40A4-41C5-ABAB-AAEDA01AB3A3}" presName="Name8" presStyleCnt="0"/>
      <dgm:spPr/>
    </dgm:pt>
    <dgm:pt modelId="{D8600C18-5953-4615-8EEF-D4E08BC0138B}" type="pres">
      <dgm:prSet presAssocID="{A971A6A9-40A4-41C5-ABAB-AAEDA01AB3A3}" presName="level" presStyleLbl="node1" presStyleIdx="1" presStyleCnt="4" custScaleY="64284">
        <dgm:presLayoutVars>
          <dgm:chMax val="1"/>
          <dgm:bulletEnabled val="1"/>
        </dgm:presLayoutVars>
      </dgm:prSet>
      <dgm:spPr/>
      <dgm:t>
        <a:bodyPr/>
        <a:lstStyle/>
        <a:p>
          <a:endParaRPr lang="en-GB"/>
        </a:p>
      </dgm:t>
    </dgm:pt>
    <dgm:pt modelId="{559110F4-266B-4612-8646-2EA7520B434E}" type="pres">
      <dgm:prSet presAssocID="{A971A6A9-40A4-41C5-ABAB-AAEDA01AB3A3}" presName="levelTx" presStyleLbl="revTx" presStyleIdx="0" presStyleCnt="0">
        <dgm:presLayoutVars>
          <dgm:chMax val="1"/>
          <dgm:bulletEnabled val="1"/>
        </dgm:presLayoutVars>
      </dgm:prSet>
      <dgm:spPr/>
      <dgm:t>
        <a:bodyPr/>
        <a:lstStyle/>
        <a:p>
          <a:endParaRPr lang="en-GB"/>
        </a:p>
      </dgm:t>
    </dgm:pt>
    <dgm:pt modelId="{3D435DEF-DDAA-47AC-86A1-7E87B4AE11CF}" type="pres">
      <dgm:prSet presAssocID="{8904734E-773B-4DEB-A162-FEF29B142E75}" presName="Name8" presStyleCnt="0"/>
      <dgm:spPr/>
    </dgm:pt>
    <dgm:pt modelId="{6FFBCC38-9294-4F07-8C57-26300C29CCF4}" type="pres">
      <dgm:prSet presAssocID="{8904734E-773B-4DEB-A162-FEF29B142E75}" presName="level" presStyleLbl="node1" presStyleIdx="2" presStyleCnt="4" custScaleY="79389">
        <dgm:presLayoutVars>
          <dgm:chMax val="1"/>
          <dgm:bulletEnabled val="1"/>
        </dgm:presLayoutVars>
      </dgm:prSet>
      <dgm:spPr/>
      <dgm:t>
        <a:bodyPr/>
        <a:lstStyle/>
        <a:p>
          <a:endParaRPr lang="en-GB"/>
        </a:p>
      </dgm:t>
    </dgm:pt>
    <dgm:pt modelId="{08B64817-E1FC-4B8D-8844-5B3002E436C5}" type="pres">
      <dgm:prSet presAssocID="{8904734E-773B-4DEB-A162-FEF29B142E75}" presName="levelTx" presStyleLbl="revTx" presStyleIdx="0" presStyleCnt="0">
        <dgm:presLayoutVars>
          <dgm:chMax val="1"/>
          <dgm:bulletEnabled val="1"/>
        </dgm:presLayoutVars>
      </dgm:prSet>
      <dgm:spPr/>
      <dgm:t>
        <a:bodyPr/>
        <a:lstStyle/>
        <a:p>
          <a:endParaRPr lang="en-GB"/>
        </a:p>
      </dgm:t>
    </dgm:pt>
    <dgm:pt modelId="{98F17FEC-4A3C-4C35-9789-D1C44A890242}" type="pres">
      <dgm:prSet presAssocID="{468478F0-7D33-43A5-ACE2-D0EB5676514D}" presName="Name8" presStyleCnt="0"/>
      <dgm:spPr/>
    </dgm:pt>
    <dgm:pt modelId="{F0C1905B-6395-44B1-8DE2-70DF8D377EC3}" type="pres">
      <dgm:prSet presAssocID="{468478F0-7D33-43A5-ACE2-D0EB5676514D}" presName="level" presStyleLbl="node1" presStyleIdx="3" presStyleCnt="4">
        <dgm:presLayoutVars>
          <dgm:chMax val="1"/>
          <dgm:bulletEnabled val="1"/>
        </dgm:presLayoutVars>
      </dgm:prSet>
      <dgm:spPr/>
      <dgm:t>
        <a:bodyPr/>
        <a:lstStyle/>
        <a:p>
          <a:endParaRPr lang="en-GB"/>
        </a:p>
      </dgm:t>
    </dgm:pt>
    <dgm:pt modelId="{9918D1FC-000B-4235-A625-743A1491B1CF}" type="pres">
      <dgm:prSet presAssocID="{468478F0-7D33-43A5-ACE2-D0EB5676514D}" presName="levelTx" presStyleLbl="revTx" presStyleIdx="0" presStyleCnt="0">
        <dgm:presLayoutVars>
          <dgm:chMax val="1"/>
          <dgm:bulletEnabled val="1"/>
        </dgm:presLayoutVars>
      </dgm:prSet>
      <dgm:spPr/>
      <dgm:t>
        <a:bodyPr/>
        <a:lstStyle/>
        <a:p>
          <a:endParaRPr lang="en-GB"/>
        </a:p>
      </dgm:t>
    </dgm:pt>
  </dgm:ptLst>
  <dgm:cxnLst>
    <dgm:cxn modelId="{AC3CF247-8254-4600-9E53-B7503FD80AA9}" type="presOf" srcId="{A971A6A9-40A4-41C5-ABAB-AAEDA01AB3A3}" destId="{D8600C18-5953-4615-8EEF-D4E08BC0138B}" srcOrd="0" destOrd="0" presId="urn:microsoft.com/office/officeart/2005/8/layout/pyramid1"/>
    <dgm:cxn modelId="{0DD5F61F-795C-45E1-ABA5-47719548A6A4}" srcId="{5190FDCE-33E6-4CAD-9D7D-C2C0E71FC836}" destId="{8A2D8DE7-E182-4AA1-87C8-0267EC768E01}" srcOrd="0" destOrd="0" parTransId="{1574F95A-67D8-487A-8784-BED358BCBF0E}" sibTransId="{BDA6CB7D-FEB3-405D-9F14-DF28C1F7EB3A}"/>
    <dgm:cxn modelId="{C16D5EAF-0588-4EFD-8D44-C8C424ACB776}" srcId="{5190FDCE-33E6-4CAD-9D7D-C2C0E71FC836}" destId="{468478F0-7D33-43A5-ACE2-D0EB5676514D}" srcOrd="3" destOrd="0" parTransId="{7C1B1EAA-AEC4-4A04-BE01-D44C798BDE08}" sibTransId="{DDC7BB7E-C380-44C2-83F8-D4800B9556FD}"/>
    <dgm:cxn modelId="{9950215A-8A03-46B9-885E-D93D4292FBD0}" type="presOf" srcId="{A971A6A9-40A4-41C5-ABAB-AAEDA01AB3A3}" destId="{559110F4-266B-4612-8646-2EA7520B434E}" srcOrd="1" destOrd="0" presId="urn:microsoft.com/office/officeart/2005/8/layout/pyramid1"/>
    <dgm:cxn modelId="{AA5FBD89-C89A-4C8D-B862-95AF8FCBFE1C}" type="presOf" srcId="{5190FDCE-33E6-4CAD-9D7D-C2C0E71FC836}" destId="{60CB2F46-A803-4829-A0CA-F1FF00442BA4}" srcOrd="0" destOrd="0" presId="urn:microsoft.com/office/officeart/2005/8/layout/pyramid1"/>
    <dgm:cxn modelId="{D577BE44-6B7E-48F9-A010-2C3244F0C592}" type="presOf" srcId="{8A2D8DE7-E182-4AA1-87C8-0267EC768E01}" destId="{C2B6EF83-0C09-4838-8915-9F30232C6C36}" srcOrd="1" destOrd="0" presId="urn:microsoft.com/office/officeart/2005/8/layout/pyramid1"/>
    <dgm:cxn modelId="{B536DC1B-BA56-4BCB-BA6E-B3E087F1192E}" type="presOf" srcId="{8A2D8DE7-E182-4AA1-87C8-0267EC768E01}" destId="{5C582A6A-8E09-4E6D-B534-92D1774BBCC7}" srcOrd="0" destOrd="0" presId="urn:microsoft.com/office/officeart/2005/8/layout/pyramid1"/>
    <dgm:cxn modelId="{29463D18-B2EC-43F9-997D-78A2B2A0636B}" srcId="{5190FDCE-33E6-4CAD-9D7D-C2C0E71FC836}" destId="{A971A6A9-40A4-41C5-ABAB-AAEDA01AB3A3}" srcOrd="1" destOrd="0" parTransId="{E0103B84-A539-4A7D-ADCE-D72D77DC4113}" sibTransId="{F9944D53-76ED-4E1B-97C9-F7475761CA7F}"/>
    <dgm:cxn modelId="{77583064-4DE4-4BAE-B4D2-23617CB4E395}" srcId="{5190FDCE-33E6-4CAD-9D7D-C2C0E71FC836}" destId="{8904734E-773B-4DEB-A162-FEF29B142E75}" srcOrd="2" destOrd="0" parTransId="{0CFF8519-B520-4AF6-B51E-D7079D15596F}" sibTransId="{C584C8DE-B6C4-465C-BACC-084AAC5BD900}"/>
    <dgm:cxn modelId="{54F895DE-295B-4E5E-9A6D-745801E23341}" type="presOf" srcId="{468478F0-7D33-43A5-ACE2-D0EB5676514D}" destId="{F0C1905B-6395-44B1-8DE2-70DF8D377EC3}" srcOrd="0" destOrd="0" presId="urn:microsoft.com/office/officeart/2005/8/layout/pyramid1"/>
    <dgm:cxn modelId="{EFEF9A10-5FC3-4163-B1FA-5FA7BC6FE8F6}" type="presOf" srcId="{8904734E-773B-4DEB-A162-FEF29B142E75}" destId="{6FFBCC38-9294-4F07-8C57-26300C29CCF4}" srcOrd="0" destOrd="0" presId="urn:microsoft.com/office/officeart/2005/8/layout/pyramid1"/>
    <dgm:cxn modelId="{796715E3-62D3-4C60-AA8D-496DAC15AD98}" type="presOf" srcId="{8904734E-773B-4DEB-A162-FEF29B142E75}" destId="{08B64817-E1FC-4B8D-8844-5B3002E436C5}" srcOrd="1" destOrd="0" presId="urn:microsoft.com/office/officeart/2005/8/layout/pyramid1"/>
    <dgm:cxn modelId="{FB2C3269-16AF-434D-AC6B-BA07BD291571}" type="presOf" srcId="{468478F0-7D33-43A5-ACE2-D0EB5676514D}" destId="{9918D1FC-000B-4235-A625-743A1491B1CF}" srcOrd="1" destOrd="0" presId="urn:microsoft.com/office/officeart/2005/8/layout/pyramid1"/>
    <dgm:cxn modelId="{8226EEF7-8F4B-4A10-815C-C2A6BFDF4DE5}" type="presParOf" srcId="{60CB2F46-A803-4829-A0CA-F1FF00442BA4}" destId="{265D1BF4-C183-49C4-BB67-7C79E75B5542}" srcOrd="0" destOrd="0" presId="urn:microsoft.com/office/officeart/2005/8/layout/pyramid1"/>
    <dgm:cxn modelId="{A1D7717B-E813-4F28-8CF7-10890D52852A}" type="presParOf" srcId="{265D1BF4-C183-49C4-BB67-7C79E75B5542}" destId="{5C582A6A-8E09-4E6D-B534-92D1774BBCC7}" srcOrd="0" destOrd="0" presId="urn:microsoft.com/office/officeart/2005/8/layout/pyramid1"/>
    <dgm:cxn modelId="{A13DFE2C-F7BB-4C35-B3AF-DF24A882260E}" type="presParOf" srcId="{265D1BF4-C183-49C4-BB67-7C79E75B5542}" destId="{C2B6EF83-0C09-4838-8915-9F30232C6C36}" srcOrd="1" destOrd="0" presId="urn:microsoft.com/office/officeart/2005/8/layout/pyramid1"/>
    <dgm:cxn modelId="{CC7CC0FF-C5F8-4602-8801-FD1A9C9D9F64}" type="presParOf" srcId="{60CB2F46-A803-4829-A0CA-F1FF00442BA4}" destId="{A18F487C-8A23-4153-9EC6-7D1D6597A4CF}" srcOrd="1" destOrd="0" presId="urn:microsoft.com/office/officeart/2005/8/layout/pyramid1"/>
    <dgm:cxn modelId="{90981816-1C84-4F1F-A0FB-702F7E230D87}" type="presParOf" srcId="{A18F487C-8A23-4153-9EC6-7D1D6597A4CF}" destId="{D8600C18-5953-4615-8EEF-D4E08BC0138B}" srcOrd="0" destOrd="0" presId="urn:microsoft.com/office/officeart/2005/8/layout/pyramid1"/>
    <dgm:cxn modelId="{E91861C5-2453-4BD7-8AF9-C2ADE0614700}" type="presParOf" srcId="{A18F487C-8A23-4153-9EC6-7D1D6597A4CF}" destId="{559110F4-266B-4612-8646-2EA7520B434E}" srcOrd="1" destOrd="0" presId="urn:microsoft.com/office/officeart/2005/8/layout/pyramid1"/>
    <dgm:cxn modelId="{F31C36CE-2356-4DE4-B1D4-916393593853}" type="presParOf" srcId="{60CB2F46-A803-4829-A0CA-F1FF00442BA4}" destId="{3D435DEF-DDAA-47AC-86A1-7E87B4AE11CF}" srcOrd="2" destOrd="0" presId="urn:microsoft.com/office/officeart/2005/8/layout/pyramid1"/>
    <dgm:cxn modelId="{102E8A25-47FD-4A47-84CE-5DDDF2DD0609}" type="presParOf" srcId="{3D435DEF-DDAA-47AC-86A1-7E87B4AE11CF}" destId="{6FFBCC38-9294-4F07-8C57-26300C29CCF4}" srcOrd="0" destOrd="0" presId="urn:microsoft.com/office/officeart/2005/8/layout/pyramid1"/>
    <dgm:cxn modelId="{CE10605D-5F8C-4C27-8694-2429BBEADEA7}" type="presParOf" srcId="{3D435DEF-DDAA-47AC-86A1-7E87B4AE11CF}" destId="{08B64817-E1FC-4B8D-8844-5B3002E436C5}" srcOrd="1" destOrd="0" presId="urn:microsoft.com/office/officeart/2005/8/layout/pyramid1"/>
    <dgm:cxn modelId="{7E9F8B47-02EA-4FBA-A96C-692454256A56}" type="presParOf" srcId="{60CB2F46-A803-4829-A0CA-F1FF00442BA4}" destId="{98F17FEC-4A3C-4C35-9789-D1C44A890242}" srcOrd="3" destOrd="0" presId="urn:microsoft.com/office/officeart/2005/8/layout/pyramid1"/>
    <dgm:cxn modelId="{36C05672-DF53-4D0A-A51A-9DAD50EBBD07}" type="presParOf" srcId="{98F17FEC-4A3C-4C35-9789-D1C44A890242}" destId="{F0C1905B-6395-44B1-8DE2-70DF8D377EC3}" srcOrd="0" destOrd="0" presId="urn:microsoft.com/office/officeart/2005/8/layout/pyramid1"/>
    <dgm:cxn modelId="{E9E4F196-BBA8-4CCA-8AF8-5077CB2F4D92}" type="presParOf" srcId="{98F17FEC-4A3C-4C35-9789-D1C44A890242}" destId="{9918D1FC-000B-4235-A625-743A1491B1CF}"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E3E951-7A1C-4232-88C0-26FE3752A728}">
      <dsp:nvSpPr>
        <dsp:cNvPr id="0" name=""/>
        <dsp:cNvSpPr/>
      </dsp:nvSpPr>
      <dsp:spPr>
        <a:xfrm>
          <a:off x="0" y="0"/>
          <a:ext cx="6273380" cy="939139"/>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kern="1200" dirty="0" smtClean="0">
              <a:effectLst>
                <a:outerShdw blurRad="38100" dist="38100" dir="2700000" algn="tl">
                  <a:srgbClr val="000000">
                    <a:alpha val="43137"/>
                  </a:srgbClr>
                </a:outerShdw>
              </a:effectLst>
              <a:latin typeface="Times New Roman" pitchFamily="18" charset="0"/>
              <a:cs typeface="Times New Roman" pitchFamily="18" charset="0"/>
            </a:rPr>
            <a:t>Introduction</a:t>
          </a:r>
          <a:endParaRPr lang="en-GB" sz="4000" b="1" kern="1200" dirty="0">
            <a:effectLst>
              <a:outerShdw blurRad="38100" dist="38100" dir="2700000" algn="tl">
                <a:srgbClr val="000000">
                  <a:alpha val="43137"/>
                </a:srgbClr>
              </a:outerShdw>
            </a:effectLst>
          </a:endParaRPr>
        </a:p>
      </dsp:txBody>
      <dsp:txXfrm>
        <a:off x="0" y="0"/>
        <a:ext cx="5205109" cy="939139"/>
      </dsp:txXfrm>
    </dsp:sp>
    <dsp:sp modelId="{1E2D16CE-6097-4B92-9FA2-6E0636EC9A5A}">
      <dsp:nvSpPr>
        <dsp:cNvPr id="0" name=""/>
        <dsp:cNvSpPr/>
      </dsp:nvSpPr>
      <dsp:spPr>
        <a:xfrm>
          <a:off x="468466" y="1069575"/>
          <a:ext cx="6273380" cy="939139"/>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kern="1200" dirty="0" smtClean="0">
              <a:effectLst>
                <a:outerShdw blurRad="38100" dist="38100" dir="2700000" algn="tl">
                  <a:srgbClr val="000000">
                    <a:alpha val="43137"/>
                  </a:srgbClr>
                </a:outerShdw>
              </a:effectLst>
              <a:latin typeface="Times New Roman" pitchFamily="18" charset="0"/>
              <a:cs typeface="Times New Roman" pitchFamily="18" charset="0"/>
            </a:rPr>
            <a:t>Method</a:t>
          </a:r>
          <a:endParaRPr lang="en-GB" sz="4000" b="1" kern="1200" dirty="0">
            <a:effectLst>
              <a:outerShdw blurRad="38100" dist="38100" dir="2700000" algn="tl">
                <a:srgbClr val="000000">
                  <a:alpha val="43137"/>
                </a:srgbClr>
              </a:outerShdw>
            </a:effectLst>
          </a:endParaRPr>
        </a:p>
      </dsp:txBody>
      <dsp:txXfrm>
        <a:off x="468466" y="1069575"/>
        <a:ext cx="5194473" cy="939139"/>
      </dsp:txXfrm>
    </dsp:sp>
    <dsp:sp modelId="{4FB565DF-6193-4FA0-8D94-CA0B4C4EA11E}">
      <dsp:nvSpPr>
        <dsp:cNvPr id="0" name=""/>
        <dsp:cNvSpPr/>
      </dsp:nvSpPr>
      <dsp:spPr>
        <a:xfrm>
          <a:off x="936933" y="2139151"/>
          <a:ext cx="6273380" cy="93913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kern="1200" dirty="0" smtClean="0">
              <a:effectLst>
                <a:outerShdw blurRad="38100" dist="38100" dir="2700000" algn="tl">
                  <a:srgbClr val="000000">
                    <a:alpha val="43137"/>
                  </a:srgbClr>
                </a:outerShdw>
              </a:effectLst>
              <a:latin typeface="Times New Roman" pitchFamily="18" charset="0"/>
              <a:cs typeface="Times New Roman" pitchFamily="18" charset="0"/>
            </a:rPr>
            <a:t>Results</a:t>
          </a:r>
          <a:endParaRPr lang="en-GB" sz="4000" b="1" kern="1200" dirty="0">
            <a:effectLst>
              <a:outerShdw blurRad="38100" dist="38100" dir="2700000" algn="tl">
                <a:srgbClr val="000000">
                  <a:alpha val="43137"/>
                </a:srgbClr>
              </a:outerShdw>
            </a:effectLst>
          </a:endParaRPr>
        </a:p>
      </dsp:txBody>
      <dsp:txXfrm>
        <a:off x="936933" y="2139151"/>
        <a:ext cx="5194473" cy="939139"/>
      </dsp:txXfrm>
    </dsp:sp>
    <dsp:sp modelId="{EF7BD867-2865-4773-B842-BC684F257E83}">
      <dsp:nvSpPr>
        <dsp:cNvPr id="0" name=""/>
        <dsp:cNvSpPr/>
      </dsp:nvSpPr>
      <dsp:spPr>
        <a:xfrm>
          <a:off x="1378487" y="3240357"/>
          <a:ext cx="6273380" cy="939139"/>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tabLst/>
          </a:pPr>
          <a:r>
            <a:rPr lang="en-GB" sz="3600" b="1" kern="1200" dirty="0" smtClean="0">
              <a:effectLst>
                <a:outerShdw blurRad="38100" dist="38100" dir="2700000" algn="tl">
                  <a:srgbClr val="000000">
                    <a:alpha val="43137"/>
                  </a:srgbClr>
                </a:outerShdw>
              </a:effectLst>
              <a:latin typeface="Times New Roman" pitchFamily="18" charset="0"/>
              <a:cs typeface="Times New Roman" pitchFamily="18" charset="0"/>
            </a:rPr>
            <a:t>and Discussion </a:t>
          </a:r>
          <a:r>
            <a:rPr lang="en-GB" sz="2400" b="1" kern="1200" dirty="0" smtClean="0">
              <a:effectLst>
                <a:outerShdw blurRad="38100" dist="38100" dir="2700000" algn="tl">
                  <a:srgbClr val="000000">
                    <a:alpha val="43137"/>
                  </a:srgbClr>
                </a:outerShdw>
              </a:effectLst>
              <a:latin typeface="Times New Roman" pitchFamily="18" charset="0"/>
              <a:cs typeface="Times New Roman" pitchFamily="18" charset="0"/>
            </a:rPr>
            <a:t>(=Conclusion)</a:t>
          </a:r>
          <a:endParaRPr lang="en-GB" sz="3600" b="1" kern="1200" dirty="0">
            <a:effectLst>
              <a:outerShdw blurRad="38100" dist="38100" dir="2700000" algn="tl">
                <a:srgbClr val="000000">
                  <a:alpha val="43137"/>
                </a:srgbClr>
              </a:outerShdw>
            </a:effectLst>
          </a:endParaRPr>
        </a:p>
      </dsp:txBody>
      <dsp:txXfrm>
        <a:off x="1378487" y="3240357"/>
        <a:ext cx="5194473" cy="939139"/>
      </dsp:txXfrm>
    </dsp:sp>
    <dsp:sp modelId="{D54C2F93-6075-4480-ABD6-3CC793E54916}">
      <dsp:nvSpPr>
        <dsp:cNvPr id="0" name=""/>
        <dsp:cNvSpPr/>
      </dsp:nvSpPr>
      <dsp:spPr>
        <a:xfrm>
          <a:off x="1873867" y="4278303"/>
          <a:ext cx="6273380" cy="93913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kern="1200" dirty="0" smtClean="0">
              <a:effectLst>
                <a:outerShdw blurRad="38100" dist="38100" dir="2700000" algn="tl">
                  <a:srgbClr val="000000">
                    <a:alpha val="43137"/>
                  </a:srgbClr>
                </a:outerShdw>
              </a:effectLst>
              <a:latin typeface="Times New Roman" pitchFamily="18" charset="0"/>
              <a:cs typeface="Times New Roman" pitchFamily="18" charset="0"/>
            </a:rPr>
            <a:t>(Conclusion)</a:t>
          </a:r>
          <a:endParaRPr lang="en-GB" sz="4000" b="1" kern="1200" dirty="0">
            <a:effectLst>
              <a:outerShdw blurRad="38100" dist="38100" dir="2700000" algn="tl">
                <a:srgbClr val="000000">
                  <a:alpha val="43137"/>
                </a:srgbClr>
              </a:outerShdw>
            </a:effectLst>
          </a:endParaRPr>
        </a:p>
      </dsp:txBody>
      <dsp:txXfrm>
        <a:off x="1873867" y="4278303"/>
        <a:ext cx="5194473" cy="939139"/>
      </dsp:txXfrm>
    </dsp:sp>
    <dsp:sp modelId="{67D62FFF-1233-41DF-899D-F11335ABC5C0}">
      <dsp:nvSpPr>
        <dsp:cNvPr id="0" name=""/>
        <dsp:cNvSpPr/>
      </dsp:nvSpPr>
      <dsp:spPr>
        <a:xfrm>
          <a:off x="5662940" y="686093"/>
          <a:ext cx="610440" cy="6104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5662940" y="686093"/>
        <a:ext cx="610440" cy="610440"/>
      </dsp:txXfrm>
    </dsp:sp>
    <dsp:sp modelId="{09269D2B-019F-4CBB-B87E-DE94F5EA33FF}">
      <dsp:nvSpPr>
        <dsp:cNvPr id="0" name=""/>
        <dsp:cNvSpPr/>
      </dsp:nvSpPr>
      <dsp:spPr>
        <a:xfrm>
          <a:off x="6131406" y="1755669"/>
          <a:ext cx="610440" cy="6104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6131406" y="1755669"/>
        <a:ext cx="610440" cy="610440"/>
      </dsp:txXfrm>
    </dsp:sp>
    <dsp:sp modelId="{5C1FB378-DEE1-483F-B216-9DE12A36087A}">
      <dsp:nvSpPr>
        <dsp:cNvPr id="0" name=""/>
        <dsp:cNvSpPr/>
      </dsp:nvSpPr>
      <dsp:spPr>
        <a:xfrm>
          <a:off x="6599873" y="2809593"/>
          <a:ext cx="610440" cy="6104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6599873" y="2809593"/>
        <a:ext cx="610440" cy="610440"/>
      </dsp:txXfrm>
    </dsp:sp>
    <dsp:sp modelId="{D78AB065-EBFE-47E4-97AF-F069C84E3C95}">
      <dsp:nvSpPr>
        <dsp:cNvPr id="0" name=""/>
        <dsp:cNvSpPr/>
      </dsp:nvSpPr>
      <dsp:spPr>
        <a:xfrm>
          <a:off x="7068340" y="3889603"/>
          <a:ext cx="610440" cy="6104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7068340" y="3889603"/>
        <a:ext cx="610440" cy="6104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693351-EF32-48F5-895F-2C07FB1F2633}">
      <dsp:nvSpPr>
        <dsp:cNvPr id="0" name=""/>
        <dsp:cNvSpPr/>
      </dsp:nvSpPr>
      <dsp:spPr>
        <a:xfrm rot="10800000">
          <a:off x="0" y="0"/>
          <a:ext cx="7848872" cy="1276536"/>
        </a:xfrm>
        <a:prstGeom prst="trapezoid">
          <a:avLst>
            <a:gd name="adj" fmla="val 85156"/>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b="1" i="0" kern="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MOVE 1     Establishing a territory</a:t>
          </a:r>
          <a:r>
            <a:rPr lang="en-GB" sz="4300" b="1" i="0" kern="1200" dirty="0" smtClean="0">
              <a:solidFill>
                <a:schemeClr val="bg1"/>
              </a:solidFill>
              <a:effectLst>
                <a:outerShdw blurRad="38100" dist="38100" dir="2700000" algn="tl">
                  <a:srgbClr val="000000">
                    <a:alpha val="43137"/>
                  </a:srgbClr>
                </a:outerShdw>
              </a:effectLst>
            </a:rPr>
            <a:t>    </a:t>
          </a:r>
          <a:endParaRPr lang="en-GB" sz="4300" kern="1200" dirty="0">
            <a:solidFill>
              <a:schemeClr val="bg1"/>
            </a:solidFill>
            <a:effectLst>
              <a:outerShdw blurRad="38100" dist="38100" dir="2700000" algn="tl">
                <a:srgbClr val="000000">
                  <a:alpha val="43137"/>
                </a:srgbClr>
              </a:outerShdw>
            </a:effectLst>
          </a:endParaRPr>
        </a:p>
      </dsp:txBody>
      <dsp:txXfrm>
        <a:off x="1373552" y="0"/>
        <a:ext cx="5101766" cy="1276536"/>
      </dsp:txXfrm>
    </dsp:sp>
    <dsp:sp modelId="{20BBDBA7-6968-4C7F-A1AE-0E03DC8F6F8B}">
      <dsp:nvSpPr>
        <dsp:cNvPr id="0" name=""/>
        <dsp:cNvSpPr/>
      </dsp:nvSpPr>
      <dsp:spPr>
        <a:xfrm rot="10800000">
          <a:off x="1087050" y="1276536"/>
          <a:ext cx="5674771" cy="1276536"/>
        </a:xfrm>
        <a:prstGeom prst="trapezoid">
          <a:avLst>
            <a:gd name="adj" fmla="val 85156"/>
          </a:avLst>
        </a:prstGeom>
        <a:solidFill>
          <a:schemeClr val="accent1">
            <a:shade val="50000"/>
            <a:hueOff val="240958"/>
            <a:satOff val="-5040"/>
            <a:lumOff val="280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i="0" kern="1200" dirty="0" smtClean="0">
              <a:solidFill>
                <a:schemeClr val="tx1"/>
              </a:solidFill>
              <a:effectLst/>
              <a:latin typeface="Times New Roman" pitchFamily="18" charset="0"/>
              <a:cs typeface="Times New Roman" pitchFamily="18" charset="0"/>
            </a:rPr>
            <a:t>MOVE </a:t>
          </a:r>
          <a:r>
            <a:rPr lang="en-GB" sz="2800" b="1" i="0" kern="1200" dirty="0" smtClean="0">
              <a:solidFill>
                <a:schemeClr val="tx1"/>
              </a:solidFill>
              <a:effectLst/>
            </a:rPr>
            <a:t>2     </a:t>
          </a:r>
        </a:p>
        <a:p>
          <a:pPr lvl="0" algn="ctr" defTabSz="1244600">
            <a:lnSpc>
              <a:spcPct val="90000"/>
            </a:lnSpc>
            <a:spcBef>
              <a:spcPct val="0"/>
            </a:spcBef>
            <a:spcAft>
              <a:spcPct val="35000"/>
            </a:spcAft>
          </a:pPr>
          <a:r>
            <a:rPr lang="en-GB" sz="3200" b="1" i="0" kern="1200" dirty="0" smtClean="0">
              <a:solidFill>
                <a:schemeClr val="tx1"/>
              </a:solidFill>
              <a:effectLst/>
              <a:latin typeface="Times New Roman" pitchFamily="18" charset="0"/>
              <a:cs typeface="Times New Roman" pitchFamily="18" charset="0"/>
            </a:rPr>
            <a:t>Establishing a niche</a:t>
          </a:r>
          <a:endParaRPr lang="en-GB" sz="2800" kern="1200" dirty="0">
            <a:solidFill>
              <a:schemeClr val="tx1"/>
            </a:solidFill>
            <a:effectLst/>
            <a:latin typeface="Times New Roman" pitchFamily="18" charset="0"/>
            <a:cs typeface="Times New Roman" pitchFamily="18" charset="0"/>
          </a:endParaRPr>
        </a:p>
      </dsp:txBody>
      <dsp:txXfrm>
        <a:off x="2080135" y="1276536"/>
        <a:ext cx="3688601" cy="1276536"/>
      </dsp:txXfrm>
    </dsp:sp>
    <dsp:sp modelId="{715B769D-67FF-4BCA-A562-C8028421C3DF}">
      <dsp:nvSpPr>
        <dsp:cNvPr id="0" name=""/>
        <dsp:cNvSpPr/>
      </dsp:nvSpPr>
      <dsp:spPr>
        <a:xfrm rot="10800000">
          <a:off x="2072528" y="2553072"/>
          <a:ext cx="3703815" cy="2055439"/>
        </a:xfrm>
        <a:prstGeom prst="trapezoid">
          <a:avLst>
            <a:gd name="adj" fmla="val 85156"/>
          </a:avLst>
        </a:prstGeom>
        <a:solidFill>
          <a:schemeClr val="accent1">
            <a:shade val="50000"/>
            <a:hueOff val="240958"/>
            <a:satOff val="-5040"/>
            <a:lumOff val="280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i="0" kern="1200" dirty="0" smtClean="0">
              <a:solidFill>
                <a:srgbClr val="FF0000"/>
              </a:solidFill>
              <a:effectLst/>
              <a:latin typeface="Times New Roman" pitchFamily="18" charset="0"/>
              <a:cs typeface="Times New Roman" pitchFamily="18" charset="0"/>
            </a:rPr>
            <a:t>MOVE 3    </a:t>
          </a:r>
        </a:p>
        <a:p>
          <a:pPr lvl="0" algn="ctr" defTabSz="1066800">
            <a:lnSpc>
              <a:spcPct val="90000"/>
            </a:lnSpc>
            <a:spcBef>
              <a:spcPct val="0"/>
            </a:spcBef>
            <a:spcAft>
              <a:spcPct val="35000"/>
            </a:spcAft>
          </a:pPr>
          <a:r>
            <a:rPr lang="en-GB" sz="2400" b="1" i="0" kern="1200" dirty="0" smtClean="0">
              <a:solidFill>
                <a:srgbClr val="FF0000"/>
              </a:solidFill>
              <a:effectLst/>
              <a:latin typeface="Times New Roman" pitchFamily="18" charset="0"/>
              <a:cs typeface="Times New Roman" pitchFamily="18" charset="0"/>
            </a:rPr>
            <a:t> Occupying </a:t>
          </a:r>
        </a:p>
        <a:p>
          <a:pPr lvl="0" algn="ctr" defTabSz="1066800">
            <a:lnSpc>
              <a:spcPct val="90000"/>
            </a:lnSpc>
            <a:spcBef>
              <a:spcPct val="0"/>
            </a:spcBef>
            <a:spcAft>
              <a:spcPct val="35000"/>
            </a:spcAft>
          </a:pPr>
          <a:r>
            <a:rPr lang="en-GB" sz="2400" b="1" i="0" kern="1200" dirty="0" smtClean="0">
              <a:solidFill>
                <a:srgbClr val="FF0000"/>
              </a:solidFill>
              <a:effectLst/>
              <a:latin typeface="Times New Roman" pitchFamily="18" charset="0"/>
              <a:cs typeface="Times New Roman" pitchFamily="18" charset="0"/>
            </a:rPr>
            <a:t>the niche</a:t>
          </a:r>
          <a:r>
            <a:rPr lang="en-GB" sz="2400" b="1" i="0" kern="1200" dirty="0" smtClean="0">
              <a:latin typeface="Times New Roman" pitchFamily="18" charset="0"/>
              <a:cs typeface="Times New Roman" pitchFamily="18" charset="0"/>
            </a:rPr>
            <a:t> </a:t>
          </a:r>
          <a:endParaRPr lang="en-GB" sz="2400" kern="1200" dirty="0">
            <a:latin typeface="Times New Roman" pitchFamily="18" charset="0"/>
            <a:cs typeface="Times New Roman" pitchFamily="18" charset="0"/>
          </a:endParaRPr>
        </a:p>
      </dsp:txBody>
      <dsp:txXfrm>
        <a:off x="2072528" y="2553072"/>
        <a:ext cx="3703815" cy="20554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2708920"/>
            <a:ext cx="4896544" cy="2016224"/>
          </a:xfrm>
        </p:spPr>
        <p:txBody>
          <a:bodyPr>
            <a:noAutofit/>
          </a:bodyPr>
          <a:lstStyle/>
          <a:p>
            <a:r>
              <a:rPr lang="en-GB" sz="3600" dirty="0" smtClean="0">
                <a:solidFill>
                  <a:srgbClr val="C00000"/>
                </a:solidFill>
                <a:latin typeface="Bahnschrift SemiBold" pitchFamily="34" charset="0"/>
              </a:rPr>
              <a:t>Thesis statement.</a:t>
            </a:r>
          </a:p>
          <a:p>
            <a:r>
              <a:rPr lang="en-GB" sz="3600" smtClean="0">
                <a:solidFill>
                  <a:srgbClr val="C00000"/>
                </a:solidFill>
                <a:latin typeface="Bahnschrift SemiBold" pitchFamily="34" charset="0"/>
              </a:rPr>
              <a:t>Essay and Research </a:t>
            </a:r>
            <a:r>
              <a:rPr lang="en-GB" sz="3600" dirty="0" smtClean="0">
                <a:solidFill>
                  <a:srgbClr val="C00000"/>
                </a:solidFill>
                <a:latin typeface="Bahnschrift SemiBold" pitchFamily="34" charset="0"/>
              </a:rPr>
              <a:t>Paper Structure</a:t>
            </a:r>
            <a:endParaRPr lang="en-GB" sz="3600" dirty="0">
              <a:solidFill>
                <a:srgbClr val="C00000"/>
              </a:solidFill>
              <a:latin typeface="Bahnschrift SemiBold" pitchFamily="34" charset="0"/>
            </a:endParaRPr>
          </a:p>
        </p:txBody>
      </p:sp>
      <p:sp>
        <p:nvSpPr>
          <p:cNvPr id="4" name="Заголовок 1"/>
          <p:cNvSpPr txBox="1">
            <a:spLocks noGrp="1"/>
          </p:cNvSpPr>
          <p:nvPr>
            <p:ph type="ctrTitle"/>
          </p:nvPr>
        </p:nvSpPr>
        <p:spPr>
          <a:xfrm>
            <a:off x="0" y="260648"/>
            <a:ext cx="7054552" cy="648072"/>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2060"/>
                </a:solidFill>
                <a:effectLst/>
                <a:uLnTx/>
                <a:uFillTx/>
                <a:latin typeface="+mj-lt"/>
                <a:ea typeface="+mj-ea"/>
                <a:cs typeface="+mj-cs"/>
              </a:rPr>
              <a:t>ACADEMIC WRITING</a:t>
            </a:r>
            <a:endParaRPr kumimoji="0" lang="en-GB" sz="4400" b="1" i="0" u="none" strike="noStrike" kern="1200" cap="none" spc="0" normalizeH="0" baseline="0" noProof="0" dirty="0">
              <a:ln>
                <a:noFill/>
              </a:ln>
              <a:solidFill>
                <a:srgbClr val="002060"/>
              </a:solidFill>
              <a:effectLst/>
              <a:uLnTx/>
              <a:uFillTx/>
              <a:latin typeface="+mj-lt"/>
              <a:ea typeface="+mj-ea"/>
              <a:cs typeface="+mj-cs"/>
            </a:endParaRPr>
          </a:p>
        </p:txBody>
      </p:sp>
      <p:pic>
        <p:nvPicPr>
          <p:cNvPr id="6" name="Рисунок 5" descr="Untitled design (9).png"/>
          <p:cNvPicPr>
            <a:picLocks noChangeAspect="1"/>
          </p:cNvPicPr>
          <p:nvPr/>
        </p:nvPicPr>
        <p:blipFill>
          <a:blip r:embed="rId2" cstate="print"/>
          <a:stretch>
            <a:fillRect/>
          </a:stretch>
        </p:blipFill>
        <p:spPr>
          <a:xfrm>
            <a:off x="4932040" y="1124744"/>
            <a:ext cx="4077072" cy="40770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3200" dirty="0" smtClean="0">
                <a:solidFill>
                  <a:srgbClr val="C00000"/>
                </a:solidFill>
                <a:latin typeface="Bahnschrift SemiBold" pitchFamily="34" charset="0"/>
              </a:rPr>
              <a:t>Method part and the results part</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r>
              <a:rPr lang="en-GB" sz="2800" dirty="0" smtClean="0">
                <a:latin typeface="Times New Roman" pitchFamily="18" charset="0"/>
                <a:cs typeface="Times New Roman" pitchFamily="18" charset="0"/>
              </a:rPr>
              <a:t>method + results = the main body </a:t>
            </a:r>
          </a:p>
          <a:p>
            <a:pPr>
              <a:buNone/>
            </a:pPr>
            <a:r>
              <a:rPr lang="en-GB" sz="2800" dirty="0" smtClean="0">
                <a:latin typeface="Times New Roman" pitchFamily="18" charset="0"/>
                <a:cs typeface="Times New Roman" pitchFamily="18" charset="0"/>
              </a:rPr>
              <a:t>The method section. Purpose:</a:t>
            </a:r>
          </a:p>
          <a:p>
            <a:r>
              <a:rPr lang="en-GB" sz="2800" dirty="0" smtClean="0">
                <a:latin typeface="Times New Roman" pitchFamily="18" charset="0"/>
                <a:cs typeface="Times New Roman" pitchFamily="18" charset="0"/>
              </a:rPr>
              <a:t>to convince your target audience that the way you've gone about collecting your results, the materials that you used to support your main claim and the possible </a:t>
            </a:r>
            <a:r>
              <a:rPr lang="en-GB" sz="2800" dirty="0" err="1" smtClean="0">
                <a:latin typeface="Times New Roman" pitchFamily="18" charset="0"/>
                <a:cs typeface="Times New Roman" pitchFamily="18" charset="0"/>
              </a:rPr>
              <a:t>subclaims</a:t>
            </a:r>
            <a:r>
              <a:rPr lang="en-GB" sz="2800" dirty="0" smtClean="0">
                <a:latin typeface="Times New Roman" pitchFamily="18" charset="0"/>
                <a:cs typeface="Times New Roman" pitchFamily="18" charset="0"/>
              </a:rPr>
              <a:t> is valid. </a:t>
            </a:r>
          </a:p>
          <a:p>
            <a:pPr>
              <a:buNone/>
            </a:pPr>
            <a:r>
              <a:rPr lang="en-GB" sz="2800" dirty="0" smtClean="0">
                <a:latin typeface="Times New Roman" pitchFamily="18" charset="0"/>
                <a:cs typeface="Times New Roman" pitchFamily="18" charset="0"/>
              </a:rPr>
              <a:t>Questions: </a:t>
            </a:r>
            <a:r>
              <a:rPr lang="en-GB" sz="2800" i="1" dirty="0" smtClean="0">
                <a:latin typeface="Times New Roman" pitchFamily="18" charset="0"/>
                <a:cs typeface="Times New Roman" pitchFamily="18" charset="0"/>
              </a:rPr>
              <a:t>What did you do? How did you do it, and what materials did you use? Did you have any problems? And if you did, how did you solve them? </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2800" dirty="0" smtClean="0">
                <a:solidFill>
                  <a:srgbClr val="C00000"/>
                </a:solidFill>
                <a:latin typeface="Bahnschrift SemiBold" pitchFamily="34" charset="0"/>
              </a:rPr>
              <a:t>Results section</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fontScale="62500" lnSpcReduction="20000"/>
          </a:bodyPr>
          <a:lstStyle/>
          <a:p>
            <a:r>
              <a:rPr lang="en-GB" dirty="0" smtClean="0">
                <a:latin typeface="Times New Roman" pitchFamily="18" charset="0"/>
                <a:cs typeface="Times New Roman" pitchFamily="18" charset="0"/>
              </a:rPr>
              <a:t>present the findings;</a:t>
            </a:r>
          </a:p>
          <a:p>
            <a:r>
              <a:rPr lang="en-GB" dirty="0" smtClean="0">
                <a:latin typeface="Times New Roman" pitchFamily="18" charset="0"/>
                <a:cs typeface="Times New Roman" pitchFamily="18" charset="0"/>
              </a:rPr>
              <a:t>the most important section;</a:t>
            </a:r>
          </a:p>
          <a:p>
            <a:pPr marL="0" indent="0"/>
            <a:r>
              <a:rPr lang="en-GB" dirty="0" smtClean="0">
                <a:latin typeface="Times New Roman" pitchFamily="18" charset="0"/>
                <a:cs typeface="Times New Roman" pitchFamily="18" charset="0"/>
              </a:rPr>
              <a:t> use visuals, such as tables, figures, diagrams, charts, or drawings. </a:t>
            </a:r>
          </a:p>
          <a:p>
            <a:pPr marL="0" indent="0">
              <a:buNone/>
            </a:pPr>
            <a:r>
              <a:rPr lang="en-GB" b="1" dirty="0" smtClean="0">
                <a:latin typeface="Times New Roman" pitchFamily="18" charset="0"/>
                <a:cs typeface="Times New Roman" pitchFamily="18" charset="0"/>
              </a:rPr>
              <a:t>Structure: </a:t>
            </a:r>
          </a:p>
          <a:p>
            <a:pPr indent="19050">
              <a:buNone/>
            </a:pPr>
            <a:r>
              <a:rPr lang="en-GB" dirty="0" smtClean="0">
                <a:latin typeface="Times New Roman" pitchFamily="18" charset="0"/>
                <a:cs typeface="Times New Roman" pitchFamily="18" charset="0"/>
              </a:rPr>
              <a:t>1     Revisiting the research aim/existing research</a:t>
            </a:r>
          </a:p>
          <a:p>
            <a:pPr indent="19050">
              <a:buNone/>
            </a:pPr>
            <a:r>
              <a:rPr lang="en-GB" dirty="0" smtClean="0">
                <a:latin typeface="Times New Roman" pitchFamily="18" charset="0"/>
                <a:cs typeface="Times New Roman" pitchFamily="18" charset="0"/>
              </a:rPr>
              <a:t>       Revisiting/expanding methodology</a:t>
            </a:r>
          </a:p>
          <a:p>
            <a:pPr indent="19050">
              <a:buNone/>
            </a:pPr>
            <a:r>
              <a:rPr lang="en-GB" dirty="0" smtClean="0">
                <a:latin typeface="Times New Roman" pitchFamily="18" charset="0"/>
                <a:cs typeface="Times New Roman" pitchFamily="18" charset="0"/>
              </a:rPr>
              <a:t>       General overview of results</a:t>
            </a:r>
          </a:p>
          <a:p>
            <a:pPr indent="19050">
              <a:buNone/>
            </a:pPr>
            <a:r>
              <a:rPr lang="en-GB" dirty="0" smtClean="0">
                <a:latin typeface="Times New Roman" pitchFamily="18" charset="0"/>
                <a:cs typeface="Times New Roman" pitchFamily="18" charset="0"/>
              </a:rPr>
              <a:t>2     Invitation to view results</a:t>
            </a:r>
          </a:p>
          <a:p>
            <a:pPr indent="19050">
              <a:buNone/>
            </a:pPr>
            <a:r>
              <a:rPr lang="en-GB" dirty="0" smtClean="0">
                <a:latin typeface="Times New Roman" pitchFamily="18" charset="0"/>
                <a:cs typeface="Times New Roman" pitchFamily="18" charset="0"/>
              </a:rPr>
              <a:t>       Specific/key results in detail, with or without explanations</a:t>
            </a:r>
          </a:p>
          <a:p>
            <a:pPr indent="19050">
              <a:buNone/>
            </a:pPr>
            <a:r>
              <a:rPr lang="en-GB" dirty="0" smtClean="0">
                <a:latin typeface="Times New Roman" pitchFamily="18" charset="0"/>
                <a:cs typeface="Times New Roman" pitchFamily="18" charset="0"/>
              </a:rPr>
              <a:t>       Comparisons with results in other research</a:t>
            </a:r>
          </a:p>
          <a:p>
            <a:pPr indent="19050">
              <a:buNone/>
            </a:pPr>
            <a:r>
              <a:rPr lang="en-GB" dirty="0" smtClean="0">
                <a:latin typeface="Times New Roman" pitchFamily="18" charset="0"/>
                <a:cs typeface="Times New Roman" pitchFamily="18" charset="0"/>
              </a:rPr>
              <a:t>       Comparisons with model predictions</a:t>
            </a:r>
          </a:p>
          <a:p>
            <a:pPr indent="19050">
              <a:buNone/>
            </a:pPr>
            <a:r>
              <a:rPr lang="en-GB" dirty="0" smtClean="0">
                <a:latin typeface="Times New Roman" pitchFamily="18" charset="0"/>
                <a:cs typeface="Times New Roman" pitchFamily="18" charset="0"/>
              </a:rPr>
              <a:t>3     Problems with results</a:t>
            </a:r>
          </a:p>
          <a:p>
            <a:pPr indent="19050">
              <a:buNone/>
            </a:pPr>
            <a:r>
              <a:rPr lang="en-GB" dirty="0" smtClean="0">
                <a:latin typeface="Times New Roman" pitchFamily="18" charset="0"/>
                <a:cs typeface="Times New Roman" pitchFamily="18" charset="0"/>
              </a:rPr>
              <a:t>4     Possible implications of results</a:t>
            </a:r>
          </a:p>
          <a:p>
            <a:pPr marL="0" indent="0"/>
            <a:endParaRPr lang="en-GB" dirty="0" smtClean="0">
              <a:latin typeface="Times New Roman" pitchFamily="18" charset="0"/>
              <a:cs typeface="Times New Roman" pitchFamily="18" charset="0"/>
            </a:endParaRPr>
          </a:p>
          <a:p>
            <a:pPr marL="0" indent="0">
              <a:buNone/>
            </a:pPr>
            <a:r>
              <a:rPr lang="en-GB" b="1" dirty="0" smtClean="0">
                <a:solidFill>
                  <a:srgbClr val="C00000"/>
                </a:solidFill>
                <a:latin typeface="Times New Roman" pitchFamily="18" charset="0"/>
                <a:cs typeface="Times New Roman" pitchFamily="18" charset="0"/>
              </a:rPr>
              <a:t>NB!  </a:t>
            </a:r>
            <a:r>
              <a:rPr lang="en-GB" dirty="0" smtClean="0">
                <a:latin typeface="Times New Roman" pitchFamily="18" charset="0"/>
                <a:cs typeface="Times New Roman" pitchFamily="18" charset="0"/>
              </a:rPr>
              <a:t>- comment on your data within the running text.  </a:t>
            </a:r>
          </a:p>
          <a:p>
            <a:pPr marL="0" indent="0">
              <a:buNone/>
            </a:pPr>
            <a:r>
              <a:rPr lang="en-GB" dirty="0" smtClean="0">
                <a:latin typeface="Times New Roman" pitchFamily="18" charset="0"/>
                <a:cs typeface="Times New Roman" pitchFamily="18" charset="0"/>
              </a:rPr>
              <a:t>       - don't simply   retell what any reader can decipher themselves from the visuals included in this part of your essay.  </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dirty="0" smtClean="0">
                <a:solidFill>
                  <a:srgbClr val="C00000"/>
                </a:solidFill>
                <a:latin typeface="Bahnschrift SemiBold" pitchFamily="34" charset="0"/>
              </a:rPr>
              <a:t>Discussion </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a:bodyPr>
          <a:lstStyle/>
          <a:p>
            <a:r>
              <a:rPr lang="en-GB" dirty="0" smtClean="0">
                <a:latin typeface="Times New Roman" pitchFamily="18" charset="0"/>
                <a:cs typeface="Times New Roman" pitchFamily="18" charset="0"/>
              </a:rPr>
              <a:t>discuss and interpret your findings and connect them to previous research on the topic </a:t>
            </a:r>
          </a:p>
          <a:p>
            <a:r>
              <a:rPr lang="en-GB" dirty="0" smtClean="0">
                <a:latin typeface="Times New Roman" pitchFamily="18" charset="0"/>
                <a:cs typeface="Times New Roman" pitchFamily="18" charset="0"/>
              </a:rPr>
              <a:t> it turns the shape of the introduction (</a:t>
            </a:r>
            <a:r>
              <a:rPr lang="en-GB" sz="2000" dirty="0" smtClean="0">
                <a:latin typeface="Times New Roman" pitchFamily="18" charset="0"/>
                <a:cs typeface="Times New Roman" pitchFamily="18" charset="0"/>
              </a:rPr>
              <a:t>starting with a broad context and narrowing down to your specific purpose</a:t>
            </a:r>
            <a:r>
              <a:rPr lang="en-GB" dirty="0" smtClean="0">
                <a:latin typeface="Times New Roman" pitchFamily="18" charset="0"/>
                <a:cs typeface="Times New Roman" pitchFamily="18" charset="0"/>
              </a:rPr>
              <a:t>): on its head:</a:t>
            </a:r>
          </a:p>
          <a:p>
            <a:pPr indent="19050"/>
            <a:r>
              <a:rPr lang="en-GB" dirty="0" smtClean="0">
                <a:latin typeface="Times New Roman" pitchFamily="18" charset="0"/>
                <a:cs typeface="Times New Roman" pitchFamily="18" charset="0"/>
              </a:rPr>
              <a:t> typically begins by restating the main findings; </a:t>
            </a:r>
          </a:p>
          <a:p>
            <a:pPr indent="19050"/>
            <a:r>
              <a:rPr lang="en-GB" dirty="0" smtClean="0">
                <a:latin typeface="Times New Roman" pitchFamily="18" charset="0"/>
                <a:cs typeface="Times New Roman" pitchFamily="18" charset="0"/>
              </a:rPr>
              <a:t>broadens out to discuss the significance of these results to the field at large.</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346050"/>
          </a:xfrm>
        </p:spPr>
        <p:txBody>
          <a:bodyPr>
            <a:noAutofit/>
          </a:bodyPr>
          <a:lstStyle/>
          <a:p>
            <a:r>
              <a:rPr lang="en-GB" sz="2800" dirty="0" smtClean="0">
                <a:solidFill>
                  <a:srgbClr val="C00000"/>
                </a:solidFill>
                <a:latin typeface="Bahnschrift SemiBold" pitchFamily="34" charset="0"/>
              </a:rPr>
              <a:t>Discussion section. Structure</a:t>
            </a:r>
            <a:endParaRPr lang="en-GB" sz="2800" dirty="0">
              <a:solidFill>
                <a:srgbClr val="C00000"/>
              </a:solidFill>
              <a:latin typeface="Bahnschrift SemiBold" pitchFamily="34" charset="0"/>
            </a:endParaRPr>
          </a:p>
        </p:txBody>
      </p:sp>
      <p:graphicFrame>
        <p:nvGraphicFramePr>
          <p:cNvPr id="4" name="Содержимое 3"/>
          <p:cNvGraphicFramePr>
            <a:graphicFrameLocks noGrp="1"/>
          </p:cNvGraphicFramePr>
          <p:nvPr>
            <p:ph idx="1"/>
          </p:nvPr>
        </p:nvGraphicFramePr>
        <p:xfrm>
          <a:off x="636712" y="476672"/>
          <a:ext cx="8507288"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rPr>
              <a:t>Discussion. Stages.</a:t>
            </a:r>
            <a:endParaRPr lang="en-GB" dirty="0"/>
          </a:p>
        </p:txBody>
      </p:sp>
      <p:sp>
        <p:nvSpPr>
          <p:cNvPr id="3" name="Содержимое 2"/>
          <p:cNvSpPr>
            <a:spLocks noGrp="1"/>
          </p:cNvSpPr>
          <p:nvPr>
            <p:ph idx="1"/>
          </p:nvPr>
        </p:nvSpPr>
        <p:spPr>
          <a:xfrm>
            <a:off x="457200" y="1268760"/>
            <a:ext cx="8229600" cy="4857403"/>
          </a:xfrm>
        </p:spPr>
        <p:txBody>
          <a:bodyPr>
            <a:normAutofit lnSpcReduction="10000"/>
          </a:bodyPr>
          <a:lstStyle/>
          <a:p>
            <a:pPr>
              <a:buNone/>
            </a:pPr>
            <a:r>
              <a:rPr lang="en-GB" dirty="0" smtClean="0"/>
              <a:t>5 stages/moves:</a:t>
            </a:r>
          </a:p>
          <a:p>
            <a:r>
              <a:rPr lang="en-GB" dirty="0" smtClean="0"/>
              <a:t>move 1 (not in all papers) - the presentation of background information;</a:t>
            </a:r>
          </a:p>
          <a:p>
            <a:r>
              <a:rPr lang="en-GB" dirty="0" smtClean="0"/>
              <a:t>move 2 - the obligatory summarizing of key results;</a:t>
            </a:r>
          </a:p>
          <a:p>
            <a:r>
              <a:rPr lang="en-GB" dirty="0" smtClean="0"/>
              <a:t>move 3 the actual discussion of results; </a:t>
            </a:r>
          </a:p>
          <a:p>
            <a:r>
              <a:rPr lang="en-GB" dirty="0" smtClean="0"/>
              <a:t>move 4 - the limitations of the study;</a:t>
            </a:r>
          </a:p>
          <a:p>
            <a:r>
              <a:rPr lang="en-GB" dirty="0" smtClean="0"/>
              <a:t> move 5 - suggest further research or broader implications.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err="1" smtClean="0">
                <a:solidFill>
                  <a:srgbClr val="C00000"/>
                </a:solidFill>
                <a:latin typeface="Bahnschrift SemiBold" pitchFamily="34" charset="0"/>
              </a:rPr>
              <a:t>IMRaD</a:t>
            </a:r>
            <a:r>
              <a:rPr lang="en-GB" dirty="0" smtClean="0">
                <a:solidFill>
                  <a:srgbClr val="C00000"/>
                </a:solidFill>
                <a:latin typeface="Bahnschrift SemiBold" pitchFamily="34" charset="0"/>
              </a:rPr>
              <a:t> structure. Variations</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p:txBody>
          <a:bodyPr/>
          <a:lstStyle/>
          <a:p>
            <a:r>
              <a:rPr lang="en-GB" dirty="0" smtClean="0">
                <a:latin typeface="Times New Roman" pitchFamily="18" charset="0"/>
                <a:cs typeface="Times New Roman" pitchFamily="18" charset="0"/>
              </a:rPr>
              <a:t>a conclusion as a separate section after the discussion part;</a:t>
            </a:r>
          </a:p>
          <a:p>
            <a:r>
              <a:rPr lang="en-GB" dirty="0" smtClean="0">
                <a:latin typeface="Times New Roman" pitchFamily="18" charset="0"/>
                <a:cs typeface="Times New Roman" pitchFamily="18" charset="0"/>
              </a:rPr>
              <a:t>addition of a separate literature review or theory section after the introduction</a:t>
            </a:r>
          </a:p>
          <a:p>
            <a:pPr>
              <a:buNone/>
            </a:pPr>
            <a:r>
              <a:rPr lang="en-GB" dirty="0" smtClean="0">
                <a:latin typeface="Times New Roman" pitchFamily="18" charset="0"/>
                <a:cs typeface="Times New Roman" pitchFamily="18" charset="0"/>
              </a:rPr>
              <a:t>Read the essay guidelines carefully to know what applies to the essay that you are expected to write.</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864096"/>
          </a:xfrm>
        </p:spPr>
        <p:txBody>
          <a:bodyPr>
            <a:noAutofit/>
          </a:bodyPr>
          <a:lstStyle/>
          <a:p>
            <a:r>
              <a:rPr lang="en-GB" sz="2800" dirty="0" smtClean="0">
                <a:solidFill>
                  <a:srgbClr val="C00000"/>
                </a:solidFill>
                <a:latin typeface="Bahnschrift SemiBold" pitchFamily="34" charset="0"/>
              </a:rPr>
              <a:t>Common structures of an experimental research article</a:t>
            </a:r>
            <a:r>
              <a:rPr lang="en-GB" sz="2800" dirty="0" smtClean="0">
                <a:latin typeface="Bahnschrift SemiBold" pitchFamily="34" charset="0"/>
              </a:rPr>
              <a:t/>
            </a:r>
            <a:br>
              <a:rPr lang="en-GB" sz="2800" dirty="0" smtClean="0">
                <a:latin typeface="Bahnschrift SemiBold" pitchFamily="34" charset="0"/>
              </a:rPr>
            </a:br>
            <a:endParaRPr lang="en-GB" sz="2800" dirty="0">
              <a:latin typeface="Bahnschrift SemiBold" pitchFamily="34" charset="0"/>
            </a:endParaRPr>
          </a:p>
        </p:txBody>
      </p:sp>
      <p:graphicFrame>
        <p:nvGraphicFramePr>
          <p:cNvPr id="4" name="Содержимое 3"/>
          <p:cNvGraphicFramePr>
            <a:graphicFrameLocks noGrp="1"/>
          </p:cNvGraphicFramePr>
          <p:nvPr>
            <p:ph idx="1"/>
          </p:nvPr>
        </p:nvGraphicFramePr>
        <p:xfrm>
          <a:off x="457200" y="1600200"/>
          <a:ext cx="8229600" cy="4663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4">
                  <a:txBody>
                    <a:bodyPr/>
                    <a:lstStyle/>
                    <a:p>
                      <a:pPr algn="ctr"/>
                      <a:r>
                        <a:rPr lang="en-GB" sz="2400" b="0" i="0" kern="1200" dirty="0" smtClean="0">
                          <a:solidFill>
                            <a:schemeClr val="tx1"/>
                          </a:solidFill>
                          <a:latin typeface="Times New Roman" pitchFamily="18" charset="0"/>
                          <a:ea typeface="+mn-ea"/>
                          <a:cs typeface="Times New Roman" pitchFamily="18" charset="0"/>
                        </a:rPr>
                        <a:t>Introduction</a:t>
                      </a:r>
                      <a:endParaRPr lang="en-GB" sz="2400" dirty="0">
                        <a:solidFill>
                          <a:schemeClr val="tx1"/>
                        </a:solidFill>
                        <a:latin typeface="Times New Roman" pitchFamily="18" charset="0"/>
                        <a:cs typeface="Times New Roman" pitchFamily="18"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gridSpan="4">
                  <a:txBody>
                    <a:bodyPr/>
                    <a:lstStyle/>
                    <a:p>
                      <a:pPr algn="ctr"/>
                      <a:r>
                        <a:rPr lang="en-GB" sz="2400" b="0" i="0" kern="1200" dirty="0" smtClean="0">
                          <a:solidFill>
                            <a:schemeClr val="tx1"/>
                          </a:solidFill>
                          <a:latin typeface="Times New Roman" pitchFamily="18" charset="0"/>
                          <a:ea typeface="+mn-ea"/>
                          <a:cs typeface="Times New Roman" pitchFamily="18" charset="0"/>
                        </a:rPr>
                        <a:t>Methods</a:t>
                      </a:r>
                      <a:endParaRPr lang="en-GB" sz="2400" dirty="0">
                        <a:solidFill>
                          <a:schemeClr val="tx1"/>
                        </a:solidFill>
                        <a:latin typeface="Times New Roman" pitchFamily="18" charset="0"/>
                        <a:cs typeface="Times New Roman" pitchFamily="18"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pPr algn="ctr"/>
                      <a:r>
                        <a:rPr lang="en-GB" sz="2400" b="0" i="0" dirty="0" smtClean="0">
                          <a:solidFill>
                            <a:srgbClr val="C00000"/>
                          </a:solidFill>
                          <a:latin typeface="Times New Roman" pitchFamily="18" charset="0"/>
                          <a:cs typeface="Times New Roman" pitchFamily="18" charset="0"/>
                        </a:rPr>
                        <a:t>Results</a:t>
                      </a:r>
                      <a:r>
                        <a:rPr lang="en-GB" sz="2400" dirty="0" smtClean="0">
                          <a:solidFill>
                            <a:srgbClr val="C00000"/>
                          </a:solidFill>
                          <a:latin typeface="Times New Roman" pitchFamily="18" charset="0"/>
                          <a:cs typeface="Times New Roman" pitchFamily="18" charset="0"/>
                        </a:rPr>
                        <a:t/>
                      </a:r>
                      <a:br>
                        <a:rPr lang="en-GB" sz="2400" dirty="0" smtClean="0">
                          <a:solidFill>
                            <a:srgbClr val="C00000"/>
                          </a:solidFill>
                          <a:latin typeface="Times New Roman" pitchFamily="18" charset="0"/>
                          <a:cs typeface="Times New Roman" pitchFamily="18" charset="0"/>
                        </a:rPr>
                      </a:br>
                      <a:r>
                        <a:rPr lang="en-GB" sz="2400" b="0" i="0" dirty="0" smtClean="0">
                          <a:solidFill>
                            <a:srgbClr val="C00000"/>
                          </a:solidFill>
                          <a:latin typeface="Times New Roman" pitchFamily="18" charset="0"/>
                          <a:cs typeface="Times New Roman" pitchFamily="18" charset="0"/>
                        </a:rPr>
                        <a:t>or</a:t>
                      </a:r>
                      <a:r>
                        <a:rPr lang="en-GB" sz="2400" dirty="0" smtClean="0">
                          <a:solidFill>
                            <a:srgbClr val="C00000"/>
                          </a:solidFill>
                          <a:latin typeface="Times New Roman" pitchFamily="18" charset="0"/>
                          <a:cs typeface="Times New Roman" pitchFamily="18" charset="0"/>
                        </a:rPr>
                        <a:t/>
                      </a:r>
                      <a:br>
                        <a:rPr lang="en-GB" sz="2400" dirty="0" smtClean="0">
                          <a:solidFill>
                            <a:srgbClr val="C00000"/>
                          </a:solidFill>
                          <a:latin typeface="Times New Roman" pitchFamily="18" charset="0"/>
                          <a:cs typeface="Times New Roman" pitchFamily="18" charset="0"/>
                        </a:rPr>
                      </a:br>
                      <a:r>
                        <a:rPr lang="en-GB" sz="2400" b="0" i="0" dirty="0" smtClean="0">
                          <a:solidFill>
                            <a:srgbClr val="C00000"/>
                          </a:solidFill>
                          <a:latin typeface="Times New Roman" pitchFamily="18" charset="0"/>
                          <a:cs typeface="Times New Roman" pitchFamily="18" charset="0"/>
                        </a:rPr>
                        <a:t>Data Analysis</a:t>
                      </a:r>
                      <a:endParaRPr lang="en-GB" sz="2400" dirty="0">
                        <a:solidFill>
                          <a:srgbClr val="C00000"/>
                        </a:solidFill>
                        <a:latin typeface="Times New Roman" pitchFamily="18" charset="0"/>
                        <a:cs typeface="Times New Roman" pitchFamily="18" charset="0"/>
                      </a:endParaRPr>
                    </a:p>
                  </a:txBody>
                  <a:tcPr/>
                </a:tc>
                <a:tc>
                  <a:txBody>
                    <a:bodyPr/>
                    <a:lstStyle/>
                    <a:p>
                      <a:pPr algn="ctr"/>
                      <a:r>
                        <a:rPr lang="en-GB" sz="2400" b="1" i="0" dirty="0" smtClean="0">
                          <a:solidFill>
                            <a:schemeClr val="tx1"/>
                          </a:solidFill>
                          <a:latin typeface="Times New Roman" pitchFamily="18" charset="0"/>
                          <a:cs typeface="Times New Roman" pitchFamily="18" charset="0"/>
                        </a:rPr>
                        <a:t>Results</a:t>
                      </a:r>
                      <a:r>
                        <a:rPr lang="en-GB" sz="2400" b="1" dirty="0" smtClean="0">
                          <a:solidFill>
                            <a:schemeClr val="tx1"/>
                          </a:solidFill>
                          <a:latin typeface="Times New Roman" pitchFamily="18" charset="0"/>
                          <a:cs typeface="Times New Roman" pitchFamily="18" charset="0"/>
                        </a:rPr>
                        <a:t/>
                      </a:r>
                      <a:br>
                        <a:rPr lang="en-GB" sz="2400" b="1" dirty="0" smtClean="0">
                          <a:solidFill>
                            <a:schemeClr val="tx1"/>
                          </a:solidFill>
                          <a:latin typeface="Times New Roman" pitchFamily="18" charset="0"/>
                          <a:cs typeface="Times New Roman" pitchFamily="18" charset="0"/>
                        </a:rPr>
                      </a:br>
                      <a:r>
                        <a:rPr lang="en-GB" sz="2400" b="1" i="0" dirty="0" smtClean="0">
                          <a:solidFill>
                            <a:schemeClr val="tx1"/>
                          </a:solidFill>
                          <a:latin typeface="Times New Roman" pitchFamily="18" charset="0"/>
                          <a:cs typeface="Times New Roman" pitchFamily="18" charset="0"/>
                        </a:rPr>
                        <a:t>or</a:t>
                      </a:r>
                      <a:r>
                        <a:rPr lang="en-GB" sz="2400" b="1" dirty="0" smtClean="0">
                          <a:solidFill>
                            <a:schemeClr val="tx1"/>
                          </a:solidFill>
                          <a:latin typeface="Times New Roman" pitchFamily="18" charset="0"/>
                          <a:cs typeface="Times New Roman" pitchFamily="18" charset="0"/>
                        </a:rPr>
                        <a:t/>
                      </a:r>
                      <a:br>
                        <a:rPr lang="en-GB" sz="2400" b="1" dirty="0" smtClean="0">
                          <a:solidFill>
                            <a:schemeClr val="tx1"/>
                          </a:solidFill>
                          <a:latin typeface="Times New Roman" pitchFamily="18" charset="0"/>
                          <a:cs typeface="Times New Roman" pitchFamily="18" charset="0"/>
                        </a:rPr>
                      </a:br>
                      <a:r>
                        <a:rPr lang="en-GB" sz="2400" b="1" i="0" dirty="0" smtClean="0">
                          <a:solidFill>
                            <a:schemeClr val="tx1"/>
                          </a:solidFill>
                          <a:latin typeface="Times New Roman" pitchFamily="18" charset="0"/>
                          <a:cs typeface="Times New Roman" pitchFamily="18" charset="0"/>
                        </a:rPr>
                        <a:t>Data Analysis</a:t>
                      </a:r>
                      <a:endParaRPr lang="en-GB" sz="2400" b="1" dirty="0">
                        <a:solidFill>
                          <a:schemeClr val="tx1"/>
                        </a:solidFill>
                        <a:latin typeface="Times New Roman" pitchFamily="18" charset="0"/>
                        <a:cs typeface="Times New Roman" pitchFamily="18" charset="0"/>
                      </a:endParaRPr>
                    </a:p>
                  </a:txBody>
                  <a:tcPr/>
                </a:tc>
                <a:tc>
                  <a:txBody>
                    <a:bodyPr/>
                    <a:lstStyle/>
                    <a:p>
                      <a:pPr algn="ctr"/>
                      <a:r>
                        <a:rPr lang="en-GB" sz="2400" b="1" i="0" kern="1200" dirty="0" smtClean="0">
                          <a:solidFill>
                            <a:schemeClr val="accent6">
                              <a:lumMod val="50000"/>
                            </a:schemeClr>
                          </a:solidFill>
                          <a:latin typeface="Times New Roman" pitchFamily="18" charset="0"/>
                          <a:ea typeface="+mn-ea"/>
                          <a:cs typeface="Times New Roman" pitchFamily="18" charset="0"/>
                        </a:rPr>
                        <a:t>Results</a:t>
                      </a:r>
                      <a:r>
                        <a:rPr lang="en-GB" sz="2400" b="1" dirty="0" smtClean="0">
                          <a:solidFill>
                            <a:schemeClr val="accent6">
                              <a:lumMod val="50000"/>
                            </a:schemeClr>
                          </a:solidFill>
                          <a:latin typeface="Times New Roman" pitchFamily="18" charset="0"/>
                          <a:cs typeface="Times New Roman" pitchFamily="18" charset="0"/>
                        </a:rPr>
                        <a:t/>
                      </a:r>
                      <a:br>
                        <a:rPr lang="en-GB" sz="2400" b="1" dirty="0" smtClean="0">
                          <a:solidFill>
                            <a:schemeClr val="accent6">
                              <a:lumMod val="50000"/>
                            </a:schemeClr>
                          </a:solidFill>
                          <a:latin typeface="Times New Roman" pitchFamily="18" charset="0"/>
                          <a:cs typeface="Times New Roman" pitchFamily="18" charset="0"/>
                        </a:rPr>
                      </a:br>
                      <a:r>
                        <a:rPr lang="en-GB" sz="2400" b="1" i="0" kern="1200" dirty="0" smtClean="0">
                          <a:solidFill>
                            <a:schemeClr val="accent6">
                              <a:lumMod val="50000"/>
                            </a:schemeClr>
                          </a:solidFill>
                          <a:latin typeface="Times New Roman" pitchFamily="18" charset="0"/>
                          <a:ea typeface="+mn-ea"/>
                          <a:cs typeface="Times New Roman" pitchFamily="18" charset="0"/>
                        </a:rPr>
                        <a:t>and Discussion</a:t>
                      </a:r>
                      <a:endParaRPr lang="en-GB" sz="2400" b="1" dirty="0">
                        <a:solidFill>
                          <a:schemeClr val="accent6">
                            <a:lumMod val="50000"/>
                          </a:schemeClr>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i="0" dirty="0" smtClean="0">
                          <a:solidFill>
                            <a:schemeClr val="accent3">
                              <a:lumMod val="50000"/>
                            </a:schemeClr>
                          </a:solidFill>
                          <a:latin typeface="Times New Roman" pitchFamily="18" charset="0"/>
                          <a:cs typeface="Times New Roman" pitchFamily="18" charset="0"/>
                        </a:rPr>
                        <a:t>Results</a:t>
                      </a:r>
                      <a:r>
                        <a:rPr lang="en-GB" sz="2400" b="1" dirty="0" smtClean="0">
                          <a:solidFill>
                            <a:schemeClr val="accent3">
                              <a:lumMod val="50000"/>
                            </a:schemeClr>
                          </a:solidFill>
                          <a:latin typeface="Times New Roman" pitchFamily="18" charset="0"/>
                          <a:cs typeface="Times New Roman" pitchFamily="18" charset="0"/>
                        </a:rPr>
                        <a:t/>
                      </a:r>
                      <a:br>
                        <a:rPr lang="en-GB" sz="2400" b="1" dirty="0" smtClean="0">
                          <a:solidFill>
                            <a:schemeClr val="accent3">
                              <a:lumMod val="50000"/>
                            </a:schemeClr>
                          </a:solidFill>
                          <a:latin typeface="Times New Roman" pitchFamily="18" charset="0"/>
                          <a:cs typeface="Times New Roman" pitchFamily="18" charset="0"/>
                        </a:rPr>
                      </a:br>
                      <a:r>
                        <a:rPr lang="en-GB" sz="2400" b="1" i="0" dirty="0" smtClean="0">
                          <a:solidFill>
                            <a:schemeClr val="accent3">
                              <a:lumMod val="50000"/>
                            </a:schemeClr>
                          </a:solidFill>
                          <a:latin typeface="Times New Roman" pitchFamily="18" charset="0"/>
                          <a:cs typeface="Times New Roman" pitchFamily="18" charset="0"/>
                        </a:rPr>
                        <a:t>or</a:t>
                      </a:r>
                      <a:r>
                        <a:rPr lang="en-GB" sz="2400" b="1" dirty="0" smtClean="0">
                          <a:solidFill>
                            <a:schemeClr val="accent3">
                              <a:lumMod val="50000"/>
                            </a:schemeClr>
                          </a:solidFill>
                          <a:latin typeface="Times New Roman" pitchFamily="18" charset="0"/>
                          <a:cs typeface="Times New Roman" pitchFamily="18" charset="0"/>
                        </a:rPr>
                        <a:t/>
                      </a:r>
                      <a:br>
                        <a:rPr lang="en-GB" sz="2400" b="1" dirty="0" smtClean="0">
                          <a:solidFill>
                            <a:schemeClr val="accent3">
                              <a:lumMod val="50000"/>
                            </a:schemeClr>
                          </a:solidFill>
                          <a:latin typeface="Times New Roman" pitchFamily="18" charset="0"/>
                          <a:cs typeface="Times New Roman" pitchFamily="18" charset="0"/>
                        </a:rPr>
                      </a:br>
                      <a:r>
                        <a:rPr lang="en-GB" sz="2400" b="1" i="0" dirty="0" smtClean="0">
                          <a:solidFill>
                            <a:schemeClr val="accent3">
                              <a:lumMod val="50000"/>
                            </a:schemeClr>
                          </a:solidFill>
                          <a:latin typeface="Times New Roman" pitchFamily="18" charset="0"/>
                          <a:cs typeface="Times New Roman" pitchFamily="18" charset="0"/>
                        </a:rPr>
                        <a:t>Data Analysis</a:t>
                      </a:r>
                      <a:endParaRPr lang="en-GB" sz="2400" b="1" dirty="0" smtClean="0">
                        <a:solidFill>
                          <a:schemeClr val="accent3">
                            <a:lumMod val="50000"/>
                          </a:schemeClr>
                        </a:solidFill>
                        <a:latin typeface="Times New Roman" pitchFamily="18" charset="0"/>
                        <a:cs typeface="Times New Roman" pitchFamily="18" charset="0"/>
                      </a:endParaRPr>
                    </a:p>
                    <a:p>
                      <a:pPr algn="ctr"/>
                      <a:endParaRPr lang="en-GB" sz="2400" b="1" dirty="0">
                        <a:solidFill>
                          <a:schemeClr val="accent3">
                            <a:lumMod val="50000"/>
                          </a:schemeClr>
                        </a:solidFill>
                        <a:latin typeface="Times New Roman" pitchFamily="18" charset="0"/>
                        <a:cs typeface="Times New Roman" pitchFamily="18" charset="0"/>
                      </a:endParaRPr>
                    </a:p>
                  </a:txBody>
                  <a:tcPr/>
                </a:tc>
              </a:tr>
              <a:tr h="370840">
                <a:tc>
                  <a:txBody>
                    <a:bodyPr/>
                    <a:lstStyle/>
                    <a:p>
                      <a:pPr algn="ctr" fontAlgn="t">
                        <a:spcAft>
                          <a:spcPts val="0"/>
                        </a:spcAft>
                      </a:pPr>
                      <a:r>
                        <a:rPr lang="en-GB" sz="2400" dirty="0">
                          <a:solidFill>
                            <a:srgbClr val="C00000"/>
                          </a:solidFill>
                          <a:latin typeface="Times New Roman" pitchFamily="18" charset="0"/>
                          <a:cs typeface="Times New Roman" pitchFamily="18" charset="0"/>
                        </a:rPr>
                        <a:t>Discussion</a:t>
                      </a:r>
                    </a:p>
                  </a:txBody>
                  <a:tcPr marL="68580" marR="68580" marT="0" marB="0"/>
                </a:tc>
                <a:tc>
                  <a:txBody>
                    <a:bodyPr/>
                    <a:lstStyle/>
                    <a:p>
                      <a:pPr algn="ctr" fontAlgn="t">
                        <a:spcAft>
                          <a:spcPts val="0"/>
                        </a:spcAft>
                      </a:pPr>
                      <a:r>
                        <a:rPr lang="en-GB" sz="2400" b="1" dirty="0">
                          <a:solidFill>
                            <a:schemeClr val="tx1"/>
                          </a:solidFill>
                          <a:latin typeface="Times New Roman" pitchFamily="18" charset="0"/>
                          <a:cs typeface="Times New Roman" pitchFamily="18" charset="0"/>
                        </a:rPr>
                        <a:t>Discussion</a:t>
                      </a:r>
                      <a:br>
                        <a:rPr lang="en-GB" sz="2400" b="1" dirty="0">
                          <a:solidFill>
                            <a:schemeClr val="tx1"/>
                          </a:solidFill>
                          <a:latin typeface="Times New Roman" pitchFamily="18" charset="0"/>
                          <a:cs typeface="Times New Roman" pitchFamily="18" charset="0"/>
                        </a:rPr>
                      </a:br>
                      <a:endParaRPr lang="en-GB" sz="2400" b="1" dirty="0">
                        <a:solidFill>
                          <a:schemeClr val="tx1"/>
                        </a:solidFill>
                        <a:latin typeface="Times New Roman" pitchFamily="18" charset="0"/>
                        <a:cs typeface="Times New Roman" pitchFamily="18" charset="0"/>
                      </a:endParaRPr>
                    </a:p>
                  </a:txBody>
                  <a:tcPr marL="68580" marR="68580" marT="0" marB="0"/>
                </a:tc>
                <a:tc>
                  <a:txBody>
                    <a:bodyPr/>
                    <a:lstStyle/>
                    <a:p>
                      <a:pPr algn="ctr" fontAlgn="t">
                        <a:spcAft>
                          <a:spcPts val="0"/>
                        </a:spcAft>
                      </a:pPr>
                      <a:r>
                        <a:rPr lang="en-GB" sz="2400" b="1" dirty="0">
                          <a:solidFill>
                            <a:schemeClr val="accent6">
                              <a:lumMod val="50000"/>
                            </a:schemeClr>
                          </a:solidFill>
                          <a:latin typeface="Times New Roman" pitchFamily="18" charset="0"/>
                          <a:cs typeface="Times New Roman" pitchFamily="18" charset="0"/>
                        </a:rPr>
                        <a:t> -</a:t>
                      </a:r>
                    </a:p>
                  </a:txBody>
                  <a:tcPr marL="68580" marR="68580" marT="0" marB="0"/>
                </a:tc>
                <a:tc>
                  <a:txBody>
                    <a:bodyPr/>
                    <a:lstStyle/>
                    <a:p>
                      <a:pPr algn="ctr" fontAlgn="t">
                        <a:spcAft>
                          <a:spcPts val="0"/>
                        </a:spcAft>
                      </a:pPr>
                      <a:r>
                        <a:rPr lang="en-US" sz="2400" b="1" dirty="0">
                          <a:solidFill>
                            <a:schemeClr val="accent3">
                              <a:lumMod val="50000"/>
                            </a:schemeClr>
                          </a:solidFill>
                          <a:latin typeface="Times New Roman" pitchFamily="18" charset="0"/>
                          <a:cs typeface="Times New Roman" pitchFamily="18" charset="0"/>
                        </a:rPr>
                        <a:t>Discussion and Conclusion</a:t>
                      </a:r>
                    </a:p>
                  </a:txBody>
                  <a:tcPr marL="68580" marR="68580" marT="0" marB="0"/>
                </a:tc>
              </a:tr>
              <a:tr h="370840">
                <a:tc>
                  <a:txBody>
                    <a:bodyPr/>
                    <a:lstStyle/>
                    <a:p>
                      <a:pPr algn="ctr" fontAlgn="t">
                        <a:spcAft>
                          <a:spcPts val="0"/>
                        </a:spcAft>
                      </a:pPr>
                      <a:r>
                        <a:rPr lang="en-US" sz="2400" dirty="0">
                          <a:solidFill>
                            <a:srgbClr val="C00000"/>
                          </a:solidFill>
                          <a:latin typeface="Times New Roman" pitchFamily="18" charset="0"/>
                          <a:cs typeface="Times New Roman" pitchFamily="18" charset="0"/>
                        </a:rPr>
                        <a:t>Conclusion</a:t>
                      </a:r>
                      <a:br>
                        <a:rPr lang="en-US" sz="2400" dirty="0">
                          <a:solidFill>
                            <a:srgbClr val="C00000"/>
                          </a:solidFill>
                          <a:latin typeface="Times New Roman" pitchFamily="18" charset="0"/>
                          <a:cs typeface="Times New Roman" pitchFamily="18" charset="0"/>
                        </a:rPr>
                      </a:br>
                      <a:r>
                        <a:rPr lang="en-US" sz="2400" dirty="0">
                          <a:solidFill>
                            <a:srgbClr val="C00000"/>
                          </a:solidFill>
                          <a:latin typeface="Times New Roman" pitchFamily="18" charset="0"/>
                          <a:cs typeface="Times New Roman" pitchFamily="18" charset="0"/>
                        </a:rPr>
                        <a:t/>
                      </a:r>
                      <a:br>
                        <a:rPr lang="en-US" sz="2400" dirty="0">
                          <a:solidFill>
                            <a:srgbClr val="C00000"/>
                          </a:solidFill>
                          <a:latin typeface="Times New Roman" pitchFamily="18" charset="0"/>
                          <a:cs typeface="Times New Roman" pitchFamily="18" charset="0"/>
                        </a:rPr>
                      </a:br>
                      <a:endParaRPr lang="en-US" sz="2400" dirty="0">
                        <a:solidFill>
                          <a:srgbClr val="C00000"/>
                        </a:solidFill>
                        <a:latin typeface="Times New Roman" pitchFamily="18" charset="0"/>
                        <a:cs typeface="Times New Roman" pitchFamily="18" charset="0"/>
                      </a:endParaRPr>
                    </a:p>
                  </a:txBody>
                  <a:tcPr marL="68580" marR="68580" marT="0" marB="0"/>
                </a:tc>
                <a:tc>
                  <a:txBody>
                    <a:bodyPr/>
                    <a:lstStyle/>
                    <a:p>
                      <a:pPr algn="ctr" fontAlgn="t">
                        <a:spcAft>
                          <a:spcPts val="0"/>
                        </a:spcAft>
                      </a:pPr>
                      <a:r>
                        <a:rPr lang="en-US" sz="2400" b="1" dirty="0">
                          <a:solidFill>
                            <a:schemeClr val="tx1"/>
                          </a:solidFill>
                          <a:latin typeface="Times New Roman" pitchFamily="18" charset="0"/>
                          <a:cs typeface="Times New Roman" pitchFamily="18" charset="0"/>
                        </a:rPr>
                        <a:t> </a:t>
                      </a:r>
                      <a:br>
                        <a:rPr lang="en-US" sz="2400" b="1"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a:t>
                      </a:r>
                    </a:p>
                  </a:txBody>
                  <a:tcPr marL="68580" marR="68580" marT="0" marB="0"/>
                </a:tc>
                <a:tc>
                  <a:txBody>
                    <a:bodyPr/>
                    <a:lstStyle/>
                    <a:p>
                      <a:pPr algn="ctr" fontAlgn="t">
                        <a:spcAft>
                          <a:spcPts val="0"/>
                        </a:spcAft>
                      </a:pPr>
                      <a:r>
                        <a:rPr lang="en-US" sz="2400" b="1" dirty="0">
                          <a:solidFill>
                            <a:schemeClr val="accent6">
                              <a:lumMod val="50000"/>
                            </a:schemeClr>
                          </a:solidFill>
                          <a:latin typeface="Times New Roman" pitchFamily="18" charset="0"/>
                          <a:cs typeface="Times New Roman" pitchFamily="18" charset="0"/>
                        </a:rPr>
                        <a:t/>
                      </a:r>
                      <a:br>
                        <a:rPr lang="en-US" sz="2400" b="1" dirty="0">
                          <a:solidFill>
                            <a:schemeClr val="accent6">
                              <a:lumMod val="50000"/>
                            </a:schemeClr>
                          </a:solidFill>
                          <a:latin typeface="Times New Roman" pitchFamily="18" charset="0"/>
                          <a:cs typeface="Times New Roman" pitchFamily="18" charset="0"/>
                        </a:rPr>
                      </a:br>
                      <a:r>
                        <a:rPr lang="en-US" sz="2400" b="1" dirty="0">
                          <a:solidFill>
                            <a:schemeClr val="accent6">
                              <a:lumMod val="50000"/>
                            </a:schemeClr>
                          </a:solidFill>
                          <a:latin typeface="Times New Roman" pitchFamily="18" charset="0"/>
                          <a:cs typeface="Times New Roman" pitchFamily="18" charset="0"/>
                        </a:rPr>
                        <a:t>Conclusion</a:t>
                      </a:r>
                      <a:br>
                        <a:rPr lang="en-US" sz="2400" b="1" dirty="0">
                          <a:solidFill>
                            <a:schemeClr val="accent6">
                              <a:lumMod val="50000"/>
                            </a:schemeClr>
                          </a:solidFill>
                          <a:latin typeface="Times New Roman" pitchFamily="18" charset="0"/>
                          <a:cs typeface="Times New Roman" pitchFamily="18" charset="0"/>
                        </a:rPr>
                      </a:br>
                      <a:endParaRPr lang="en-US" sz="2400" b="1" dirty="0">
                        <a:solidFill>
                          <a:schemeClr val="accent6">
                            <a:lumMod val="50000"/>
                          </a:schemeClr>
                        </a:solidFill>
                        <a:latin typeface="Times New Roman" pitchFamily="18" charset="0"/>
                        <a:cs typeface="Times New Roman" pitchFamily="18" charset="0"/>
                      </a:endParaRPr>
                    </a:p>
                  </a:txBody>
                  <a:tcPr marL="68580" marR="68580" marT="0" marB="0"/>
                </a:tc>
                <a:tc>
                  <a:txBody>
                    <a:bodyPr/>
                    <a:lstStyle/>
                    <a:p>
                      <a:pPr algn="ctr" fontAlgn="t">
                        <a:spcAft>
                          <a:spcPts val="0"/>
                        </a:spcAft>
                      </a:pPr>
                      <a:r>
                        <a:rPr lang="en-US" sz="2400" b="1" dirty="0">
                          <a:solidFill>
                            <a:schemeClr val="accent3">
                              <a:lumMod val="50000"/>
                            </a:schemeClr>
                          </a:solidFill>
                          <a:latin typeface="Times New Roman" pitchFamily="18" charset="0"/>
                          <a:cs typeface="Times New Roman" pitchFamily="18" charset="0"/>
                        </a:rPr>
                        <a:t/>
                      </a:r>
                      <a:br>
                        <a:rPr lang="en-US" sz="2400" b="1" dirty="0">
                          <a:solidFill>
                            <a:schemeClr val="accent3">
                              <a:lumMod val="50000"/>
                            </a:schemeClr>
                          </a:solidFill>
                          <a:latin typeface="Times New Roman" pitchFamily="18" charset="0"/>
                          <a:cs typeface="Times New Roman" pitchFamily="18" charset="0"/>
                        </a:rPr>
                      </a:br>
                      <a:r>
                        <a:rPr lang="en-US" sz="2400" b="1" dirty="0">
                          <a:solidFill>
                            <a:schemeClr val="accent3">
                              <a:lumMod val="50000"/>
                            </a:schemeClr>
                          </a:solidFill>
                          <a:latin typeface="Times New Roman" pitchFamily="18" charset="0"/>
                          <a:cs typeface="Times New Roman" pitchFamily="18" charset="0"/>
                        </a:rPr>
                        <a:t> -</a:t>
                      </a: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smtClean="0">
                <a:solidFill>
                  <a:srgbClr val="C00000"/>
                </a:solidFill>
              </a:rPr>
              <a:t>Practice (checking home assignment)</a:t>
            </a:r>
            <a:endParaRPr lang="en-GB" dirty="0">
              <a:solidFill>
                <a:srgbClr val="C00000"/>
              </a:solidFill>
            </a:endParaRPr>
          </a:p>
        </p:txBody>
      </p:sp>
      <p:sp>
        <p:nvSpPr>
          <p:cNvPr id="3" name="Содержимое 2"/>
          <p:cNvSpPr>
            <a:spLocks noGrp="1"/>
          </p:cNvSpPr>
          <p:nvPr>
            <p:ph idx="1"/>
          </p:nvPr>
        </p:nvSpPr>
        <p:spPr/>
        <p:txBody>
          <a:bodyPr/>
          <a:lstStyle/>
          <a:p>
            <a:r>
              <a:rPr lang="en-GB" dirty="0" err="1" smtClean="0"/>
              <a:t>Yakhontova</a:t>
            </a:r>
            <a:r>
              <a:rPr lang="en-GB" dirty="0" smtClean="0"/>
              <a:t> tasks 55; 61; 62; 66; 68 pages 113-126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rPr>
              <a:t>Practice</a:t>
            </a:r>
            <a:endParaRPr lang="en-GB" dirty="0">
              <a:solidFill>
                <a:srgbClr val="C00000"/>
              </a:solidFill>
            </a:endParaRPr>
          </a:p>
        </p:txBody>
      </p:sp>
      <p:sp>
        <p:nvSpPr>
          <p:cNvPr id="3" name="Содержимое 2"/>
          <p:cNvSpPr>
            <a:spLocks noGrp="1"/>
          </p:cNvSpPr>
          <p:nvPr>
            <p:ph idx="1"/>
          </p:nvPr>
        </p:nvSpPr>
        <p:spPr/>
        <p:txBody>
          <a:bodyPr/>
          <a:lstStyle/>
          <a:p>
            <a:r>
              <a:rPr lang="en-GB" dirty="0" smtClean="0"/>
              <a:t>Handout class 21</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GB" dirty="0" smtClean="0">
                <a:solidFill>
                  <a:srgbClr val="C00000"/>
                </a:solidFill>
                <a:latin typeface="Bahnschrift SemiBold" pitchFamily="34" charset="0"/>
              </a:rPr>
              <a:t>Thesis Statement</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251520" y="836712"/>
            <a:ext cx="8640960" cy="5688632"/>
          </a:xfrm>
        </p:spPr>
        <p:txBody>
          <a:bodyPr>
            <a:normAutofit fontScale="70000" lnSpcReduction="20000"/>
          </a:bodyPr>
          <a:lstStyle/>
          <a:p>
            <a:pPr>
              <a:buNone/>
            </a:pPr>
            <a:r>
              <a:rPr lang="en-GB" sz="2600" b="1" dirty="0" smtClean="0">
                <a:latin typeface="Times New Roman" pitchFamily="18" charset="0"/>
                <a:cs typeface="Times New Roman" pitchFamily="18" charset="0"/>
              </a:rPr>
              <a:t>Look at the following  definition and  </a:t>
            </a:r>
          </a:p>
          <a:p>
            <a:pPr>
              <a:buNone/>
            </a:pPr>
            <a:r>
              <a:rPr lang="en-GB" sz="2600" b="1" dirty="0" smtClean="0">
                <a:latin typeface="Times New Roman" pitchFamily="18" charset="0"/>
                <a:cs typeface="Times New Roman" pitchFamily="18" charset="0"/>
              </a:rPr>
              <a:t>introduction  to an essay entitled: </a:t>
            </a:r>
          </a:p>
          <a:p>
            <a:pPr>
              <a:buNone/>
            </a:pPr>
            <a:r>
              <a:rPr lang="en-GB" sz="2600" b="1" dirty="0" smtClean="0">
                <a:latin typeface="Times New Roman" pitchFamily="18" charset="0"/>
                <a:cs typeface="Times New Roman" pitchFamily="18" charset="0"/>
              </a:rPr>
              <a:t>‘Is a thesis statement important in an essay?’</a:t>
            </a:r>
          </a:p>
          <a:p>
            <a:pPr>
              <a:buNone/>
            </a:pPr>
            <a:r>
              <a:rPr lang="en-GB" sz="2900" dirty="0" smtClean="0">
                <a:latin typeface="Times New Roman" pitchFamily="18" charset="0"/>
                <a:cs typeface="Times New Roman" pitchFamily="18" charset="0"/>
              </a:rPr>
              <a:t> </a:t>
            </a:r>
            <a:r>
              <a:rPr lang="en-GB" sz="2900" i="1" dirty="0" smtClean="0">
                <a:latin typeface="Times New Roman" pitchFamily="18" charset="0"/>
                <a:cs typeface="Times New Roman" pitchFamily="18" charset="0"/>
              </a:rPr>
              <a:t>According to the definition, can you identify </a:t>
            </a:r>
          </a:p>
          <a:p>
            <a:pPr>
              <a:buNone/>
            </a:pPr>
            <a:r>
              <a:rPr lang="en-GB" sz="2900" i="1" dirty="0" smtClean="0">
                <a:latin typeface="Times New Roman" pitchFamily="18" charset="0"/>
                <a:cs typeface="Times New Roman" pitchFamily="18" charset="0"/>
              </a:rPr>
              <a:t>the ‘thesis statement’?</a:t>
            </a:r>
          </a:p>
          <a:p>
            <a:pPr>
              <a:buNone/>
            </a:pPr>
            <a:r>
              <a:rPr lang="en-GB" sz="2900" dirty="0" smtClean="0">
                <a:latin typeface="Times New Roman" pitchFamily="18" charset="0"/>
                <a:cs typeface="Times New Roman" pitchFamily="18" charset="0"/>
              </a:rPr>
              <a:t>Thesis statement is</a:t>
            </a:r>
            <a:r>
              <a:rPr lang="en-GB" sz="2900" u="sng" dirty="0" smtClean="0">
                <a:latin typeface="Times New Roman" pitchFamily="18" charset="0"/>
                <a:cs typeface="Times New Roman" pitchFamily="18" charset="0"/>
              </a:rPr>
              <a:t> sentence in an academic essay </a:t>
            </a:r>
            <a:r>
              <a:rPr lang="en-GB" sz="2900" dirty="0" smtClean="0">
                <a:latin typeface="Times New Roman" pitchFamily="18" charset="0"/>
                <a:cs typeface="Times New Roman" pitchFamily="18" charset="0"/>
              </a:rPr>
              <a:t>which</a:t>
            </a:r>
            <a:r>
              <a:rPr lang="en-GB" sz="2900" u="sng" dirty="0" smtClean="0">
                <a:latin typeface="Times New Roman" pitchFamily="18" charset="0"/>
                <a:cs typeface="Times New Roman" pitchFamily="18" charset="0"/>
              </a:rPr>
              <a:t> presents the central argument of the essay in concise language</a:t>
            </a:r>
            <a:r>
              <a:rPr lang="en-GB" sz="2900" dirty="0" smtClean="0">
                <a:latin typeface="Times New Roman" pitchFamily="18" charset="0"/>
                <a:cs typeface="Times New Roman" pitchFamily="18" charset="0"/>
              </a:rPr>
              <a:t>.</a:t>
            </a:r>
          </a:p>
          <a:p>
            <a:pPr marL="0" indent="0">
              <a:buNone/>
            </a:pPr>
            <a:endParaRPr lang="en-GB" sz="2400" dirty="0" smtClean="0">
              <a:latin typeface="Times New Roman" pitchFamily="18" charset="0"/>
              <a:cs typeface="Times New Roman" pitchFamily="18" charset="0"/>
            </a:endParaRPr>
          </a:p>
          <a:p>
            <a:pPr marL="0" indent="0">
              <a:buNone/>
            </a:pPr>
            <a:r>
              <a:rPr lang="en-GB" sz="2400" dirty="0" smtClean="0">
                <a:latin typeface="Times New Roman" pitchFamily="18" charset="0"/>
                <a:cs typeface="Times New Roman" pitchFamily="18" charset="0"/>
              </a:rPr>
              <a:t>According to Reid (2000:77), the thesis statement is the ‘strongest, clearest statement in the essay’, a view shared by the Online Writing Lab (2010) who, in addition, make a distinction between thesis statements used in analytical, expository and argumentative pieces of writing. While there are a number of important aspects in an essay, such as structure, cohesion and the logical development of ideas, the thesis statement is related to all of these features. For, without a thesis statement, an essay has no controlling idea or central focus, making the development of ideas an extremely challenging proposition. Divided into three parts, this essay looks first at the structure of a thesis statement. Subsequently, section two examines the language which should be employed, and section three common problems related to the writing of thesis statements.</a:t>
            </a:r>
          </a:p>
          <a:p>
            <a:pPr marL="0" indent="0">
              <a:buNone/>
            </a:pPr>
            <a:endParaRPr lang="en-GB" sz="2400" dirty="0" smtClean="0">
              <a:latin typeface="Times New Roman" pitchFamily="18" charset="0"/>
              <a:cs typeface="Times New Roman" pitchFamily="18" charset="0"/>
            </a:endParaRPr>
          </a:p>
          <a:p>
            <a:pPr marL="0" indent="0">
              <a:buNone/>
            </a:pPr>
            <a:r>
              <a:rPr lang="en-GB" sz="2400" dirty="0" smtClean="0">
                <a:latin typeface="Times New Roman" pitchFamily="18" charset="0"/>
                <a:cs typeface="Times New Roman" pitchFamily="18" charset="0"/>
              </a:rPr>
              <a:t>References:</a:t>
            </a:r>
          </a:p>
          <a:p>
            <a:pPr marL="0" indent="0">
              <a:buNone/>
            </a:pPr>
            <a:r>
              <a:rPr lang="en-GB" sz="2400" dirty="0" smtClean="0">
                <a:latin typeface="Times New Roman" pitchFamily="18" charset="0"/>
                <a:cs typeface="Times New Roman" pitchFamily="18" charset="0"/>
              </a:rPr>
              <a:t>Online Writing Lab (2010). </a:t>
            </a:r>
            <a:r>
              <a:rPr lang="en-GB" sz="2400" i="1" dirty="0" smtClean="0">
                <a:latin typeface="Times New Roman" pitchFamily="18" charset="0"/>
                <a:cs typeface="Times New Roman" pitchFamily="18" charset="0"/>
              </a:rPr>
              <a:t>The Purdue Online Writing Lab. http://owl.english.purdue.edu. Retrieved 08/04/10.</a:t>
            </a:r>
          </a:p>
          <a:p>
            <a:pPr marL="0" indent="0">
              <a:buNone/>
            </a:pPr>
            <a:r>
              <a:rPr lang="en-GB" sz="2400" dirty="0" smtClean="0">
                <a:latin typeface="Times New Roman" pitchFamily="18" charset="0"/>
                <a:cs typeface="Times New Roman" pitchFamily="18" charset="0"/>
              </a:rPr>
              <a:t>Reid, J. (2000). </a:t>
            </a:r>
            <a:r>
              <a:rPr lang="en-GB" sz="2400" i="1" dirty="0" smtClean="0">
                <a:latin typeface="Times New Roman" pitchFamily="18" charset="0"/>
                <a:cs typeface="Times New Roman" pitchFamily="18" charset="0"/>
              </a:rPr>
              <a:t>The Process of Composition. New York: Addison Wesley Longman.</a:t>
            </a:r>
            <a:endParaRPr lang="en-GB" sz="2400" dirty="0">
              <a:latin typeface="Times New Roman" pitchFamily="18" charset="0"/>
              <a:cs typeface="Times New Roman" pitchFamily="18" charset="0"/>
            </a:endParaRPr>
          </a:p>
        </p:txBody>
      </p:sp>
      <p:sp>
        <p:nvSpPr>
          <p:cNvPr id="6" name="Прямоугольник с одним вырезанным углом 5"/>
          <p:cNvSpPr/>
          <p:nvPr/>
        </p:nvSpPr>
        <p:spPr>
          <a:xfrm>
            <a:off x="5364088" y="908720"/>
            <a:ext cx="3528392" cy="10081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i="1" dirty="0" smtClean="0"/>
              <a:t>‘Statements are sentences, but not all sentences are statements. ’</a:t>
            </a:r>
          </a:p>
          <a:p>
            <a:pPr algn="r"/>
            <a:r>
              <a:rPr lang="en-GB" dirty="0" smtClean="0"/>
              <a:t>Willard </a:t>
            </a:r>
            <a:r>
              <a:rPr lang="en-GB" dirty="0" err="1" smtClean="0"/>
              <a:t>Quine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34082"/>
          </a:xfrm>
        </p:spPr>
        <p:txBody>
          <a:bodyPr>
            <a:normAutofit/>
          </a:bodyPr>
          <a:lstStyle/>
          <a:p>
            <a:r>
              <a:rPr lang="en-GB" sz="3200" dirty="0" smtClean="0">
                <a:solidFill>
                  <a:srgbClr val="C00000"/>
                </a:solidFill>
                <a:latin typeface="Bahnschrift SemiBold" pitchFamily="34" charset="0"/>
              </a:rPr>
              <a:t>Academic writing. Text structure</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548680"/>
            <a:ext cx="8229600" cy="5577483"/>
          </a:xfrm>
        </p:spPr>
        <p:txBody>
          <a:bodyPr>
            <a:normAutofit fontScale="85000" lnSpcReduction="20000"/>
          </a:bodyPr>
          <a:lstStyle/>
          <a:p>
            <a:pPr>
              <a:buNone/>
            </a:pPr>
            <a:r>
              <a:rPr lang="en-GB" dirty="0" smtClean="0">
                <a:latin typeface="Times New Roman" pitchFamily="18" charset="0"/>
                <a:cs typeface="Times New Roman" pitchFamily="18" charset="0"/>
              </a:rPr>
              <a:t>The three elements of the essay:</a:t>
            </a:r>
          </a:p>
          <a:p>
            <a:pPr indent="19050"/>
            <a:r>
              <a:rPr lang="en-GB" dirty="0" smtClean="0">
                <a:latin typeface="Times New Roman" pitchFamily="18" charset="0"/>
                <a:cs typeface="Times New Roman" pitchFamily="18" charset="0"/>
              </a:rPr>
              <a:t> the introduction;</a:t>
            </a:r>
          </a:p>
          <a:p>
            <a:pPr marL="514350" indent="28575">
              <a:buNone/>
            </a:pPr>
            <a:r>
              <a:rPr lang="en-GB" sz="2400" dirty="0" smtClean="0">
                <a:latin typeface="Times New Roman" pitchFamily="18" charset="0"/>
                <a:cs typeface="Times New Roman" pitchFamily="18" charset="0"/>
              </a:rPr>
              <a:t>Functions: </a:t>
            </a:r>
          </a:p>
          <a:p>
            <a:pPr marL="514350" indent="28575">
              <a:buFont typeface="+mj-lt"/>
              <a:buAutoNum type="arabicPeriod"/>
            </a:pPr>
            <a:r>
              <a:rPr lang="en-GB" sz="2400" dirty="0" smtClean="0">
                <a:latin typeface="Times New Roman" pitchFamily="18" charset="0"/>
                <a:cs typeface="Times New Roman" pitchFamily="18" charset="0"/>
              </a:rPr>
              <a:t>to present the topic of the text to the reader;</a:t>
            </a:r>
          </a:p>
          <a:p>
            <a:pPr marL="514350" indent="28575">
              <a:buFont typeface="+mj-lt"/>
              <a:buAutoNum type="arabicPeriod"/>
            </a:pPr>
            <a:r>
              <a:rPr lang="en-GB" sz="2400" dirty="0" smtClean="0">
                <a:latin typeface="Times New Roman" pitchFamily="18" charset="0"/>
                <a:cs typeface="Times New Roman" pitchFamily="18" charset="0"/>
              </a:rPr>
              <a:t> to raise a question and present the claim that will be made in the essay = the research question/the claim/ the thesis statement. </a:t>
            </a:r>
          </a:p>
          <a:p>
            <a:pPr indent="19050"/>
            <a:r>
              <a:rPr lang="en-GB" dirty="0" smtClean="0">
                <a:latin typeface="Times New Roman" pitchFamily="18" charset="0"/>
                <a:cs typeface="Times New Roman" pitchFamily="18" charset="0"/>
              </a:rPr>
              <a:t> the body;</a:t>
            </a:r>
          </a:p>
          <a:p>
            <a:pPr indent="19050">
              <a:buNone/>
            </a:pPr>
            <a:r>
              <a:rPr lang="en-GB" sz="2600" dirty="0" smtClean="0">
                <a:latin typeface="Times New Roman" pitchFamily="18" charset="0"/>
                <a:cs typeface="Times New Roman" pitchFamily="18" charset="0"/>
              </a:rPr>
              <a:t>Functions: </a:t>
            </a:r>
          </a:p>
          <a:p>
            <a:pPr indent="19050">
              <a:buFont typeface="+mj-lt"/>
              <a:buAutoNum type="arabicPeriod"/>
            </a:pPr>
            <a:r>
              <a:rPr lang="en-GB" sz="2600" dirty="0" smtClean="0">
                <a:latin typeface="Times New Roman" pitchFamily="18" charset="0"/>
                <a:cs typeface="Times New Roman" pitchFamily="18" charset="0"/>
              </a:rPr>
              <a:t>to present the results;</a:t>
            </a:r>
          </a:p>
          <a:p>
            <a:pPr indent="19050">
              <a:buFont typeface="+mj-lt"/>
              <a:buAutoNum type="arabicPeriod"/>
            </a:pPr>
            <a:r>
              <a:rPr lang="en-GB" sz="2600" dirty="0" smtClean="0">
                <a:latin typeface="Times New Roman" pitchFamily="18" charset="0"/>
                <a:cs typeface="Times New Roman" pitchFamily="18" charset="0"/>
              </a:rPr>
              <a:t>to discuss the results.  </a:t>
            </a:r>
          </a:p>
          <a:p>
            <a:pPr indent="19050"/>
            <a:r>
              <a:rPr lang="en-GB" dirty="0" smtClean="0">
                <a:latin typeface="Times New Roman" pitchFamily="18" charset="0"/>
                <a:cs typeface="Times New Roman" pitchFamily="18" charset="0"/>
              </a:rPr>
              <a:t> the conclusion. </a:t>
            </a:r>
          </a:p>
          <a:p>
            <a:pPr indent="19050">
              <a:buNone/>
            </a:pPr>
            <a:r>
              <a:rPr lang="en-GB" sz="2100" dirty="0" smtClean="0">
                <a:latin typeface="Times New Roman" pitchFamily="18" charset="0"/>
                <a:cs typeface="Times New Roman" pitchFamily="18" charset="0"/>
              </a:rPr>
              <a:t>Functions:</a:t>
            </a:r>
          </a:p>
          <a:p>
            <a:pPr indent="19050">
              <a:buFont typeface="+mj-lt"/>
              <a:buAutoNum type="arabicPeriod"/>
            </a:pPr>
            <a:r>
              <a:rPr lang="en-GB" sz="2600" dirty="0" smtClean="0">
                <a:latin typeface="Times New Roman" pitchFamily="18" charset="0"/>
                <a:cs typeface="Times New Roman" pitchFamily="18" charset="0"/>
              </a:rPr>
              <a:t> to sum up your argument; </a:t>
            </a:r>
          </a:p>
          <a:p>
            <a:pPr indent="19050">
              <a:buFont typeface="+mj-lt"/>
              <a:buAutoNum type="arabicPeriod"/>
            </a:pPr>
            <a:r>
              <a:rPr lang="en-GB" sz="2600" dirty="0" smtClean="0">
                <a:latin typeface="Times New Roman" pitchFamily="18" charset="0"/>
                <a:cs typeface="Times New Roman" pitchFamily="18" charset="0"/>
              </a:rPr>
              <a:t>no new facts, results or ideas should be introduced at this stage;</a:t>
            </a:r>
          </a:p>
          <a:p>
            <a:pPr indent="19050">
              <a:buFont typeface="+mj-lt"/>
              <a:buAutoNum type="arabicPeriod"/>
            </a:pPr>
            <a:r>
              <a:rPr lang="en-GB" sz="2600" dirty="0" smtClean="0">
                <a:latin typeface="Times New Roman" pitchFamily="18" charset="0"/>
                <a:cs typeface="Times New Roman" pitchFamily="18" charset="0"/>
              </a:rPr>
              <a:t> possible to point out topics or angles for further possible studies.</a:t>
            </a:r>
          </a:p>
          <a:p>
            <a:pPr indent="19050"/>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GB" dirty="0" smtClean="0">
                <a:solidFill>
                  <a:srgbClr val="C00000"/>
                </a:solidFill>
              </a:rPr>
              <a:t>Answer key</a:t>
            </a:r>
            <a:endParaRPr lang="en-GB" dirty="0">
              <a:solidFill>
                <a:srgbClr val="C00000"/>
              </a:solidFill>
            </a:endParaRPr>
          </a:p>
        </p:txBody>
      </p:sp>
      <p:sp>
        <p:nvSpPr>
          <p:cNvPr id="3" name="Содержимое 2"/>
          <p:cNvSpPr>
            <a:spLocks noGrp="1"/>
          </p:cNvSpPr>
          <p:nvPr>
            <p:ph idx="1"/>
          </p:nvPr>
        </p:nvSpPr>
        <p:spPr>
          <a:xfrm>
            <a:off x="457200" y="1052736"/>
            <a:ext cx="8229600" cy="5073427"/>
          </a:xfrm>
        </p:spPr>
        <p:txBody>
          <a:bodyPr/>
          <a:lstStyle/>
          <a:p>
            <a:pPr marL="0" indent="0">
              <a:buNone/>
            </a:pPr>
            <a:r>
              <a:rPr lang="en-GB" dirty="0" smtClean="0">
                <a:latin typeface="Times New Roman" pitchFamily="18" charset="0"/>
                <a:cs typeface="Times New Roman" pitchFamily="18" charset="0"/>
              </a:rPr>
              <a:t>For, without a thesis statement, an essay has no controlling idea or central focus, making the development of ideas an extremely challenging proposition.</a:t>
            </a:r>
          </a:p>
          <a:p>
            <a:pPr marL="0" indent="0">
              <a:buNone/>
            </a:pPr>
            <a:endParaRPr lang="en-GB" dirty="0" smtClean="0">
              <a:latin typeface="Times New Roman" pitchFamily="18" charset="0"/>
              <a:cs typeface="Times New Roman" pitchFamily="18" charset="0"/>
            </a:endParaRPr>
          </a:p>
          <a:p>
            <a:pPr marL="0" indent="0">
              <a:buNone/>
            </a:pPr>
            <a:r>
              <a:rPr lang="en-GB" i="1" dirty="0" smtClean="0"/>
              <a:t>Having identified the thesis statement, can you identify its key characteristics?</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3200" dirty="0" smtClean="0">
                <a:solidFill>
                  <a:srgbClr val="C00000"/>
                </a:solidFill>
                <a:latin typeface="Bahnschrift SemiBold" pitchFamily="34" charset="0"/>
              </a:rPr>
              <a:t>Thesis statement. Key characteristics</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908720"/>
            <a:ext cx="8229600" cy="5217443"/>
          </a:xfrm>
        </p:spPr>
        <p:txBody>
          <a:bodyPr>
            <a:normAutofit fontScale="77500" lnSpcReduction="20000"/>
          </a:bodyPr>
          <a:lstStyle/>
          <a:p>
            <a:pPr>
              <a:buNone/>
            </a:pPr>
            <a:r>
              <a:rPr lang="en-GB" dirty="0" smtClean="0">
                <a:latin typeface="Times New Roman" pitchFamily="18" charset="0"/>
                <a:cs typeface="Times New Roman" pitchFamily="18" charset="0"/>
              </a:rPr>
              <a:t>Two main </a:t>
            </a:r>
            <a:r>
              <a:rPr lang="en-GB" i="1" dirty="0" smtClean="0">
                <a:latin typeface="Times New Roman" pitchFamily="18" charset="0"/>
                <a:cs typeface="Times New Roman" pitchFamily="18" charset="0"/>
              </a:rPr>
              <a:t>functions</a:t>
            </a:r>
            <a:r>
              <a:rPr lang="en-GB" dirty="0" smtClean="0">
                <a:latin typeface="Times New Roman" pitchFamily="18" charset="0"/>
                <a:cs typeface="Times New Roman" pitchFamily="18" charset="0"/>
              </a:rPr>
              <a:t> of the thesis statement are to:</a:t>
            </a:r>
          </a:p>
          <a:p>
            <a:pPr indent="19050">
              <a:buNone/>
            </a:pPr>
            <a:r>
              <a:rPr lang="en-GB" dirty="0" smtClean="0">
                <a:latin typeface="Times New Roman" pitchFamily="18" charset="0"/>
                <a:cs typeface="Times New Roman" pitchFamily="18" charset="0"/>
              </a:rPr>
              <a:t>• state your position with regard to the essay title;</a:t>
            </a:r>
          </a:p>
          <a:p>
            <a:pPr indent="19050">
              <a:buNone/>
            </a:pPr>
            <a:r>
              <a:rPr lang="en-GB" dirty="0" smtClean="0">
                <a:latin typeface="Times New Roman" pitchFamily="18" charset="0"/>
                <a:cs typeface="Times New Roman" pitchFamily="18" charset="0"/>
              </a:rPr>
              <a:t>• provide an overview of the essay and the direction in which it is going.</a:t>
            </a:r>
          </a:p>
          <a:p>
            <a:pPr>
              <a:buNone/>
            </a:pPr>
            <a:endParaRPr lang="en-GB"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Key </a:t>
            </a:r>
            <a:r>
              <a:rPr lang="en-GB" i="1" dirty="0" smtClean="0">
                <a:latin typeface="Times New Roman" pitchFamily="18" charset="0"/>
                <a:cs typeface="Times New Roman" pitchFamily="18" charset="0"/>
              </a:rPr>
              <a:t>characteristics</a:t>
            </a:r>
            <a:r>
              <a:rPr lang="en-GB" dirty="0" smtClean="0">
                <a:latin typeface="Times New Roman" pitchFamily="18" charset="0"/>
                <a:cs typeface="Times New Roman" pitchFamily="18" charset="0"/>
              </a:rPr>
              <a:t> of a thesis statement :</a:t>
            </a:r>
          </a:p>
          <a:p>
            <a:pPr>
              <a:buNone/>
            </a:pPr>
            <a:r>
              <a:rPr lang="en-GB" dirty="0" smtClean="0">
                <a:latin typeface="Times New Roman" pitchFamily="18" charset="0"/>
                <a:cs typeface="Times New Roman" pitchFamily="18" charset="0"/>
              </a:rPr>
              <a:t>• always found in the introduction, generally towards the end;</a:t>
            </a:r>
          </a:p>
          <a:p>
            <a:pPr>
              <a:buNone/>
            </a:pPr>
            <a:r>
              <a:rPr lang="en-GB" dirty="0" smtClean="0">
                <a:latin typeface="Times New Roman" pitchFamily="18" charset="0"/>
                <a:cs typeface="Times New Roman" pitchFamily="18" charset="0"/>
              </a:rPr>
              <a:t>• should not just be a fact, but rather an idea which can be developed and built upon;</a:t>
            </a:r>
          </a:p>
          <a:p>
            <a:pPr>
              <a:buNone/>
            </a:pPr>
            <a:r>
              <a:rPr lang="en-GB" dirty="0" smtClean="0">
                <a:latin typeface="Times New Roman" pitchFamily="18" charset="0"/>
                <a:cs typeface="Times New Roman" pitchFamily="18" charset="0"/>
              </a:rPr>
              <a:t>• should be referred to again in the conclusion;</a:t>
            </a:r>
          </a:p>
          <a:p>
            <a:pPr>
              <a:buNone/>
            </a:pPr>
            <a:r>
              <a:rPr lang="en-GB" dirty="0" smtClean="0">
                <a:latin typeface="Times New Roman" pitchFamily="18" charset="0"/>
                <a:cs typeface="Times New Roman" pitchFamily="18" charset="0"/>
              </a:rPr>
              <a:t>• some thesis statements use </a:t>
            </a:r>
            <a:r>
              <a:rPr lang="en-GB" b="1" i="1" dirty="0" smtClean="0">
                <a:latin typeface="Times New Roman" pitchFamily="18" charset="0"/>
                <a:cs typeface="Times New Roman" pitchFamily="18" charset="0"/>
              </a:rPr>
              <a:t>I</a:t>
            </a:r>
            <a:r>
              <a:rPr lang="en-GB" dirty="0" smtClean="0">
                <a:latin typeface="Times New Roman" pitchFamily="18" charset="0"/>
                <a:cs typeface="Times New Roman" pitchFamily="18" charset="0"/>
              </a:rPr>
              <a:t> , but note that in many subject areas (or for many teachers), it may not be preferred.</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GB" sz="3200" dirty="0" smtClean="0">
                <a:solidFill>
                  <a:srgbClr val="C00000"/>
                </a:solidFill>
                <a:latin typeface="Bahnschrift SemiBold" pitchFamily="34" charset="0"/>
              </a:rPr>
              <a:t>Writing thesis statements</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251520" y="620688"/>
            <a:ext cx="8712968" cy="6048672"/>
          </a:xfrm>
        </p:spPr>
        <p:txBody>
          <a:bodyPr>
            <a:normAutofit fontScale="92500" lnSpcReduction="10000"/>
          </a:bodyPr>
          <a:lstStyle/>
          <a:p>
            <a:pPr marL="0" indent="0">
              <a:buNone/>
            </a:pPr>
            <a:r>
              <a:rPr lang="en-GB" sz="2000" i="1" dirty="0" smtClean="0">
                <a:latin typeface="Times New Roman" pitchFamily="18" charset="0"/>
                <a:cs typeface="Times New Roman" pitchFamily="18" charset="0"/>
              </a:rPr>
              <a:t>These thesis statements were rejected. Match the draft (1-5) with the teacher’s comments  (a-e) which identify the problem.</a:t>
            </a:r>
          </a:p>
          <a:p>
            <a:pPr>
              <a:buAutoNum type="arabicPeriod"/>
            </a:pPr>
            <a:r>
              <a:rPr lang="en-GB" sz="2400" dirty="0" smtClean="0">
                <a:latin typeface="Times New Roman" pitchFamily="18" charset="0"/>
                <a:cs typeface="Times New Roman" pitchFamily="18" charset="0"/>
              </a:rPr>
              <a:t>The centrality of the thesis statement in the essay is an incontrovertible truth, for without it the epistemological evolution of the argument is an impossibility.</a:t>
            </a:r>
          </a:p>
          <a:p>
            <a:pPr>
              <a:buAutoNum type="arabicPeriod"/>
            </a:pPr>
            <a:r>
              <a:rPr lang="en-GB" sz="2400" dirty="0" smtClean="0">
                <a:latin typeface="Times New Roman" pitchFamily="18" charset="0"/>
                <a:cs typeface="Times New Roman" pitchFamily="18" charset="0"/>
              </a:rPr>
              <a:t>In this essay, I will look at the importance of thesis statements.</a:t>
            </a:r>
          </a:p>
          <a:p>
            <a:pPr>
              <a:buNone/>
            </a:pPr>
            <a:r>
              <a:rPr lang="en-GB" sz="2400" dirty="0" smtClean="0">
                <a:latin typeface="Times New Roman" pitchFamily="18" charset="0"/>
                <a:cs typeface="Times New Roman" pitchFamily="18" charset="0"/>
              </a:rPr>
              <a:t>3. Thesis statements which use informal, vague language lead to the breakdown of the entire academic structure.</a:t>
            </a:r>
          </a:p>
          <a:p>
            <a:pPr>
              <a:buNone/>
            </a:pPr>
            <a:r>
              <a:rPr lang="en-GB" sz="2400" dirty="0" smtClean="0">
                <a:latin typeface="Times New Roman" pitchFamily="18" charset="0"/>
                <a:cs typeface="Times New Roman" pitchFamily="18" charset="0"/>
              </a:rPr>
              <a:t>4. Without the thesis statement, the entire purpose of the essay is completely and utterly lost; the result of this is chaos – the essay is just an anarchic collection of words.</a:t>
            </a:r>
          </a:p>
          <a:p>
            <a:pPr>
              <a:buNone/>
            </a:pPr>
            <a:r>
              <a:rPr lang="en-GB" sz="2400" dirty="0" smtClean="0">
                <a:latin typeface="Times New Roman" pitchFamily="18" charset="0"/>
                <a:cs typeface="Times New Roman" pitchFamily="18" charset="0"/>
              </a:rPr>
              <a:t>5. What, then, is the reason why thesis statements are so important?</a:t>
            </a:r>
          </a:p>
          <a:p>
            <a:pPr indent="19050">
              <a:buNone/>
            </a:pPr>
            <a:endParaRPr lang="en-GB" sz="2000" dirty="0" smtClean="0">
              <a:latin typeface="Times New Roman" pitchFamily="18" charset="0"/>
              <a:cs typeface="Times New Roman" pitchFamily="18" charset="0"/>
            </a:endParaRPr>
          </a:p>
          <a:p>
            <a:pPr indent="19050">
              <a:buNone/>
            </a:pPr>
            <a:r>
              <a:rPr lang="en-GB" sz="2000" dirty="0" smtClean="0">
                <a:latin typeface="Times New Roman" pitchFamily="18" charset="0"/>
                <a:cs typeface="Times New Roman" pitchFamily="18" charset="0"/>
              </a:rPr>
              <a:t> a) The thesis statement should not be a question.</a:t>
            </a:r>
          </a:p>
          <a:p>
            <a:pPr indent="19050">
              <a:buNone/>
            </a:pPr>
            <a:r>
              <a:rPr lang="en-GB" sz="2000" dirty="0" smtClean="0">
                <a:latin typeface="Times New Roman" pitchFamily="18" charset="0"/>
                <a:cs typeface="Times New Roman" pitchFamily="18" charset="0"/>
              </a:rPr>
              <a:t>b) Too simple. This is a very vague generalization.</a:t>
            </a:r>
          </a:p>
          <a:p>
            <a:pPr indent="19050">
              <a:buNone/>
            </a:pPr>
            <a:r>
              <a:rPr lang="en-GB" sz="2000" dirty="0" smtClean="0">
                <a:latin typeface="Times New Roman" pitchFamily="18" charset="0"/>
                <a:cs typeface="Times New Roman" pitchFamily="18" charset="0"/>
              </a:rPr>
              <a:t>c) Too long and complex. You need to simplify the language.</a:t>
            </a:r>
          </a:p>
          <a:p>
            <a:pPr indent="19050">
              <a:buNone/>
            </a:pPr>
            <a:r>
              <a:rPr lang="en-GB" sz="2000" dirty="0" smtClean="0">
                <a:latin typeface="Times New Roman" pitchFamily="18" charset="0"/>
                <a:cs typeface="Times New Roman" pitchFamily="18" charset="0"/>
              </a:rPr>
              <a:t>d) Too specific. The scope of a thesis statement should be wider.</a:t>
            </a:r>
          </a:p>
          <a:p>
            <a:pPr indent="19050">
              <a:buNone/>
            </a:pPr>
            <a:r>
              <a:rPr lang="en-GB" sz="2000" dirty="0" smtClean="0">
                <a:latin typeface="Times New Roman" pitchFamily="18" charset="0"/>
                <a:cs typeface="Times New Roman" pitchFamily="18" charset="0"/>
              </a:rPr>
              <a:t>e) Too emotive. You should not use such passionate language.</a:t>
            </a:r>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GB" sz="3200" dirty="0" smtClean="0">
                <a:solidFill>
                  <a:srgbClr val="C00000"/>
                </a:solidFill>
                <a:latin typeface="Bahnschrift SemiBold" pitchFamily="34" charset="0"/>
              </a:rPr>
              <a:t>Answer  key</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251520" y="620688"/>
            <a:ext cx="8712968" cy="6048672"/>
          </a:xfrm>
        </p:spPr>
        <p:txBody>
          <a:bodyPr>
            <a:normAutofit/>
          </a:bodyPr>
          <a:lstStyle/>
          <a:p>
            <a:pPr marL="0" indent="0">
              <a:buNone/>
            </a:pPr>
            <a:r>
              <a:rPr lang="en-GB" sz="2000" i="1" dirty="0" smtClean="0">
                <a:latin typeface="Times New Roman" pitchFamily="18" charset="0"/>
                <a:cs typeface="Times New Roman" pitchFamily="18" charset="0"/>
              </a:rPr>
              <a:t> </a:t>
            </a:r>
          </a:p>
          <a:p>
            <a:pPr>
              <a:buAutoNum type="arabicPeriod"/>
            </a:pPr>
            <a:r>
              <a:rPr lang="en-GB" sz="2400" dirty="0" smtClean="0">
                <a:latin typeface="Times New Roman" pitchFamily="18" charset="0"/>
                <a:cs typeface="Times New Roman" pitchFamily="18" charset="0"/>
              </a:rPr>
              <a:t>C</a:t>
            </a:r>
          </a:p>
          <a:p>
            <a:pPr>
              <a:buAutoNum type="arabicPeriod"/>
            </a:pPr>
            <a:r>
              <a:rPr lang="en-GB" sz="2400" dirty="0" smtClean="0">
                <a:latin typeface="Times New Roman" pitchFamily="18" charset="0"/>
                <a:cs typeface="Times New Roman" pitchFamily="18" charset="0"/>
              </a:rPr>
              <a:t>B</a:t>
            </a:r>
          </a:p>
          <a:p>
            <a:pPr>
              <a:buNone/>
            </a:pPr>
            <a:r>
              <a:rPr lang="en-GB" sz="2400" dirty="0" smtClean="0">
                <a:latin typeface="Times New Roman" pitchFamily="18" charset="0"/>
                <a:cs typeface="Times New Roman" pitchFamily="18" charset="0"/>
              </a:rPr>
              <a:t>3. D</a:t>
            </a:r>
          </a:p>
          <a:p>
            <a:pPr>
              <a:buNone/>
            </a:pPr>
            <a:r>
              <a:rPr lang="en-GB" sz="2400" dirty="0" smtClean="0">
                <a:latin typeface="Times New Roman" pitchFamily="18" charset="0"/>
                <a:cs typeface="Times New Roman" pitchFamily="18" charset="0"/>
              </a:rPr>
              <a:t>4. E</a:t>
            </a:r>
          </a:p>
          <a:p>
            <a:pPr>
              <a:buNone/>
            </a:pPr>
            <a:r>
              <a:rPr lang="en-GB" sz="2400" dirty="0" smtClean="0">
                <a:latin typeface="Times New Roman" pitchFamily="18" charset="0"/>
                <a:cs typeface="Times New Roman" pitchFamily="18" charset="0"/>
              </a:rPr>
              <a:t>5. A</a:t>
            </a:r>
          </a:p>
          <a:p>
            <a:pPr indent="19050">
              <a:buNone/>
            </a:pPr>
            <a:endParaRPr lang="en-GB" sz="2000" dirty="0" smtClean="0">
              <a:latin typeface="Times New Roman" pitchFamily="18" charset="0"/>
              <a:cs typeface="Times New Roman" pitchFamily="18" charset="0"/>
            </a:endParaRPr>
          </a:p>
          <a:p>
            <a:pPr indent="19050">
              <a:buNone/>
            </a:pPr>
            <a:r>
              <a:rPr lang="en-GB" sz="2000" dirty="0" smtClean="0">
                <a:latin typeface="Times New Roman" pitchFamily="18" charset="0"/>
                <a:cs typeface="Times New Roman" pitchFamily="18" charset="0"/>
              </a:rPr>
              <a:t> </a:t>
            </a:r>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GB" dirty="0" smtClean="0">
                <a:solidFill>
                  <a:srgbClr val="C00000"/>
                </a:solidFill>
                <a:latin typeface="Bahnschrift SemiBold" pitchFamily="34" charset="0"/>
              </a:rPr>
              <a:t> Practice</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1196752"/>
            <a:ext cx="8229600" cy="4929411"/>
          </a:xfrm>
        </p:spPr>
        <p:txBody>
          <a:bodyPr/>
          <a:lstStyle/>
          <a:p>
            <a:r>
              <a:rPr lang="en-GB" dirty="0" smtClean="0"/>
              <a:t>Handout class 22 (thesis statements)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GB" dirty="0" smtClean="0">
                <a:solidFill>
                  <a:srgbClr val="C00000"/>
                </a:solidFill>
                <a:latin typeface="Bahnschrift SemiBold" pitchFamily="34" charset="0"/>
              </a:rPr>
              <a:t>5-paragraph essay</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179512" y="1124744"/>
            <a:ext cx="8856984" cy="5001419"/>
          </a:xfrm>
        </p:spPr>
        <p:txBody>
          <a:bodyPr>
            <a:normAutofit/>
          </a:bodyPr>
          <a:lstStyle/>
          <a:p>
            <a:pPr>
              <a:buNone/>
            </a:pPr>
            <a:r>
              <a:rPr lang="en-GB" dirty="0" smtClean="0">
                <a:latin typeface="Times New Roman" pitchFamily="18" charset="0"/>
                <a:cs typeface="Times New Roman" pitchFamily="18" charset="0"/>
              </a:rPr>
              <a:t>The classic so-called 5-paragraph essay consists of:</a:t>
            </a:r>
          </a:p>
          <a:p>
            <a:r>
              <a:rPr lang="en-GB" dirty="0" smtClean="0">
                <a:latin typeface="Times New Roman" pitchFamily="18" charset="0"/>
                <a:cs typeface="Times New Roman" pitchFamily="18" charset="0"/>
              </a:rPr>
              <a:t>1 introductory paragraph; </a:t>
            </a:r>
          </a:p>
          <a:p>
            <a:r>
              <a:rPr lang="en-GB" dirty="0" smtClean="0">
                <a:latin typeface="Times New Roman" pitchFamily="18" charset="0"/>
                <a:cs typeface="Times New Roman" pitchFamily="18" charset="0"/>
              </a:rPr>
              <a:t>3 body paragraphs;</a:t>
            </a:r>
          </a:p>
          <a:p>
            <a:r>
              <a:rPr lang="en-GB" dirty="0" smtClean="0">
                <a:latin typeface="Times New Roman" pitchFamily="18" charset="0"/>
                <a:cs typeface="Times New Roman" pitchFamily="18" charset="0"/>
              </a:rPr>
              <a:t>a concluding paragraph. </a:t>
            </a:r>
          </a:p>
          <a:p>
            <a:pPr>
              <a:buNone/>
            </a:pPr>
            <a:endParaRPr lang="en-GB"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Longer essays, such as bachelor degree essays and masters theses, use the extended version of this same format. </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dirty="0" smtClean="0">
                <a:solidFill>
                  <a:srgbClr val="C00000"/>
                </a:solidFill>
                <a:latin typeface="Bahnschrift SemiBold" pitchFamily="34" charset="0"/>
              </a:rPr>
              <a:t>Types of essays</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764704"/>
            <a:ext cx="8229600" cy="6192688"/>
          </a:xfrm>
        </p:spPr>
        <p:txBody>
          <a:bodyPr>
            <a:noAutofit/>
          </a:bodyPr>
          <a:lstStyle/>
          <a:p>
            <a:r>
              <a:rPr lang="en-GB" sz="1600" i="1" dirty="0" smtClean="0">
                <a:latin typeface="Times New Roman" pitchFamily="18" charset="0"/>
                <a:cs typeface="Times New Roman" pitchFamily="18" charset="0"/>
              </a:rPr>
              <a:t>Expository</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Essay</a:t>
            </a:r>
            <a:r>
              <a:rPr lang="en-GB" sz="1600" dirty="0" smtClean="0">
                <a:latin typeface="Times New Roman" pitchFamily="18" charset="0"/>
                <a:cs typeface="Times New Roman" pitchFamily="18" charset="0"/>
              </a:rPr>
              <a:t> start by presenting your thesis – as a statement of the case you can make based on the evidence and your arguments. This would be followed by the evidence to support your thesis.</a:t>
            </a:r>
          </a:p>
          <a:p>
            <a:r>
              <a:rPr lang="en-GB" sz="1600" i="1" dirty="0" smtClean="0">
                <a:latin typeface="Times New Roman" pitchFamily="18" charset="0"/>
                <a:cs typeface="Times New Roman" pitchFamily="18" charset="0"/>
              </a:rPr>
              <a:t>Discussion</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Essay</a:t>
            </a:r>
            <a:r>
              <a:rPr lang="en-GB" sz="1600" dirty="0" smtClean="0">
                <a:latin typeface="Times New Roman" pitchFamily="18" charset="0"/>
                <a:cs typeface="Times New Roman" pitchFamily="18" charset="0"/>
              </a:rPr>
              <a:t>  start by presenting the issue - the problem you have to solve then explain and discuss the evidence and different points of view regarding the issue. You would finish by comparing and contrasting the different arguments and making a choice - your final position.</a:t>
            </a:r>
          </a:p>
          <a:p>
            <a:r>
              <a:rPr lang="en-GB" sz="1600" i="1" dirty="0" smtClean="0">
                <a:latin typeface="Times New Roman" pitchFamily="18" charset="0"/>
                <a:cs typeface="Times New Roman" pitchFamily="18" charset="0"/>
              </a:rPr>
              <a:t>Challenge</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Essay</a:t>
            </a:r>
            <a:r>
              <a:rPr lang="en-GB" sz="1600" dirty="0" smtClean="0">
                <a:latin typeface="Times New Roman" pitchFamily="18" charset="0"/>
                <a:cs typeface="Times New Roman" pitchFamily="18" charset="0"/>
              </a:rPr>
              <a:t> are challenging a given theory by showing where it is weak and proposing a better theory. Start by introducing the theory you are challenging. You would then analyse and evaluate it to show where it is weak and propose a better alternative.</a:t>
            </a:r>
          </a:p>
          <a:p>
            <a:r>
              <a:rPr lang="en-GB" sz="1600" i="1" dirty="0" smtClean="0">
                <a:latin typeface="Times New Roman" pitchFamily="18" charset="0"/>
                <a:cs typeface="Times New Roman" pitchFamily="18" charset="0"/>
              </a:rPr>
              <a:t>Factorial</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Essays</a:t>
            </a:r>
            <a:r>
              <a:rPr lang="en-GB" sz="1600" dirty="0" smtClean="0">
                <a:latin typeface="Times New Roman" pitchFamily="18" charset="0"/>
                <a:cs typeface="Times New Roman" pitchFamily="18" charset="0"/>
              </a:rPr>
              <a:t> are organised around the facts that either lead to or are consequences of a state of affairs. Discuss the facts that lead to or cause a state of affairs, start by describing the state of affairs you are interested in, then present the factors that led to the state of affairs. These would be grouped in some way, analysed and evaluated. You would finish by concluding about, for example, the importance of the factors you have discussed.</a:t>
            </a:r>
          </a:p>
          <a:p>
            <a:r>
              <a:rPr lang="en-GB" sz="1600" i="1" dirty="0" smtClean="0">
                <a:latin typeface="Times New Roman" pitchFamily="18" charset="0"/>
                <a:cs typeface="Times New Roman" pitchFamily="18" charset="0"/>
              </a:rPr>
              <a:t>Consequential</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Essay </a:t>
            </a:r>
            <a:r>
              <a:rPr lang="en-GB" sz="1600" dirty="0" smtClean="0">
                <a:latin typeface="Times New Roman" pitchFamily="18" charset="0"/>
                <a:cs typeface="Times New Roman" pitchFamily="18" charset="0"/>
              </a:rPr>
              <a:t>discuss the facts that result from a state of affairs. Start by describing the state of affairs you are interested in. You would then present the factors that resulted from or were caused by the state of affairs. These would be grouped in some way, analysed and evaluated. You would finish by concluding about, for example, the importance of the state of affairs in contributing to the consequences you have discussed.</a:t>
            </a:r>
          </a:p>
          <a:p>
            <a:r>
              <a:rPr lang="en-GB" sz="1600" dirty="0" smtClean="0">
                <a:latin typeface="Times New Roman" pitchFamily="18" charset="0"/>
                <a:cs typeface="Times New Roman" pitchFamily="18" charset="0"/>
              </a:rPr>
              <a:t>C</a:t>
            </a:r>
            <a:r>
              <a:rPr lang="en-GB" sz="1600" i="1" dirty="0" smtClean="0">
                <a:latin typeface="Times New Roman" pitchFamily="18" charset="0"/>
                <a:cs typeface="Times New Roman" pitchFamily="18" charset="0"/>
              </a:rPr>
              <a:t>ommentary</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essay</a:t>
            </a:r>
            <a:r>
              <a:rPr lang="en-GB" sz="1600" dirty="0" smtClean="0">
                <a:latin typeface="Times New Roman" pitchFamily="18" charset="0"/>
                <a:cs typeface="Times New Roman" pitchFamily="18" charset="0"/>
              </a:rPr>
              <a:t>s  normally focus on texts. Your introduction would therefore introduce the text(s). You would then follow this with a series of comments that analyse and evaluate the text(s) given. You may be required to compare and contrast the texts. You would conclude by summarising your comments.</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cs typeface="Times New Roman" pitchFamily="18" charset="0"/>
              </a:rPr>
              <a:t>Examples of essays</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p:txBody>
          <a:bodyPr>
            <a:normAutofit fontScale="85000" lnSpcReduction="10000"/>
          </a:bodyPr>
          <a:lstStyle/>
          <a:p>
            <a:r>
              <a:rPr lang="en-GB" dirty="0" smtClean="0">
                <a:latin typeface="Times New Roman" pitchFamily="18" charset="0"/>
                <a:cs typeface="Times New Roman" pitchFamily="18" charset="0"/>
              </a:rPr>
              <a:t>Exposition Essay - thesis, supporting arguments, restate thesis</a:t>
            </a:r>
          </a:p>
          <a:p>
            <a:r>
              <a:rPr lang="en-GB" dirty="0" smtClean="0">
                <a:latin typeface="Times New Roman" pitchFamily="18" charset="0"/>
                <a:cs typeface="Times New Roman" pitchFamily="18" charset="0"/>
              </a:rPr>
              <a:t>Discussion Essay - issue, alternative arguments, final position</a:t>
            </a:r>
          </a:p>
          <a:p>
            <a:r>
              <a:rPr lang="en-GB" dirty="0" smtClean="0">
                <a:latin typeface="Times New Roman" pitchFamily="18" charset="0"/>
                <a:cs typeface="Times New Roman" pitchFamily="18" charset="0"/>
              </a:rPr>
              <a:t>Challenge Essay - challenge, arguments, thesis</a:t>
            </a:r>
          </a:p>
          <a:p>
            <a:r>
              <a:rPr lang="en-GB" dirty="0" smtClean="0">
                <a:latin typeface="Times New Roman" pitchFamily="18" charset="0"/>
                <a:cs typeface="Times New Roman" pitchFamily="18" charset="0"/>
              </a:rPr>
              <a:t>Factorial Essay - state, contributory factors, summary thesis</a:t>
            </a:r>
          </a:p>
          <a:p>
            <a:r>
              <a:rPr lang="en-GB" dirty="0" smtClean="0">
                <a:latin typeface="Times New Roman" pitchFamily="18" charset="0"/>
                <a:cs typeface="Times New Roman" pitchFamily="18" charset="0"/>
              </a:rPr>
              <a:t>Consequential Essay - state, ensuing factors, summary thesis</a:t>
            </a:r>
          </a:p>
          <a:p>
            <a:r>
              <a:rPr lang="en-GB" dirty="0" smtClean="0">
                <a:latin typeface="Times New Roman" pitchFamily="18" charset="0"/>
                <a:cs typeface="Times New Roman" pitchFamily="18" charset="0"/>
              </a:rPr>
              <a:t>Commentary Essay - introduction, comments, summary</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rPr>
              <a:t>Interactive task</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p:txBody>
          <a:bodyPr/>
          <a:lstStyle/>
          <a:p>
            <a:r>
              <a:rPr lang="en-GB" dirty="0" smtClean="0"/>
              <a:t>Tasks 1-Task 5 (+ downloadable essay example on the same page)</a:t>
            </a:r>
          </a:p>
          <a:p>
            <a:pPr>
              <a:buNone/>
            </a:pPr>
            <a:r>
              <a:rPr lang="en-GB" dirty="0" smtClean="0"/>
              <a:t>https://learnenglish.britishcouncil.org/skills/writing/writing-purpose/essays-structure-1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504056"/>
          </a:xfrm>
        </p:spPr>
        <p:txBody>
          <a:bodyPr>
            <a:normAutofit fontScale="90000"/>
          </a:bodyPr>
          <a:lstStyle/>
          <a:p>
            <a:r>
              <a:rPr lang="en-GB" dirty="0" err="1" smtClean="0">
                <a:solidFill>
                  <a:srgbClr val="C00000"/>
                </a:solidFill>
                <a:latin typeface="Bahnschrift SemiBold" pitchFamily="34" charset="0"/>
              </a:rPr>
              <a:t>IMRaD</a:t>
            </a:r>
            <a:r>
              <a:rPr lang="en-GB" dirty="0" smtClean="0">
                <a:solidFill>
                  <a:srgbClr val="C00000"/>
                </a:solidFill>
                <a:latin typeface="Bahnschrift SemiBold" pitchFamily="34" charset="0"/>
              </a:rPr>
              <a:t> structure </a:t>
            </a:r>
            <a:r>
              <a:rPr lang="en-GB" sz="2200" dirty="0" smtClean="0">
                <a:latin typeface="Bahnschrift SemiBold" pitchFamily="34" charset="0"/>
              </a:rPr>
              <a:t>(</a:t>
            </a:r>
            <a:r>
              <a:rPr lang="en-GB" sz="2200" dirty="0" smtClean="0">
                <a:latin typeface="Times New Roman" pitchFamily="18" charset="0"/>
                <a:cs typeface="Times New Roman" pitchFamily="18" charset="0"/>
              </a:rPr>
              <a:t>A common format for scholarly text )</a:t>
            </a:r>
            <a:endParaRPr lang="en-GB" sz="2200" dirty="0"/>
          </a:p>
        </p:txBody>
      </p:sp>
      <p:graphicFrame>
        <p:nvGraphicFramePr>
          <p:cNvPr id="4" name="Содержимое 3"/>
          <p:cNvGraphicFramePr>
            <a:graphicFrameLocks noGrp="1"/>
          </p:cNvGraphicFramePr>
          <p:nvPr>
            <p:ph idx="1"/>
          </p:nvPr>
        </p:nvGraphicFramePr>
        <p:xfrm>
          <a:off x="457200" y="908720"/>
          <a:ext cx="8147248"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fontScale="90000"/>
          </a:bodyPr>
          <a:lstStyle/>
          <a:p>
            <a:r>
              <a:rPr lang="en-GB" dirty="0" smtClean="0">
                <a:solidFill>
                  <a:srgbClr val="C00000"/>
                </a:solidFill>
                <a:latin typeface="Bahnschrift SemiBold" pitchFamily="34" charset="0"/>
              </a:rPr>
              <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CARS model </a:t>
            </a:r>
            <a:br>
              <a:rPr lang="en-GB" dirty="0" smtClean="0">
                <a:solidFill>
                  <a:srgbClr val="C00000"/>
                </a:solidFill>
                <a:latin typeface="Bahnschrift SemiBold" pitchFamily="34" charset="0"/>
              </a:rPr>
            </a:br>
            <a:r>
              <a:rPr lang="en-GB" sz="2200" dirty="0" smtClean="0">
                <a:latin typeface="Times New Roman" pitchFamily="18" charset="0"/>
                <a:cs typeface="Times New Roman" pitchFamily="18" charset="0"/>
              </a:rPr>
              <a:t>Introductory part of the essay follows John Swales’  CARS model ( </a:t>
            </a:r>
            <a:r>
              <a:rPr lang="en-GB" sz="2200" dirty="0" smtClean="0">
                <a:solidFill>
                  <a:srgbClr val="C00000"/>
                </a:solidFill>
                <a:latin typeface="Times New Roman" pitchFamily="18" charset="0"/>
                <a:cs typeface="Times New Roman" pitchFamily="18" charset="0"/>
              </a:rPr>
              <a:t>c</a:t>
            </a:r>
            <a:r>
              <a:rPr lang="en-GB" sz="2200" dirty="0" smtClean="0">
                <a:latin typeface="Times New Roman" pitchFamily="18" charset="0"/>
                <a:cs typeface="Times New Roman" pitchFamily="18" charset="0"/>
              </a:rPr>
              <a:t>reating</a:t>
            </a:r>
            <a:r>
              <a:rPr lang="en-GB" sz="2200" dirty="0" smtClean="0">
                <a:solidFill>
                  <a:srgbClr val="C00000"/>
                </a:solidFill>
                <a:latin typeface="Times New Roman" pitchFamily="18" charset="0"/>
                <a:cs typeface="Times New Roman" pitchFamily="18" charset="0"/>
              </a:rPr>
              <a:t> a r</a:t>
            </a:r>
            <a:r>
              <a:rPr lang="en-GB" sz="2200" dirty="0" smtClean="0">
                <a:latin typeface="Times New Roman" pitchFamily="18" charset="0"/>
                <a:cs typeface="Times New Roman" pitchFamily="18" charset="0"/>
              </a:rPr>
              <a:t>esearch</a:t>
            </a:r>
            <a:r>
              <a:rPr lang="en-GB" sz="2200" dirty="0" smtClean="0">
                <a:solidFill>
                  <a:srgbClr val="C00000"/>
                </a:solidFill>
                <a:latin typeface="Times New Roman" pitchFamily="18" charset="0"/>
                <a:cs typeface="Times New Roman" pitchFamily="18" charset="0"/>
              </a:rPr>
              <a:t> s</a:t>
            </a:r>
            <a:r>
              <a:rPr lang="en-GB" sz="2200" dirty="0" smtClean="0">
                <a:latin typeface="Times New Roman" pitchFamily="18" charset="0"/>
                <a:cs typeface="Times New Roman" pitchFamily="18" charset="0"/>
              </a:rPr>
              <a:t>pace), it maps out the moves of an introduction </a:t>
            </a:r>
            <a:br>
              <a:rPr lang="en-GB" sz="2200" dirty="0" smtClean="0">
                <a:latin typeface="Times New Roman" pitchFamily="18" charset="0"/>
                <a:cs typeface="Times New Roman" pitchFamily="18" charset="0"/>
              </a:rPr>
            </a:br>
            <a:endParaRPr lang="en-GB" dirty="0"/>
          </a:p>
        </p:txBody>
      </p:sp>
      <p:graphicFrame>
        <p:nvGraphicFramePr>
          <p:cNvPr id="4" name="Содержимое 3"/>
          <p:cNvGraphicFramePr>
            <a:graphicFrameLocks noGrp="1"/>
          </p:cNvGraphicFramePr>
          <p:nvPr>
            <p:ph idx="1"/>
          </p:nvPr>
        </p:nvGraphicFramePr>
        <p:xfrm>
          <a:off x="683568" y="1628800"/>
          <a:ext cx="784887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rPr>
              <a:t>Practice</a:t>
            </a:r>
            <a:endParaRPr lang="en-GB" dirty="0">
              <a:solidFill>
                <a:srgbClr val="C0000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611560" y="1474232"/>
            <a:ext cx="7920880" cy="477789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1284</Words>
  <Application>Microsoft Office PowerPoint</Application>
  <PresentationFormat>Экран (4:3)</PresentationFormat>
  <Paragraphs>175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ACADEMIC WRITING</vt:lpstr>
      <vt:lpstr>Academic writing. Text structure</vt:lpstr>
      <vt:lpstr>5-paragraph essay</vt:lpstr>
      <vt:lpstr>Types of essays</vt:lpstr>
      <vt:lpstr>Examples of essays</vt:lpstr>
      <vt:lpstr>Interactive task</vt:lpstr>
      <vt:lpstr>IMRaD structure (A common format for scholarly text )</vt:lpstr>
      <vt:lpstr> CARS model  Introductory part of the essay follows John Swales’  CARS model ( creating a research space), it maps out the moves of an introduction  </vt:lpstr>
      <vt:lpstr>Practice</vt:lpstr>
      <vt:lpstr>Method part and the results part</vt:lpstr>
      <vt:lpstr>Results section</vt:lpstr>
      <vt:lpstr>Discussion </vt:lpstr>
      <vt:lpstr>Discussion section. Structure</vt:lpstr>
      <vt:lpstr>Discussion. Stages.</vt:lpstr>
      <vt:lpstr>IMRaD structure. Variations</vt:lpstr>
      <vt:lpstr>Common structures of an experimental research article </vt:lpstr>
      <vt:lpstr>Practice (checking home assignment)</vt:lpstr>
      <vt:lpstr>Practice</vt:lpstr>
      <vt:lpstr>Thesis Statement</vt:lpstr>
      <vt:lpstr>Answer key</vt:lpstr>
      <vt:lpstr>Thesis statement. Key characteristics</vt:lpstr>
      <vt:lpstr>Writing thesis statements</vt:lpstr>
      <vt:lpstr>Answer  key</vt:lpstr>
      <vt:lpstr> 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WRITING</dc:title>
  <dc:creator>Anastasiia</dc:creator>
  <cp:lastModifiedBy>Reviewer </cp:lastModifiedBy>
  <cp:revision>5</cp:revision>
  <dcterms:created xsi:type="dcterms:W3CDTF">2020-11-15T15:39:06Z</dcterms:created>
  <dcterms:modified xsi:type="dcterms:W3CDTF">2021-04-21T06:33:44Z</dcterms:modified>
</cp:coreProperties>
</file>