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70" r:id="rId13"/>
    <p:sldId id="272" r:id="rId14"/>
    <p:sldId id="273" r:id="rId15"/>
    <p:sldId id="274" r:id="rId16"/>
    <p:sldId id="275" r:id="rId17"/>
    <p:sldId id="271" r:id="rId18"/>
    <p:sldId id="280" r:id="rId19"/>
    <p:sldId id="258" r:id="rId20"/>
    <p:sldId id="276" r:id="rId21"/>
    <p:sldId id="259" r:id="rId22"/>
    <p:sldId id="278" r:id="rId23"/>
    <p:sldId id="260" r:id="rId24"/>
    <p:sldId id="277" r:id="rId2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344F7-BB2B-4D04-9526-C5D3C0451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1963DA-DC5F-4997-95C7-031E7186D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A373-F51E-4C9B-9023-C8A93F0A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03964-F649-45ED-B6C0-35E950A9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603DE-8453-483A-A828-8FC7181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197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D5CA1-C6E6-4E27-AE9B-B527E461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F6FF0-E7B3-451E-BDC0-BDC147395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7296B-326C-42C3-8DF5-134F6551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92F3E-C13C-4D7C-A4F5-9359984D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F93860-1FE5-4C64-813D-9195DD5D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070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BADA56-66A7-4E38-8F5C-9A91EA894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FC9A-7BAF-45BC-B0F7-FE68827D7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1EABE-356E-4E6D-8E08-6DFCCFAA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58CBC-038E-46C8-B618-99A871C9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A6D2A-B1DB-4082-AF06-6C825584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81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54340-4AF2-4DCD-A79B-54BF55E2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FD70E-B64D-4DA2-8EA5-586FE2690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153C6-8BC1-4F93-B1EB-CE347209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0A76C-0C68-4DAD-869F-D469D497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D3362-25E4-4157-B41E-101349C1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94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33D5F-4A11-4060-9DE5-F7DB7AFB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B8CFFE-E3B4-4B6C-A764-22B91C44D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29D14-D076-42E6-9272-F3876792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25B93-7BF5-4234-8465-3E4D711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5492D-ECE7-4CB5-A19F-2392D3BC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278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63F97-4B24-4AF5-B69D-260515CD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A260F-20E2-40FD-A417-408BE7ACD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BC09A3-EFB1-4B9A-8415-0BCB36BA6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5AE437-A2B3-425D-A2B5-E0F48858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303383-124B-43B9-BCC3-C15D6B9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B56888-96BE-4BCA-9263-35485474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132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0F5D-653C-4460-98F0-BC54B8E7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DC641-0AD1-4DF9-8992-84FB3107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B6B389-5B29-40B7-8D0D-4529062EC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C777EA-F032-4587-B25A-718DE10B1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7F3D63-292B-4283-BD0E-F6F968575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863E9E-CE2F-471D-89B4-85C0808D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BF0173-A74B-48B5-A7D4-E07E1FD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E198BA-069D-44B2-A181-B85AB658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7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9E0AB-2CA0-4F37-A97F-6C6526EE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416701-1C1E-4824-8082-4D2FF75C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420139-74FF-4A84-A810-7CE0537A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4C9A2D-3388-4B0D-ABFC-52CB7169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658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228E-67B0-48C0-A5B8-FF3352DA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1B111-2A43-4E0D-97EF-CAB246B3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5064CE-7A9A-4B8E-9C41-71D6E40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78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A6C15-C251-42DB-A3A3-76042E01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8051-C451-4FB8-861F-4671F820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8B0C0A-62E8-4AB7-8126-6D7073AF1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F5367B-2BF8-42A6-92FD-E6D43268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06308A-557A-4AB4-A756-48DBE7AF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FFE1F-EAAB-41CF-A351-2B4E032D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830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06BD9-F72B-432B-8291-682CA23F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8D8501-0BE3-4612-8EC0-1A4EAC28B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5B3AB0-0F65-4239-AA4A-8823CF814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65A19-9BDB-4243-B1E0-AF221AD4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218B0A-2CD8-417A-9C87-B08A4212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90E379-1F4C-495E-BB3B-842E5D8E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75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42E8F-2F92-4BEC-8D37-AEE1CFE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777460-64AE-4134-AD06-17883200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E38-407C-4410-8DC4-321744C3F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3366-2412-477F-A7E9-98EBB64EC23B}" type="datetimeFigureOut">
              <a:rPr lang="ru-UA" smtClean="0"/>
              <a:t>24.09.2022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1CBF1-4A00-4173-8072-3AE59F2CF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AC941-CE3D-449E-8AB4-6B0D2A170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E24F-E487-45EE-993A-CD8ED53B1F5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42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23523-C88F-4D61-82AA-1119FB7B7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733" y="294482"/>
            <a:ext cx="10278533" cy="2387600"/>
          </a:xfrm>
        </p:spPr>
        <p:txBody>
          <a:bodyPr>
            <a:normAutofit/>
          </a:bodyPr>
          <a:lstStyle/>
          <a:p>
            <a:r>
              <a:rPr lang="uk-UA" sz="4400" b="1" i="1" dirty="0">
                <a:solidFill>
                  <a:srgbClr val="FF0000"/>
                </a:solidFill>
              </a:rPr>
              <a:t>Зміст бактеріальної хромосоми. </a:t>
            </a:r>
            <a:br>
              <a:rPr lang="uk-UA" sz="4400" b="1" i="1" dirty="0">
                <a:solidFill>
                  <a:srgbClr val="FF0000"/>
                </a:solidFill>
              </a:rPr>
            </a:br>
            <a:r>
              <a:rPr lang="uk-UA" sz="4400" b="1" i="1" dirty="0">
                <a:solidFill>
                  <a:srgbClr val="FF0000"/>
                </a:solidFill>
              </a:rPr>
              <a:t>Регуляція транскрипції генів у прокаріот</a:t>
            </a:r>
            <a:endParaRPr lang="ru-UA" sz="4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9504-3C31-43D4-99F1-0735CECD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94482"/>
            <a:ext cx="9144000" cy="1655762"/>
          </a:xfrm>
        </p:spPr>
        <p:txBody>
          <a:bodyPr/>
          <a:lstStyle/>
          <a:p>
            <a:pPr algn="r"/>
            <a:r>
              <a:rPr lang="uk-UA" dirty="0"/>
              <a:t>Тема 4</a:t>
            </a:r>
            <a:endParaRPr lang="ru-UA" dirty="0"/>
          </a:p>
        </p:txBody>
      </p:sp>
      <p:pic>
        <p:nvPicPr>
          <p:cNvPr id="1026" name="Picture 2" descr="Нуклеоид бактерій: функції та методи виявлення">
            <a:extLst>
              <a:ext uri="{FF2B5EF4-FFF2-40B4-BE49-F238E27FC236}">
                <a16:creationId xmlns:a16="http://schemas.microsoft.com/office/drawing/2014/main" id="{DE048081-B16E-47E0-B7AC-DB4775DB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2878496"/>
            <a:ext cx="4093633" cy="35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ном про- та еукаріотів - Підручник з Біології. 9 клас. Соболь - Нова  програма">
            <a:extLst>
              <a:ext uri="{FF2B5EF4-FFF2-40B4-BE49-F238E27FC236}">
                <a16:creationId xmlns:a16="http://schemas.microsoft.com/office/drawing/2014/main" id="{A4D4F1E8-4074-4125-9D32-7DB4A200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44" y="3713691"/>
            <a:ext cx="7562390" cy="28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5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8E0E39-C65D-45FC-9ACC-06653F68D539}"/>
              </a:ext>
            </a:extLst>
          </p:cNvPr>
          <p:cNvSpPr/>
          <p:nvPr/>
        </p:nvSpPr>
        <p:spPr>
          <a:xfrm>
            <a:off x="1168399" y="1825625"/>
            <a:ext cx="10380133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бактеріальному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геномі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присутні також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мобільні елементи класу ДНК-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транспозонів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абсолютно аналогічні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транспозонам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геномах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еукаріот –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 у темі «Мобільні генетичні елементи»</a:t>
            </a:r>
            <a:endParaRPr lang="ru-UA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Загальна будова </a:t>
            </a:r>
            <a:r>
              <a:rPr lang="uk-UA" sz="3600" b="1" i="1" dirty="0" err="1">
                <a:solidFill>
                  <a:srgbClr val="FF0000"/>
                </a:solidFill>
              </a:rPr>
              <a:t>оперону</a:t>
            </a:r>
            <a:r>
              <a:rPr lang="uk-UA" sz="3600" b="1" i="1" dirty="0">
                <a:solidFill>
                  <a:srgbClr val="FF0000"/>
                </a:solidFill>
              </a:rPr>
              <a:t> прокаріот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291278-51EB-4C92-9133-6155D962E97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757" t="45838" r="27269" b="33637"/>
          <a:stretch/>
        </p:blipFill>
        <p:spPr bwMode="auto">
          <a:xfrm>
            <a:off x="6890564" y="5092553"/>
            <a:ext cx="4099169" cy="1456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671B94-D048-41FE-B267-8BCB9F0960A4}"/>
              </a:ext>
            </a:extLst>
          </p:cNvPr>
          <p:cNvSpPr/>
          <p:nvPr/>
        </p:nvSpPr>
        <p:spPr>
          <a:xfrm>
            <a:off x="586154" y="3293026"/>
            <a:ext cx="11019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b="1" u="sng" dirty="0" err="1"/>
              <a:t>Оперон</a:t>
            </a:r>
            <a:r>
              <a:rPr lang="uk-UA" sz="3200" b="1" dirty="0"/>
              <a:t> прокаріот</a:t>
            </a:r>
            <a:r>
              <a:rPr lang="uk-UA" sz="3200" dirty="0"/>
              <a:t> </a:t>
            </a:r>
            <a:r>
              <a:rPr lang="uk-UA" sz="3200" b="1" dirty="0"/>
              <a:t> - ділянка ДНК, обмежовану промотором і термінатором, що містить </a:t>
            </a:r>
            <a:r>
              <a:rPr lang="uk-UA" sz="3200" b="1" dirty="0" err="1"/>
              <a:t>цистрони</a:t>
            </a:r>
            <a:r>
              <a:rPr lang="uk-UA" sz="3200" b="1" dirty="0"/>
              <a:t>, на структурі яких закодовано білки-ферменти одного метаболічного циклу, і регулюються геном-регулятором</a:t>
            </a:r>
            <a:r>
              <a:rPr lang="uk-UA" sz="3200" dirty="0"/>
              <a:t>.</a:t>
            </a:r>
            <a:endParaRPr lang="ru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A754EF-B2FD-4504-A0D6-77EF9AF3BC4B}"/>
              </a:ext>
            </a:extLst>
          </p:cNvPr>
          <p:cNvPicPr/>
          <p:nvPr/>
        </p:nvPicPr>
        <p:blipFill rotWithShape="1">
          <a:blip r:embed="rId3"/>
          <a:srcRect l="6414" t="31471" r="16750" b="52793"/>
          <a:stretch/>
        </p:blipFill>
        <p:spPr bwMode="auto">
          <a:xfrm>
            <a:off x="2326005" y="1230924"/>
            <a:ext cx="8409728" cy="206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038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FEEB2F-FA5C-449B-814D-CA150E8B77BE}"/>
              </a:ext>
            </a:extLst>
          </p:cNvPr>
          <p:cNvSpPr/>
          <p:nvPr/>
        </p:nvSpPr>
        <p:spPr>
          <a:xfrm>
            <a:off x="507999" y="359017"/>
            <a:ext cx="10837333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3 2584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оперонів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кишкової палички 73% містять 1 ген, 17% - 2 гена, 5%- 3 гена, 5% - 4 і більше генів. 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хромосомі 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B.subtilis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1250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оперонів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середньому по 3 гени на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оперон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206DF-88C2-4B45-A616-CD7289D3EE11}"/>
              </a:ext>
            </a:extLst>
          </p:cNvPr>
          <p:cNvPicPr/>
          <p:nvPr/>
        </p:nvPicPr>
        <p:blipFill rotWithShape="1">
          <a:blip r:embed="rId2"/>
          <a:srcRect l="22575" t="12771" r="25217" b="25200"/>
          <a:stretch/>
        </p:blipFill>
        <p:spPr bwMode="auto">
          <a:xfrm>
            <a:off x="2548467" y="1710267"/>
            <a:ext cx="7095066" cy="4995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0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Регуляція транскрипції генів у прокаріот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807608-1E5F-4684-9B33-377AD1BA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Найбільш </a:t>
            </a:r>
            <a:r>
              <a:rPr lang="uk-UA" dirty="0" err="1"/>
              <a:t>продуктивно</a:t>
            </a:r>
            <a:r>
              <a:rPr lang="uk-UA" dirty="0"/>
              <a:t> можна впливати на експресію гена через його транскрипцію.</a:t>
            </a:r>
          </a:p>
          <a:p>
            <a:r>
              <a:rPr lang="uk-UA" dirty="0"/>
              <a:t>Можливість управління багатьма генами, як правило, забезпечується наявністю у них спільних регуляторних послідовностей нуклеотидів, з якими взаємодіють однотипні фактори транскрипції. </a:t>
            </a:r>
          </a:p>
          <a:p>
            <a:r>
              <a:rPr lang="uk-UA" dirty="0"/>
              <a:t>У відповідь на дію специфічних </a:t>
            </a:r>
            <a:r>
              <a:rPr lang="uk-UA" b="1" dirty="0" err="1"/>
              <a:t>ефекторів</a:t>
            </a:r>
            <a:r>
              <a:rPr lang="uk-UA" b="1" dirty="0"/>
              <a:t> </a:t>
            </a:r>
            <a:r>
              <a:rPr lang="uk-UA" dirty="0"/>
              <a:t>такі фактори набувають здатність з високою точністю зв’язуватись з регуляторними послідовностями генів. Наслідком цього є ослаблення (</a:t>
            </a:r>
            <a:r>
              <a:rPr lang="uk-UA" b="1" dirty="0"/>
              <a:t>репресія</a:t>
            </a:r>
            <a:r>
              <a:rPr lang="uk-UA" dirty="0"/>
              <a:t>) або посилення (</a:t>
            </a:r>
            <a:r>
              <a:rPr lang="uk-UA" b="1" dirty="0"/>
              <a:t>активація</a:t>
            </a:r>
            <a:r>
              <a:rPr lang="uk-UA" dirty="0"/>
              <a:t>) транскрипції відповідних генів.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2885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Регуляція транскрипції генів у прокаріот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807608-1E5F-4684-9B33-377AD1BA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Активність багатьох генів прокаріот регулюється за допомогою білкових факторів, взаємодіючих з регуляторними ділянками </a:t>
            </a:r>
            <a:r>
              <a:rPr lang="uk-UA" b="1" dirty="0"/>
              <a:t>промоторів генів</a:t>
            </a:r>
            <a:r>
              <a:rPr lang="uk-UA" dirty="0"/>
              <a:t>.</a:t>
            </a:r>
          </a:p>
          <a:p>
            <a:r>
              <a:rPr lang="uk-UA" dirty="0"/>
              <a:t>Активація гена </a:t>
            </a:r>
            <a:r>
              <a:rPr lang="uk-UA" dirty="0" err="1"/>
              <a:t>наз</a:t>
            </a:r>
            <a:r>
              <a:rPr lang="uk-UA" dirty="0"/>
              <a:t>. </a:t>
            </a:r>
            <a:r>
              <a:rPr lang="uk-UA" b="1" dirty="0"/>
              <a:t>позитивна регуляція</a:t>
            </a:r>
            <a:r>
              <a:rPr lang="uk-UA" dirty="0"/>
              <a:t>, а репресія </a:t>
            </a:r>
            <a:r>
              <a:rPr lang="uk-UA" b="1" dirty="0"/>
              <a:t>– негативна регуляція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65122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Репресія генів у прокаріот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807608-1E5F-4684-9B33-377AD1BA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Послідовності нуклеотидів </a:t>
            </a:r>
            <a:r>
              <a:rPr lang="uk-UA" dirty="0" err="1"/>
              <a:t>промоторних</a:t>
            </a:r>
            <a:r>
              <a:rPr lang="uk-UA" dirty="0"/>
              <a:t> ділянок генів, з якими взаємодіють молекули </a:t>
            </a:r>
            <a:r>
              <a:rPr lang="uk-UA" dirty="0" err="1"/>
              <a:t>репресора</a:t>
            </a:r>
            <a:r>
              <a:rPr lang="uk-UA" dirty="0"/>
              <a:t>, називаються </a:t>
            </a:r>
            <a:r>
              <a:rPr lang="uk-UA" b="1" dirty="0"/>
              <a:t>операторами.</a:t>
            </a:r>
            <a:r>
              <a:rPr lang="uk-UA" dirty="0"/>
              <a:t> </a:t>
            </a:r>
          </a:p>
          <a:p>
            <a:r>
              <a:rPr lang="uk-UA" dirty="0"/>
              <a:t>У багатьох випадках </a:t>
            </a:r>
            <a:r>
              <a:rPr lang="uk-UA" dirty="0" err="1"/>
              <a:t>репресор</a:t>
            </a:r>
            <a:r>
              <a:rPr lang="uk-UA" dirty="0"/>
              <a:t> зв’язується з оператором тільки в присутності низькомолекулярного </a:t>
            </a:r>
            <a:r>
              <a:rPr lang="uk-UA" b="1" dirty="0" err="1"/>
              <a:t>ефектора</a:t>
            </a:r>
            <a:r>
              <a:rPr lang="uk-UA" dirty="0"/>
              <a:t>, який </a:t>
            </a:r>
            <a:r>
              <a:rPr lang="uk-UA" dirty="0" err="1"/>
              <a:t>специфічно</a:t>
            </a:r>
            <a:r>
              <a:rPr lang="uk-UA" dirty="0"/>
              <a:t> взаємодіє з </a:t>
            </a:r>
            <a:r>
              <a:rPr lang="uk-UA" dirty="0" err="1"/>
              <a:t>репресором</a:t>
            </a:r>
            <a:r>
              <a:rPr lang="uk-UA" dirty="0"/>
              <a:t>. Такі </a:t>
            </a:r>
            <a:r>
              <a:rPr lang="uk-UA" dirty="0" err="1"/>
              <a:t>ефектори</a:t>
            </a:r>
            <a:r>
              <a:rPr lang="uk-UA" dirty="0"/>
              <a:t> отримали назву </a:t>
            </a:r>
            <a:r>
              <a:rPr lang="uk-UA" b="1" dirty="0" err="1"/>
              <a:t>корепресорів</a:t>
            </a:r>
            <a:r>
              <a:rPr lang="uk-UA" dirty="0"/>
              <a:t>.</a:t>
            </a:r>
          </a:p>
          <a:p>
            <a:r>
              <a:rPr lang="uk-UA" b="1" dirty="0"/>
              <a:t>Механізм – </a:t>
            </a:r>
            <a:r>
              <a:rPr lang="uk-UA" i="1" dirty="0"/>
              <a:t>блокування зв’язування РНК-</a:t>
            </a:r>
            <a:r>
              <a:rPr lang="uk-UA" i="1" dirty="0" err="1"/>
              <a:t>полімерази</a:t>
            </a:r>
            <a:r>
              <a:rPr lang="uk-UA" i="1" dirty="0"/>
              <a:t> з промотором</a:t>
            </a:r>
            <a:r>
              <a:rPr lang="uk-UA" dirty="0"/>
              <a:t>. </a:t>
            </a:r>
            <a:endParaRPr lang="ru-UA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3C928E-E137-4009-A1B4-5A3E51DD32B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4757" t="45838" r="27269" b="33637"/>
          <a:stretch/>
        </p:blipFill>
        <p:spPr bwMode="auto">
          <a:xfrm>
            <a:off x="6890564" y="5092553"/>
            <a:ext cx="4099169" cy="1456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8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Активація генів у прокаріот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807608-1E5F-4684-9B33-377AD1BA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558"/>
            <a:ext cx="10515600" cy="4351338"/>
          </a:xfrm>
        </p:spPr>
        <p:txBody>
          <a:bodyPr>
            <a:normAutofit/>
          </a:bodyPr>
          <a:lstStyle/>
          <a:p>
            <a:r>
              <a:rPr lang="uk-UA" b="1" dirty="0"/>
              <a:t>Механізм </a:t>
            </a:r>
            <a:r>
              <a:rPr lang="uk-UA" i="1" dirty="0"/>
              <a:t>полегшення її ініціації РНК-</a:t>
            </a:r>
            <a:r>
              <a:rPr lang="uk-UA" i="1" dirty="0" err="1"/>
              <a:t>полімеразою</a:t>
            </a:r>
            <a:r>
              <a:rPr lang="uk-UA" i="1" dirty="0"/>
              <a:t> після контакту між ферментом і білком-активатором</a:t>
            </a:r>
            <a:r>
              <a:rPr lang="uk-UA" dirty="0"/>
              <a:t>, пов’язаними з регуляторною ділянкою </a:t>
            </a:r>
            <a:r>
              <a:rPr lang="uk-UA" dirty="0" err="1"/>
              <a:t>промотора</a:t>
            </a:r>
            <a:r>
              <a:rPr lang="uk-UA" dirty="0"/>
              <a:t>, що супроводжується </a:t>
            </a:r>
            <a:r>
              <a:rPr lang="uk-UA" dirty="0" err="1"/>
              <a:t>конформаційними</a:t>
            </a:r>
            <a:r>
              <a:rPr lang="uk-UA" dirty="0"/>
              <a:t> змінами РНК-</a:t>
            </a:r>
            <a:r>
              <a:rPr lang="uk-UA" dirty="0" err="1"/>
              <a:t>полімерази</a:t>
            </a:r>
            <a:r>
              <a:rPr lang="uk-UA" dirty="0"/>
              <a:t>.</a:t>
            </a:r>
          </a:p>
          <a:p>
            <a:r>
              <a:rPr lang="uk-UA" b="1" dirty="0"/>
              <a:t>Приклад : білок-активатор </a:t>
            </a:r>
            <a:r>
              <a:rPr lang="uk-UA" b="1" dirty="0" err="1"/>
              <a:t>катаболічних</a:t>
            </a:r>
            <a:r>
              <a:rPr lang="uk-UA" b="1" dirty="0"/>
              <a:t> </a:t>
            </a:r>
            <a:r>
              <a:rPr lang="uk-UA" b="1" dirty="0" err="1"/>
              <a:t>оперонів</a:t>
            </a:r>
            <a:r>
              <a:rPr lang="uk-UA" dirty="0"/>
              <a:t>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Catabolite</a:t>
            </a:r>
            <a:r>
              <a:rPr lang="uk-UA" dirty="0"/>
              <a:t> </a:t>
            </a:r>
            <a:r>
              <a:rPr lang="uk-UA" dirty="0" err="1"/>
              <a:t>Activator</a:t>
            </a:r>
            <a:r>
              <a:rPr lang="uk-UA" dirty="0"/>
              <a:t> </a:t>
            </a:r>
            <a:r>
              <a:rPr lang="uk-UA" dirty="0" err="1"/>
              <a:t>Protein</a:t>
            </a:r>
            <a:r>
              <a:rPr lang="uk-UA" dirty="0"/>
              <a:t>, скорочено – </a:t>
            </a:r>
            <a:r>
              <a:rPr lang="uk-UA" b="1" dirty="0"/>
              <a:t>САР</a:t>
            </a:r>
            <a:r>
              <a:rPr lang="uk-UA" dirty="0"/>
              <a:t>, або CAMP </a:t>
            </a:r>
            <a:r>
              <a:rPr lang="uk-UA" dirty="0" err="1"/>
              <a:t>Receptor</a:t>
            </a:r>
            <a:r>
              <a:rPr lang="uk-UA" dirty="0"/>
              <a:t> </a:t>
            </a:r>
            <a:r>
              <a:rPr lang="uk-UA" dirty="0" err="1"/>
              <a:t>Protein</a:t>
            </a:r>
            <a:r>
              <a:rPr lang="uk-UA" dirty="0"/>
              <a:t>, скорочено – </a:t>
            </a:r>
            <a:r>
              <a:rPr lang="uk-UA" b="1" dirty="0"/>
              <a:t>CRP</a:t>
            </a:r>
            <a:r>
              <a:rPr lang="uk-UA" dirty="0"/>
              <a:t>). Свої властивості активатора CRP-білок набуває лише в комплексі з циклічним </a:t>
            </a:r>
            <a:r>
              <a:rPr lang="uk-UA" b="1" dirty="0"/>
              <a:t>AMP (</a:t>
            </a:r>
            <a:r>
              <a:rPr lang="uk-UA" b="1" dirty="0" err="1"/>
              <a:t>сAMP</a:t>
            </a:r>
            <a:r>
              <a:rPr lang="uk-UA" dirty="0"/>
              <a:t>). Внутрішньоклітинна концентрація </a:t>
            </a:r>
            <a:r>
              <a:rPr lang="uk-UA" dirty="0" err="1"/>
              <a:t>сAMP</a:t>
            </a:r>
            <a:r>
              <a:rPr lang="uk-UA" dirty="0"/>
              <a:t> зростає у бактерій, які ростуть на бідних поживних середовищах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198359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7530C-6D84-4594-9932-6105A398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308BE1-9608-4508-B13C-C61D1C17209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t="24402" r="29321" b="18814"/>
          <a:stretch/>
        </p:blipFill>
        <p:spPr bwMode="auto">
          <a:xfrm>
            <a:off x="0" y="1326515"/>
            <a:ext cx="8077201" cy="485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ЦАмф - первый вторичный посредник в истории исследований переноса сигналов">
            <a:extLst>
              <a:ext uri="{FF2B5EF4-FFF2-40B4-BE49-F238E27FC236}">
                <a16:creationId xmlns:a16="http://schemas.microsoft.com/office/drawing/2014/main" id="{1AF392FD-DA84-4DE8-AB86-CFD1833DE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65125"/>
            <a:ext cx="3756098" cy="18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C53703-B790-4EE3-93FA-8B549F10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4EE931-4CAC-4E45-87C2-F697200D35EC}"/>
              </a:ext>
            </a:extLst>
          </p:cNvPr>
          <p:cNvPicPr/>
          <p:nvPr/>
        </p:nvPicPr>
        <p:blipFill rotWithShape="1">
          <a:blip r:embed="rId2"/>
          <a:srcRect l="1112" t="6420"/>
          <a:stretch/>
        </p:blipFill>
        <p:spPr>
          <a:xfrm>
            <a:off x="1625600" y="440266"/>
            <a:ext cx="9042400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4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D6F21B-9F1E-4638-B994-09AEBB2635E7}"/>
              </a:ext>
            </a:extLst>
          </p:cNvPr>
          <p:cNvSpPr/>
          <p:nvPr/>
        </p:nvSpPr>
        <p:spPr>
          <a:xfrm>
            <a:off x="203200" y="261035"/>
            <a:ext cx="11853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Модель  позитивної регуляції експресії </a:t>
            </a:r>
            <a:r>
              <a:rPr lang="uk-U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Lac-оперона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E.coli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uk-U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Жакобом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</a:t>
            </a:r>
            <a:endParaRPr lang="ru-UA" sz="32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57556C-45FA-4EF4-AC60-A6131DF11457}"/>
              </a:ext>
            </a:extLst>
          </p:cNvPr>
          <p:cNvPicPr/>
          <p:nvPr/>
        </p:nvPicPr>
        <p:blipFill rotWithShape="1">
          <a:blip r:embed="rId2"/>
          <a:srcRect l="24757" t="45838" r="27269" b="33637"/>
          <a:stretch/>
        </p:blipFill>
        <p:spPr bwMode="auto">
          <a:xfrm>
            <a:off x="2641601" y="2255167"/>
            <a:ext cx="7840132" cy="2723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15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9ECF2-00DD-4B57-B092-15885A2F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743200"/>
            <a:ext cx="3022601" cy="1545697"/>
          </a:xfrm>
        </p:spPr>
        <p:txBody>
          <a:bodyPr>
            <a:normAutofit fontScale="90000"/>
          </a:bodyPr>
          <a:lstStyle/>
          <a:p>
            <a:r>
              <a:rPr lang="uk-UA" i="1" dirty="0">
                <a:solidFill>
                  <a:srgbClr val="FF0000"/>
                </a:solidFill>
              </a:rPr>
              <a:t>Хромосома кільцева чи лінійна ?</a:t>
            </a:r>
            <a:endParaRPr lang="ru-UA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EA23D-4240-48AC-B5CA-DEB72AF15F15}"/>
              </a:ext>
            </a:extLst>
          </p:cNvPr>
          <p:cNvPicPr/>
          <p:nvPr/>
        </p:nvPicPr>
        <p:blipFill rotWithShape="1">
          <a:blip r:embed="rId2"/>
          <a:srcRect l="22961" t="12999" r="26242" b="17673"/>
          <a:stretch/>
        </p:blipFill>
        <p:spPr bwMode="auto">
          <a:xfrm>
            <a:off x="4089399" y="321733"/>
            <a:ext cx="7349067" cy="6214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75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115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Lac</a:t>
            </a:r>
            <a:r>
              <a:rPr lang="uk-UA" sz="3600" b="1" i="1" dirty="0">
                <a:solidFill>
                  <a:srgbClr val="FF0000"/>
                </a:solidFill>
              </a:rPr>
              <a:t>-</a:t>
            </a:r>
            <a:r>
              <a:rPr lang="uk-UA" sz="3600" b="1" i="1" dirty="0" err="1">
                <a:solidFill>
                  <a:srgbClr val="FF0000"/>
                </a:solidFill>
              </a:rPr>
              <a:t>оперон</a:t>
            </a:r>
            <a:r>
              <a:rPr lang="uk-UA" sz="3600" b="1" i="1" dirty="0">
                <a:solidFill>
                  <a:srgbClr val="FF0000"/>
                </a:solidFill>
              </a:rPr>
              <a:t> у реактивному стані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54C933D-23E1-4FA7-A93E-68BDD577D09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3987" t="39681" r="26884" b="27708"/>
          <a:stretch/>
        </p:blipFill>
        <p:spPr bwMode="auto">
          <a:xfrm>
            <a:off x="1603644" y="1427913"/>
            <a:ext cx="8984712" cy="3354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C73B68-575F-410A-988F-5E8E168B6D6F}"/>
              </a:ext>
            </a:extLst>
          </p:cNvPr>
          <p:cNvSpPr/>
          <p:nvPr/>
        </p:nvSpPr>
        <p:spPr>
          <a:xfrm>
            <a:off x="838200" y="5453997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Функція гена- регулятора полягає в тому, що через білок-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репресор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він припиняє діяльність РНК-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полімерази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41455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Активований </a:t>
            </a:r>
            <a:r>
              <a:rPr lang="en-US" sz="3600" b="1" i="1" dirty="0">
                <a:solidFill>
                  <a:srgbClr val="FF0000"/>
                </a:solidFill>
              </a:rPr>
              <a:t>Lac</a:t>
            </a:r>
            <a:r>
              <a:rPr lang="uk-UA" sz="3600" b="1" i="1" dirty="0">
                <a:solidFill>
                  <a:srgbClr val="FF0000"/>
                </a:solidFill>
              </a:rPr>
              <a:t>-</a:t>
            </a:r>
            <a:r>
              <a:rPr lang="uk-UA" sz="3600" b="1" i="1" dirty="0" err="1">
                <a:solidFill>
                  <a:srgbClr val="FF0000"/>
                </a:solidFill>
              </a:rPr>
              <a:t>оперон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AC91204-8919-4376-9E04-DBEDA498F5E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3987" t="38084" r="26756" b="26340"/>
          <a:stretch/>
        </p:blipFill>
        <p:spPr bwMode="auto">
          <a:xfrm>
            <a:off x="1761273" y="1230924"/>
            <a:ext cx="9008120" cy="3659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077B8D-4C03-4966-8B86-A565F341E386}"/>
              </a:ext>
            </a:extLst>
          </p:cNvPr>
          <p:cNvSpPr/>
          <p:nvPr/>
        </p:nvSpPr>
        <p:spPr>
          <a:xfrm>
            <a:off x="626533" y="5569544"/>
            <a:ext cx="1051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Репресормає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здатність суворо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специфічно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зв’язуватися з певними низькомолекулярними речовинами-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індукторами,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або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ефекторами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1865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D28783-51B7-499D-AB72-14115A26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C31FA8-B25C-42B9-A65A-C795D6C76835}"/>
              </a:ext>
            </a:extLst>
          </p:cNvPr>
          <p:cNvPicPr/>
          <p:nvPr/>
        </p:nvPicPr>
        <p:blipFill rotWithShape="1">
          <a:blip r:embed="rId2"/>
          <a:srcRect l="555" t="5679"/>
          <a:stretch/>
        </p:blipFill>
        <p:spPr>
          <a:xfrm>
            <a:off x="1574800" y="389466"/>
            <a:ext cx="9093200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C72A9-E54E-4296-8979-87D0BDF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Позитивна і негативна індукція експресії генів</a:t>
            </a:r>
            <a:endParaRPr lang="ru-UA" sz="3600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3154D-9315-48AF-BA16-57C32678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3DE1EE-9826-4C35-8C52-AC858039E442}"/>
              </a:ext>
            </a:extLst>
          </p:cNvPr>
          <p:cNvPicPr/>
          <p:nvPr/>
        </p:nvPicPr>
        <p:blipFill rotWithShape="1">
          <a:blip r:embed="rId2"/>
          <a:srcRect l="27579" t="39225" r="27782" b="26339"/>
          <a:stretch/>
        </p:blipFill>
        <p:spPr bwMode="auto">
          <a:xfrm>
            <a:off x="2556037" y="1230924"/>
            <a:ext cx="7554058" cy="3449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D2E48F-5380-4708-9013-8059C22A61E6}"/>
              </a:ext>
            </a:extLst>
          </p:cNvPr>
          <p:cNvSpPr/>
          <p:nvPr/>
        </p:nvSpPr>
        <p:spPr>
          <a:xfrm>
            <a:off x="237066" y="47470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Структурні гени виходять з-під блокуючого контролю і починають синтезувати потрібну мРНК. </a:t>
            </a:r>
            <a:r>
              <a:rPr lang="uk-UA" i="1">
                <a:latin typeface="Times New Roman" panose="02020603050405020304" pitchFamily="18" charset="0"/>
                <a:ea typeface="Calibri" panose="020F0502020204030204" pitchFamily="34" charset="0"/>
              </a:rPr>
              <a:t>Такий механізм форми контролю називається </a:t>
            </a:r>
            <a:r>
              <a:rPr lang="uk-UA" b="1" i="1">
                <a:latin typeface="Times New Roman" panose="02020603050405020304" pitchFamily="18" charset="0"/>
                <a:ea typeface="Calibri" panose="020F0502020204030204" pitchFamily="34" charset="0"/>
              </a:rPr>
              <a:t>позитивною індукцією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376380-55B3-4452-AD46-D0112D63A938}"/>
              </a:ext>
            </a:extLst>
          </p:cNvPr>
          <p:cNvSpPr/>
          <p:nvPr/>
        </p:nvSpPr>
        <p:spPr>
          <a:xfrm>
            <a:off x="5858934" y="50173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 інших випадках концентрація ряду ферментів у клітинах різко знижується при збільшенні концентрації кінцевих продуктів, які утворюються в ланцюзі послідовних ферментативних реакцій. Такий варіант негативної регуляції, що називається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негативною індукцією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часто спостерігається в реакціях біосинтезу.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402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1D572-0B17-4C14-9EDE-70E8BB10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Приклад негативної регуляції– </a:t>
            </a:r>
            <a:r>
              <a:rPr lang="uk-UA" sz="3600" b="1" dirty="0" err="1">
                <a:solidFill>
                  <a:srgbClr val="FF0000"/>
                </a:solidFill>
              </a:rPr>
              <a:t>триптофановий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 err="1">
                <a:solidFill>
                  <a:srgbClr val="FF0000"/>
                </a:solidFill>
              </a:rPr>
              <a:t>оперон</a:t>
            </a:r>
            <a:endParaRPr lang="ru-UA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F86A5-8002-490C-B6C8-CE59EBCA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01F830-7519-473B-9AD1-067C31FBE94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17104" r="29963" b="44127"/>
          <a:stretch/>
        </p:blipFill>
        <p:spPr bwMode="auto">
          <a:xfrm>
            <a:off x="362108" y="1460500"/>
            <a:ext cx="7776316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2C5FF0-F08C-4217-A860-F7FB9D31F7CE}"/>
              </a:ext>
            </a:extLst>
          </p:cNvPr>
          <p:cNvSpPr/>
          <p:nvPr/>
        </p:nvSpPr>
        <p:spPr>
          <a:xfrm>
            <a:off x="8614516" y="3262630"/>
            <a:ext cx="2248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Кінцевий продукт виступає як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корепресор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2125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199C2-A9D9-42E0-A733-A2D4F4A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Геном прокаріот високоінформативний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D9782-5B99-4C09-8402-D82DF782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667"/>
            <a:ext cx="10828867" cy="4504266"/>
          </a:xfrm>
        </p:spPr>
        <p:txBody>
          <a:bodyPr>
            <a:noAutofit/>
          </a:bodyPr>
          <a:lstStyle/>
          <a:p>
            <a:r>
              <a:rPr lang="uk-UA" dirty="0"/>
              <a:t>Розмір від 580 тис </a:t>
            </a:r>
            <a:r>
              <a:rPr lang="uk-UA" dirty="0" err="1"/>
              <a:t>н.п</a:t>
            </a:r>
            <a:r>
              <a:rPr lang="uk-UA" dirty="0"/>
              <a:t>. до 9500 тис. </a:t>
            </a:r>
            <a:r>
              <a:rPr lang="uk-UA" dirty="0" err="1"/>
              <a:t>н.п</a:t>
            </a:r>
            <a:r>
              <a:rPr lang="uk-UA" dirty="0"/>
              <a:t>. (</a:t>
            </a:r>
            <a:r>
              <a:rPr lang="en-US" dirty="0"/>
              <a:t>E.coli </a:t>
            </a:r>
            <a:r>
              <a:rPr lang="uk-UA" dirty="0"/>
              <a:t>= 4600 тис </a:t>
            </a:r>
            <a:r>
              <a:rPr lang="uk-UA" dirty="0" err="1"/>
              <a:t>н.п</a:t>
            </a:r>
            <a:r>
              <a:rPr lang="uk-UA" dirty="0"/>
              <a:t>.)</a:t>
            </a:r>
          </a:p>
          <a:p>
            <a:r>
              <a:rPr lang="uk-UA" dirty="0"/>
              <a:t>90%  -  </a:t>
            </a:r>
            <a:r>
              <a:rPr lang="uk-UA" dirty="0" err="1"/>
              <a:t>кодуючі</a:t>
            </a:r>
            <a:r>
              <a:rPr lang="uk-UA" dirty="0"/>
              <a:t> послідовності, які входять до </a:t>
            </a:r>
            <a:r>
              <a:rPr lang="uk-UA" b="1" dirty="0"/>
              <a:t>Відкритих рамок зчитування</a:t>
            </a:r>
            <a:r>
              <a:rPr lang="uk-UA" dirty="0"/>
              <a:t> (</a:t>
            </a:r>
            <a:r>
              <a:rPr lang="uk-UA" i="1" dirty="0" err="1"/>
              <a:t>англ</a:t>
            </a:r>
            <a:r>
              <a:rPr lang="uk-UA" i="1" dirty="0"/>
              <a:t>.</a:t>
            </a:r>
            <a:r>
              <a:rPr lang="uk-UA" dirty="0"/>
              <a:t> </a:t>
            </a:r>
            <a:r>
              <a:rPr lang="uk-UA" dirty="0" err="1"/>
              <a:t>open</a:t>
            </a:r>
            <a:r>
              <a:rPr lang="uk-UA" dirty="0"/>
              <a:t> </a:t>
            </a:r>
            <a:r>
              <a:rPr lang="uk-UA" dirty="0" err="1"/>
              <a:t>reading</a:t>
            </a:r>
            <a:r>
              <a:rPr lang="uk-UA" dirty="0"/>
              <a:t> </a:t>
            </a:r>
            <a:r>
              <a:rPr lang="uk-UA" dirty="0" err="1"/>
              <a:t>frame</a:t>
            </a:r>
            <a:r>
              <a:rPr lang="uk-UA" dirty="0"/>
              <a:t>, </a:t>
            </a:r>
            <a:r>
              <a:rPr lang="uk-UA" b="1" dirty="0"/>
              <a:t>ORF</a:t>
            </a:r>
            <a:r>
              <a:rPr lang="uk-UA" dirty="0"/>
              <a:t>)</a:t>
            </a:r>
          </a:p>
          <a:p>
            <a:endParaRPr lang="uk-UA" dirty="0"/>
          </a:p>
          <a:p>
            <a:r>
              <a:rPr lang="uk-UA" dirty="0"/>
              <a:t>Середній розмір ORF відповідає </a:t>
            </a:r>
            <a:r>
              <a:rPr lang="uk-UA" b="1" dirty="0"/>
              <a:t>300 амінокислотним залишкам</a:t>
            </a:r>
          </a:p>
          <a:p>
            <a:r>
              <a:rPr lang="uk-UA" dirty="0"/>
              <a:t>Середній розмір гена </a:t>
            </a:r>
            <a:r>
              <a:rPr lang="uk-UA" b="1" dirty="0"/>
              <a:t>– 950 </a:t>
            </a:r>
            <a:r>
              <a:rPr lang="uk-UA" b="1" dirty="0" err="1"/>
              <a:t>н.п</a:t>
            </a:r>
            <a:r>
              <a:rPr lang="uk-UA" b="1" dirty="0"/>
              <a:t>. (не має </a:t>
            </a:r>
            <a:r>
              <a:rPr lang="uk-UA" b="1" dirty="0" err="1"/>
              <a:t>інтронів</a:t>
            </a:r>
            <a:r>
              <a:rPr lang="uk-UA" b="1" dirty="0"/>
              <a:t>!)</a:t>
            </a:r>
          </a:p>
          <a:p>
            <a:endParaRPr lang="uk-UA" b="1" dirty="0"/>
          </a:p>
          <a:p>
            <a:r>
              <a:rPr lang="uk-UA" dirty="0"/>
              <a:t>Середній розмір </a:t>
            </a:r>
            <a:r>
              <a:rPr lang="uk-UA" dirty="0" err="1"/>
              <a:t>міжгенних</a:t>
            </a:r>
            <a:r>
              <a:rPr lang="uk-UA" dirty="0"/>
              <a:t> ділянок </a:t>
            </a:r>
            <a:r>
              <a:rPr lang="uk-UA" b="1" dirty="0"/>
              <a:t>– 118 </a:t>
            </a:r>
            <a:r>
              <a:rPr lang="uk-UA" b="1" dirty="0" err="1"/>
              <a:t>н.п</a:t>
            </a:r>
            <a:r>
              <a:rPr lang="uk-UA" b="1" dirty="0"/>
              <a:t>. ( від 0 до 1720 </a:t>
            </a:r>
            <a:r>
              <a:rPr lang="uk-UA" b="1" dirty="0" err="1"/>
              <a:t>н.п</a:t>
            </a:r>
            <a:r>
              <a:rPr lang="uk-UA" b="1" dirty="0"/>
              <a:t>.)</a:t>
            </a:r>
          </a:p>
          <a:p>
            <a:endParaRPr lang="uk-UA" b="1" dirty="0"/>
          </a:p>
          <a:p>
            <a:r>
              <a:rPr lang="uk-UA" b="1" dirty="0"/>
              <a:t>В </a:t>
            </a:r>
            <a:r>
              <a:rPr lang="uk-UA" b="1" dirty="0" err="1"/>
              <a:t>геномі</a:t>
            </a:r>
            <a:r>
              <a:rPr lang="uk-UA" b="1" dirty="0"/>
              <a:t>  </a:t>
            </a:r>
            <a:r>
              <a:rPr lang="en-US" b="1" i="1" dirty="0"/>
              <a:t>E.coli</a:t>
            </a:r>
            <a:r>
              <a:rPr lang="ru-RU" b="1" i="1" dirty="0"/>
              <a:t> </a:t>
            </a:r>
            <a:r>
              <a:rPr lang="uk-UA" b="1" dirty="0"/>
              <a:t>4288 ORF (</a:t>
            </a:r>
            <a:r>
              <a:rPr lang="uk-UA" dirty="0"/>
              <a:t>не відомі функції 38%)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5193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68275-D263-4984-B1B6-226B2939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Групи генів прокаріот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04737-7A68-4883-8AB5-84F9CF8E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Гени «домашнього господарства» (необхідні для підтримки життєдіяльності клітини).</a:t>
            </a:r>
          </a:p>
          <a:p>
            <a:r>
              <a:rPr lang="uk-UA" b="1" dirty="0"/>
              <a:t>консервативний або мінімальний набір генів </a:t>
            </a:r>
            <a:r>
              <a:rPr lang="uk-UA" b="1" dirty="0" err="1"/>
              <a:t>прокаріотичних</a:t>
            </a:r>
            <a:r>
              <a:rPr lang="uk-UA" b="1" dirty="0"/>
              <a:t> клітин</a:t>
            </a:r>
            <a:r>
              <a:rPr lang="uk-UA" dirty="0"/>
              <a:t>, необхідних для забезпечення цих процесів- </a:t>
            </a:r>
            <a:r>
              <a:rPr lang="uk-UA" b="1" dirty="0"/>
              <a:t>256 генів:</a:t>
            </a:r>
          </a:p>
          <a:p>
            <a:r>
              <a:rPr lang="uk-UA" dirty="0"/>
              <a:t>трансляції і транскрипції (відповідно 94 і 35), </a:t>
            </a:r>
            <a:r>
              <a:rPr lang="uk-UA" dirty="0" err="1"/>
              <a:t>енергообміну</a:t>
            </a:r>
            <a:r>
              <a:rPr lang="uk-UA" dirty="0"/>
              <a:t> (28), транспорту метаболітів (40), метаболічних перетворень різних </a:t>
            </a:r>
            <a:r>
              <a:rPr lang="uk-UA" dirty="0" err="1"/>
              <a:t>сполук</a:t>
            </a:r>
            <a:r>
              <a:rPr lang="uk-UA" dirty="0"/>
              <a:t> (6-8 ), секреції та адгезії (5), виконання структурних функцій (7 генів).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6451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A04737-7A68-4883-8AB5-84F9CF8E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18533"/>
            <a:ext cx="10854266" cy="5330296"/>
          </a:xfrm>
        </p:spPr>
        <p:txBody>
          <a:bodyPr/>
          <a:lstStyle/>
          <a:p>
            <a:r>
              <a:rPr lang="uk-UA" dirty="0"/>
              <a:t>2. Гени «</a:t>
            </a:r>
            <a:r>
              <a:rPr lang="uk-UA" dirty="0" err="1"/>
              <a:t>розкіші</a:t>
            </a:r>
            <a:r>
              <a:rPr lang="uk-UA" dirty="0"/>
              <a:t>» (гени, які визначають специфічні фенотипічні характеристики, що становлять унікальність організму).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6C416-45FC-4BE7-A847-2F91659DB10F}"/>
              </a:ext>
            </a:extLst>
          </p:cNvPr>
          <p:cNvPicPr/>
          <p:nvPr/>
        </p:nvPicPr>
        <p:blipFill rotWithShape="1">
          <a:blip r:embed="rId2"/>
          <a:srcRect l="25142" t="12771" r="27013" b="33410"/>
          <a:stretch/>
        </p:blipFill>
        <p:spPr bwMode="auto">
          <a:xfrm>
            <a:off x="1202267" y="863600"/>
            <a:ext cx="8636000" cy="5875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727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199C2-A9D9-42E0-A733-A2D4F4A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933" y="-396875"/>
            <a:ext cx="4986867" cy="132556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Як позначають гени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D9782-5B99-4C09-8402-D82DF782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1"/>
            <a:ext cx="6231467" cy="3352799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Гени зазвичай називаються абревіатурами з 4 літер, що походять від їхньої функції (коли вони відомі) та курсивом. Наприклад, </a:t>
            </a:r>
            <a:r>
              <a:rPr lang="ru-UA" b="1" i="1" dirty="0" err="1">
                <a:effectLst/>
              </a:rPr>
              <a:t>recA</a:t>
            </a:r>
            <a:r>
              <a:rPr lang="ru-UA" dirty="0">
                <a:effectLst/>
              </a:rPr>
              <a:t> названо на честь </a:t>
            </a:r>
            <a:r>
              <a:rPr lang="ru-UA" dirty="0" err="1">
                <a:effectLst/>
              </a:rPr>
              <a:t>своєї</a:t>
            </a:r>
            <a:r>
              <a:rPr lang="ru-UA" dirty="0">
                <a:effectLst/>
              </a:rPr>
              <a:t> </a:t>
            </a:r>
            <a:r>
              <a:rPr lang="ru-UA" dirty="0" err="1">
                <a:effectLst/>
              </a:rPr>
              <a:t>ролі</a:t>
            </a:r>
            <a:r>
              <a:rPr lang="ru-UA" dirty="0">
                <a:effectLst/>
              </a:rPr>
              <a:t> в</a:t>
            </a:r>
            <a:r>
              <a:rPr lang="uk-UA" dirty="0">
                <a:effectLst/>
              </a:rPr>
              <a:t> гомологічній рекомбінації </a:t>
            </a:r>
            <a:r>
              <a:rPr lang="uk-UA" dirty="0"/>
              <a:t> плюс літера А.  Також існують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recB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UA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recC</a:t>
            </a:r>
            <a:r>
              <a:rPr lang="ru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UA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recD</a:t>
            </a:r>
            <a:r>
              <a:rPr lang="ru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effectLst/>
            </a:endParaRPr>
          </a:p>
          <a:p>
            <a:pPr algn="just"/>
            <a:r>
              <a:rPr lang="uk-UA" dirty="0"/>
              <a:t>Всі гени пронумеровані у своєму порядку на </a:t>
            </a:r>
            <a:r>
              <a:rPr lang="uk-UA" dirty="0" err="1"/>
              <a:t>геномі</a:t>
            </a:r>
            <a:r>
              <a:rPr lang="ru-UA" dirty="0"/>
              <a:t> (</a:t>
            </a:r>
            <a:r>
              <a:rPr lang="uk-UA" b="1" dirty="0"/>
              <a:t>Фізичне картування бактеріальних генів методом перерваної кон’югації з </a:t>
            </a:r>
            <a:r>
              <a:rPr lang="uk-UA" b="1" dirty="0" err="1"/>
              <a:t>Hfr</a:t>
            </a:r>
            <a:r>
              <a:rPr lang="uk-UA" b="1" dirty="0"/>
              <a:t> штамами через плазміди</a:t>
            </a:r>
            <a:r>
              <a:rPr lang="uk-UA" dirty="0"/>
              <a:t>). </a:t>
            </a:r>
            <a:r>
              <a:rPr lang="uk-UA" b="1" u="sng" dirty="0"/>
              <a:t>Так створюється карта хромосоми.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7CDC7-5232-4A5F-88A6-DDF3346109D7}"/>
              </a:ext>
            </a:extLst>
          </p:cNvPr>
          <p:cNvPicPr/>
          <p:nvPr/>
        </p:nvPicPr>
        <p:blipFill rotWithShape="1">
          <a:blip r:embed="rId2"/>
          <a:srcRect l="22448" t="12543" r="16878" b="24743"/>
          <a:stretch/>
        </p:blipFill>
        <p:spPr bwMode="auto">
          <a:xfrm>
            <a:off x="6231467" y="2057400"/>
            <a:ext cx="5621866" cy="401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908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33A58A-CF65-4B1B-A163-9D7C200642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9765" t="36032" r="37274" b="24970"/>
          <a:stretch/>
        </p:blipFill>
        <p:spPr bwMode="auto">
          <a:xfrm>
            <a:off x="2810932" y="203200"/>
            <a:ext cx="6434667" cy="645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86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5.jpeg">
            <a:extLst>
              <a:ext uri="{FF2B5EF4-FFF2-40B4-BE49-F238E27FC236}">
                <a16:creationId xmlns:a16="http://schemas.microsoft.com/office/drawing/2014/main" id="{C71ED815-4815-4A18-A4F4-8A05EEBC251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5794"/>
          <a:stretch/>
        </p:blipFill>
        <p:spPr>
          <a:xfrm>
            <a:off x="6824133" y="1371600"/>
            <a:ext cx="4978400" cy="50035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68275-D263-4984-B1B6-226B2939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Групи генів прокаріот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04737-7A68-4883-8AB5-84F9CF8E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Гени, схожі за </a:t>
            </a:r>
            <a:r>
              <a:rPr lang="uk-UA" dirty="0" err="1"/>
              <a:t>нуклеотидною</a:t>
            </a:r>
            <a:r>
              <a:rPr lang="uk-UA" dirty="0"/>
              <a:t> послідовністю- </a:t>
            </a:r>
            <a:r>
              <a:rPr lang="uk-UA" b="1" dirty="0">
                <a:solidFill>
                  <a:srgbClr val="FF0000"/>
                </a:solidFill>
              </a:rPr>
              <a:t>гомологічні </a:t>
            </a:r>
            <a:r>
              <a:rPr lang="uk-UA" dirty="0"/>
              <a:t>(результат дуплікації).</a:t>
            </a:r>
          </a:p>
          <a:p>
            <a:r>
              <a:rPr lang="uk-UA" dirty="0"/>
              <a:t>Вони подібні за будовою, але трохи відрізняються за функціями, мають велику </a:t>
            </a:r>
            <a:r>
              <a:rPr lang="uk-UA" dirty="0" err="1"/>
              <a:t>копійність</a:t>
            </a:r>
            <a:r>
              <a:rPr lang="uk-UA" dirty="0"/>
              <a:t> в </a:t>
            </a:r>
            <a:r>
              <a:rPr lang="uk-UA" dirty="0" err="1"/>
              <a:t>геномі</a:t>
            </a:r>
            <a:r>
              <a:rPr lang="uk-UA" dirty="0"/>
              <a:t>. </a:t>
            </a:r>
          </a:p>
          <a:p>
            <a:r>
              <a:rPr lang="uk-UA" i="1" dirty="0" err="1"/>
              <a:t>Копійність</a:t>
            </a:r>
            <a:r>
              <a:rPr lang="uk-UA" i="1" dirty="0"/>
              <a:t> генів пов'язана зі способом життя бактерій і</a:t>
            </a:r>
            <a:r>
              <a:rPr lang="uk-UA" dirty="0"/>
              <a:t> обумовлюють </a:t>
            </a:r>
            <a:r>
              <a:rPr lang="uk-UA" b="1" dirty="0"/>
              <a:t>екологічну специфічність.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2735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68275-D263-4984-B1B6-226B2939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18255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Групи генів прокаріот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04737-7A68-4883-8AB5-84F9CF8E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114425"/>
            <a:ext cx="11362266" cy="1325563"/>
          </a:xfrm>
        </p:spPr>
        <p:txBody>
          <a:bodyPr>
            <a:normAutofit/>
          </a:bodyPr>
          <a:lstStyle/>
          <a:p>
            <a:r>
              <a:rPr lang="uk-UA" b="1" dirty="0"/>
              <a:t>гени </a:t>
            </a:r>
            <a:r>
              <a:rPr lang="uk-UA" b="1" dirty="0" err="1"/>
              <a:t>рРНК</a:t>
            </a:r>
            <a:r>
              <a:rPr lang="uk-UA" b="1" dirty="0"/>
              <a:t> та </a:t>
            </a:r>
            <a:r>
              <a:rPr lang="uk-UA" b="1" dirty="0" err="1"/>
              <a:t>тРНК</a:t>
            </a:r>
            <a:r>
              <a:rPr lang="uk-UA" b="1" dirty="0"/>
              <a:t> (120 генів)</a:t>
            </a:r>
            <a:r>
              <a:rPr lang="uk-UA" dirty="0"/>
              <a:t> - мають значну </a:t>
            </a:r>
            <a:r>
              <a:rPr lang="uk-UA" dirty="0" err="1"/>
              <a:t>копійність</a:t>
            </a:r>
            <a:r>
              <a:rPr lang="uk-UA" dirty="0"/>
              <a:t> і утворюють </a:t>
            </a:r>
            <a:r>
              <a:rPr lang="uk-UA" b="1" dirty="0"/>
              <a:t>кластери</a:t>
            </a:r>
            <a:r>
              <a:rPr lang="uk-UA" dirty="0"/>
              <a:t> (групи). Так у кишкової палички ідентифіковано 7 </a:t>
            </a:r>
            <a:r>
              <a:rPr lang="uk-UA" dirty="0" err="1"/>
              <a:t>оперонів</a:t>
            </a:r>
            <a:r>
              <a:rPr lang="uk-UA" dirty="0"/>
              <a:t> </a:t>
            </a:r>
            <a:r>
              <a:rPr lang="uk-UA" dirty="0" err="1"/>
              <a:t>рРНК</a:t>
            </a:r>
            <a:r>
              <a:rPr lang="uk-UA" dirty="0"/>
              <a:t> і 86 </a:t>
            </a:r>
            <a:r>
              <a:rPr lang="uk-UA" dirty="0" err="1"/>
              <a:t>оперони</a:t>
            </a:r>
            <a:r>
              <a:rPr lang="uk-UA" dirty="0"/>
              <a:t> </a:t>
            </a:r>
            <a:r>
              <a:rPr lang="uk-UA" dirty="0" err="1"/>
              <a:t>тРНК</a:t>
            </a:r>
            <a:r>
              <a:rPr lang="uk-UA" dirty="0"/>
              <a:t>.  </a:t>
            </a:r>
          </a:p>
          <a:p>
            <a:endParaRPr lang="uk-UA" dirty="0"/>
          </a:p>
        </p:txBody>
      </p:sp>
      <p:pic>
        <p:nvPicPr>
          <p:cNvPr id="3076" name="Picture 4" descr="Процесинг РНК-транскриптів - Біосинтез РНК (транскрипція) - МЕТАБОЛІЗМ  НУКЛЕЇНОВИХ КИСЛОТ - БІОХІМІЯ - Підручник - Остапченко Л. І. 2012">
            <a:extLst>
              <a:ext uri="{FF2B5EF4-FFF2-40B4-BE49-F238E27FC236}">
                <a16:creationId xmlns:a16="http://schemas.microsoft.com/office/drawing/2014/main" id="{21DAA2AF-2B3E-43C1-94CF-A2B93FA7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2986088"/>
            <a:ext cx="59436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328533-A46A-4707-8F9B-128257E74B0F}"/>
              </a:ext>
            </a:extLst>
          </p:cNvPr>
          <p:cNvSpPr/>
          <p:nvPr/>
        </p:nvSpPr>
        <p:spPr>
          <a:xfrm>
            <a:off x="761999" y="2663041"/>
            <a:ext cx="4013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При цьому наприклад  до </a:t>
            </a:r>
            <a:r>
              <a:rPr lang="uk-UA" sz="2800" dirty="0" err="1"/>
              <a:t>оперону</a:t>
            </a:r>
            <a:r>
              <a:rPr lang="uk-UA" sz="2800" dirty="0"/>
              <a:t> </a:t>
            </a:r>
            <a:r>
              <a:rPr lang="uk-UA" sz="2800" dirty="0" err="1"/>
              <a:t>рРНК</a:t>
            </a:r>
            <a:r>
              <a:rPr lang="uk-UA" sz="2800" dirty="0"/>
              <a:t> входять кластери генів 23S, 16S і  5S </a:t>
            </a:r>
            <a:r>
              <a:rPr lang="uk-UA" sz="2800" dirty="0" err="1"/>
              <a:t>рРНК</a:t>
            </a:r>
            <a:r>
              <a:rPr lang="uk-UA" sz="2800" dirty="0"/>
              <a:t>. Ці гени розташовані </a:t>
            </a:r>
            <a:r>
              <a:rPr lang="uk-UA" sz="2800" dirty="0" err="1"/>
              <a:t>тандемно</a:t>
            </a:r>
            <a:r>
              <a:rPr lang="uk-UA" sz="2800" dirty="0"/>
              <a:t> і транскрибуються як одне ціле з утворенням 30S-РНК-попередника.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651414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803</Words>
  <Application>Microsoft Office PowerPoint</Application>
  <PresentationFormat>Широкоэкранный</PresentationFormat>
  <Paragraphs>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Зміст бактеріальної хромосоми.  Регуляція транскрипції генів у прокаріот</vt:lpstr>
      <vt:lpstr>Хромосома кільцева чи лінійна ?</vt:lpstr>
      <vt:lpstr>Геном прокаріот високоінформативний</vt:lpstr>
      <vt:lpstr>Групи генів прокаріот</vt:lpstr>
      <vt:lpstr>Презентация PowerPoint</vt:lpstr>
      <vt:lpstr>Як позначають гени</vt:lpstr>
      <vt:lpstr>Презентация PowerPoint</vt:lpstr>
      <vt:lpstr>Групи генів прокаріот</vt:lpstr>
      <vt:lpstr>Групи генів прокаріот</vt:lpstr>
      <vt:lpstr>Презентация PowerPoint</vt:lpstr>
      <vt:lpstr>Загальна будова оперону прокаріот</vt:lpstr>
      <vt:lpstr>Презентация PowerPoint</vt:lpstr>
      <vt:lpstr>Регуляція транскрипції генів у прокаріот</vt:lpstr>
      <vt:lpstr>Регуляція транскрипції генів у прокаріот</vt:lpstr>
      <vt:lpstr>Репресія генів у прокаріот</vt:lpstr>
      <vt:lpstr>Активація генів у прокаріот</vt:lpstr>
      <vt:lpstr>Презентация PowerPoint</vt:lpstr>
      <vt:lpstr>Презентация PowerPoint</vt:lpstr>
      <vt:lpstr>Презентация PowerPoint</vt:lpstr>
      <vt:lpstr>Lac-оперон у реактивному стані</vt:lpstr>
      <vt:lpstr>Активований Lac-оперон</vt:lpstr>
      <vt:lpstr>Презентация PowerPoint</vt:lpstr>
      <vt:lpstr>Позитивна і негативна індукція експресії генів</vt:lpstr>
      <vt:lpstr>Приклад негативної регуляції– триптофановий оперон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helenVoit@gmail.com</dc:creator>
  <cp:lastModifiedBy>helenVoit@gmail.com</cp:lastModifiedBy>
  <cp:revision>20</cp:revision>
  <dcterms:created xsi:type="dcterms:W3CDTF">2022-09-24T18:35:41Z</dcterms:created>
  <dcterms:modified xsi:type="dcterms:W3CDTF">2022-09-26T14:59:00Z</dcterms:modified>
</cp:coreProperties>
</file>