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5" r:id="rId6"/>
    <p:sldId id="313" r:id="rId7"/>
    <p:sldId id="3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 showGuides="1">
      <p:cViewPr>
        <p:scale>
          <a:sx n="80" d="100"/>
          <a:sy n="80" d="100"/>
        </p:scale>
        <p:origin x="1794" y="8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BB58-AB6A-4DCF-9DF4-26860B5CB04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13802-F827-42ED-93C4-C311F1B89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1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13802-F827-42ED-93C4-C311F1B897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6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234B8-0D4B-43DB-AF7E-FB4898D49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54" y="4025645"/>
            <a:ext cx="11612451" cy="1289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cap="none" dirty="0" smtClean="0"/>
              <a:t/>
            </a:r>
            <a:br>
              <a:rPr lang="uk-UA" sz="4800" b="1" cap="none" dirty="0" smtClean="0"/>
            </a:br>
            <a:r>
              <a:rPr lang="ru-RU" sz="4800" b="1" cap="none" dirty="0" err="1"/>
              <a:t>Основи</a:t>
            </a:r>
            <a:r>
              <a:rPr lang="ru-RU" sz="4800" b="1" cap="none" dirty="0"/>
              <a:t> </a:t>
            </a:r>
            <a:r>
              <a:rPr lang="ru-RU" sz="4800" b="1" cap="none" dirty="0" err="1"/>
              <a:t>інфомедійної</a:t>
            </a:r>
            <a:r>
              <a:rPr lang="ru-RU" sz="4800" b="1" cap="none" dirty="0"/>
              <a:t> </a:t>
            </a:r>
            <a:r>
              <a:rPr lang="ru-RU" sz="4800" b="1" cap="none" dirty="0" err="1"/>
              <a:t>грамотності</a:t>
            </a:r>
            <a:r>
              <a:rPr lang="ru-RU" sz="4800" b="1" cap="none" dirty="0"/>
              <a:t> та критичного </a:t>
            </a:r>
            <a:r>
              <a:rPr lang="ru-RU" sz="4800" b="1" cap="none" dirty="0" err="1" smtClean="0"/>
              <a:t>мислення</a:t>
            </a:r>
            <a:r>
              <a:rPr lang="ru-RU" sz="4800" b="1" cap="none" dirty="0" smtClean="0"/>
              <a:t/>
            </a:r>
            <a:br>
              <a:rPr lang="ru-RU" sz="4800" b="1" cap="none" dirty="0" smtClean="0"/>
            </a:br>
            <a:endParaRPr lang="ru-RU" b="1" cap="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0D94D-ADBF-431E-B6AF-DC6FB6240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135" y="1687132"/>
            <a:ext cx="9571162" cy="685800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Презентація</a:t>
            </a:r>
          </a:p>
          <a:p>
            <a:pPr algn="ctr"/>
            <a:r>
              <a:rPr lang="uk-UA" sz="2800" b="1" dirty="0" smtClean="0"/>
              <a:t>навчальної дисципліни</a:t>
            </a:r>
            <a:endParaRPr lang="en-US" sz="2800" b="1" dirty="0" smtClean="0"/>
          </a:p>
          <a:p>
            <a:pPr algn="r"/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1" y="484600"/>
            <a:ext cx="1145792" cy="12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31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3" y="1690007"/>
            <a:ext cx="9880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Дисципліна </a:t>
            </a:r>
            <a:r>
              <a:rPr lang="uk-UA" sz="2800" b="1" dirty="0"/>
              <a:t>«Основи </a:t>
            </a:r>
            <a:r>
              <a:rPr lang="uk-UA" sz="2800" b="1" dirty="0" err="1"/>
              <a:t>інфомедійної</a:t>
            </a:r>
            <a:r>
              <a:rPr lang="uk-UA" sz="2800" b="1" dirty="0"/>
              <a:t> грамотності та критичного мислення» </a:t>
            </a:r>
            <a:r>
              <a:rPr lang="uk-UA" sz="2800" dirty="0"/>
              <a:t>розрахована на магістрантів 1 року навчання спеціальності 035 «Філологія» спеціалізації 035.41 «Германські мови та літератури (переклад включно), перша – англійська» освітньо-професійної програми «Мова і література (англійська)».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9188" y="62789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/>
              <a:t>ОПИС КУРСУ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5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9188" y="62789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/>
              <a:t>МЕТА КУРСУ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422" y="1997839"/>
            <a:ext cx="117370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формування </a:t>
            </a:r>
            <a:r>
              <a:rPr lang="uk-UA" sz="2400" dirty="0"/>
              <a:t>у магістрантів </a:t>
            </a:r>
            <a:r>
              <a:rPr lang="uk-UA" sz="2400" dirty="0" smtClean="0"/>
              <a:t>навичок </a:t>
            </a:r>
            <a:r>
              <a:rPr lang="uk-UA" sz="2400" dirty="0"/>
              <a:t>критичного сприйняття інформації, розуміння сучасних </a:t>
            </a:r>
            <a:r>
              <a:rPr lang="uk-UA" sz="2400" dirty="0" err="1"/>
              <a:t>соціокомунікаційних</a:t>
            </a:r>
            <a:r>
              <a:rPr lang="uk-UA" sz="2400" dirty="0"/>
              <a:t> процесів і значущості </a:t>
            </a:r>
            <a:r>
              <a:rPr lang="uk-UA" sz="2400" dirty="0" err="1"/>
              <a:t>медіаосвіти</a:t>
            </a:r>
            <a:r>
              <a:rPr lang="uk-UA" sz="2400" dirty="0"/>
              <a:t> та </a:t>
            </a:r>
            <a:r>
              <a:rPr lang="uk-UA" sz="2400" dirty="0" err="1"/>
              <a:t>медіаграмотності</a:t>
            </a:r>
            <a:r>
              <a:rPr lang="uk-UA" sz="2400" dirty="0"/>
              <a:t> в глобалізованому інформаційному </a:t>
            </a:r>
            <a:r>
              <a:rPr lang="uk-UA" sz="2400" dirty="0" smtClean="0"/>
              <a:t>світі;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ознайомлення </a:t>
            </a:r>
            <a:r>
              <a:rPr lang="uk-UA" sz="2400" dirty="0"/>
              <a:t>з найбільш поширеними видами інформаційних маніпуляцій, надати базові інструменти критичного мислення та перевірки інформації; </a:t>
            </a:r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підготовка </a:t>
            </a:r>
            <a:r>
              <a:rPr lang="uk-UA" sz="2400" dirty="0"/>
              <a:t>магістра філології, майбутнього викладача іноземної мови у вищій школі, до безпечної та ефективної взаємодії із системою традиційних та новітніх засобів масової інформації, враховуючи сучасні тенденції розвитку інформаційно-комунікаційних технологій.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8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3" y="1690007"/>
            <a:ext cx="9880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Дисципліна має комплексний характер і в навчальному процесі </a:t>
            </a:r>
            <a:r>
              <a:rPr lang="uk-UA" sz="2800" dirty="0" smtClean="0"/>
              <a:t>реалізується у формі лекційних та семінарських занять. </a:t>
            </a:r>
            <a:endParaRPr lang="uk-UA" sz="2800" dirty="0"/>
          </a:p>
          <a:p>
            <a:r>
              <a:rPr lang="uk-UA" sz="2800" dirty="0" smtClean="0"/>
              <a:t>Курс виклада</a:t>
            </a:r>
            <a:r>
              <a:rPr lang="uk-UA" sz="2800" dirty="0" smtClean="0"/>
              <a:t>ється англійською мовою.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9188" y="62789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/>
              <a:t>СТРУКТУРА КУРСУ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7" y="3667659"/>
            <a:ext cx="4733258" cy="26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9188" y="62789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/>
              <a:t>СЕРТИФІКАЦІЯ </a:t>
            </a:r>
            <a:r>
              <a:rPr lang="uk-UA" b="1" dirty="0" smtClean="0"/>
              <a:t>КУРСУ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180" y="4259181"/>
            <a:ext cx="3380010" cy="2339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7516" y="1907833"/>
            <a:ext cx="109246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Курс </a:t>
            </a:r>
            <a:r>
              <a:rPr lang="ru-RU" sz="2800" dirty="0" err="1" smtClean="0"/>
              <a:t>розроблено</a:t>
            </a:r>
            <a:r>
              <a:rPr lang="ru-RU" sz="2800" dirty="0" smtClean="0"/>
              <a:t> </a:t>
            </a:r>
            <a:r>
              <a:rPr lang="ru-RU" sz="2800" dirty="0"/>
              <a:t>в рамках </a:t>
            </a:r>
            <a:r>
              <a:rPr lang="ru-RU" sz="2800" dirty="0" err="1"/>
              <a:t>проєкту</a:t>
            </a:r>
            <a:r>
              <a:rPr lang="ru-RU" sz="2800" dirty="0"/>
              <a:t> «</a:t>
            </a:r>
            <a:r>
              <a:rPr lang="ru-RU" sz="2800" dirty="0" err="1"/>
              <a:t>Вивчай</a:t>
            </a:r>
            <a:r>
              <a:rPr lang="ru-RU" sz="2800" dirty="0"/>
              <a:t> та </a:t>
            </a:r>
            <a:r>
              <a:rPr lang="ru-RU" sz="2800" dirty="0" err="1"/>
              <a:t>розрізняй</a:t>
            </a:r>
            <a:r>
              <a:rPr lang="ru-RU" sz="2800" dirty="0"/>
              <a:t>: </a:t>
            </a:r>
            <a:r>
              <a:rPr lang="ru-RU" sz="2800" dirty="0" err="1"/>
              <a:t>інфо-медійна</a:t>
            </a:r>
            <a:r>
              <a:rPr lang="ru-RU" sz="2800" dirty="0"/>
              <a:t> </a:t>
            </a:r>
            <a:r>
              <a:rPr lang="ru-RU" sz="2800" dirty="0" err="1"/>
              <a:t>грамотність</a:t>
            </a:r>
            <a:r>
              <a:rPr lang="ru-RU" sz="2800" dirty="0"/>
              <a:t>»,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виконується</a:t>
            </a:r>
            <a:r>
              <a:rPr lang="ru-RU" sz="2800" dirty="0"/>
              <a:t> Радою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досліджень</a:t>
            </a:r>
            <a:r>
              <a:rPr lang="ru-RU" sz="2800" dirty="0"/>
              <a:t> та </a:t>
            </a:r>
            <a:r>
              <a:rPr lang="ru-RU" sz="2800" dirty="0" err="1"/>
              <a:t>обмінів</a:t>
            </a:r>
            <a:r>
              <a:rPr lang="ru-RU" sz="2800" dirty="0"/>
              <a:t> (</a:t>
            </a:r>
            <a:r>
              <a:rPr lang="en-US" sz="2800" dirty="0"/>
              <a:t>IREX) </a:t>
            </a:r>
            <a:r>
              <a:rPr lang="ru-RU" sz="2800" dirty="0"/>
              <a:t>за </a:t>
            </a:r>
            <a:r>
              <a:rPr lang="ru-RU" sz="2800" dirty="0" err="1"/>
              <a:t>підтримки</a:t>
            </a:r>
            <a:r>
              <a:rPr lang="ru-RU" sz="2800" dirty="0"/>
              <a:t> Посольств США та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Британії</a:t>
            </a:r>
            <a:r>
              <a:rPr lang="ru-RU" sz="2800" dirty="0"/>
              <a:t>, у </a:t>
            </a:r>
            <a:r>
              <a:rPr lang="ru-RU" sz="2800" dirty="0" err="1"/>
              <a:t>партнерстві</a:t>
            </a:r>
            <a:r>
              <a:rPr lang="ru-RU" sz="2800" dirty="0"/>
              <a:t> з </a:t>
            </a:r>
            <a:r>
              <a:rPr lang="ru-RU" sz="2800" dirty="0" err="1"/>
              <a:t>Міністерством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і науки </a:t>
            </a:r>
            <a:r>
              <a:rPr lang="ru-RU" sz="2800" dirty="0" err="1"/>
              <a:t>України</a:t>
            </a:r>
            <a:r>
              <a:rPr lang="ru-RU" sz="2800" dirty="0"/>
              <a:t> та </a:t>
            </a:r>
            <a:r>
              <a:rPr lang="ru-RU" sz="2800" dirty="0" err="1"/>
              <a:t>Академією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преси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0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ВИКЛАДАЧ </a:t>
            </a:r>
            <a:r>
              <a:rPr lang="uk-UA" b="1" dirty="0" smtClean="0"/>
              <a:t>КУРСУ</a:t>
            </a:r>
            <a:endParaRPr lang="en-US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Кандидат </a:t>
            </a:r>
            <a:r>
              <a:rPr lang="uk-UA" i="1" dirty="0"/>
              <a:t>філологічних наук, доцент </a:t>
            </a:r>
            <a:r>
              <a:rPr lang="uk-UA" b="1" i="1" dirty="0" err="1" smtClean="0"/>
              <a:t>Залужна</a:t>
            </a:r>
            <a:r>
              <a:rPr lang="uk-UA" b="1" i="1" dirty="0" smtClean="0"/>
              <a:t> </a:t>
            </a:r>
            <a:r>
              <a:rPr lang="uk-UA" b="1" i="1" dirty="0"/>
              <a:t>Марина Володимирівна</a:t>
            </a:r>
            <a:endParaRPr lang="en-US" b="1" dirty="0"/>
          </a:p>
          <a:p>
            <a:r>
              <a:rPr lang="uk-UA" b="1" dirty="0"/>
              <a:t>Кафедра: </a:t>
            </a:r>
            <a:r>
              <a:rPr lang="uk-UA" i="1" dirty="0"/>
              <a:t>англійської філології, ІІ корпус, </a:t>
            </a:r>
            <a:r>
              <a:rPr lang="uk-UA" i="1" dirty="0" err="1"/>
              <a:t>ауд</a:t>
            </a:r>
            <a:r>
              <a:rPr lang="uk-UA" i="1" dirty="0"/>
              <a:t>. 324</a:t>
            </a:r>
            <a:endParaRPr lang="en-US" dirty="0"/>
          </a:p>
          <a:p>
            <a:r>
              <a:rPr lang="uk-UA" b="1" dirty="0"/>
              <a:t>E-</a:t>
            </a:r>
            <a:r>
              <a:rPr lang="uk-UA" b="1" dirty="0" err="1"/>
              <a:t>mail</a:t>
            </a:r>
            <a:r>
              <a:rPr lang="uk-UA" b="1" dirty="0"/>
              <a:t>: </a:t>
            </a:r>
            <a:r>
              <a:rPr lang="uk-UA" i="1" dirty="0"/>
              <a:t>zaluzhna@znu.edu.ua</a:t>
            </a:r>
            <a:endParaRPr lang="en-US" dirty="0"/>
          </a:p>
          <a:p>
            <a:r>
              <a:rPr lang="uk-UA" b="1" dirty="0"/>
              <a:t>Телефон: </a:t>
            </a:r>
            <a:r>
              <a:rPr lang="en-US" i="1" dirty="0"/>
              <a:t>(061) 289-12-59 (</a:t>
            </a:r>
            <a:r>
              <a:rPr lang="uk-UA" i="1" dirty="0"/>
              <a:t>кафедра)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uk-UA" b="1" dirty="0"/>
              <a:t>Інші засоби зв’язку: </a:t>
            </a:r>
            <a:r>
              <a:rPr lang="uk-UA" i="1" dirty="0" err="1"/>
              <a:t>Moodle</a:t>
            </a:r>
            <a:r>
              <a:rPr lang="uk-UA" i="1" dirty="0"/>
              <a:t>, </a:t>
            </a:r>
            <a:r>
              <a:rPr lang="uk-UA" i="1" dirty="0" err="1"/>
              <a:t>Viber</a:t>
            </a:r>
            <a:r>
              <a:rPr lang="uk-UA" i="1" dirty="0"/>
              <a:t> (приватні повідомлення).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90" y="3196766"/>
            <a:ext cx="2369308" cy="31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833" y="3877036"/>
            <a:ext cx="10849205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Welcome to the course</a:t>
            </a:r>
            <a:r>
              <a:rPr lang="uk-UA" b="1" cap="none" dirty="0" smtClean="0"/>
              <a:t>!</a:t>
            </a:r>
            <a:endParaRPr lang="ru-RU" b="1" cap="non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11" y="646907"/>
            <a:ext cx="4123385" cy="20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1070" y="3349472"/>
            <a:ext cx="958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We </a:t>
            </a:r>
            <a:r>
              <a:rPr lang="en-US" sz="2400" b="1" dirty="0"/>
              <a:t>believe that </a:t>
            </a:r>
            <a:r>
              <a:rPr lang="en-US" sz="2400" b="1" dirty="0" smtClean="0"/>
              <a:t>critical thinking and info-media literacy skills can </a:t>
            </a:r>
            <a:r>
              <a:rPr lang="en-US" sz="2400" b="1" dirty="0"/>
              <a:t>make us </a:t>
            </a:r>
            <a:r>
              <a:rPr lang="en-US" sz="2400" b="1" dirty="0" smtClean="0"/>
              <a:t>strong</a:t>
            </a:r>
            <a:r>
              <a:rPr lang="en-US" sz="2400" b="1" dirty="0" smtClean="0"/>
              <a:t>er </a:t>
            </a:r>
            <a:r>
              <a:rPr lang="en-US" sz="2400" b="1" dirty="0"/>
              <a:t>and the world better! ))) </a:t>
            </a:r>
          </a:p>
        </p:txBody>
      </p:sp>
    </p:spTree>
    <p:extLst>
      <p:ext uri="{BB962C8B-B14F-4D97-AF65-F5344CB8AC3E}">
        <p14:creationId xmlns:p14="http://schemas.microsoft.com/office/powerpoint/2010/main" val="20701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1350</TotalTime>
  <Words>258</Words>
  <Application>Microsoft Office PowerPoint</Application>
  <PresentationFormat>Широкоэкранный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След самолета</vt:lpstr>
      <vt:lpstr> Основи інфомедійної грамотності та критичного мислення </vt:lpstr>
      <vt:lpstr>ОПИС КУРСУ</vt:lpstr>
      <vt:lpstr>МЕТА КУРСУ</vt:lpstr>
      <vt:lpstr>СТРУКТУРА КУРСУ</vt:lpstr>
      <vt:lpstr>СЕРТИФІКАЦІЯ КУРСУ</vt:lpstr>
      <vt:lpstr>ВИКЛАДАЧ КУРСУ</vt:lpstr>
      <vt:lpstr> Welcome to the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idea of a national park</dc:title>
  <dc:creator>Pavel Metlenko</dc:creator>
  <cp:lastModifiedBy>RePack by Diakov</cp:lastModifiedBy>
  <cp:revision>72</cp:revision>
  <dcterms:created xsi:type="dcterms:W3CDTF">2018-10-25T11:56:27Z</dcterms:created>
  <dcterms:modified xsi:type="dcterms:W3CDTF">2020-09-02T10:37:40Z</dcterms:modified>
</cp:coreProperties>
</file>