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2"/>
  </p:notesMasterIdLst>
  <p:sldIdLst>
    <p:sldId id="256" r:id="rId2"/>
    <p:sldId id="257" r:id="rId3"/>
    <p:sldId id="259" r:id="rId4"/>
    <p:sldId id="327" r:id="rId5"/>
    <p:sldId id="326" r:id="rId6"/>
    <p:sldId id="355" r:id="rId7"/>
    <p:sldId id="356" r:id="rId8"/>
    <p:sldId id="357" r:id="rId9"/>
    <p:sldId id="353" r:id="rId10"/>
    <p:sldId id="261" r:id="rId11"/>
    <p:sldId id="343" r:id="rId12"/>
    <p:sldId id="344" r:id="rId13"/>
    <p:sldId id="358" r:id="rId14"/>
    <p:sldId id="323" r:id="rId15"/>
    <p:sldId id="324" r:id="rId16"/>
    <p:sldId id="359" r:id="rId17"/>
    <p:sldId id="325" r:id="rId18"/>
    <p:sldId id="345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17" r:id="rId31"/>
  </p:sldIdLst>
  <p:sldSz cx="9144000" cy="5143500" type="screen16x9"/>
  <p:notesSz cx="6858000" cy="9144000"/>
  <p:embeddedFontLst>
    <p:embeddedFont>
      <p:font typeface="Lato" panose="020B0604020202020204" charset="0"/>
      <p:regular r:id="rId33"/>
      <p:bold r:id="rId34"/>
      <p:italic r:id="rId35"/>
      <p:boldItalic r:id="rId36"/>
    </p:embeddedFont>
    <p:embeddedFont>
      <p:font typeface="Raleway" panose="020B0604020202020204" charset="-52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15"/>
    <a:srgbClr val="218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1A7CD-E704-4FCC-B45E-F2367EE763C7}" type="doc">
      <dgm:prSet loTypeId="urn:microsoft.com/office/officeart/2005/8/layout/pyramid1" loCatId="pyramid" qsTypeId="urn:microsoft.com/office/officeart/2005/8/quickstyle/simple5" qsCatId="simple" csTypeId="urn:microsoft.com/office/officeart/2005/8/colors/accent1_2" csCatId="accent1" phldr="1"/>
      <dgm:spPr/>
    </dgm:pt>
    <dgm:pt modelId="{BB40AA5D-4A8F-419D-9708-5EDEB0C3C8A6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F0000"/>
              </a:solidFill>
            </a:rPr>
            <a:t>Надбудова</a:t>
          </a:r>
          <a:endParaRPr lang="uk-UA" sz="2400" dirty="0">
            <a:solidFill>
              <a:srgbClr val="FF0000"/>
            </a:solidFill>
          </a:endParaRPr>
        </a:p>
      </dgm:t>
    </dgm:pt>
    <dgm:pt modelId="{E5993B70-E564-4D3C-8BF5-28E82EF5ACF2}" type="parTrans" cxnId="{6A0E86B2-88FF-439B-BB48-E5E40ACA392D}">
      <dgm:prSet/>
      <dgm:spPr/>
      <dgm:t>
        <a:bodyPr/>
        <a:lstStyle/>
        <a:p>
          <a:endParaRPr lang="uk-UA"/>
        </a:p>
      </dgm:t>
    </dgm:pt>
    <dgm:pt modelId="{79FACB5F-9090-4853-BCD1-05FAF63B01E4}" type="sibTrans" cxnId="{6A0E86B2-88FF-439B-BB48-E5E40ACA392D}">
      <dgm:prSet/>
      <dgm:spPr/>
      <dgm:t>
        <a:bodyPr/>
        <a:lstStyle/>
        <a:p>
          <a:endParaRPr lang="uk-UA"/>
        </a:p>
      </dgm:t>
    </dgm:pt>
    <dgm:pt modelId="{C873AA1B-4944-40AB-ABC5-10B98B84345A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Базис</a:t>
          </a:r>
          <a:endParaRPr lang="uk-UA" b="1" dirty="0">
            <a:solidFill>
              <a:srgbClr val="FF0000"/>
            </a:solidFill>
          </a:endParaRPr>
        </a:p>
      </dgm:t>
    </dgm:pt>
    <dgm:pt modelId="{7ABC7EC8-0435-46A3-A944-8D33B74DBFC4}" type="parTrans" cxnId="{E0173CC8-47BF-4A2B-9BC9-2EA09D278C15}">
      <dgm:prSet/>
      <dgm:spPr/>
      <dgm:t>
        <a:bodyPr/>
        <a:lstStyle/>
        <a:p>
          <a:endParaRPr lang="uk-UA"/>
        </a:p>
      </dgm:t>
    </dgm:pt>
    <dgm:pt modelId="{E87444A3-C7EB-4776-8A11-E39C24648FE5}" type="sibTrans" cxnId="{E0173CC8-47BF-4A2B-9BC9-2EA09D278C15}">
      <dgm:prSet/>
      <dgm:spPr/>
      <dgm:t>
        <a:bodyPr/>
        <a:lstStyle/>
        <a:p>
          <a:endParaRPr lang="uk-UA"/>
        </a:p>
      </dgm:t>
    </dgm:pt>
    <dgm:pt modelId="{ACBA0C16-1835-4FCA-8397-7C36C07A4A88}" type="pres">
      <dgm:prSet presAssocID="{F131A7CD-E704-4FCC-B45E-F2367EE763C7}" presName="Name0" presStyleCnt="0">
        <dgm:presLayoutVars>
          <dgm:dir/>
          <dgm:animLvl val="lvl"/>
          <dgm:resizeHandles val="exact"/>
        </dgm:presLayoutVars>
      </dgm:prSet>
      <dgm:spPr/>
    </dgm:pt>
    <dgm:pt modelId="{21D38194-299E-464F-8C03-BD8379ADBDB8}" type="pres">
      <dgm:prSet presAssocID="{BB40AA5D-4A8F-419D-9708-5EDEB0C3C8A6}" presName="Name8" presStyleCnt="0"/>
      <dgm:spPr/>
    </dgm:pt>
    <dgm:pt modelId="{228D55F4-6B00-42ED-A4CD-DB35BCBCEBA0}" type="pres">
      <dgm:prSet presAssocID="{BB40AA5D-4A8F-419D-9708-5EDEB0C3C8A6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651F51-28E3-43CB-979F-6448C9896301}" type="pres">
      <dgm:prSet presAssocID="{BB40AA5D-4A8F-419D-9708-5EDEB0C3C8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729F94-9687-45F7-B137-2D4C81133C83}" type="pres">
      <dgm:prSet presAssocID="{C873AA1B-4944-40AB-ABC5-10B98B84345A}" presName="Name8" presStyleCnt="0"/>
      <dgm:spPr/>
    </dgm:pt>
    <dgm:pt modelId="{3AF197C1-A9BD-4D55-9649-9E2C525DDFB2}" type="pres">
      <dgm:prSet presAssocID="{C873AA1B-4944-40AB-ABC5-10B98B84345A}" presName="level" presStyleLbl="node1" presStyleIdx="1" presStyleCnt="2" custLinFactNeighborX="-1463" custLinFactNeighborY="36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3C15F3-3FA8-489B-89B1-9B28ADF34049}" type="pres">
      <dgm:prSet presAssocID="{C873AA1B-4944-40AB-ABC5-10B98B8434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6B6CB16-B82E-4595-9025-A27F159373AF}" type="presOf" srcId="{BB40AA5D-4A8F-419D-9708-5EDEB0C3C8A6}" destId="{228D55F4-6B00-42ED-A4CD-DB35BCBCEBA0}" srcOrd="0" destOrd="0" presId="urn:microsoft.com/office/officeart/2005/8/layout/pyramid1"/>
    <dgm:cxn modelId="{1F2800F0-7393-42D4-8CEC-75A0A052C4B2}" type="presOf" srcId="{BB40AA5D-4A8F-419D-9708-5EDEB0C3C8A6}" destId="{47651F51-28E3-43CB-979F-6448C9896301}" srcOrd="1" destOrd="0" presId="urn:microsoft.com/office/officeart/2005/8/layout/pyramid1"/>
    <dgm:cxn modelId="{6A0E86B2-88FF-439B-BB48-E5E40ACA392D}" srcId="{F131A7CD-E704-4FCC-B45E-F2367EE763C7}" destId="{BB40AA5D-4A8F-419D-9708-5EDEB0C3C8A6}" srcOrd="0" destOrd="0" parTransId="{E5993B70-E564-4D3C-8BF5-28E82EF5ACF2}" sibTransId="{79FACB5F-9090-4853-BCD1-05FAF63B01E4}"/>
    <dgm:cxn modelId="{63999C1C-1DC0-46F7-ABA6-CE1C23D6EC38}" type="presOf" srcId="{C873AA1B-4944-40AB-ABC5-10B98B84345A}" destId="{3AF197C1-A9BD-4D55-9649-9E2C525DDFB2}" srcOrd="0" destOrd="0" presId="urn:microsoft.com/office/officeart/2005/8/layout/pyramid1"/>
    <dgm:cxn modelId="{21F9183D-8ABF-45CE-AE01-659FEBCBA91B}" type="presOf" srcId="{C873AA1B-4944-40AB-ABC5-10B98B84345A}" destId="{1A3C15F3-3FA8-489B-89B1-9B28ADF34049}" srcOrd="1" destOrd="0" presId="urn:microsoft.com/office/officeart/2005/8/layout/pyramid1"/>
    <dgm:cxn modelId="{56BDACE9-9D70-47EB-ADA9-516FC46933C6}" type="presOf" srcId="{F131A7CD-E704-4FCC-B45E-F2367EE763C7}" destId="{ACBA0C16-1835-4FCA-8397-7C36C07A4A88}" srcOrd="0" destOrd="0" presId="urn:microsoft.com/office/officeart/2005/8/layout/pyramid1"/>
    <dgm:cxn modelId="{E0173CC8-47BF-4A2B-9BC9-2EA09D278C15}" srcId="{F131A7CD-E704-4FCC-B45E-F2367EE763C7}" destId="{C873AA1B-4944-40AB-ABC5-10B98B84345A}" srcOrd="1" destOrd="0" parTransId="{7ABC7EC8-0435-46A3-A944-8D33B74DBFC4}" sibTransId="{E87444A3-C7EB-4776-8A11-E39C24648FE5}"/>
    <dgm:cxn modelId="{69E5FE62-EE53-4961-97B9-49F9F901A801}" type="presParOf" srcId="{ACBA0C16-1835-4FCA-8397-7C36C07A4A88}" destId="{21D38194-299E-464F-8C03-BD8379ADBDB8}" srcOrd="0" destOrd="0" presId="urn:microsoft.com/office/officeart/2005/8/layout/pyramid1"/>
    <dgm:cxn modelId="{DA75392B-15CB-46B4-A626-12CAE4DF9D7C}" type="presParOf" srcId="{21D38194-299E-464F-8C03-BD8379ADBDB8}" destId="{228D55F4-6B00-42ED-A4CD-DB35BCBCEBA0}" srcOrd="0" destOrd="0" presId="urn:microsoft.com/office/officeart/2005/8/layout/pyramid1"/>
    <dgm:cxn modelId="{0C31B405-DA3F-453C-AE33-81D59E0932B1}" type="presParOf" srcId="{21D38194-299E-464F-8C03-BD8379ADBDB8}" destId="{47651F51-28E3-43CB-979F-6448C9896301}" srcOrd="1" destOrd="0" presId="urn:microsoft.com/office/officeart/2005/8/layout/pyramid1"/>
    <dgm:cxn modelId="{0D75F41C-485E-4EDF-935F-012DDA4ED805}" type="presParOf" srcId="{ACBA0C16-1835-4FCA-8397-7C36C07A4A88}" destId="{20729F94-9687-45F7-B137-2D4C81133C83}" srcOrd="1" destOrd="0" presId="urn:microsoft.com/office/officeart/2005/8/layout/pyramid1"/>
    <dgm:cxn modelId="{E0262982-C42F-4CB2-A78A-48B4DD66770E}" type="presParOf" srcId="{20729F94-9687-45F7-B137-2D4C81133C83}" destId="{3AF197C1-A9BD-4D55-9649-9E2C525DDFB2}" srcOrd="0" destOrd="0" presId="urn:microsoft.com/office/officeart/2005/8/layout/pyramid1"/>
    <dgm:cxn modelId="{96A49032-2BC8-4C45-A5E0-78D68F5AD4F1}" type="presParOf" srcId="{20729F94-9687-45F7-B137-2D4C81133C83}" destId="{1A3C15F3-3FA8-489B-89B1-9B28ADF3404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D55F4-6B00-42ED-A4CD-DB35BCBCEBA0}">
      <dsp:nvSpPr>
        <dsp:cNvPr id="0" name=""/>
        <dsp:cNvSpPr/>
      </dsp:nvSpPr>
      <dsp:spPr>
        <a:xfrm>
          <a:off x="811555" y="0"/>
          <a:ext cx="1623111" cy="2032000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0000"/>
              </a:solidFill>
            </a:rPr>
            <a:t>Надбудова</a:t>
          </a:r>
          <a:endParaRPr lang="uk-UA" sz="2400" kern="1200" dirty="0">
            <a:solidFill>
              <a:srgbClr val="FF0000"/>
            </a:solidFill>
          </a:endParaRPr>
        </a:p>
      </dsp:txBody>
      <dsp:txXfrm>
        <a:off x="811555" y="0"/>
        <a:ext cx="1623111" cy="2032000"/>
      </dsp:txXfrm>
    </dsp:sp>
    <dsp:sp modelId="{3AF197C1-A9BD-4D55-9649-9E2C525DDFB2}">
      <dsp:nvSpPr>
        <dsp:cNvPr id="0" name=""/>
        <dsp:cNvSpPr/>
      </dsp:nvSpPr>
      <dsp:spPr>
        <a:xfrm>
          <a:off x="0" y="2031999"/>
          <a:ext cx="3246223" cy="2032000"/>
        </a:xfrm>
        <a:prstGeom prst="trapezoid">
          <a:avLst>
            <a:gd name="adj" fmla="val 3993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b="1" kern="1200" dirty="0" smtClean="0">
              <a:solidFill>
                <a:srgbClr val="FF0000"/>
              </a:solidFill>
            </a:rPr>
            <a:t>Базис</a:t>
          </a:r>
          <a:endParaRPr lang="uk-UA" sz="5200" b="1" kern="1200" dirty="0">
            <a:solidFill>
              <a:srgbClr val="FF0000"/>
            </a:solidFill>
          </a:endParaRPr>
        </a:p>
      </dsp:txBody>
      <dsp:txXfrm>
        <a:off x="568089" y="2031999"/>
        <a:ext cx="2110044" cy="203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676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09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683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599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139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800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461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272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927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91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245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82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118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459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53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933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331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566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726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364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165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904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17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5049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514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65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504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83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005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568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7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600619" y="591954"/>
            <a:ext cx="7799965" cy="1638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3600" dirty="0" smtClean="0"/>
              <a:t>Лекція </a:t>
            </a:r>
            <a:r>
              <a:rPr lang="en-US" sz="3600" dirty="0" smtClean="0"/>
              <a:t>2</a:t>
            </a:r>
            <a:r>
              <a:rPr lang="uk-UA" sz="3600" dirty="0" smtClean="0"/>
              <a:t>. Розвиток поглядів на природу конфліктів (Ч 2.) 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446049"/>
            <a:ext cx="6200079" cy="4407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У цей період з'явилися роботи </a:t>
            </a:r>
            <a:r>
              <a:rPr lang="uk-UA" sz="20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Герберта </a:t>
            </a:r>
            <a:r>
              <a:rPr lang="uk-UA" sz="2000" b="1" dirty="0">
                <a:solidFill>
                  <a:srgbClr val="FF9715"/>
                </a:solidFill>
                <a:latin typeface="Arial" panose="020B0604020202020204" pitchFamily="34" charset="0"/>
              </a:rPr>
              <a:t>Спенсера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(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1820-1903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рр.), серед них «Основи соціології», в яких розвивалася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теза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про загальність та універсальність конфлікту. </a:t>
            </a: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Спенсер стверджував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, що боротьба за виживання, конфлікти між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індивідами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і групами сприяють рівновазі в суспільстві,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забезпечують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процес суспільного розвитку. </a:t>
            </a: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Г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. Спенсер як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органіцист,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вважав, що суспільство може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бути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ототожнене з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організмом і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це дає можливість пояснювати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соціальне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життя біологічними закономірностями. </a:t>
            </a: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278" y="96644"/>
            <a:ext cx="2179617" cy="30405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215590"/>
            <a:ext cx="8251903" cy="4638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None/>
            </a:pPr>
            <a:r>
              <a:rPr lang="uk-UA" sz="1800" dirty="0" smtClean="0">
                <a:solidFill>
                  <a:srgbClr val="FF9715"/>
                </a:solidFill>
                <a:latin typeface="Arial" panose="020B0604020202020204" pitchFamily="34" charset="0"/>
              </a:rPr>
              <a:t>Спенсер </a:t>
            </a:r>
            <a:r>
              <a:rPr lang="uk-UA" sz="1800" dirty="0">
                <a:solidFill>
                  <a:srgbClr val="FF9715"/>
                </a:solidFill>
                <a:latin typeface="Arial" panose="020B0604020202020204" pitchFamily="34" charset="0"/>
              </a:rPr>
              <a:t>сформулював важливі положення методологічного підходу до аналізу суспільних явищ: </a:t>
            </a:r>
            <a:endParaRPr lang="uk-UA" sz="1800" dirty="0" smtClean="0">
              <a:solidFill>
                <a:srgbClr val="FF971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-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кожен елемент суспільної системи може існувати тільки в рамках цілісності, виконуючи певні функції; </a:t>
            </a:r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-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функції частин єдиного соціального організму означають задоволення будь-якої суспільної потреби і разом спрямовані на підтримку сталого розвитку наших суспільств, його стабільності; </a:t>
            </a:r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-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збій в діяльності тієї чи іншої частини суспільної системи створює ситуацію важко поповнюваного порушення якихось життєво необхідних функцій; </a:t>
            </a:r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-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збереження цілісності і стабільності, а отже, і подолання конфліктів можливо, якщо забезпечуються вони соціальним контролем, згодою більшості з прийнятою в суспільстві системою 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цінностей.</a:t>
            </a:r>
            <a:endParaRPr lang="uk-UA" sz="18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4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03022" y="215590"/>
            <a:ext cx="8251903" cy="4638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Спенсер розрізняв два головних типи суспільств: войовничий та промисловий. </a:t>
            </a:r>
          </a:p>
          <a:p>
            <a:pPr algn="just"/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У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 першому конфлікт проявляється військовим шляхом, у винищенні або поневоленні. </a:t>
            </a:r>
          </a:p>
          <a:p>
            <a:pPr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У другому – у промисловій конкуренції, де перемагає «сильніший» в області інтелектуальних та моральних якостей. </a:t>
            </a:r>
          </a:p>
          <a:p>
            <a:pPr algn="just"/>
            <a:endParaRPr lang="uk-UA" sz="2000" dirty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Таким чином, він виділив позитивне значення конфлікту, який сприяє розвитку суспільства, зростанню його морального рівня та багатства.</a:t>
            </a:r>
            <a:endParaRPr lang="uk-UA" sz="20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48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solidFill>
                  <a:srgbClr val="FF9715"/>
                </a:solidFill>
              </a:rPr>
              <a:t>3</a:t>
            </a:r>
            <a:r>
              <a:rPr lang="en" sz="3200" b="1" dirty="0" smtClean="0">
                <a:solidFill>
                  <a:srgbClr val="FF9715"/>
                </a:solidFill>
              </a:rPr>
              <a:t>.</a:t>
            </a:r>
            <a:endParaRPr sz="3200" b="1" dirty="0">
              <a:solidFill>
                <a:srgbClr val="FF9715"/>
              </a:solidFill>
            </a:endParaRPr>
          </a:p>
          <a:p>
            <a:pPr lvl="0">
              <a:spcBef>
                <a:spcPts val="600"/>
              </a:spcBef>
              <a:buClr>
                <a:srgbClr val="677480"/>
              </a:buClr>
              <a:buSzPts val="1100"/>
            </a:pPr>
            <a:r>
              <a:rPr lang="uk-UA" sz="3200" dirty="0" smtClean="0">
                <a:solidFill>
                  <a:schemeClr val="bg1"/>
                </a:solidFill>
                <a:sym typeface="Lato"/>
              </a:rPr>
              <a:t>Конфлікт у концепції К. Маркса</a:t>
            </a:r>
            <a:endParaRPr lang="uk-UA" sz="3200" dirty="0">
              <a:solidFill>
                <a:schemeClr val="bg1"/>
              </a:solidFill>
              <a:sym typeface="Lato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886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Місце для тексту 1"/>
          <p:cNvSpPr>
            <a:spLocks noGrp="1"/>
          </p:cNvSpPr>
          <p:nvPr>
            <p:ph type="body" idx="1"/>
          </p:nvPr>
        </p:nvSpPr>
        <p:spPr>
          <a:xfrm>
            <a:off x="440217" y="106215"/>
            <a:ext cx="5982885" cy="4747468"/>
          </a:xfrm>
        </p:spPr>
        <p:txBody>
          <a:bodyPr/>
          <a:lstStyle/>
          <a:p>
            <a:pPr algn="just"/>
            <a:r>
              <a:rPr lang="uk-UA" sz="2200" dirty="0">
                <a:solidFill>
                  <a:srgbClr val="2185C5"/>
                </a:solidFill>
              </a:rPr>
              <a:t>Соціально-економічними факторами пояснював сутність конфлікту </a:t>
            </a:r>
            <a:r>
              <a:rPr lang="uk-UA" sz="2200" b="1" dirty="0">
                <a:solidFill>
                  <a:srgbClr val="FF9715"/>
                </a:solidFill>
              </a:rPr>
              <a:t>марксизм.</a:t>
            </a:r>
            <a:r>
              <a:rPr lang="uk-UA" sz="2200" dirty="0">
                <a:solidFill>
                  <a:srgbClr val="FF9715"/>
                </a:solidFill>
              </a:rPr>
              <a:t> </a:t>
            </a:r>
            <a:endParaRPr lang="uk-UA" sz="2200" dirty="0" smtClean="0">
              <a:solidFill>
                <a:srgbClr val="FF9715"/>
              </a:solidFill>
            </a:endParaRPr>
          </a:p>
          <a:p>
            <a:pPr algn="just"/>
            <a:r>
              <a:rPr lang="uk-UA" sz="2200" dirty="0" smtClean="0">
                <a:solidFill>
                  <a:srgbClr val="2185C5"/>
                </a:solidFill>
              </a:rPr>
              <a:t>Погляди </a:t>
            </a:r>
            <a:r>
              <a:rPr lang="uk-UA" sz="2200" dirty="0">
                <a:solidFill>
                  <a:srgbClr val="2185C5"/>
                </a:solidFill>
              </a:rPr>
              <a:t>німецького економіста і соціолога </a:t>
            </a:r>
            <a:r>
              <a:rPr lang="uk-UA" sz="2200" b="1" dirty="0">
                <a:solidFill>
                  <a:srgbClr val="FF9715"/>
                </a:solidFill>
              </a:rPr>
              <a:t>К. Маркса </a:t>
            </a:r>
            <a:r>
              <a:rPr lang="uk-UA" sz="2200" dirty="0">
                <a:solidFill>
                  <a:srgbClr val="2185C5"/>
                </a:solidFill>
              </a:rPr>
              <a:t>(1818 – 1887 рр.) втілені в його теорії </a:t>
            </a:r>
            <a:r>
              <a:rPr lang="uk-UA" sz="2200" dirty="0" smtClean="0">
                <a:solidFill>
                  <a:srgbClr val="2185C5"/>
                </a:solidFill>
              </a:rPr>
              <a:t>суспільно-економічних формацій, </a:t>
            </a:r>
            <a:r>
              <a:rPr lang="uk-UA" sz="2200" dirty="0">
                <a:solidFill>
                  <a:srgbClr val="2185C5"/>
                </a:solidFill>
              </a:rPr>
              <a:t>вченні про диктатуру пролетаріату, </a:t>
            </a:r>
            <a:r>
              <a:rPr lang="uk-UA" sz="2200" dirty="0" smtClean="0">
                <a:solidFill>
                  <a:srgbClr val="2185C5"/>
                </a:solidFill>
              </a:rPr>
              <a:t>класову боротьбу </a:t>
            </a:r>
            <a:r>
              <a:rPr lang="uk-UA" sz="2200" dirty="0">
                <a:solidFill>
                  <a:srgbClr val="2185C5"/>
                </a:solidFill>
              </a:rPr>
              <a:t>та </a:t>
            </a:r>
            <a:r>
              <a:rPr lang="uk-UA" sz="2200" dirty="0" smtClean="0">
                <a:solidFill>
                  <a:srgbClr val="2185C5"/>
                </a:solidFill>
              </a:rPr>
              <a:t>світову революцію. </a:t>
            </a:r>
          </a:p>
          <a:p>
            <a:pPr algn="just"/>
            <a:r>
              <a:rPr lang="uk-UA" sz="2200" dirty="0" smtClean="0">
                <a:solidFill>
                  <a:srgbClr val="2185C5"/>
                </a:solidFill>
              </a:rPr>
              <a:t>Суспільство </a:t>
            </a:r>
            <a:r>
              <a:rPr lang="uk-UA" sz="2200" dirty="0">
                <a:solidFill>
                  <a:srgbClr val="2185C5"/>
                </a:solidFill>
              </a:rPr>
              <a:t>в нього представляє собою систему, що складається з економічної, політичної, соціальної, духовної </a:t>
            </a:r>
            <a:r>
              <a:rPr lang="uk-UA" sz="2200" dirty="0" smtClean="0">
                <a:solidFill>
                  <a:srgbClr val="2185C5"/>
                </a:solidFill>
              </a:rPr>
              <a:t>підсистем</a:t>
            </a:r>
            <a:r>
              <a:rPr lang="uk-UA" sz="2200" dirty="0">
                <a:solidFill>
                  <a:srgbClr val="2185C5"/>
                </a:solidFill>
              </a:rPr>
              <a:t>, провідною серед яких є </a:t>
            </a:r>
            <a:r>
              <a:rPr lang="uk-UA" sz="2200" dirty="0" smtClean="0">
                <a:solidFill>
                  <a:srgbClr val="2185C5"/>
                </a:solidFill>
              </a:rPr>
              <a:t>все таки </a:t>
            </a:r>
            <a:r>
              <a:rPr lang="uk-UA" sz="2200" b="1" dirty="0" smtClean="0">
                <a:solidFill>
                  <a:srgbClr val="FF9715"/>
                </a:solidFill>
              </a:rPr>
              <a:t>економічна.</a:t>
            </a:r>
            <a:r>
              <a:rPr lang="uk-UA" sz="2200" dirty="0" smtClean="0">
                <a:solidFill>
                  <a:srgbClr val="2185C5"/>
                </a:solidFill>
              </a:rPr>
              <a:t> </a:t>
            </a:r>
            <a:endParaRPr lang="uk-UA" sz="2200" dirty="0">
              <a:solidFill>
                <a:srgbClr val="2185C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298" y="104078"/>
            <a:ext cx="2345977" cy="278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7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292068"/>
            <a:ext cx="8251903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Суспільна формація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,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за Марксом, - це соціальна система, що складається із взаємопов'язаних елементів і перебуває у стані нестійкої рівноваги. </a:t>
            </a:r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Структура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цієї системи має такий вигляд. В її основі лежить спосіб виробництва матеріальних благ, тобто економічна підсистема; для її позначення Маркс іноді використовує також терміни "економічна формація" і "економічна суспільна формація". </a:t>
            </a:r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Спосіб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виробництва має дві сторони: </a:t>
            </a:r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продуктивні сили суспільства і виробничі відносини</a:t>
            </a:r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. </a:t>
            </a:r>
            <a:endParaRPr lang="uk-UA" sz="1800" b="1" i="1" dirty="0" smtClean="0">
              <a:solidFill>
                <a:srgbClr val="FF971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810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10" y="292068"/>
            <a:ext cx="7188820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До продуктивних </a:t>
            </a:r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сил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належать усі наявні в розпорядженні суспільства ресурси і засоби, що забезпечують процес виробництва: залучені у виробництво природні та людські ресурси, засоби виробництва, рівень науки та її технологічне застосування тощо. </a:t>
            </a:r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Виробничі </a:t>
            </a:r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відносини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, 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інший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бік способу виробництва, виражається, за Марксом, головним чином у різних формах власності на засоби виробництва.</a:t>
            </a:r>
            <a:endParaRPr lang="uk-UA" sz="1800" i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694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Місце для тексту 1"/>
          <p:cNvSpPr>
            <a:spLocks noGrp="1"/>
          </p:cNvSpPr>
          <p:nvPr>
            <p:ph type="body" idx="1"/>
          </p:nvPr>
        </p:nvSpPr>
        <p:spPr>
          <a:xfrm>
            <a:off x="237893" y="539750"/>
            <a:ext cx="5434361" cy="3552300"/>
          </a:xfrm>
        </p:spPr>
        <p:txBody>
          <a:bodyPr/>
          <a:lstStyle/>
          <a:p>
            <a:r>
              <a:rPr lang="uk-UA" sz="2000" dirty="0" smtClean="0">
                <a:solidFill>
                  <a:srgbClr val="2185C5"/>
                </a:solidFill>
              </a:rPr>
              <a:t>Але </a:t>
            </a:r>
            <a:r>
              <a:rPr lang="uk-UA" sz="2000" dirty="0">
                <a:solidFill>
                  <a:srgbClr val="2185C5"/>
                </a:solidFill>
              </a:rPr>
              <a:t>крім продуктивних сил і виробничих відносин, які становлять </a:t>
            </a:r>
            <a:r>
              <a:rPr lang="uk-UA" sz="2000" b="1" dirty="0" smtClean="0">
                <a:solidFill>
                  <a:srgbClr val="FF9715"/>
                </a:solidFill>
              </a:rPr>
              <a:t>«реальний базис», </a:t>
            </a:r>
            <a:r>
              <a:rPr lang="uk-UA" sz="2000" dirty="0" smtClean="0">
                <a:solidFill>
                  <a:srgbClr val="2185C5"/>
                </a:solidFill>
              </a:rPr>
              <a:t>тобто структуру </a:t>
            </a:r>
            <a:r>
              <a:rPr lang="uk-UA" sz="2000" dirty="0">
                <a:solidFill>
                  <a:srgbClr val="2185C5"/>
                </a:solidFill>
              </a:rPr>
              <a:t>суспільства, формація містить у собі й </a:t>
            </a:r>
            <a:r>
              <a:rPr lang="uk-UA" sz="2000" b="1" dirty="0" smtClean="0">
                <a:solidFill>
                  <a:srgbClr val="FF9715"/>
                </a:solidFill>
              </a:rPr>
              <a:t>«надбудову».</a:t>
            </a:r>
            <a:r>
              <a:rPr lang="uk-UA" sz="2000" dirty="0" smtClean="0">
                <a:solidFill>
                  <a:srgbClr val="2185C5"/>
                </a:solidFill>
              </a:rPr>
              <a:t> </a:t>
            </a:r>
            <a:r>
              <a:rPr lang="uk-UA" sz="2000" dirty="0">
                <a:solidFill>
                  <a:srgbClr val="2185C5"/>
                </a:solidFill>
              </a:rPr>
              <a:t>До неї Маркс включає насамперед юридичні та політичні відносини й </a:t>
            </a:r>
            <a:r>
              <a:rPr lang="uk-UA" sz="2000" dirty="0" smtClean="0">
                <a:solidFill>
                  <a:srgbClr val="2185C5"/>
                </a:solidFill>
              </a:rPr>
              <a:t>інститути, а також мораль</a:t>
            </a:r>
            <a:r>
              <a:rPr lang="uk-UA" sz="2000" dirty="0">
                <a:solidFill>
                  <a:srgbClr val="2185C5"/>
                </a:solidFill>
              </a:rPr>
              <a:t>, науку, релігію, мистецтво.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56873504"/>
              </p:ext>
            </p:extLst>
          </p:nvPr>
        </p:nvGraphicFramePr>
        <p:xfrm>
          <a:off x="5508701" y="539750"/>
          <a:ext cx="324622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7286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292068"/>
            <a:ext cx="772407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Крім базису і надбудови, формація, за Марксом, містить і певну структуру соціальних класів, груп і верств, яка, так само як і надбудова, виражає спосіб виробництва, базис. Нарешті, до суспільної формації входять і такі компоненти, як певні форми сім'ї, способу життя і повсякденна життєдіяльність людей.</a:t>
            </a:r>
          </a:p>
          <a:p>
            <a:pPr lvl="0" algn="just"/>
            <a:endParaRPr lang="uk-UA" sz="1600" dirty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Широко відома його класифікація 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формацій в якій виділяється 5 основних: </a:t>
            </a:r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первісна, рабовласницька, феодальна, буржуазна і майбутня комуністична.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В основу цієї класифікації було покладено відмінності у способі виробництва. </a:t>
            </a:r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Первісна </a:t>
            </a:r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формація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ґрунтується на колективній общинній власності та кровно-родинних відносинах. </a:t>
            </a:r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Наступні три формації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базуються на приватній власності на засоби виробництва, відносини в них мають антагоністичний характер.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682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292068"/>
            <a:ext cx="772407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Для Маркса суспільні формації - не просто соціальні системи різного масштабу і складності. </a:t>
            </a:r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Подібно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до контівських "трьох стадій", це періоди всесвітньої історії, що йдуть одна за одною, етапи, "щаблі" суспільного прогресу, що ведуть від "передісторії" до "справжньої" історії людства, тобто до 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найкращого суспільного устрою.</a:t>
            </a:r>
            <a:endParaRPr lang="uk-UA" sz="18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78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434588"/>
            <a:ext cx="7628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2185C5"/>
                </a:solidFill>
              </a:rPr>
              <a:t>План:</a:t>
            </a:r>
            <a:endParaRPr b="1" dirty="0">
              <a:solidFill>
                <a:srgbClr val="2185C5"/>
              </a:solidFill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893700" y="1672084"/>
            <a:ext cx="6956760" cy="23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1. Конфлікт у працях соціал-дарвіністів.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2. </a:t>
            </a:r>
            <a:r>
              <a:rPr lang="ru-RU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Конфлікт у концепції </a:t>
            </a:r>
            <a:r>
              <a:rPr lang="ru-RU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Г. Спенсера.</a:t>
            </a:r>
            <a:endParaRPr lang="uk-UA" sz="1800" b="1" dirty="0" smtClean="0">
              <a:solidFill>
                <a:srgbClr val="2185C5"/>
              </a:solidFill>
              <a:latin typeface="Raleway"/>
              <a:ea typeface="Raleway"/>
              <a:cs typeface="Raleway"/>
              <a:sym typeface="Lat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3. Конфлікт у концепції К. Маркса.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292068"/>
            <a:ext cx="772407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Динаміка соціального розвитку, за Марксом, зумовлена постійно виникаючою суперечністю, </a:t>
            </a:r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конфліктом між продуктивними силами, що розвиваються, з одного боку, і виробничими відносинами - з іншого. </a:t>
            </a:r>
            <a:endParaRPr lang="uk-UA" sz="1800" b="1" dirty="0" smtClean="0">
              <a:solidFill>
                <a:srgbClr val="FF971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Своєю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чергою, і виробничі відносини (базис) постійно опиняються в конфлікті з надбудовою і різними формами усвідомлення цього базису в суспільстві.</a:t>
            </a:r>
            <a:endParaRPr lang="uk-UA" sz="18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572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292068"/>
            <a:ext cx="772407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Коли нестійка рівновага між двома сторонами способу виробництва порушується і виробничі відносини із засобу розвитку продуктивних сил перетворюються на перешкоду для нього, вони зазнають </a:t>
            </a:r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революційного перетворення і зміни. </a:t>
            </a:r>
            <a:endParaRPr lang="uk-UA" sz="1800" b="1" dirty="0" smtClean="0">
              <a:solidFill>
                <a:srgbClr val="FF971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Одночасно </a:t>
            </a:r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цей процес виражається в різного роду колізіях і конфліктах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серед інших компонентів соціальної системи: у загостренні класової, політичної, ідейної боротьби тощо. </a:t>
            </a:r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У </a:t>
            </a:r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результаті відбувається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зміна суспільних формацій глобального масштабу, тобто </a:t>
            </a:r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соціальна революція.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 Але і після соціальної революції елементи колишніх формацій продовжують частково зберігатися як пережитки, що поступово відмирають.</a:t>
            </a:r>
            <a:endParaRPr lang="uk-UA" sz="18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261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292068"/>
            <a:ext cx="772407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Соціальні та політичні реформи видаються Марксові штучним гальмом у соціальному розвитку, результатом вимушених поступок і (або) обману з боку панівних класів або ж слабкості й нерішучості пригноблених класів. </a:t>
            </a:r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Його ідея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соціального розвитку в "передісторії" суспільства, побудованого на приватній власності та експлуатації людини людиною, - це "безперервна революція", постійна революціонізація суспільства для якнайшвидшого настання "справжньої" історії, комунізму. </a:t>
            </a:r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У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цьому золотому віці, згідно 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Маркса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, політичних революцій уже не буде. "Тільки за такого порядку речей, коли не буде більше класів і класового антагонізму, соціальні еволюції перестануть бути політичними 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революціями».</a:t>
            </a:r>
            <a:endParaRPr lang="uk-UA" sz="18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558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292068"/>
            <a:ext cx="772407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1800" dirty="0">
                <a:solidFill>
                  <a:srgbClr val="2185C5"/>
                </a:solidFill>
                <a:latin typeface="Arial" panose="020B0604020202020204" pitchFamily="34" charset="0"/>
              </a:rPr>
              <a:t>Тема класів і класової боротьби - центральна у Маркса</a:t>
            </a:r>
            <a:r>
              <a:rPr lang="ru-RU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.</a:t>
            </a:r>
            <a:endParaRPr lang="de-DE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Хоча поняття класу посідає центральне місце в доктрині Маркса, він ніде не дає його загального визначення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.</a:t>
            </a:r>
            <a:endParaRPr lang="de-DE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Проте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уявлення Маркса про класи можна реконструювати на підставі його праць і численних 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висловлювань. </a:t>
            </a:r>
            <a:endParaRPr lang="de-DE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На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його думку, класовий поділ відсутній у первісних суспільствах, у яких існує колективна власність на засоби виробництва; він виникає тільки в так званих антагоністичних формаціях, у результаті розвитку поділу праці та приватної власності на засоби виробництва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.</a:t>
            </a:r>
            <a:endParaRPr lang="de-DE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У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найширшому розумінні </a:t>
            </a:r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класи, за Марксом, це будь-які соціальні групи, які перебувають стосовно одна одної в нерівному становищі і борються між собою. </a:t>
            </a:r>
            <a:endParaRPr lang="uk-UA" sz="18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7566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292068"/>
            <a:ext cx="772407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У вужчому сенсі Маркс розуміє під класами такі соціальні групи, що розрізняються за їхнім ставленням до засобів виробництва. </a:t>
            </a: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Оскільки він бачить основу класового поділу суспільства у виробничих відносинах, остільки класи виступають як вираз цих відносин. </a:t>
            </a: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Різна форма власності на засоби виробництва і, головне, наявність чи відсутність цієї власності виступають як головні критерії класоутворення.</a:t>
            </a: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У принципі Маркс виходить із дихотомічного поділу суспільства на класи. </a:t>
            </a:r>
            <a:endParaRPr lang="uk-UA" sz="18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957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292068"/>
            <a:ext cx="8199864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Класова дихотомія виступає в нього у двох формах.</a:t>
            </a:r>
          </a:p>
          <a:p>
            <a:pPr lvl="0" algn="just"/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По-перше,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 це наскрізне протистояння, характерне для всіх "антагоністичних" формацій, де на одному полюсі розташовуються непродуктивні, панівні, експлуатуючі класи, які витягують додатковий продукт з експлуатації іншого класу, а на іншому, відповідно, класи продуктивні, пригноблені, експлуатовані.</a:t>
            </a:r>
          </a:p>
          <a:p>
            <a:pPr lvl="0" algn="just"/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По-друге,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 у кожній із цих формацій існують свої специфічні пари класів, що виражають певний спосіб виробництва. Кожен клас передбачає в принципі свого антипода, з яким він перебуває у протиборстві: явно чи приховано; усвідомлено чи неусвідомлено; реально чи потенційно; у минулому, теперішньому чи майбутньому.</a:t>
            </a:r>
          </a:p>
          <a:p>
            <a:pPr lvl="0" algn="just"/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Приклади таких пар у Маркса: вільні - раби; феодали - селяни; буржуа - пролетарі.</a:t>
            </a:r>
            <a:endParaRPr lang="uk-UA" sz="1800" b="1" dirty="0">
              <a:solidFill>
                <a:srgbClr val="FF971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423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292068"/>
            <a:ext cx="8199864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Пролетаріат і буржуазія, за Марксом, - останні класи-антагоністи. </a:t>
            </a:r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Майбутня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комуністична формація - це безкласове суспільство. </a:t>
            </a:r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Для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того, щоб його встановити, пролетаріат, історична місія якого полягає в тому, щоб, звільнивши себе від буржуазної експлуатації, водночас звільнити все суспільство (людство), має вибороти політичну владу і встановити свою революційну диктатуру.</a:t>
            </a:r>
            <a:endParaRPr lang="uk-UA" sz="1800" b="1" dirty="0">
              <a:solidFill>
                <a:srgbClr val="FF971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063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292068"/>
            <a:ext cx="8199864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Критика концепції:</a:t>
            </a:r>
          </a:p>
          <a:p>
            <a:pPr lvl="0" algn="just"/>
            <a:endParaRPr lang="uk-UA" sz="1800" dirty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marL="114300" lvl="0" indent="0" algn="just">
              <a:buNone/>
            </a:pP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1. Розмитість понять (наприклад, відсутність чіткого поняття класу). </a:t>
            </a:r>
          </a:p>
          <a:p>
            <a:pPr marL="114300" lvl="0" indent="0" algn="just">
              <a:buNone/>
            </a:pP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2. Абстрагування. Хоча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Маркс і визнає існування в 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сучасному йому 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капіталістичному суспільстві інших класів і прошарків, окрім буржуазії та пролетаріату, всі вони, на його думку, в перспективі мають зникнути. Це стосується і осколків, "пережитків" колишніх формацій, і середніх, проміжних прошарків, які мають бути розмиті й розчинитися серед головних класів-антагоністів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4757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292068"/>
            <a:ext cx="8199864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Критика концепції:</a:t>
            </a:r>
          </a:p>
          <a:p>
            <a:pPr lvl="0" algn="just"/>
            <a:endParaRPr lang="uk-UA" sz="1800" dirty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marL="114300" lvl="0" indent="0" algn="just">
              <a:buNone/>
            </a:pP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3. Уявлення про те, що соціальний розвиток - це безперервна боротьба класів, яка виступає рушійною силою цього розвитку, було однобічним і багато в чому спрощеним.</a:t>
            </a:r>
          </a:p>
          <a:p>
            <a:pPr marL="114300" lvl="0" indent="0" algn="just">
              <a:buNone/>
            </a:pP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Воно фіксувало увагу тільки на класовому конфлікті, залишаючи поза увагою, по-перше, позакласові соціальні конфлікти, по-друге, співробітництво між класами.</a:t>
            </a:r>
          </a:p>
          <a:p>
            <a:pPr marL="114300" lvl="0" indent="0" algn="just">
              <a:buNone/>
            </a:pPr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3589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292068"/>
            <a:ext cx="8199864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Критика концепції:</a:t>
            </a:r>
          </a:p>
          <a:p>
            <a:pPr lvl="0" algn="just"/>
            <a:endParaRPr lang="uk-UA" sz="1800" dirty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marL="114300" lvl="0" indent="0" algn="just">
              <a:buNone/>
            </a:pP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У працях Маркса для соціологічного вивчення класів мали значення не стільки його класові дихотомії та прогнози, скільки сам акцент 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(хоч часто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надмірний) на ролі соціальних конфліктів, аналіз економічних чинників цих конфліктів, дослідження становища та взаємодії різних класів і груп у конкретних суспільствах і соціальних ситуаціях.</a:t>
            </a:r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823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9715"/>
                </a:solidFill>
              </a:rPr>
              <a:t>1.</a:t>
            </a:r>
            <a:endParaRPr sz="3200" b="1" dirty="0">
              <a:solidFill>
                <a:srgbClr val="FF9715"/>
              </a:solidFill>
            </a:endParaRPr>
          </a:p>
          <a:p>
            <a:pPr lvl="0">
              <a:spcBef>
                <a:spcPts val="600"/>
              </a:spcBef>
              <a:buClr>
                <a:srgbClr val="677480"/>
              </a:buClr>
              <a:buSzPts val="1100"/>
            </a:pPr>
            <a:r>
              <a:rPr lang="uk-UA" sz="3200" dirty="0" smtClean="0">
                <a:solidFill>
                  <a:schemeClr val="bg1"/>
                </a:solidFill>
                <a:sym typeface="Lato"/>
              </a:rPr>
              <a:t>Конфлікт у працях соціал-дарвіністів</a:t>
            </a:r>
            <a:endParaRPr lang="uk-UA" sz="3200" dirty="0">
              <a:solidFill>
                <a:schemeClr val="bg1"/>
              </a:solidFill>
              <a:sym typeface="Lato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solidFill>
                  <a:srgbClr val="FFC000"/>
                </a:solidFill>
              </a:rPr>
              <a:t>Дякую за увагу!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221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79142" y="74339"/>
            <a:ext cx="5991922" cy="3984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Проблема конфлікту, а точніше боротьби за існування, була однією з основних у вченні </a:t>
            </a:r>
            <a:r>
              <a:rPr lang="uk-UA" sz="1900" dirty="0">
                <a:solidFill>
                  <a:srgbClr val="FF9715"/>
                </a:solidFill>
                <a:latin typeface="Arial" panose="020B0604020202020204" pitchFamily="34" charset="0"/>
              </a:rPr>
              <a:t>Чарльза Дарвіна </a:t>
            </a:r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(1809 - 1902 рр.). </a:t>
            </a:r>
            <a:endParaRPr lang="uk-UA" sz="19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900" dirty="0" smtClean="0">
                <a:solidFill>
                  <a:srgbClr val="2185C5"/>
                </a:solidFill>
                <a:latin typeface="Arial" panose="020B0604020202020204" pitchFamily="34" charset="0"/>
              </a:rPr>
              <a:t>Головна </a:t>
            </a:r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ідея його книги «Походження видів шляхом природного відбору, або збереження обраних порід в боротьбі за життя» сформульована вже в самій назві - розвиток живої природи здійснюється в умовах постійної боротьби за </a:t>
            </a:r>
            <a:r>
              <a:rPr lang="uk-UA" sz="1900" dirty="0" smtClean="0">
                <a:solidFill>
                  <a:srgbClr val="2185C5"/>
                </a:solidFill>
                <a:latin typeface="Arial" panose="020B0604020202020204" pitchFamily="34" charset="0"/>
              </a:rPr>
              <a:t>виживання</a:t>
            </a:r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, що і складає природний механізм відбору найбільш пристосованих </a:t>
            </a:r>
            <a:r>
              <a:rPr lang="uk-UA" sz="1900" dirty="0" smtClean="0">
                <a:solidFill>
                  <a:srgbClr val="2185C5"/>
                </a:solidFill>
                <a:latin typeface="Arial" panose="020B0604020202020204" pitchFamily="34" charset="0"/>
              </a:rPr>
              <a:t>видів.</a:t>
            </a:r>
          </a:p>
          <a:p>
            <a:pPr lvl="0" algn="just"/>
            <a:r>
              <a:rPr lang="uk-UA" sz="1900" dirty="0" smtClean="0">
                <a:solidFill>
                  <a:srgbClr val="2185C5"/>
                </a:solidFill>
                <a:latin typeface="Arial" panose="020B0604020202020204" pitchFamily="34" charset="0"/>
              </a:rPr>
              <a:t>На вчення Дарвіна з’являється </a:t>
            </a:r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«соціальний дарвінізм», прибічники якого пояснюють суспільні явища та процеси біологічними законами природнього відбору.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431" y="135558"/>
            <a:ext cx="2417844" cy="266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6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03023" y="416312"/>
            <a:ext cx="5607846" cy="3359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Представник цієї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школи, польсько-австрійський юрист </a:t>
            </a:r>
            <a:r>
              <a:rPr lang="uk-UA" sz="2000" b="1" dirty="0">
                <a:solidFill>
                  <a:srgbClr val="FF9715"/>
                </a:solidFill>
                <a:latin typeface="Arial" panose="020B0604020202020204" pitchFamily="34" charset="0"/>
              </a:rPr>
              <a:t>Людвіг Гумплович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(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1838-1909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рр.) у праці «Расова боротьба» висунув власне бачення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соціальних конфліктів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. </a:t>
            </a: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Вчений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розглядав суспільство як сукупність груп людей, що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борються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між собою за вплив, виживання та панування. </a:t>
            </a: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В основі всіх суспільних процесів лежать намагання людей до задоволення власних матеріальних потреб, які, на думку автора, неминуче зв’язані із застосуванням насилля та примусу. 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995" y="95772"/>
            <a:ext cx="2368280" cy="28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4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03022" y="416312"/>
            <a:ext cx="8251903" cy="3359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Відповідно соціальне життя являє собою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процес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групової взаємодії, основною формою котрої є боротьба. </a:t>
            </a:r>
          </a:p>
          <a:p>
            <a:pPr lvl="0" algn="just"/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Фундаментальні причини такого стану речей кореняться в тому, що людям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від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народження притаманна взаємна ненависть, яка визначає відносини між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групами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, народами, племенами та расами. </a:t>
            </a: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Наслідком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цього є неможливість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усунення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конфліктів із життя суспільства, в міру розвитку якого змінюються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тільки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їх форми.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30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03022" y="416312"/>
            <a:ext cx="8251903" cy="3359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Оскільки соціальне життя є груповою взаємодією то стосовно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природи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соціального конфлікту вчений робить ряд узагальнень: </a:t>
            </a:r>
          </a:p>
          <a:p>
            <a:pPr lvl="0" algn="just"/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1) конфлікти є сутністю історичного прогресу, вони вічні,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змінюються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тільки їх форми;</a:t>
            </a:r>
          </a:p>
          <a:p>
            <a:pPr lvl="0" algn="just"/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2) конфлікти сприяють єдності суспільства, виникненню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більш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широких угрупувань;</a:t>
            </a:r>
          </a:p>
          <a:p>
            <a:pPr lvl="0" algn="just"/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3) диференціація суспільства на панівних і підлеглих – явище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постійне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і незмінне.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49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03023" y="126248"/>
            <a:ext cx="6143104" cy="42806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Інший соціальний дарвініст, американський вчений </a:t>
            </a:r>
            <a:r>
              <a:rPr lang="uk-UA" sz="1900" dirty="0">
                <a:solidFill>
                  <a:srgbClr val="FF9715"/>
                </a:solidFill>
                <a:latin typeface="Arial" panose="020B0604020202020204" pitchFamily="34" charset="0"/>
              </a:rPr>
              <a:t>Вільям </a:t>
            </a:r>
            <a:r>
              <a:rPr lang="uk-UA" sz="1900" dirty="0" smtClean="0">
                <a:solidFill>
                  <a:srgbClr val="FF9715"/>
                </a:solidFill>
                <a:latin typeface="Arial" panose="020B0604020202020204" pitchFamily="34" charset="0"/>
              </a:rPr>
              <a:t>Самнер </a:t>
            </a:r>
            <a:r>
              <a:rPr lang="uk-UA" sz="1900" dirty="0" smtClean="0">
                <a:solidFill>
                  <a:srgbClr val="2185C5"/>
                </a:solidFill>
                <a:latin typeface="Arial" panose="020B0604020202020204" pitchFamily="34" charset="0"/>
              </a:rPr>
              <a:t>(1840-1910 </a:t>
            </a:r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рр.) вважав проблему «конфлікту інтересів» основою соціального </a:t>
            </a:r>
            <a:r>
              <a:rPr lang="uk-UA" sz="1900" dirty="0" smtClean="0">
                <a:solidFill>
                  <a:srgbClr val="2185C5"/>
                </a:solidFill>
                <a:latin typeface="Arial" panose="020B0604020202020204" pitchFamily="34" charset="0"/>
              </a:rPr>
              <a:t>конфлікту </a:t>
            </a:r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в суспільстві. </a:t>
            </a:r>
            <a:endParaRPr lang="uk-UA" sz="19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900" dirty="0" smtClean="0">
                <a:solidFill>
                  <a:srgbClr val="2185C5"/>
                </a:solidFill>
                <a:latin typeface="Arial" panose="020B0604020202020204" pitchFamily="34" charset="0"/>
              </a:rPr>
              <a:t>З </a:t>
            </a:r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огляду на переконання, що боротьба за існування є </a:t>
            </a:r>
            <a:r>
              <a:rPr lang="uk-UA" sz="1900" dirty="0" smtClean="0">
                <a:solidFill>
                  <a:srgbClr val="2185C5"/>
                </a:solidFill>
                <a:latin typeface="Arial" panose="020B0604020202020204" pitchFamily="34" charset="0"/>
              </a:rPr>
              <a:t>безперечним </a:t>
            </a:r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чинником прогресу, він зробив висновок, що в цій </a:t>
            </a:r>
            <a:r>
              <a:rPr lang="uk-UA" sz="1900" dirty="0" smtClean="0">
                <a:solidFill>
                  <a:srgbClr val="2185C5"/>
                </a:solidFill>
                <a:latin typeface="Arial" panose="020B0604020202020204" pitchFamily="34" charset="0"/>
              </a:rPr>
              <a:t>боротьбі гинуть </a:t>
            </a:r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найслабкіші, гірші представники роду людського. Саме природний </a:t>
            </a:r>
            <a:r>
              <a:rPr lang="uk-UA" sz="1900" dirty="0" smtClean="0">
                <a:solidFill>
                  <a:srgbClr val="2185C5"/>
                </a:solidFill>
                <a:latin typeface="Arial" panose="020B0604020202020204" pitchFamily="34" charset="0"/>
              </a:rPr>
              <a:t>відбір </a:t>
            </a:r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і боротьбу за існування </a:t>
            </a:r>
            <a:r>
              <a:rPr lang="uk-UA" sz="19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Самнер </a:t>
            </a:r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вважав неминучими й універсальними </a:t>
            </a:r>
            <a:r>
              <a:rPr lang="uk-UA" sz="1900" dirty="0" smtClean="0">
                <a:solidFill>
                  <a:srgbClr val="2185C5"/>
                </a:solidFill>
                <a:latin typeface="Arial" panose="020B0604020202020204" pitchFamily="34" charset="0"/>
              </a:rPr>
              <a:t>умовами </a:t>
            </a:r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соціального життя. </a:t>
            </a:r>
            <a:endParaRPr lang="uk-UA" sz="19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9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Спираючись </a:t>
            </a:r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на великий історико-етнографічний </a:t>
            </a:r>
            <a:r>
              <a:rPr lang="uk-UA" sz="1900" dirty="0" smtClean="0">
                <a:solidFill>
                  <a:srgbClr val="2185C5"/>
                </a:solidFill>
                <a:latin typeface="Arial" panose="020B0604020202020204" pitchFamily="34" charset="0"/>
              </a:rPr>
              <a:t>матеріал</a:t>
            </a:r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, </a:t>
            </a:r>
            <a:r>
              <a:rPr lang="uk-UA" sz="19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Самнер </a:t>
            </a:r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заклав основу системного вивчення норм соціальної </a:t>
            </a:r>
            <a:r>
              <a:rPr lang="uk-UA" sz="1900" dirty="0" smtClean="0">
                <a:solidFill>
                  <a:srgbClr val="2185C5"/>
                </a:solidFill>
                <a:latin typeface="Arial" panose="020B0604020202020204" pitchFamily="34" charset="0"/>
              </a:rPr>
              <a:t>поведінки</a:t>
            </a:r>
            <a:r>
              <a:rPr lang="uk-UA" sz="1900" dirty="0">
                <a:solidFill>
                  <a:srgbClr val="2185C5"/>
                </a:solidFill>
                <a:latin typeface="Arial" panose="020B0604020202020204" pitchFamily="34" charset="0"/>
              </a:rPr>
              <a:t>, внутрішньогрупових і міжгрупових відносин.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546" y="126248"/>
            <a:ext cx="2141036" cy="28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0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solidFill>
                  <a:srgbClr val="FF9715"/>
                </a:solidFill>
              </a:rPr>
              <a:t>2</a:t>
            </a:r>
            <a:r>
              <a:rPr lang="en" sz="3200" b="1" dirty="0" smtClean="0">
                <a:solidFill>
                  <a:srgbClr val="FF9715"/>
                </a:solidFill>
              </a:rPr>
              <a:t>.</a:t>
            </a:r>
            <a:endParaRPr sz="3200" b="1" dirty="0">
              <a:solidFill>
                <a:srgbClr val="FF9715"/>
              </a:solidFill>
            </a:endParaRPr>
          </a:p>
          <a:p>
            <a:pPr lvl="0">
              <a:spcBef>
                <a:spcPts val="600"/>
              </a:spcBef>
              <a:buClr>
                <a:srgbClr val="677480"/>
              </a:buClr>
              <a:buSzPts val="1100"/>
            </a:pPr>
            <a:r>
              <a:rPr lang="ru-RU" sz="3200" dirty="0">
                <a:solidFill>
                  <a:schemeClr val="bg1"/>
                </a:solidFill>
                <a:sym typeface="Lato"/>
              </a:rPr>
              <a:t>Конфлікт у концепції Г. </a:t>
            </a:r>
            <a:r>
              <a:rPr lang="ru-RU" sz="3200" dirty="0" smtClean="0">
                <a:solidFill>
                  <a:schemeClr val="bg1"/>
                </a:solidFill>
                <a:sym typeface="Lato"/>
              </a:rPr>
              <a:t>Спенсера</a:t>
            </a:r>
            <a:endParaRPr lang="ru-RU" sz="3200" dirty="0">
              <a:solidFill>
                <a:schemeClr val="bg1"/>
              </a:solidFill>
              <a:sym typeface="Lato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2286275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1939</Words>
  <Application>Microsoft Office PowerPoint</Application>
  <PresentationFormat>Екран (16:9)</PresentationFormat>
  <Paragraphs>122</Paragraphs>
  <Slides>30</Slides>
  <Notes>30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4" baseType="lpstr">
      <vt:lpstr>Arial</vt:lpstr>
      <vt:lpstr>Lato</vt:lpstr>
      <vt:lpstr>Raleway</vt:lpstr>
      <vt:lpstr>Antonio template</vt:lpstr>
      <vt:lpstr>Лекція 2. Розвиток поглядів на природу конфліктів (Ч 2.) </vt:lpstr>
      <vt:lpstr>План:</vt:lpstr>
      <vt:lpstr>1. Конфлікт у працях соціал-дарвіністів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2. Конфлікт у концепції Г. Спенсера</vt:lpstr>
      <vt:lpstr>Презентація PowerPoint</vt:lpstr>
      <vt:lpstr>Презентація PowerPoint</vt:lpstr>
      <vt:lpstr>Презентація PowerPoint</vt:lpstr>
      <vt:lpstr>3. Конфлікт у концепції К. Маркса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1. Якісна та кількісна стратегії збору соціологічної інформації </dc:title>
  <cp:lastModifiedBy>Taisiia</cp:lastModifiedBy>
  <cp:revision>60</cp:revision>
  <dcterms:modified xsi:type="dcterms:W3CDTF">2023-09-27T11:50:11Z</dcterms:modified>
</cp:coreProperties>
</file>