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14"/>
  </p:notesMasterIdLst>
  <p:sldIdLst>
    <p:sldId id="256" r:id="rId2"/>
    <p:sldId id="258" r:id="rId3"/>
    <p:sldId id="259" r:id="rId4"/>
    <p:sldId id="260" r:id="rId5"/>
    <p:sldId id="261" r:id="rId6"/>
    <p:sldId id="262" r:id="rId7"/>
    <p:sldId id="263" r:id="rId8"/>
    <p:sldId id="264" r:id="rId9"/>
    <p:sldId id="265" r:id="rId10"/>
    <p:sldId id="266" r:id="rId11"/>
    <p:sldId id="267" r:id="rId12"/>
    <p:sldId id="268"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522" y="-14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E2A65B7-6530-4D9C-95A9-5BA733BEC0B4}" type="datetimeFigureOut">
              <a:rPr lang="ru-RU" smtClean="0"/>
              <a:pPr/>
              <a:t>28.08.2020</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ACCC11A-1EB2-47CD-9084-7BC0D0B9B38A}" type="slidenum">
              <a:rPr lang="ru-RU" smtClean="0"/>
              <a:pPr/>
              <a:t>‹#›</a:t>
            </a:fld>
            <a:endParaRPr lang="ru-RU"/>
          </a:p>
        </p:txBody>
      </p:sp>
    </p:spTree>
    <p:extLst>
      <p:ext uri="{BB962C8B-B14F-4D97-AF65-F5344CB8AC3E}">
        <p14:creationId xmlns:p14="http://schemas.microsoft.com/office/powerpoint/2010/main" xmlns="" val="10398700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6ACCC11A-1EB2-47CD-9084-7BC0D0B9B38A}" type="slidenum">
              <a:rPr lang="ru-RU" smtClean="0"/>
              <a:pPr/>
              <a:t>8</a:t>
            </a:fld>
            <a:endParaRPr lang="ru-RU"/>
          </a:p>
        </p:txBody>
      </p:sp>
    </p:spTree>
    <p:extLst>
      <p:ext uri="{BB962C8B-B14F-4D97-AF65-F5344CB8AC3E}">
        <p14:creationId xmlns:p14="http://schemas.microsoft.com/office/powerpoint/2010/main" xmlns="" val="74589800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ru-RU" smtClean="0"/>
              <a:t>Образец заголовка</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5" name="Date Placeholder 14"/>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4" name="Date Placeholder 13"/>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r>
              <a:rPr lang="en-US" sz="6600" dirty="0" smtClean="0">
                <a:effectLst>
                  <a:outerShdw blurRad="38100" dist="38100" dir="2700000" algn="tl">
                    <a:srgbClr val="000000">
                      <a:alpha val="43137"/>
                    </a:srgbClr>
                  </a:outerShdw>
                </a:effectLst>
                <a:latin typeface="+mn-lt"/>
              </a:rPr>
              <a:t>{</a:t>
            </a:r>
            <a:endParaRPr lang="en-US" sz="6600" dirty="0">
              <a:effectLst>
                <a:outerShdw blurRad="38100" dist="38100" dir="2700000" algn="tl">
                  <a:srgbClr val="000000">
                    <a:alpha val="43137"/>
                  </a:srgbClr>
                </a:outerShdw>
              </a:effectLst>
              <a:latin typeface="+mn-lt"/>
            </a:endParaRP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12" name="Date Placeholder 11"/>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13" name="Slide Number Placeholder 12"/>
          <p:cNvSpPr>
            <a:spLocks noGrp="1"/>
          </p:cNvSpPr>
          <p:nvPr>
            <p:ph type="sldNum" sz="quarter" idx="11"/>
          </p:nvPr>
        </p:nvSpPr>
        <p:spPr/>
        <p:txBody>
          <a:bodyPr/>
          <a:lstStyle/>
          <a:p>
            <a:fld id="{B19B0651-EE4F-4900-A07F-96A6BFA9D0F0}" type="slidenum">
              <a:rPr lang="ru-RU" smtClean="0"/>
              <a:pPr/>
              <a:t>‹#›</a:t>
            </a:fld>
            <a:endParaRPr lang="ru-RU"/>
          </a:p>
        </p:txBody>
      </p:sp>
      <p:sp>
        <p:nvSpPr>
          <p:cNvPr id="14" name="Footer Placeholder 13"/>
          <p:cNvSpPr>
            <a:spLocks noGrp="1"/>
          </p:cNvSpPr>
          <p:nvPr>
            <p:ph type="ftr" sz="quarter" idx="12"/>
          </p:nvPr>
        </p:nvSpPr>
        <p:spPr/>
        <p:txBody>
          <a:bodyPr/>
          <a:lstStyle/>
          <a:p>
            <a:endParaRPr lang="ru-RU"/>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ru-RU" smtClean="0"/>
              <a:t>Образец заголовка</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9" name="Slide Number Placeholder 8"/>
          <p:cNvSpPr>
            <a:spLocks noGrp="1"/>
          </p:cNvSpPr>
          <p:nvPr>
            <p:ph type="sldNum" sz="quarter" idx="11"/>
          </p:nvPr>
        </p:nvSpPr>
        <p:spPr/>
        <p:txBody>
          <a:bodyPr/>
          <a:lstStyle/>
          <a:p>
            <a:fld id="{B19B0651-EE4F-4900-A07F-96A6BFA9D0F0}" type="slidenum">
              <a:rPr lang="ru-RU" smtClean="0"/>
              <a:pPr/>
              <a:t>‹#›</a:t>
            </a:fld>
            <a:endParaRPr lang="ru-RU"/>
          </a:p>
        </p:txBody>
      </p:sp>
      <p:sp>
        <p:nvSpPr>
          <p:cNvPr id="10" name="Footer Placeholder 9"/>
          <p:cNvSpPr>
            <a:spLocks noGrp="1"/>
          </p:cNvSpPr>
          <p:nvPr>
            <p:ph type="ftr" sz="quarter" idx="12"/>
          </p:nvPr>
        </p:nvSpPr>
        <p:spPr/>
        <p:txBody>
          <a:bodyPr/>
          <a:lstStyle/>
          <a:p>
            <a:endParaRPr lang="ru-RU"/>
          </a:p>
        </p:txBody>
      </p:sp>
      <p:sp>
        <p:nvSpPr>
          <p:cNvPr id="11" name="Title 10"/>
          <p:cNvSpPr>
            <a:spLocks noGrp="1"/>
          </p:cNvSpPr>
          <p:nvPr>
            <p:ph type="title"/>
          </p:nvPr>
        </p:nvSpPr>
        <p:spPr/>
        <p:txBody>
          <a:bodyPr/>
          <a:lstStyle/>
          <a:p>
            <a:r>
              <a:rPr lang="ru-RU" smtClean="0"/>
              <a:t>Образец заголовка</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2" name="Title 11"/>
          <p:cNvSpPr>
            <a:spLocks noGrp="1"/>
          </p:cNvSpPr>
          <p:nvPr>
            <p:ph type="title"/>
          </p:nvPr>
        </p:nvSpPr>
        <p:spPr/>
        <p:txBody>
          <a:bodyPr/>
          <a:lstStyle/>
          <a:p>
            <a:r>
              <a:rPr lang="ru-RU" smtClean="0"/>
              <a:t>Образец заголовка</a:t>
            </a:r>
            <a:endParaRPr lang="en-US" dirty="0"/>
          </a:p>
        </p:txBody>
      </p:sp>
      <p:sp>
        <p:nvSpPr>
          <p:cNvPr id="14" name="Date Placeholder 13"/>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15" name="Slide Number Placeholder 14"/>
          <p:cNvSpPr>
            <a:spLocks noGrp="1"/>
          </p:cNvSpPr>
          <p:nvPr>
            <p:ph type="sldNum" sz="quarter" idx="11"/>
          </p:nvPr>
        </p:nvSpPr>
        <p:spPr/>
        <p:txBody>
          <a:bodyPr/>
          <a:lstStyle/>
          <a:p>
            <a:fld id="{B19B0651-EE4F-4900-A07F-96A6BFA9D0F0}" type="slidenum">
              <a:rPr lang="ru-RU" smtClean="0"/>
              <a:pPr/>
              <a:t>‹#›</a:t>
            </a:fld>
            <a:endParaRPr lang="ru-RU"/>
          </a:p>
        </p:txBody>
      </p:sp>
      <p:sp>
        <p:nvSpPr>
          <p:cNvPr id="16" name="Footer Placeholder 15"/>
          <p:cNvSpPr>
            <a:spLocks noGrp="1"/>
          </p:cNvSpPr>
          <p:nvPr>
            <p:ph type="ftr" sz="quarter" idx="12"/>
          </p:nvPr>
        </p:nvSpPr>
        <p:spPr/>
        <p:txBody>
          <a:bodyPr/>
          <a:lstStyle/>
          <a:p>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mtClean="0"/>
              <a:t>Образец заголовка</a:t>
            </a:r>
            <a:endParaRPr lang="en-US"/>
          </a:p>
        </p:txBody>
      </p:sp>
      <p:sp>
        <p:nvSpPr>
          <p:cNvPr id="7" name="Date Placeholder 6"/>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pPr/>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6" name="Slide Number Placeholder 5"/>
          <p:cNvSpPr>
            <a:spLocks noGrp="1"/>
          </p:cNvSpPr>
          <p:nvPr>
            <p:ph type="sldNum" sz="quarter" idx="11"/>
          </p:nvPr>
        </p:nvSpPr>
        <p:spPr/>
        <p:txBody>
          <a:bodyPr/>
          <a:lstStyle/>
          <a:p>
            <a:fld id="{B19B0651-EE4F-4900-A07F-96A6BFA9D0F0}" type="slidenum">
              <a:rPr lang="ru-RU" smtClean="0"/>
              <a:pPr/>
              <a:t>‹#›</a:t>
            </a:fld>
            <a:endParaRPr lang="ru-RU"/>
          </a:p>
        </p:txBody>
      </p:sp>
      <p:sp>
        <p:nvSpPr>
          <p:cNvPr id="7" name="Footer Placeholder 6"/>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r>
              <a:rPr lang="en-US" sz="8000" dirty="0" smtClean="0">
                <a:effectLst>
                  <a:outerShdw blurRad="38100" dist="38100" dir="2700000" algn="tl">
                    <a:srgbClr val="000000">
                      <a:alpha val="43137"/>
                    </a:srgbClr>
                  </a:outerShdw>
                </a:effectLst>
                <a:latin typeface="+mn-lt"/>
              </a:rPr>
              <a:t>{</a:t>
            </a:r>
            <a:endParaRPr lang="en-US" sz="8000" dirty="0">
              <a:effectLst>
                <a:outerShdw blurRad="38100" dist="38100" dir="2700000" algn="tl">
                  <a:srgbClr val="000000">
                    <a:alpha val="43137"/>
                  </a:srgbClr>
                </a:outerShdw>
              </a:effectLst>
              <a:latin typeface="+mn-lt"/>
            </a:endParaRP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5" name="Date Placeholder 14"/>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pPr/>
              <a:t>‹#›</a:t>
            </a:fld>
            <a:endParaRPr lang="ru-RU"/>
          </a:p>
        </p:txBody>
      </p:sp>
      <p:sp>
        <p:nvSpPr>
          <p:cNvPr id="17" name="Footer Placeholder 16"/>
          <p:cNvSpPr>
            <a:spLocks noGrp="1"/>
          </p:cNvSpPr>
          <p:nvPr>
            <p:ph type="ftr" sz="quarter" idx="12"/>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r>
              <a:rPr lang="en-US" sz="6000" dirty="0" smtClean="0">
                <a:effectLst>
                  <a:outerShdw blurRad="38100" dist="38100" dir="2700000" algn="tl">
                    <a:srgbClr val="000000">
                      <a:alpha val="43137"/>
                    </a:srgbClr>
                  </a:outerShdw>
                </a:effectLst>
                <a:latin typeface="+mn-lt"/>
              </a:rPr>
              <a:t>{</a:t>
            </a:r>
            <a:endParaRPr lang="en-US" sz="6000" dirty="0">
              <a:effectLst>
                <a:outerShdw blurRad="38100" dist="38100" dir="2700000" algn="tl">
                  <a:srgbClr val="000000">
                    <a:alpha val="43137"/>
                  </a:srgbClr>
                </a:outerShdw>
              </a:effectLst>
              <a:latin typeface="+mn-lt"/>
            </a:endParaRPr>
          </a:p>
        </p:txBody>
      </p:sp>
      <p:sp>
        <p:nvSpPr>
          <p:cNvPr id="11" name="Title 10"/>
          <p:cNvSpPr>
            <a:spLocks noGrp="1"/>
          </p:cNvSpPr>
          <p:nvPr>
            <p:ph type="title"/>
          </p:nvPr>
        </p:nvSpPr>
        <p:spPr/>
        <p:txBody>
          <a:bodyPr/>
          <a:lstStyle/>
          <a:p>
            <a:r>
              <a:rPr lang="ru-RU" smtClean="0"/>
              <a:t>Образец заголовка</a:t>
            </a:r>
            <a:endParaRPr lang="en-US"/>
          </a:p>
        </p:txBody>
      </p:sp>
      <p:sp>
        <p:nvSpPr>
          <p:cNvPr id="13" name="Date Placeholder 12"/>
          <p:cNvSpPr>
            <a:spLocks noGrp="1"/>
          </p:cNvSpPr>
          <p:nvPr>
            <p:ph type="dt" sz="half" idx="10"/>
          </p:nvPr>
        </p:nvSpPr>
        <p:spPr/>
        <p:txBody>
          <a:bodyPr/>
          <a:lstStyle/>
          <a:p>
            <a:fld id="{B4C71EC6-210F-42DE-9C53-41977AD35B3D}" type="datetimeFigureOut">
              <a:rPr lang="ru-RU" smtClean="0"/>
              <a:pPr/>
              <a:t>28.08.2020</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pPr/>
              <a:t>‹#›</a:t>
            </a:fld>
            <a:endParaRPr lang="ru-RU"/>
          </a:p>
        </p:txBody>
      </p:sp>
      <p:sp>
        <p:nvSpPr>
          <p:cNvPr id="15" name="Footer Placeholder 14"/>
          <p:cNvSpPr>
            <a:spLocks noGrp="1"/>
          </p:cNvSpPr>
          <p:nvPr>
            <p:ph type="ftr" sz="quarter" idx="12"/>
          </p:nvPr>
        </p:nvSpPr>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fld id="{B4C71EC6-210F-42DE-9C53-41977AD35B3D}" type="datetimeFigureOut">
              <a:rPr lang="ru-RU" smtClean="0"/>
              <a:pPr/>
              <a:t>28.08.2020</a:t>
            </a:fld>
            <a:endParaRPr lang="ru-RU"/>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endParaRPr lang="ru-RU"/>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fld id="{B19B0651-EE4F-4900-A07F-96A6BFA9D0F0}" type="slidenum">
              <a:rPr lang="ru-RU" smtClean="0"/>
              <a:pPr/>
              <a:t>‹#›</a:t>
            </a:fld>
            <a:endParaRPr lang="ru-RU"/>
          </a:p>
        </p:txBody>
      </p:sp>
    </p:spTree>
  </p:cSld>
  <p:clrMap bg1="dk1" tx1="lt1" bg2="dk2" tx2="lt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6.xml"/><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188640"/>
            <a:ext cx="9144000" cy="1296144"/>
          </a:xfrm>
        </p:spPr>
        <p:txBody>
          <a:bodyPr/>
          <a:lstStyle/>
          <a:p>
            <a:pPr algn="ctr"/>
            <a:r>
              <a:rPr lang="uk-UA" sz="4000" b="1" i="1" dirty="0" smtClean="0"/>
              <a:t>Використання експериментального мутагенезу та поліплоїдії в селекції </a:t>
            </a:r>
            <a:endParaRPr lang="ru-RU" sz="4000" b="1" i="1" dirty="0"/>
          </a:p>
        </p:txBody>
      </p:sp>
      <p:pic>
        <p:nvPicPr>
          <p:cNvPr id="1028" name="Picture 4"/>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1700808"/>
            <a:ext cx="6408712" cy="5017021"/>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9324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175" y="620688"/>
            <a:ext cx="9123249" cy="2414673"/>
          </a:xfrm>
        </p:spPr>
        <p:txBody>
          <a:bodyPr/>
          <a:lstStyle/>
          <a:p>
            <a:pPr algn="ctr"/>
            <a:r>
              <a:rPr lang="ru-RU" sz="2400" b="1" dirty="0" err="1"/>
              <a:t>Поліплоїди</a:t>
            </a:r>
            <a:r>
              <a:rPr lang="ru-RU" sz="2400" b="1" dirty="0"/>
              <a:t> – </a:t>
            </a:r>
            <a:r>
              <a:rPr lang="ru-RU" sz="2400" b="1" dirty="0" err="1"/>
              <a:t>це</a:t>
            </a:r>
            <a:r>
              <a:rPr lang="ru-RU" sz="2400" b="1" dirty="0"/>
              <a:t> </a:t>
            </a:r>
            <a:r>
              <a:rPr lang="ru-RU" sz="2400" b="1" dirty="0" err="1"/>
              <a:t>організми</a:t>
            </a:r>
            <a:r>
              <a:rPr lang="ru-RU" sz="2400" b="1" dirty="0"/>
              <a:t>, в </a:t>
            </a:r>
            <a:r>
              <a:rPr lang="ru-RU" sz="2400" b="1" dirty="0" err="1"/>
              <a:t>клітинах</a:t>
            </a:r>
            <a:r>
              <a:rPr lang="ru-RU" sz="2400" b="1" dirty="0"/>
              <a:t> </a:t>
            </a:r>
            <a:r>
              <a:rPr lang="ru-RU" sz="2400" b="1" dirty="0" err="1"/>
              <a:t>яких</a:t>
            </a:r>
            <a:r>
              <a:rPr lang="ru-RU" sz="2400" b="1" dirty="0"/>
              <a:t> є </a:t>
            </a:r>
            <a:r>
              <a:rPr lang="ru-RU" sz="2400" b="1" dirty="0" err="1"/>
              <a:t>більше</a:t>
            </a:r>
            <a:r>
              <a:rPr lang="ru-RU" sz="2400" b="1" dirty="0"/>
              <a:t> </a:t>
            </a:r>
            <a:r>
              <a:rPr lang="ru-RU" sz="2400" b="1" dirty="0" err="1"/>
              <a:t>двох</a:t>
            </a:r>
            <a:r>
              <a:rPr lang="ru-RU" sz="2400" b="1" dirty="0"/>
              <a:t> </a:t>
            </a:r>
            <a:r>
              <a:rPr lang="ru-RU" sz="2400" b="1" dirty="0" err="1"/>
              <a:t>наборів</a:t>
            </a:r>
            <a:r>
              <a:rPr lang="ru-RU" sz="2400" b="1" dirty="0"/>
              <a:t> хромосом: </a:t>
            </a:r>
            <a:r>
              <a:rPr lang="ru-RU" sz="2400" b="1" dirty="0" err="1"/>
              <a:t>триплоїди</a:t>
            </a:r>
            <a:r>
              <a:rPr lang="ru-RU" sz="2400" b="1" dirty="0"/>
              <a:t> – </a:t>
            </a:r>
            <a:r>
              <a:rPr lang="ru-RU" sz="2400" b="1" dirty="0" err="1"/>
              <a:t>містять</a:t>
            </a:r>
            <a:r>
              <a:rPr lang="ru-RU" sz="2400" b="1" dirty="0"/>
              <a:t> три </a:t>
            </a:r>
            <a:r>
              <a:rPr lang="ru-RU" sz="2400" b="1" dirty="0" err="1"/>
              <a:t>набори</a:t>
            </a:r>
            <a:r>
              <a:rPr lang="ru-RU" sz="2400" b="1" dirty="0"/>
              <a:t>, </a:t>
            </a:r>
            <a:r>
              <a:rPr lang="ru-RU" sz="2400" b="1" dirty="0" err="1"/>
              <a:t>тетраплоїди</a:t>
            </a:r>
            <a:r>
              <a:rPr lang="ru-RU" sz="2400" b="1" dirty="0"/>
              <a:t> – </a:t>
            </a:r>
            <a:r>
              <a:rPr lang="ru-RU" sz="2400" b="1" dirty="0" err="1"/>
              <a:t>містять</a:t>
            </a:r>
            <a:r>
              <a:rPr lang="ru-RU" sz="2400" b="1" dirty="0"/>
              <a:t> </a:t>
            </a:r>
            <a:r>
              <a:rPr lang="ru-RU" sz="2400" b="1" dirty="0" err="1"/>
              <a:t>чотири</a:t>
            </a:r>
            <a:r>
              <a:rPr lang="ru-RU" sz="2400" b="1" dirty="0"/>
              <a:t> </a:t>
            </a:r>
            <a:r>
              <a:rPr lang="ru-RU" sz="2400" b="1" dirty="0" err="1"/>
              <a:t>набори</a:t>
            </a:r>
            <a:r>
              <a:rPr lang="ru-RU" sz="2400" b="1" dirty="0"/>
              <a:t> і т.д. </a:t>
            </a:r>
            <a:r>
              <a:rPr lang="ru-RU" sz="2400" b="1" dirty="0" err="1"/>
              <a:t>Поліплоїди</a:t>
            </a:r>
            <a:r>
              <a:rPr lang="ru-RU" sz="2400" b="1" dirty="0"/>
              <a:t> з </a:t>
            </a:r>
            <a:r>
              <a:rPr lang="ru-RU" sz="2400" b="1" dirty="0" err="1"/>
              <a:t>непарним</a:t>
            </a:r>
            <a:r>
              <a:rPr lang="ru-RU" sz="2400" b="1" dirty="0"/>
              <a:t> набором хромосом (3</a:t>
            </a:r>
            <a:r>
              <a:rPr lang="en-US" sz="2400" b="1" dirty="0"/>
              <a:t>n, 5 n) </a:t>
            </a:r>
            <a:r>
              <a:rPr lang="ru-RU" sz="2400" b="1" dirty="0" err="1"/>
              <a:t>стерильні</a:t>
            </a:r>
            <a:r>
              <a:rPr lang="ru-RU" sz="2400" b="1" dirty="0"/>
              <a:t>, </a:t>
            </a:r>
            <a:r>
              <a:rPr lang="ru-RU" sz="2400" b="1" dirty="0" err="1"/>
              <a:t>тобто</a:t>
            </a:r>
            <a:r>
              <a:rPr lang="ru-RU" sz="2400" b="1" dirty="0"/>
              <a:t> </a:t>
            </a:r>
            <a:r>
              <a:rPr lang="ru-RU" sz="2400" b="1" dirty="0" smtClean="0"/>
              <a:t>не </a:t>
            </a:r>
            <a:r>
              <a:rPr lang="ru-RU" sz="2400" b="1" dirty="0" err="1"/>
              <a:t>дають</a:t>
            </a:r>
            <a:r>
              <a:rPr lang="ru-RU" sz="2400" b="1" dirty="0"/>
              <a:t> потомства. </a:t>
            </a:r>
            <a:r>
              <a:rPr lang="ru-RU" sz="2400" b="1" dirty="0" err="1"/>
              <a:t>Яскравим</a:t>
            </a:r>
            <a:r>
              <a:rPr lang="ru-RU" sz="2400" b="1" dirty="0"/>
              <a:t> прикладом </a:t>
            </a:r>
            <a:r>
              <a:rPr lang="ru-RU" sz="2400" b="1" dirty="0" err="1"/>
              <a:t>поліплоїду</a:t>
            </a:r>
            <a:r>
              <a:rPr lang="ru-RU" sz="2400" b="1" dirty="0"/>
              <a:t> з </a:t>
            </a:r>
            <a:r>
              <a:rPr lang="ru-RU" sz="2400" b="1" dirty="0" err="1"/>
              <a:t>непарним</a:t>
            </a:r>
            <a:r>
              <a:rPr lang="ru-RU" sz="2400" b="1" dirty="0"/>
              <a:t> набором хромосом є </a:t>
            </a:r>
            <a:r>
              <a:rPr lang="ru-RU" sz="2400" b="1" dirty="0" err="1"/>
              <a:t>банани</a:t>
            </a:r>
            <a:r>
              <a:rPr lang="ru-RU" sz="2400" b="1" dirty="0"/>
              <a:t>, </a:t>
            </a:r>
            <a:r>
              <a:rPr lang="ru-RU" sz="2400" b="1" dirty="0" err="1"/>
              <a:t>які</a:t>
            </a:r>
            <a:r>
              <a:rPr lang="ru-RU" sz="2400" b="1" dirty="0"/>
              <a:t> не </a:t>
            </a:r>
            <a:r>
              <a:rPr lang="ru-RU" sz="2400" b="1" dirty="0" err="1"/>
              <a:t>розмножуються</a:t>
            </a:r>
            <a:r>
              <a:rPr lang="ru-RU" sz="2400" b="1" dirty="0"/>
              <a:t> </a:t>
            </a:r>
            <a:r>
              <a:rPr lang="ru-RU" sz="2400" b="1" dirty="0" err="1"/>
              <a:t>насінням</a:t>
            </a:r>
            <a:r>
              <a:rPr lang="ru-RU" sz="2400" b="1" dirty="0"/>
              <a:t>, а </a:t>
            </a:r>
            <a:r>
              <a:rPr lang="ru-RU" sz="2400" b="1" dirty="0" err="1"/>
              <a:t>лише</a:t>
            </a:r>
            <a:r>
              <a:rPr lang="ru-RU" sz="2400" b="1" dirty="0"/>
              <a:t> </a:t>
            </a:r>
            <a:r>
              <a:rPr lang="ru-RU" sz="2400" b="1" dirty="0" err="1"/>
              <a:t>вегетативним</a:t>
            </a:r>
            <a:r>
              <a:rPr lang="ru-RU" sz="2400" b="1" dirty="0"/>
              <a:t> шляхом.</a:t>
            </a:r>
          </a:p>
        </p:txBody>
      </p:sp>
      <p:pic>
        <p:nvPicPr>
          <p:cNvPr id="1024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3128963"/>
            <a:ext cx="8820472" cy="3705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10085178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506216"/>
          </a:xfrm>
        </p:spPr>
        <p:txBody>
          <a:bodyPr/>
          <a:lstStyle/>
          <a:p>
            <a:pPr algn="ctr"/>
            <a:r>
              <a:rPr lang="ru-RU" sz="2400" b="1" dirty="0" err="1"/>
              <a:t>Поліплоїдні</a:t>
            </a:r>
            <a:r>
              <a:rPr lang="ru-RU" sz="2400" b="1" dirty="0"/>
              <a:t> </a:t>
            </a:r>
            <a:r>
              <a:rPr lang="ru-RU" sz="2400" b="1" dirty="0" err="1"/>
              <a:t>рослини</a:t>
            </a:r>
            <a:r>
              <a:rPr lang="ru-RU" sz="2400" b="1" dirty="0"/>
              <a:t> </a:t>
            </a:r>
            <a:r>
              <a:rPr lang="ru-RU" sz="2400" b="1" dirty="0" err="1"/>
              <a:t>одержують</a:t>
            </a:r>
            <a:r>
              <a:rPr lang="ru-RU" sz="2400" b="1" dirty="0"/>
              <a:t>, </a:t>
            </a:r>
            <a:r>
              <a:rPr lang="ru-RU" sz="2400" b="1" dirty="0" err="1"/>
              <a:t>діючи</a:t>
            </a:r>
            <a:r>
              <a:rPr lang="ru-RU" sz="2400" b="1" dirty="0"/>
              <a:t> на них </a:t>
            </a:r>
            <a:r>
              <a:rPr lang="ru-RU" sz="2400" b="1" dirty="0" err="1"/>
              <a:t>високими</a:t>
            </a:r>
            <a:r>
              <a:rPr lang="ru-RU" sz="2400" b="1" dirty="0"/>
              <a:t> температурами, </a:t>
            </a:r>
            <a:r>
              <a:rPr lang="ru-RU" sz="2400" b="1" dirty="0" err="1"/>
              <a:t>радіацією</a:t>
            </a:r>
            <a:r>
              <a:rPr lang="ru-RU" sz="2400" b="1" dirty="0"/>
              <a:t>, </a:t>
            </a:r>
            <a:r>
              <a:rPr lang="ru-RU" sz="2400" b="1" dirty="0" err="1"/>
              <a:t>хімічними</a:t>
            </a:r>
            <a:r>
              <a:rPr lang="ru-RU" sz="2400" b="1" dirty="0"/>
              <a:t> </a:t>
            </a:r>
            <a:r>
              <a:rPr lang="ru-RU" sz="2400" b="1" dirty="0" err="1"/>
              <a:t>речовинами</a:t>
            </a:r>
            <a:r>
              <a:rPr lang="ru-RU" sz="2400" b="1" dirty="0"/>
              <a:t> та </a:t>
            </a:r>
            <a:r>
              <a:rPr lang="ru-RU" sz="2400" b="1" dirty="0" err="1"/>
              <a:t>ін</a:t>
            </a:r>
            <a:r>
              <a:rPr lang="ru-RU" sz="2400" b="1" dirty="0"/>
              <a:t>. </a:t>
            </a:r>
            <a:r>
              <a:rPr lang="ru-RU" sz="2400" b="1" dirty="0" err="1" smtClean="0"/>
              <a:t>Д</a:t>
            </a:r>
            <a:r>
              <a:rPr lang="ru-RU" sz="2400" b="1" dirty="0" err="1" smtClean="0"/>
              <a:t>осить</a:t>
            </a:r>
            <a:r>
              <a:rPr lang="ru-RU" sz="2400" b="1" dirty="0" smtClean="0"/>
              <a:t> </a:t>
            </a:r>
            <a:r>
              <a:rPr lang="ru-RU" sz="2400" b="1" dirty="0"/>
              <a:t>часто </a:t>
            </a:r>
            <a:r>
              <a:rPr lang="ru-RU" sz="2400" b="1" dirty="0" err="1"/>
              <a:t>використовують</a:t>
            </a:r>
            <a:r>
              <a:rPr lang="ru-RU" sz="2400" b="1" dirty="0"/>
              <a:t> </a:t>
            </a:r>
            <a:r>
              <a:rPr lang="ru-RU" sz="2400" b="1" dirty="0" err="1"/>
              <a:t>хімічну</a:t>
            </a:r>
            <a:r>
              <a:rPr lang="ru-RU" sz="2400" b="1" dirty="0"/>
              <a:t> </a:t>
            </a:r>
            <a:r>
              <a:rPr lang="ru-RU" sz="2400" b="1" dirty="0" err="1"/>
              <a:t>речовину</a:t>
            </a:r>
            <a:r>
              <a:rPr lang="ru-RU" sz="2400" b="1" dirty="0"/>
              <a:t> </a:t>
            </a:r>
            <a:r>
              <a:rPr lang="ru-RU" sz="2400" b="1" dirty="0" err="1"/>
              <a:t>колхіцин</a:t>
            </a:r>
            <a:r>
              <a:rPr lang="ru-RU" sz="2400" b="1" dirty="0"/>
              <a:t>, </a:t>
            </a:r>
            <a:r>
              <a:rPr lang="ru-RU" sz="2400" b="1" dirty="0" err="1"/>
              <a:t>який</a:t>
            </a:r>
            <a:r>
              <a:rPr lang="ru-RU" sz="2400" b="1" dirty="0"/>
              <a:t> не </a:t>
            </a:r>
            <a:r>
              <a:rPr lang="ru-RU" sz="2400" b="1" dirty="0" err="1"/>
              <a:t>впливає</a:t>
            </a:r>
            <a:r>
              <a:rPr lang="ru-RU" sz="2400" b="1" dirty="0"/>
              <a:t> на </a:t>
            </a:r>
            <a:r>
              <a:rPr lang="ru-RU" sz="2400" b="1" dirty="0" err="1"/>
              <a:t>процес</a:t>
            </a:r>
            <a:r>
              <a:rPr lang="ru-RU" sz="2400" b="1" dirty="0"/>
              <a:t> </a:t>
            </a:r>
            <a:r>
              <a:rPr lang="ru-RU" sz="2400" b="1" dirty="0" err="1"/>
              <a:t>подвоєння</a:t>
            </a:r>
            <a:r>
              <a:rPr lang="ru-RU" sz="2400" b="1" dirty="0"/>
              <a:t> хромосом, але, </a:t>
            </a:r>
            <a:r>
              <a:rPr lang="ru-RU" sz="2400" b="1" dirty="0" err="1"/>
              <a:t>внаслідок</a:t>
            </a:r>
            <a:r>
              <a:rPr lang="ru-RU" sz="2400" b="1" dirty="0"/>
              <a:t> </a:t>
            </a:r>
            <a:r>
              <a:rPr lang="ru-RU" sz="2400" b="1" dirty="0" err="1"/>
              <a:t>її</a:t>
            </a:r>
            <a:r>
              <a:rPr lang="ru-RU" sz="2400" b="1" dirty="0"/>
              <a:t> </a:t>
            </a:r>
            <a:r>
              <a:rPr lang="ru-RU" sz="2400" b="1" dirty="0" err="1"/>
              <a:t>дії</a:t>
            </a:r>
            <a:r>
              <a:rPr lang="ru-RU" sz="2400" b="1" dirty="0"/>
              <a:t> на </a:t>
            </a:r>
            <a:r>
              <a:rPr lang="ru-RU" sz="2400" b="1" dirty="0" err="1"/>
              <a:t>клітину</a:t>
            </a:r>
            <a:r>
              <a:rPr lang="ru-RU" sz="2400" b="1" dirty="0"/>
              <a:t>, </a:t>
            </a:r>
            <a:r>
              <a:rPr lang="ru-RU" sz="2400" b="1" dirty="0" err="1"/>
              <a:t>руйнується</a:t>
            </a:r>
            <a:r>
              <a:rPr lang="ru-RU" sz="2400" b="1" dirty="0"/>
              <a:t> веретено </a:t>
            </a:r>
            <a:r>
              <a:rPr lang="ru-RU" sz="2400" b="1" dirty="0" err="1"/>
              <a:t>розподілу</a:t>
            </a:r>
            <a:r>
              <a:rPr lang="ru-RU" sz="2400" b="1" dirty="0"/>
              <a:t> при </a:t>
            </a:r>
            <a:r>
              <a:rPr lang="ru-RU" sz="2400" b="1" dirty="0" err="1"/>
              <a:t>мітозі</a:t>
            </a:r>
            <a:r>
              <a:rPr lang="ru-RU" sz="2400" b="1" dirty="0"/>
              <a:t>.</a:t>
            </a:r>
          </a:p>
        </p:txBody>
      </p:sp>
      <p:pic>
        <p:nvPicPr>
          <p:cNvPr id="1126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7503" y="2492896"/>
            <a:ext cx="2945501" cy="1714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4207396"/>
            <a:ext cx="2945501" cy="25339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11268" name="Picture 4"/>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3053004" y="2492896"/>
            <a:ext cx="5911484"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4644589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2708920"/>
          </a:xfrm>
        </p:spPr>
        <p:txBody>
          <a:bodyPr/>
          <a:lstStyle/>
          <a:p>
            <a:pPr algn="ctr"/>
            <a:r>
              <a:rPr lang="ru-RU" sz="2800" b="1" dirty="0" err="1"/>
              <a:t>Отже</a:t>
            </a:r>
            <a:r>
              <a:rPr lang="ru-RU" sz="2800" b="1" dirty="0"/>
              <a:t>, </a:t>
            </a:r>
            <a:r>
              <a:rPr lang="ru-RU" sz="2800" b="1" dirty="0" err="1"/>
              <a:t>використовуючи</a:t>
            </a:r>
            <a:r>
              <a:rPr lang="ru-RU" sz="2800" b="1" dirty="0"/>
              <a:t> в </a:t>
            </a:r>
            <a:r>
              <a:rPr lang="ru-RU" sz="2800" b="1" dirty="0" err="1"/>
              <a:t>сільському</a:t>
            </a:r>
            <a:r>
              <a:rPr lang="ru-RU" sz="2800" b="1" dirty="0"/>
              <a:t> </a:t>
            </a:r>
            <a:r>
              <a:rPr lang="ru-RU" sz="2800" b="1" dirty="0" err="1"/>
              <a:t>господарстві</a:t>
            </a:r>
            <a:r>
              <a:rPr lang="ru-RU" sz="2800" b="1" dirty="0"/>
              <a:t> </a:t>
            </a:r>
            <a:r>
              <a:rPr lang="ru-RU" sz="2800" b="1" dirty="0" err="1"/>
              <a:t>поліплоїдні</a:t>
            </a:r>
            <a:r>
              <a:rPr lang="ru-RU" sz="2800" b="1" dirty="0"/>
              <a:t> </a:t>
            </a:r>
            <a:r>
              <a:rPr lang="ru-RU" sz="2800" b="1" dirty="0" err="1"/>
              <a:t>форми</a:t>
            </a:r>
            <a:r>
              <a:rPr lang="ru-RU" sz="2800" b="1" dirty="0"/>
              <a:t>, </a:t>
            </a:r>
            <a:r>
              <a:rPr lang="ru-RU" sz="2800" b="1" dirty="0" err="1"/>
              <a:t>насамперед</a:t>
            </a:r>
            <a:r>
              <a:rPr lang="ru-RU" sz="2800" b="1" dirty="0"/>
              <a:t>, </a:t>
            </a:r>
            <a:r>
              <a:rPr lang="ru-RU" sz="2800" b="1" dirty="0" err="1"/>
              <a:t>досягається</a:t>
            </a:r>
            <a:r>
              <a:rPr lang="ru-RU" sz="2800" b="1" dirty="0"/>
              <a:t> </a:t>
            </a:r>
            <a:r>
              <a:rPr lang="ru-RU" sz="2800" b="1" dirty="0" err="1"/>
              <a:t>підвищення</a:t>
            </a:r>
            <a:r>
              <a:rPr lang="ru-RU" sz="2800" b="1" dirty="0"/>
              <a:t> </a:t>
            </a:r>
            <a:r>
              <a:rPr lang="ru-RU" sz="2800" b="1" dirty="0" err="1"/>
              <a:t>врожайності</a:t>
            </a:r>
            <a:r>
              <a:rPr lang="ru-RU" sz="2800" b="1" dirty="0"/>
              <a:t> </a:t>
            </a:r>
            <a:r>
              <a:rPr lang="ru-RU" sz="2800" b="1" dirty="0" err="1"/>
              <a:t>сільськогосподарських</a:t>
            </a:r>
            <a:r>
              <a:rPr lang="ru-RU" sz="2800" b="1" dirty="0"/>
              <a:t> культур, </a:t>
            </a:r>
            <a:r>
              <a:rPr lang="ru-RU" sz="2800" b="1" dirty="0" err="1"/>
              <a:t>що</a:t>
            </a:r>
            <a:r>
              <a:rPr lang="ru-RU" sz="2800" b="1" dirty="0"/>
              <a:t> </a:t>
            </a:r>
            <a:r>
              <a:rPr lang="ru-RU" sz="2800" b="1" dirty="0" err="1"/>
              <a:t>має</a:t>
            </a:r>
            <a:r>
              <a:rPr lang="ru-RU" sz="2800" b="1" dirty="0"/>
              <a:t> </a:t>
            </a:r>
            <a:r>
              <a:rPr lang="ru-RU" sz="2800" b="1" dirty="0" err="1"/>
              <a:t>велике</a:t>
            </a:r>
            <a:r>
              <a:rPr lang="ru-RU" sz="2800" b="1" dirty="0"/>
              <a:t> </a:t>
            </a:r>
            <a:r>
              <a:rPr lang="ru-RU" sz="2800" b="1" dirty="0" err="1"/>
              <a:t>значення</a:t>
            </a:r>
            <a:r>
              <a:rPr lang="ru-RU" sz="2800" b="1" dirty="0"/>
              <a:t> </a:t>
            </a:r>
            <a:r>
              <a:rPr lang="ru-RU" sz="2800" b="1" dirty="0" smtClean="0"/>
              <a:t>для </a:t>
            </a:r>
            <a:r>
              <a:rPr lang="ru-RU" sz="2800" b="1" dirty="0" err="1" smtClean="0"/>
              <a:t>підвищення</a:t>
            </a:r>
            <a:r>
              <a:rPr lang="ru-RU" sz="2800" b="1" dirty="0" smtClean="0"/>
              <a:t> </a:t>
            </a:r>
            <a:r>
              <a:rPr lang="ru-RU" sz="2800" b="1" dirty="0" err="1" smtClean="0"/>
              <a:t>ефективності</a:t>
            </a:r>
            <a:r>
              <a:rPr lang="ru-RU" sz="2800" b="1" dirty="0" smtClean="0"/>
              <a:t> </a:t>
            </a:r>
            <a:r>
              <a:rPr lang="ru-RU" sz="2800" b="1" dirty="0" err="1" smtClean="0"/>
              <a:t>сільськогосподарського</a:t>
            </a:r>
            <a:r>
              <a:rPr lang="ru-RU" sz="2800" b="1" dirty="0" smtClean="0"/>
              <a:t> </a:t>
            </a:r>
            <a:r>
              <a:rPr lang="ru-RU" sz="2800" b="1" dirty="0" err="1"/>
              <a:t>виробництва</a:t>
            </a:r>
            <a:r>
              <a:rPr lang="ru-RU" sz="2800" b="1" dirty="0"/>
              <a:t>.</a:t>
            </a:r>
          </a:p>
        </p:txBody>
      </p:sp>
      <p:pic>
        <p:nvPicPr>
          <p:cNvPr id="1229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5750" y="2780928"/>
            <a:ext cx="8572500" cy="393305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04583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3" y="2945"/>
            <a:ext cx="9144000" cy="1769871"/>
          </a:xfrm>
        </p:spPr>
        <p:txBody>
          <a:bodyPr/>
          <a:lstStyle/>
          <a:p>
            <a:pPr algn="ctr"/>
            <a:r>
              <a:rPr lang="ru-RU" sz="2400" b="1" dirty="0" err="1"/>
              <a:t>Експериментальний</a:t>
            </a:r>
            <a:r>
              <a:rPr lang="ru-RU" sz="2400" b="1" dirty="0"/>
              <a:t> мутагенез – </a:t>
            </a:r>
            <a:r>
              <a:rPr lang="ru-RU" sz="2400" b="1" dirty="0" err="1" smtClean="0"/>
              <a:t>важливе</a:t>
            </a:r>
            <a:r>
              <a:rPr lang="ru-RU" sz="2400" b="1" dirty="0" smtClean="0"/>
              <a:t> </a:t>
            </a:r>
            <a:r>
              <a:rPr lang="ru-RU" sz="2400" b="1" dirty="0" err="1"/>
              <a:t>джерело</a:t>
            </a:r>
            <a:r>
              <a:rPr lang="ru-RU" sz="2400" b="1" dirty="0"/>
              <a:t> </a:t>
            </a:r>
            <a:r>
              <a:rPr lang="ru-RU" sz="2400" b="1" dirty="0" err="1"/>
              <a:t>створення</a:t>
            </a:r>
            <a:r>
              <a:rPr lang="ru-RU" sz="2400" b="1" dirty="0"/>
              <a:t> </a:t>
            </a:r>
            <a:r>
              <a:rPr lang="ru-RU" sz="2400" b="1" dirty="0" err="1"/>
              <a:t>вихідного</a:t>
            </a:r>
            <a:r>
              <a:rPr lang="ru-RU" sz="2400" b="1" dirty="0"/>
              <a:t> </a:t>
            </a:r>
            <a:r>
              <a:rPr lang="ru-RU" sz="2400" b="1" dirty="0" err="1"/>
              <a:t>матеріалу</a:t>
            </a:r>
            <a:r>
              <a:rPr lang="ru-RU" sz="2400" b="1" dirty="0"/>
              <a:t> </a:t>
            </a:r>
            <a:r>
              <a:rPr lang="ru-RU" sz="2400" b="1" dirty="0" smtClean="0"/>
              <a:t>в </a:t>
            </a:r>
            <a:r>
              <a:rPr lang="ru-RU" sz="2400" b="1" dirty="0" err="1" smtClean="0"/>
              <a:t>селекції</a:t>
            </a:r>
            <a:r>
              <a:rPr lang="ru-RU" sz="2400" b="1" dirty="0" smtClean="0"/>
              <a:t> </a:t>
            </a:r>
            <a:r>
              <a:rPr lang="ru-RU" sz="2400" b="1" dirty="0" err="1"/>
              <a:t>рослин</a:t>
            </a:r>
            <a:r>
              <a:rPr lang="ru-RU" sz="2400" b="1" dirty="0"/>
              <a:t>. Але </a:t>
            </a:r>
            <a:r>
              <a:rPr lang="ru-RU" sz="2400" b="1" dirty="0" err="1"/>
              <a:t>значення</a:t>
            </a:r>
            <a:r>
              <a:rPr lang="ru-RU" sz="2400" b="1" dirty="0"/>
              <a:t> </a:t>
            </a:r>
            <a:r>
              <a:rPr lang="ru-RU" sz="2400" b="1" dirty="0" err="1"/>
              <a:t>експериментального</a:t>
            </a:r>
            <a:r>
              <a:rPr lang="ru-RU" sz="2400" b="1" dirty="0"/>
              <a:t> мутагенезу в </a:t>
            </a:r>
            <a:r>
              <a:rPr lang="ru-RU" sz="2400" b="1" dirty="0" err="1"/>
              <a:t>селекції</a:t>
            </a:r>
            <a:r>
              <a:rPr lang="ru-RU" sz="2400" b="1" dirty="0"/>
              <a:t> </a:t>
            </a:r>
            <a:r>
              <a:rPr lang="ru-RU" sz="2400" b="1" dirty="0" err="1"/>
              <a:t>рослин</a:t>
            </a:r>
            <a:r>
              <a:rPr lang="ru-RU" sz="2400" b="1" dirty="0"/>
              <a:t> </a:t>
            </a:r>
            <a:r>
              <a:rPr lang="ru-RU" sz="2400" b="1" dirty="0" err="1"/>
              <a:t>було</a:t>
            </a:r>
            <a:r>
              <a:rPr lang="ru-RU" sz="2400" b="1" dirty="0"/>
              <a:t> </a:t>
            </a:r>
            <a:r>
              <a:rPr lang="ru-RU" sz="2400" b="1" dirty="0" err="1" smtClean="0"/>
              <a:t>прийняте</a:t>
            </a:r>
            <a:r>
              <a:rPr lang="ru-RU" sz="2400" b="1" dirty="0" smtClean="0"/>
              <a:t> не </a:t>
            </a:r>
            <a:r>
              <a:rPr lang="ru-RU" sz="2400" b="1" dirty="0" err="1" smtClean="0"/>
              <a:t>відразу</a:t>
            </a:r>
            <a:r>
              <a:rPr lang="ru-RU" sz="2400" b="1" dirty="0" smtClean="0"/>
              <a:t>.</a:t>
            </a:r>
            <a:endParaRPr lang="ru-RU" sz="24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1916832"/>
            <a:ext cx="4286250" cy="3238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274240" y="3861048"/>
            <a:ext cx="4800600" cy="28575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7797849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5102" y="260648"/>
            <a:ext cx="9144000" cy="1872208"/>
          </a:xfrm>
        </p:spPr>
        <p:txBody>
          <a:bodyPr/>
          <a:lstStyle/>
          <a:p>
            <a:pPr algn="ctr"/>
            <a:r>
              <a:rPr lang="ru-RU" sz="2400" b="1" dirty="0" err="1"/>
              <a:t>Мутагенні</a:t>
            </a:r>
            <a:r>
              <a:rPr lang="ru-RU" sz="2400" b="1" dirty="0"/>
              <a:t> </a:t>
            </a:r>
            <a:r>
              <a:rPr lang="ru-RU" sz="2400" b="1" dirty="0" err="1"/>
              <a:t>фактори</a:t>
            </a:r>
            <a:r>
              <a:rPr lang="ru-RU" sz="2400" b="1" dirty="0"/>
              <a:t> </a:t>
            </a:r>
            <a:r>
              <a:rPr lang="ru-RU" sz="2400" b="1" dirty="0" err="1"/>
              <a:t>бувають</a:t>
            </a:r>
            <a:r>
              <a:rPr lang="ru-RU" sz="2400" b="1" dirty="0"/>
              <a:t> </a:t>
            </a:r>
            <a:r>
              <a:rPr lang="ru-RU" sz="2400" b="1" dirty="0" err="1"/>
              <a:t>фізичними</a:t>
            </a:r>
            <a:r>
              <a:rPr lang="ru-RU" sz="2400" b="1" dirty="0"/>
              <a:t>, </a:t>
            </a:r>
            <a:r>
              <a:rPr lang="ru-RU" sz="2400" b="1" dirty="0" err="1"/>
              <a:t>хімічними</a:t>
            </a:r>
            <a:r>
              <a:rPr lang="ru-RU" sz="2400" b="1" dirty="0"/>
              <a:t> і </a:t>
            </a:r>
            <a:r>
              <a:rPr lang="ru-RU" sz="2400" b="1" dirty="0" err="1" smtClean="0"/>
              <a:t>біогенними</a:t>
            </a:r>
            <a:r>
              <a:rPr lang="ru-RU" sz="2400" b="1" dirty="0" smtClean="0"/>
              <a:t>.  </a:t>
            </a:r>
            <a:r>
              <a:rPr lang="ru-RU" sz="2400" b="1" dirty="0" err="1" smtClean="0"/>
              <a:t>Серед</a:t>
            </a:r>
            <a:r>
              <a:rPr lang="ru-RU" sz="2400" b="1" dirty="0" smtClean="0"/>
              <a:t> </a:t>
            </a:r>
            <a:r>
              <a:rPr lang="ru-RU" sz="2400" b="1" dirty="0" err="1"/>
              <a:t>фізичних</a:t>
            </a:r>
            <a:r>
              <a:rPr lang="ru-RU" sz="2400" b="1" dirty="0"/>
              <a:t> </a:t>
            </a:r>
            <a:r>
              <a:rPr lang="ru-RU" sz="2400" b="1" dirty="0" err="1"/>
              <a:t>мутагенів</a:t>
            </a:r>
            <a:r>
              <a:rPr lang="ru-RU" sz="2400" b="1" dirty="0"/>
              <a:t> </a:t>
            </a:r>
            <a:r>
              <a:rPr lang="ru-RU" sz="2400" b="1" dirty="0" err="1"/>
              <a:t>найбільш</a:t>
            </a:r>
            <a:r>
              <a:rPr lang="ru-RU" sz="2400" b="1" dirty="0"/>
              <a:t> </a:t>
            </a:r>
            <a:r>
              <a:rPr lang="ru-RU" sz="2400" b="1" dirty="0" err="1"/>
              <a:t>вивченими</a:t>
            </a:r>
            <a:r>
              <a:rPr lang="ru-RU" sz="2400" b="1" dirty="0"/>
              <a:t> </a:t>
            </a:r>
            <a:r>
              <a:rPr lang="ru-RU" sz="2400" b="1" dirty="0" smtClean="0"/>
              <a:t> </a:t>
            </a:r>
            <a:r>
              <a:rPr lang="ru-RU" sz="2400" b="1" dirty="0" err="1" smtClean="0"/>
              <a:t>є</a:t>
            </a:r>
            <a:r>
              <a:rPr lang="ru-RU" sz="2400" b="1" dirty="0" smtClean="0"/>
              <a:t> </a:t>
            </a:r>
            <a:r>
              <a:rPr lang="ru-RU" sz="2400" b="1" dirty="0" err="1" smtClean="0"/>
              <a:t>гамма-випромінювання</a:t>
            </a:r>
            <a:r>
              <a:rPr lang="ru-RU" sz="2400" b="1" dirty="0" smtClean="0"/>
              <a:t>, </a:t>
            </a:r>
            <a:r>
              <a:rPr lang="ru-RU" sz="2400" b="1" dirty="0" err="1" smtClean="0"/>
              <a:t>ультрафіолетове</a:t>
            </a:r>
            <a:r>
              <a:rPr lang="ru-RU" sz="2400" b="1" dirty="0"/>
              <a:t>, </a:t>
            </a:r>
            <a:r>
              <a:rPr lang="ru-RU" sz="2400" b="1" dirty="0" err="1"/>
              <a:t>рентгенівське</a:t>
            </a:r>
            <a:r>
              <a:rPr lang="ru-RU" sz="2400" b="1" dirty="0"/>
              <a:t> </a:t>
            </a:r>
            <a:r>
              <a:rPr lang="ru-RU" sz="2400" b="1" dirty="0" err="1"/>
              <a:t>випромінювання</a:t>
            </a:r>
            <a:r>
              <a:rPr lang="ru-RU" sz="2400" b="1" dirty="0"/>
              <a:t>, потоки </a:t>
            </a:r>
            <a:r>
              <a:rPr lang="ru-RU" sz="2400" b="1" dirty="0" err="1"/>
              <a:t>швидких</a:t>
            </a:r>
            <a:r>
              <a:rPr lang="ru-RU" sz="2400" b="1" dirty="0"/>
              <a:t> </a:t>
            </a:r>
            <a:r>
              <a:rPr lang="ru-RU" sz="2400" b="1" dirty="0" err="1"/>
              <a:t>нейтронів</a:t>
            </a:r>
            <a:r>
              <a:rPr lang="ru-RU" sz="2400" b="1" dirty="0"/>
              <a:t>, </a:t>
            </a:r>
            <a:r>
              <a:rPr lang="ru-RU" sz="2400" b="1" dirty="0" err="1" smtClean="0"/>
              <a:t>екстремальні</a:t>
            </a:r>
            <a:r>
              <a:rPr lang="ru-RU" sz="2400" b="1" dirty="0" smtClean="0"/>
              <a:t> </a:t>
            </a:r>
            <a:r>
              <a:rPr lang="ru-RU" sz="2400" b="1" dirty="0" err="1" smtClean="0"/>
              <a:t>температури</a:t>
            </a:r>
            <a:r>
              <a:rPr lang="ru-RU" sz="2400" b="1" dirty="0" smtClean="0"/>
              <a:t> </a:t>
            </a:r>
            <a:r>
              <a:rPr lang="ru-RU" sz="2400" b="1" dirty="0" err="1"/>
              <a:t>тощо</a:t>
            </a:r>
            <a:endParaRPr lang="ru-RU" sz="2400" b="1"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9019" y="2132856"/>
            <a:ext cx="5479085" cy="308198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122471" y="3600157"/>
            <a:ext cx="5004047" cy="325784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37250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9144000" cy="3168352"/>
          </a:xfrm>
        </p:spPr>
        <p:txBody>
          <a:bodyPr/>
          <a:lstStyle/>
          <a:p>
            <a:pPr algn="ctr"/>
            <a:r>
              <a:rPr lang="ru-RU" sz="2400" b="1" dirty="0" err="1"/>
              <a:t>Хімічні</a:t>
            </a:r>
            <a:r>
              <a:rPr lang="ru-RU" sz="2400" b="1" dirty="0"/>
              <a:t> </a:t>
            </a:r>
            <a:r>
              <a:rPr lang="ru-RU" sz="2400" b="1" dirty="0" err="1"/>
              <a:t>мутагенні</a:t>
            </a:r>
            <a:r>
              <a:rPr lang="ru-RU" sz="2400" b="1" dirty="0"/>
              <a:t> </a:t>
            </a:r>
            <a:r>
              <a:rPr lang="ru-RU" sz="2400" b="1" dirty="0" err="1"/>
              <a:t>фактори</a:t>
            </a:r>
            <a:r>
              <a:rPr lang="ru-RU" sz="2400" b="1" dirty="0"/>
              <a:t> </a:t>
            </a:r>
            <a:r>
              <a:rPr lang="ru-RU" sz="2400" b="1" dirty="0" err="1"/>
              <a:t>поділяють</a:t>
            </a:r>
            <a:r>
              <a:rPr lang="ru-RU" sz="2400" b="1" dirty="0"/>
              <a:t> на </a:t>
            </a:r>
            <a:r>
              <a:rPr lang="ru-RU" sz="2400" b="1" dirty="0" err="1"/>
              <a:t>чотири</a:t>
            </a:r>
            <a:r>
              <a:rPr lang="ru-RU" sz="2400" b="1" dirty="0"/>
              <a:t> </a:t>
            </a:r>
            <a:r>
              <a:rPr lang="ru-RU" sz="2400" b="1" dirty="0" err="1"/>
              <a:t>групи</a:t>
            </a:r>
            <a:r>
              <a:rPr lang="ru-RU" sz="2400" b="1" dirty="0"/>
              <a:t>: 1) </a:t>
            </a:r>
            <a:r>
              <a:rPr lang="ru-RU" sz="2400" b="1" dirty="0" err="1"/>
              <a:t>високоактивні</a:t>
            </a:r>
            <a:r>
              <a:rPr lang="ru-RU" sz="2400" b="1" dirty="0"/>
              <a:t> </a:t>
            </a:r>
            <a:r>
              <a:rPr lang="ru-RU" sz="2400" b="1" dirty="0" err="1"/>
              <a:t>речовини</a:t>
            </a:r>
            <a:r>
              <a:rPr lang="ru-RU" sz="2400" b="1" dirty="0"/>
              <a:t>, </a:t>
            </a:r>
            <a:r>
              <a:rPr lang="ru-RU" sz="2400" b="1" dirty="0" err="1" smtClean="0"/>
              <a:t>які</a:t>
            </a:r>
            <a:r>
              <a:rPr lang="ru-RU" sz="2400" b="1" dirty="0" smtClean="0"/>
              <a:t> </a:t>
            </a:r>
            <a:r>
              <a:rPr lang="ru-RU" sz="2400" b="1" dirty="0" err="1" smtClean="0"/>
              <a:t>можуть</a:t>
            </a:r>
            <a:r>
              <a:rPr lang="ru-RU" sz="2400" b="1" dirty="0" smtClean="0"/>
              <a:t> </a:t>
            </a:r>
            <a:r>
              <a:rPr lang="ru-RU" sz="2400" b="1" dirty="0" err="1"/>
              <a:t>переносити</a:t>
            </a:r>
            <a:r>
              <a:rPr lang="ru-RU" sz="2400" b="1" dirty="0"/>
              <a:t> </a:t>
            </a:r>
            <a:r>
              <a:rPr lang="ru-RU" sz="2400" b="1" dirty="0" err="1"/>
              <a:t>алкільні</a:t>
            </a:r>
            <a:r>
              <a:rPr lang="ru-RU" sz="2400" b="1" dirty="0"/>
              <a:t> </a:t>
            </a:r>
            <a:r>
              <a:rPr lang="ru-RU" sz="2400" b="1" dirty="0" err="1"/>
              <a:t>групи</a:t>
            </a:r>
            <a:r>
              <a:rPr lang="ru-RU" sz="2400" b="1" dirty="0"/>
              <a:t> та </a:t>
            </a:r>
            <a:r>
              <a:rPr lang="ru-RU" sz="2400" b="1" dirty="0" err="1"/>
              <a:t>інші</a:t>
            </a:r>
            <a:r>
              <a:rPr lang="ru-RU" sz="2400" b="1" dirty="0"/>
              <a:t> </a:t>
            </a:r>
            <a:r>
              <a:rPr lang="ru-RU" sz="2400" b="1" dirty="0" err="1"/>
              <a:t>молекули</a:t>
            </a:r>
            <a:r>
              <a:rPr lang="ru-RU" sz="2400" b="1" dirty="0"/>
              <a:t>. До них </a:t>
            </a:r>
            <a:r>
              <a:rPr lang="ru-RU" sz="2400" b="1" dirty="0" smtClean="0"/>
              <a:t>належать: </a:t>
            </a:r>
            <a:r>
              <a:rPr lang="ru-RU" sz="2400" b="1" dirty="0" err="1" smtClean="0"/>
              <a:t>етиленімін</a:t>
            </a:r>
            <a:r>
              <a:rPr lang="ru-RU" sz="2400" b="1" dirty="0" smtClean="0"/>
              <a:t>, </a:t>
            </a:r>
            <a:r>
              <a:rPr lang="ru-RU" sz="2400" b="1" dirty="0" err="1" smtClean="0"/>
              <a:t>диетилсульфат</a:t>
            </a:r>
            <a:r>
              <a:rPr lang="ru-RU" sz="2400" b="1" dirty="0"/>
              <a:t>, </a:t>
            </a:r>
            <a:r>
              <a:rPr lang="ru-RU" sz="2400" b="1" dirty="0" err="1"/>
              <a:t>диметилсульфат</a:t>
            </a:r>
            <a:r>
              <a:rPr lang="ru-RU" sz="2400" b="1" dirty="0"/>
              <a:t>, </a:t>
            </a:r>
            <a:r>
              <a:rPr lang="ru-RU" sz="2400" b="1" dirty="0" err="1"/>
              <a:t>нітрозоетил</a:t>
            </a:r>
            <a:r>
              <a:rPr lang="ru-RU" sz="2400" b="1" dirty="0"/>
              <a:t> – і </a:t>
            </a:r>
            <a:r>
              <a:rPr lang="ru-RU" sz="2400" b="1" dirty="0" err="1"/>
              <a:t>нітрозометилсечовина</a:t>
            </a:r>
            <a:r>
              <a:rPr lang="ru-RU" sz="2400" b="1" dirty="0"/>
              <a:t>; 2</a:t>
            </a:r>
            <a:r>
              <a:rPr lang="ru-RU" sz="2400" b="1" dirty="0" smtClean="0"/>
              <a:t>) </a:t>
            </a:r>
            <a:r>
              <a:rPr lang="ru-RU" sz="2400" b="1" dirty="0" err="1" smtClean="0"/>
              <a:t>мінеральні</a:t>
            </a:r>
            <a:r>
              <a:rPr lang="ru-RU" sz="2400" b="1" dirty="0" smtClean="0"/>
              <a:t> </a:t>
            </a:r>
            <a:r>
              <a:rPr lang="ru-RU" sz="2400" b="1" dirty="0" err="1"/>
              <a:t>солі</a:t>
            </a:r>
            <a:r>
              <a:rPr lang="ru-RU" sz="2400" b="1" dirty="0"/>
              <a:t>,</a:t>
            </a:r>
            <a:br>
              <a:rPr lang="ru-RU" sz="2400" b="1" dirty="0"/>
            </a:br>
            <a:r>
              <a:rPr lang="ru-RU" sz="2400" b="1" dirty="0" err="1"/>
              <a:t>алкалоїди</a:t>
            </a:r>
            <a:r>
              <a:rPr lang="ru-RU" sz="2400" b="1" dirty="0"/>
              <a:t>, </a:t>
            </a:r>
            <a:r>
              <a:rPr lang="ru-RU" sz="2400" b="1" dirty="0" err="1"/>
              <a:t>різні</a:t>
            </a:r>
            <a:r>
              <a:rPr lang="ru-RU" sz="2400" b="1" dirty="0"/>
              <a:t> </a:t>
            </a:r>
            <a:r>
              <a:rPr lang="ru-RU" sz="2400" b="1" dirty="0" err="1"/>
              <a:t>кислоти</a:t>
            </a:r>
            <a:r>
              <a:rPr lang="ru-RU" sz="2400" b="1" dirty="0"/>
              <a:t> (азотиста, </a:t>
            </a:r>
            <a:r>
              <a:rPr lang="ru-RU" sz="2400" b="1" dirty="0" err="1"/>
              <a:t>колхіцин</a:t>
            </a:r>
            <a:r>
              <a:rPr lang="ru-RU" sz="2400" b="1" dirty="0"/>
              <a:t>); 3) перекиси з </a:t>
            </a:r>
            <a:r>
              <a:rPr lang="ru-RU" sz="2400" b="1" dirty="0" err="1"/>
              <a:t>активними</a:t>
            </a:r>
            <a:r>
              <a:rPr lang="ru-RU" sz="2400" b="1" dirty="0"/>
              <a:t> </a:t>
            </a:r>
            <a:r>
              <a:rPr lang="ru-RU" sz="2400" b="1" dirty="0" err="1"/>
              <a:t>вільними</a:t>
            </a:r>
            <a:r>
              <a:rPr lang="ru-RU" sz="2400" b="1" dirty="0"/>
              <a:t> </a:t>
            </a:r>
            <a:r>
              <a:rPr lang="ru-RU" sz="2400" b="1" dirty="0" smtClean="0"/>
              <a:t>радикалами (ОН</a:t>
            </a:r>
            <a:r>
              <a:rPr lang="ru-RU" sz="2400" b="1" dirty="0"/>
              <a:t>, Н</a:t>
            </a:r>
            <a:r>
              <a:rPr lang="ru-RU" sz="2400" b="1" dirty="0" smtClean="0"/>
              <a:t>); 4</a:t>
            </a:r>
            <a:r>
              <a:rPr lang="ru-RU" sz="2400" b="1" dirty="0" smtClean="0"/>
              <a:t>) </a:t>
            </a:r>
            <a:r>
              <a:rPr lang="ru-RU" sz="2400" b="1" dirty="0" err="1" smtClean="0"/>
              <a:t>метаболіт-аналоги</a:t>
            </a:r>
            <a:endParaRPr lang="ru-RU" sz="2400" b="1" dirty="0"/>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183107"/>
            <a:ext cx="9144000" cy="367379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454477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2232248"/>
          </a:xfrm>
        </p:spPr>
        <p:txBody>
          <a:bodyPr/>
          <a:lstStyle/>
          <a:p>
            <a:pPr algn="ctr"/>
            <a:r>
              <a:rPr lang="ru-RU" sz="2800" b="1" dirty="0" err="1"/>
              <a:t>Можливі</a:t>
            </a:r>
            <a:r>
              <a:rPr lang="ru-RU" sz="2800" b="1" dirty="0"/>
              <a:t> два </a:t>
            </a:r>
            <a:r>
              <a:rPr lang="ru-RU" sz="2800" b="1" dirty="0" err="1"/>
              <a:t>основні</a:t>
            </a:r>
            <a:r>
              <a:rPr lang="ru-RU" sz="2800" b="1" dirty="0"/>
              <a:t> шляхи </a:t>
            </a:r>
            <a:r>
              <a:rPr lang="ru-RU" sz="2800" b="1" dirty="0" err="1"/>
              <a:t>селекційного</a:t>
            </a:r>
            <a:r>
              <a:rPr lang="ru-RU" sz="2800" b="1" dirty="0"/>
              <a:t> </a:t>
            </a:r>
            <a:r>
              <a:rPr lang="ru-RU" sz="2800" b="1" dirty="0" err="1"/>
              <a:t>застосування</a:t>
            </a:r>
            <a:r>
              <a:rPr lang="ru-RU" sz="2800" b="1" dirty="0"/>
              <a:t> </a:t>
            </a:r>
            <a:r>
              <a:rPr lang="ru-RU" sz="2800" b="1" dirty="0" err="1"/>
              <a:t>штучних</a:t>
            </a:r>
            <a:r>
              <a:rPr lang="ru-RU" sz="2800" b="1" dirty="0"/>
              <a:t> </a:t>
            </a:r>
            <a:r>
              <a:rPr lang="ru-RU" sz="2800" b="1" dirty="0" err="1"/>
              <a:t>мутацій</a:t>
            </a:r>
            <a:r>
              <a:rPr lang="ru-RU" sz="2800" b="1" dirty="0"/>
              <a:t>: </a:t>
            </a:r>
            <a:r>
              <a:rPr lang="ru-RU" sz="2800" b="1" dirty="0" err="1" smtClean="0"/>
              <a:t>пряме</a:t>
            </a:r>
            <a:r>
              <a:rPr lang="ru-RU" sz="2800" b="1" dirty="0" smtClean="0"/>
              <a:t> </a:t>
            </a:r>
            <a:r>
              <a:rPr lang="ru-RU" sz="2800" b="1" dirty="0" err="1" smtClean="0"/>
              <a:t>використання</a:t>
            </a:r>
            <a:r>
              <a:rPr lang="ru-RU" sz="2800" b="1" dirty="0" smtClean="0"/>
              <a:t> </a:t>
            </a:r>
            <a:r>
              <a:rPr lang="ru-RU" sz="2800" b="1" dirty="0" err="1"/>
              <a:t>мутацій</a:t>
            </a:r>
            <a:r>
              <a:rPr lang="ru-RU" sz="2800" b="1" dirty="0"/>
              <a:t>, </a:t>
            </a:r>
            <a:r>
              <a:rPr lang="ru-RU" sz="2800" b="1" dirty="0" err="1"/>
              <a:t>одержаних</a:t>
            </a:r>
            <a:r>
              <a:rPr lang="ru-RU" sz="2800" b="1" dirty="0"/>
              <a:t> в самих </a:t>
            </a:r>
            <a:r>
              <a:rPr lang="ru-RU" sz="2800" b="1" dirty="0" err="1"/>
              <a:t>кращих</a:t>
            </a:r>
            <a:r>
              <a:rPr lang="ru-RU" sz="2800" b="1" dirty="0"/>
              <a:t> </a:t>
            </a:r>
            <a:r>
              <a:rPr lang="ru-RU" sz="2800" b="1" dirty="0" err="1"/>
              <a:t>районованих</a:t>
            </a:r>
            <a:r>
              <a:rPr lang="ru-RU" sz="2800" b="1" dirty="0"/>
              <a:t> сортах, і в </a:t>
            </a:r>
            <a:r>
              <a:rPr lang="ru-RU" sz="2800" b="1" dirty="0" err="1"/>
              <a:t>процесі</a:t>
            </a:r>
            <a:r>
              <a:rPr lang="ru-RU" sz="2800" b="1" dirty="0"/>
              <a:t> </a:t>
            </a:r>
            <a:r>
              <a:rPr lang="ru-RU" sz="2800" b="1" dirty="0" err="1"/>
              <a:t>гібридизації</a:t>
            </a:r>
            <a:endParaRPr lang="ru-RU" sz="2800" b="1" dirty="0"/>
          </a:p>
        </p:txBody>
      </p:sp>
      <p:pic>
        <p:nvPicPr>
          <p:cNvPr id="5122"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420888"/>
            <a:ext cx="8784976" cy="42484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8658955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548"/>
            <a:ext cx="9144000" cy="3082280"/>
          </a:xfrm>
        </p:spPr>
        <p:txBody>
          <a:bodyPr/>
          <a:lstStyle/>
          <a:p>
            <a:pPr algn="ctr"/>
            <a:r>
              <a:rPr lang="ru-RU" sz="2400" b="1" dirty="0"/>
              <a:t>Метод прямого </a:t>
            </a:r>
            <a:r>
              <a:rPr lang="ru-RU" sz="2400" b="1" dirty="0" err="1"/>
              <a:t>використання</a:t>
            </a:r>
            <a:r>
              <a:rPr lang="ru-RU" sz="2400" b="1" dirty="0"/>
              <a:t> </a:t>
            </a:r>
            <a:r>
              <a:rPr lang="ru-RU" sz="2400" b="1" dirty="0" err="1"/>
              <a:t>мутацій</a:t>
            </a:r>
            <a:r>
              <a:rPr lang="ru-RU" sz="2400" b="1" dirty="0"/>
              <a:t> </a:t>
            </a:r>
            <a:r>
              <a:rPr lang="ru-RU" sz="2400" b="1" dirty="0" err="1"/>
              <a:t>розрахований</a:t>
            </a:r>
            <a:r>
              <a:rPr lang="ru-RU" sz="2400" b="1" dirty="0"/>
              <a:t> на </a:t>
            </a:r>
            <a:r>
              <a:rPr lang="ru-RU" sz="2400" b="1" dirty="0" err="1"/>
              <a:t>швидке</a:t>
            </a:r>
            <a:r>
              <a:rPr lang="ru-RU" sz="2400" b="1" dirty="0"/>
              <a:t> </a:t>
            </a:r>
            <a:r>
              <a:rPr lang="ru-RU" sz="2400" b="1" dirty="0" err="1"/>
              <a:t>створення</a:t>
            </a:r>
            <a:r>
              <a:rPr lang="ru-RU" sz="2400" b="1" dirty="0"/>
              <a:t> </a:t>
            </a:r>
            <a:r>
              <a:rPr lang="ru-RU" sz="2400" b="1" dirty="0" err="1" smtClean="0"/>
              <a:t>вихідного</a:t>
            </a:r>
            <a:r>
              <a:rPr lang="ru-RU" sz="2400" b="1" dirty="0" smtClean="0"/>
              <a:t> </a:t>
            </a:r>
            <a:r>
              <a:rPr lang="ru-RU" sz="2400" b="1" dirty="0" err="1" smtClean="0"/>
              <a:t>матеріалу</a:t>
            </a:r>
            <a:r>
              <a:rPr lang="ru-RU" sz="2400" b="1" dirty="0" smtClean="0"/>
              <a:t> </a:t>
            </a:r>
            <a:r>
              <a:rPr lang="ru-RU" sz="2400" b="1" dirty="0"/>
              <a:t>з </a:t>
            </a:r>
            <a:r>
              <a:rPr lang="ru-RU" sz="2400" b="1" dirty="0" err="1"/>
              <a:t>потрібними</a:t>
            </a:r>
            <a:r>
              <a:rPr lang="ru-RU" sz="2400" b="1" dirty="0"/>
              <a:t> </a:t>
            </a:r>
            <a:r>
              <a:rPr lang="ru-RU" sz="2400" b="1" dirty="0" err="1"/>
              <a:t>ознаками</a:t>
            </a:r>
            <a:r>
              <a:rPr lang="ru-RU" sz="2400" b="1" dirty="0"/>
              <a:t> і </a:t>
            </a:r>
            <a:r>
              <a:rPr lang="ru-RU" sz="2400" b="1" dirty="0" err="1"/>
              <a:t>властивостями</a:t>
            </a:r>
            <a:r>
              <a:rPr lang="ru-RU" sz="2400" b="1" dirty="0"/>
              <a:t>. Але </a:t>
            </a:r>
            <a:r>
              <a:rPr lang="ru-RU" sz="2400" b="1" dirty="0" err="1"/>
              <a:t>пряме</a:t>
            </a:r>
            <a:r>
              <a:rPr lang="ru-RU" sz="2400" b="1" dirty="0"/>
              <a:t> і </a:t>
            </a:r>
            <a:r>
              <a:rPr lang="ru-RU" sz="2400" b="1" dirty="0" err="1"/>
              <a:t>швидке</a:t>
            </a:r>
            <a:r>
              <a:rPr lang="ru-RU" sz="2400" b="1" dirty="0"/>
              <a:t> </a:t>
            </a:r>
            <a:r>
              <a:rPr lang="ru-RU" sz="2400" b="1" dirty="0" err="1"/>
              <a:t>використання</a:t>
            </a:r>
            <a:r>
              <a:rPr lang="ru-RU" sz="2400" b="1" dirty="0"/>
              <a:t> </a:t>
            </a:r>
            <a:r>
              <a:rPr lang="ru-RU" sz="2400" b="1" dirty="0" err="1" smtClean="0"/>
              <a:t>мутацій</a:t>
            </a:r>
            <a:r>
              <a:rPr lang="ru-RU" sz="2400" b="1" dirty="0" smtClean="0"/>
              <a:t> при </a:t>
            </a:r>
            <a:r>
              <a:rPr lang="ru-RU" sz="2400" b="1" dirty="0" err="1"/>
              <a:t>всіх</a:t>
            </a:r>
            <a:r>
              <a:rPr lang="ru-RU" sz="2400" b="1" dirty="0"/>
              <a:t> </a:t>
            </a:r>
            <a:r>
              <a:rPr lang="ru-RU" sz="2400" b="1" dirty="0" err="1"/>
              <a:t>високих</a:t>
            </a:r>
            <a:r>
              <a:rPr lang="ru-RU" sz="2400" b="1" dirty="0"/>
              <a:t> </a:t>
            </a:r>
            <a:r>
              <a:rPr lang="ru-RU" sz="2400" b="1" dirty="0" err="1"/>
              <a:t>вимогах</a:t>
            </a:r>
            <a:r>
              <a:rPr lang="ru-RU" sz="2400" b="1" dirty="0"/>
              <a:t>, </a:t>
            </a:r>
            <a:r>
              <a:rPr lang="ru-RU" sz="2400" b="1" dirty="0" err="1"/>
              <a:t>які</a:t>
            </a:r>
            <a:r>
              <a:rPr lang="ru-RU" sz="2400" b="1" dirty="0"/>
              <a:t> </a:t>
            </a:r>
            <a:r>
              <a:rPr lang="ru-RU" sz="2400" b="1" dirty="0" err="1"/>
              <a:t>пред’являють</a:t>
            </a:r>
            <a:r>
              <a:rPr lang="ru-RU" sz="2400" b="1" dirty="0"/>
              <a:t> до </a:t>
            </a:r>
            <a:r>
              <a:rPr lang="ru-RU" sz="2400" b="1" dirty="0" err="1"/>
              <a:t>сучасних</a:t>
            </a:r>
            <a:r>
              <a:rPr lang="ru-RU" sz="2400" b="1" dirty="0"/>
              <a:t> </a:t>
            </a:r>
            <a:r>
              <a:rPr lang="ru-RU" sz="2400" b="1" dirty="0" err="1"/>
              <a:t>селекційних</a:t>
            </a:r>
            <a:r>
              <a:rPr lang="ru-RU" sz="2400" b="1" dirty="0"/>
              <a:t> </a:t>
            </a:r>
            <a:r>
              <a:rPr lang="ru-RU" sz="2400" b="1" dirty="0" err="1"/>
              <a:t>сортів</a:t>
            </a:r>
            <a:r>
              <a:rPr lang="ru-RU" sz="2400" b="1" dirty="0"/>
              <a:t>, не </a:t>
            </a:r>
            <a:r>
              <a:rPr lang="ru-RU" sz="2400" b="1" dirty="0" err="1"/>
              <a:t>завжди</a:t>
            </a:r>
            <a:r>
              <a:rPr lang="ru-RU" sz="2400" b="1" dirty="0"/>
              <a:t> </a:t>
            </a:r>
            <a:r>
              <a:rPr lang="ru-RU" sz="2400" b="1" dirty="0" err="1" smtClean="0"/>
              <a:t>дає</a:t>
            </a:r>
            <a:r>
              <a:rPr lang="ru-RU" sz="2400" b="1" dirty="0" smtClean="0"/>
              <a:t> </a:t>
            </a:r>
            <a:r>
              <a:rPr lang="ru-RU" sz="2400" b="1" dirty="0" err="1" smtClean="0"/>
              <a:t>позитивні</a:t>
            </a:r>
            <a:r>
              <a:rPr lang="ru-RU" sz="2400" b="1" dirty="0" smtClean="0"/>
              <a:t> </a:t>
            </a:r>
            <a:r>
              <a:rPr lang="ru-RU" sz="2400" b="1" dirty="0" err="1"/>
              <a:t>результати</a:t>
            </a:r>
            <a:r>
              <a:rPr lang="ru-RU" sz="2400" b="1" dirty="0"/>
              <a:t>. </a:t>
            </a:r>
            <a:r>
              <a:rPr lang="ru-RU" sz="2400" b="1" dirty="0" err="1"/>
              <a:t>Одержаний</a:t>
            </a:r>
            <a:r>
              <a:rPr lang="ru-RU" sz="2400" b="1" dirty="0"/>
              <a:t> з </a:t>
            </a:r>
            <a:r>
              <a:rPr lang="ru-RU" sz="2400" b="1" dirty="0" err="1"/>
              <a:t>використанням</a:t>
            </a:r>
            <a:r>
              <a:rPr lang="ru-RU" sz="2400" b="1" dirty="0"/>
              <a:t> мутагенезу </a:t>
            </a:r>
            <a:r>
              <a:rPr lang="ru-RU" sz="2400" b="1" dirty="0" err="1"/>
              <a:t>вихідний</a:t>
            </a:r>
            <a:r>
              <a:rPr lang="ru-RU" sz="2400" b="1" dirty="0"/>
              <a:t> </a:t>
            </a:r>
            <a:r>
              <a:rPr lang="ru-RU" sz="2400" b="1" dirty="0" err="1"/>
              <a:t>матеріал</a:t>
            </a:r>
            <a:r>
              <a:rPr lang="ru-RU" sz="2400" b="1" dirty="0"/>
              <a:t> повинен, </a:t>
            </a:r>
            <a:r>
              <a:rPr lang="ru-RU" sz="2400" b="1" dirty="0" smtClean="0"/>
              <a:t>як правило</a:t>
            </a:r>
            <a:r>
              <a:rPr lang="ru-RU" sz="2400" b="1" dirty="0"/>
              <a:t>, пройти через </a:t>
            </a:r>
            <a:r>
              <a:rPr lang="ru-RU" sz="2400" b="1" dirty="0" err="1"/>
              <a:t>гібридизацію</a:t>
            </a:r>
            <a:endParaRPr lang="ru-RU" sz="2400" b="1" dirty="0"/>
          </a:p>
        </p:txBody>
      </p:sp>
      <p:pic>
        <p:nvPicPr>
          <p:cNvPr id="614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0" y="3849594"/>
            <a:ext cx="3995936" cy="299309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427984" y="3137464"/>
            <a:ext cx="4464496" cy="370522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121849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5489"/>
            <a:ext cx="9144000" cy="2736304"/>
          </a:xfrm>
        </p:spPr>
        <p:txBody>
          <a:bodyPr/>
          <a:lstStyle/>
          <a:p>
            <a:pPr algn="ctr"/>
            <a:r>
              <a:rPr lang="ru-RU" sz="2400" b="1" dirty="0" err="1"/>
              <a:t>Експериментальний</a:t>
            </a:r>
            <a:r>
              <a:rPr lang="ru-RU" sz="2400" b="1" dirty="0"/>
              <a:t> мутагенез </a:t>
            </a:r>
            <a:r>
              <a:rPr lang="ru-RU" sz="2400" b="1" dirty="0" err="1"/>
              <a:t>використовують</a:t>
            </a:r>
            <a:r>
              <a:rPr lang="ru-RU" sz="2400" b="1" dirty="0"/>
              <a:t> в </a:t>
            </a:r>
            <a:r>
              <a:rPr lang="ru-RU" sz="2400" b="1" dirty="0" err="1"/>
              <a:t>поєднанні</a:t>
            </a:r>
            <a:r>
              <a:rPr lang="ru-RU" sz="2400" b="1" dirty="0"/>
              <a:t> з </a:t>
            </a:r>
            <a:r>
              <a:rPr lang="ru-RU" sz="2400" b="1" dirty="0" err="1"/>
              <a:t>віддаленою</a:t>
            </a:r>
            <a:r>
              <a:rPr lang="ru-RU" sz="2400" b="1" dirty="0"/>
              <a:t> </a:t>
            </a:r>
            <a:r>
              <a:rPr lang="ru-RU" sz="2400" b="1" dirty="0" err="1"/>
              <a:t>гібридизацію</a:t>
            </a:r>
            <a:r>
              <a:rPr lang="ru-RU" sz="2400" b="1" dirty="0"/>
              <a:t>.</a:t>
            </a:r>
            <a:br>
              <a:rPr lang="ru-RU" sz="2400" b="1" dirty="0"/>
            </a:br>
            <a:r>
              <a:rPr lang="ru-RU" sz="2400" b="1" dirty="0" err="1"/>
              <a:t>Підбір</a:t>
            </a:r>
            <a:r>
              <a:rPr lang="ru-RU" sz="2400" b="1" dirty="0"/>
              <a:t> </a:t>
            </a:r>
            <a:r>
              <a:rPr lang="ru-RU" sz="2400" b="1" dirty="0" err="1"/>
              <a:t>вихідного</a:t>
            </a:r>
            <a:r>
              <a:rPr lang="ru-RU" sz="2400" b="1" dirty="0"/>
              <a:t> сорту для </a:t>
            </a:r>
            <a:r>
              <a:rPr lang="ru-RU" sz="2400" b="1" dirty="0" err="1"/>
              <a:t>одержання</a:t>
            </a:r>
            <a:r>
              <a:rPr lang="ru-RU" sz="2400" b="1" dirty="0"/>
              <a:t> </a:t>
            </a:r>
            <a:r>
              <a:rPr lang="ru-RU" sz="2400" b="1" dirty="0" err="1"/>
              <a:t>мутацій</a:t>
            </a:r>
            <a:r>
              <a:rPr lang="ru-RU" sz="2400" b="1" dirty="0"/>
              <a:t> </a:t>
            </a:r>
            <a:r>
              <a:rPr lang="ru-RU" sz="2400" b="1" dirty="0" err="1"/>
              <a:t>важливий</a:t>
            </a:r>
            <a:r>
              <a:rPr lang="ru-RU" sz="2400" b="1" dirty="0"/>
              <a:t> як і </a:t>
            </a:r>
            <a:r>
              <a:rPr lang="ru-RU" sz="2400" b="1" dirty="0" err="1"/>
              <a:t>підбір</a:t>
            </a:r>
            <a:r>
              <a:rPr lang="ru-RU" sz="2400" b="1" dirty="0"/>
              <a:t> </a:t>
            </a:r>
            <a:r>
              <a:rPr lang="ru-RU" sz="2400" b="1" dirty="0" err="1"/>
              <a:t>батьківських</a:t>
            </a:r>
            <a:r>
              <a:rPr lang="ru-RU" sz="2400" b="1" dirty="0"/>
              <a:t> пар </a:t>
            </a:r>
            <a:r>
              <a:rPr lang="ru-RU" sz="2400" b="1" dirty="0" smtClean="0"/>
              <a:t>при </a:t>
            </a:r>
            <a:r>
              <a:rPr lang="ru-RU" sz="2400" b="1" dirty="0" err="1" smtClean="0"/>
              <a:t>гібридизації</a:t>
            </a:r>
            <a:r>
              <a:rPr lang="ru-RU" sz="2400" b="1" dirty="0"/>
              <a:t>. Для </a:t>
            </a:r>
            <a:r>
              <a:rPr lang="ru-RU" sz="2400" b="1" dirty="0" err="1"/>
              <a:t>створення</a:t>
            </a:r>
            <a:r>
              <a:rPr lang="ru-RU" sz="2400" b="1" dirty="0"/>
              <a:t> </a:t>
            </a:r>
            <a:r>
              <a:rPr lang="ru-RU" sz="2400" b="1" dirty="0" err="1"/>
              <a:t>потрібних</a:t>
            </a:r>
            <a:r>
              <a:rPr lang="ru-RU" sz="2400" b="1" dirty="0"/>
              <a:t> </a:t>
            </a:r>
            <a:r>
              <a:rPr lang="ru-RU" sz="2400" b="1" dirty="0" err="1"/>
              <a:t>мутацій</a:t>
            </a:r>
            <a:r>
              <a:rPr lang="ru-RU" sz="2400" b="1" dirty="0"/>
              <a:t> </a:t>
            </a:r>
            <a:r>
              <a:rPr lang="ru-RU" sz="2400" b="1" dirty="0" err="1"/>
              <a:t>необхідно</a:t>
            </a:r>
            <a:r>
              <a:rPr lang="ru-RU" sz="2400" b="1" dirty="0"/>
              <a:t> </a:t>
            </a:r>
            <a:r>
              <a:rPr lang="ru-RU" sz="2400" b="1" dirty="0" err="1"/>
              <a:t>враховувати</a:t>
            </a:r>
            <a:r>
              <a:rPr lang="ru-RU" sz="2400" b="1" dirty="0"/>
              <a:t> </a:t>
            </a:r>
            <a:r>
              <a:rPr lang="ru-RU" sz="2400" b="1" dirty="0" err="1"/>
              <a:t>здатність</a:t>
            </a:r>
            <a:r>
              <a:rPr lang="ru-RU" sz="2400" b="1" dirty="0"/>
              <a:t> </a:t>
            </a:r>
            <a:r>
              <a:rPr lang="ru-RU" sz="2400" b="1" dirty="0" err="1"/>
              <a:t>сортів</a:t>
            </a:r>
            <a:r>
              <a:rPr lang="ru-RU" sz="2400" b="1" dirty="0"/>
              <a:t> </a:t>
            </a:r>
            <a:r>
              <a:rPr lang="ru-RU" sz="2400" b="1" dirty="0" smtClean="0"/>
              <a:t>до </a:t>
            </a:r>
            <a:r>
              <a:rPr lang="ru-RU" sz="2400" b="1" dirty="0" err="1" smtClean="0"/>
              <a:t>утворення</a:t>
            </a:r>
            <a:r>
              <a:rPr lang="ru-RU" sz="2400" b="1" dirty="0" smtClean="0"/>
              <a:t> </a:t>
            </a:r>
            <a:r>
              <a:rPr lang="ru-RU" sz="2400" b="1" dirty="0"/>
              <a:t>тих </a:t>
            </a:r>
            <a:r>
              <a:rPr lang="ru-RU" sz="2400" b="1" dirty="0" err="1"/>
              <a:t>чи</a:t>
            </a:r>
            <a:r>
              <a:rPr lang="ru-RU" sz="2400" b="1" dirty="0"/>
              <a:t> </a:t>
            </a:r>
            <a:r>
              <a:rPr lang="ru-RU" sz="2400" b="1" dirty="0" err="1"/>
              <a:t>інших</a:t>
            </a:r>
            <a:r>
              <a:rPr lang="ru-RU" sz="2400" b="1" dirty="0"/>
              <a:t> </a:t>
            </a:r>
            <a:r>
              <a:rPr lang="ru-RU" sz="2400" b="1" dirty="0" err="1"/>
              <a:t>мутацій</a:t>
            </a:r>
            <a:r>
              <a:rPr lang="ru-RU" sz="2400" b="1" dirty="0"/>
              <a:t>, а </a:t>
            </a:r>
            <a:r>
              <a:rPr lang="ru-RU" sz="2400" b="1" dirty="0" err="1"/>
              <a:t>також</a:t>
            </a:r>
            <a:r>
              <a:rPr lang="ru-RU" sz="2400" b="1" dirty="0"/>
              <a:t> частоту </a:t>
            </a:r>
            <a:r>
              <a:rPr lang="ru-RU" sz="2400" b="1" dirty="0" err="1"/>
              <a:t>їх</a:t>
            </a:r>
            <a:r>
              <a:rPr lang="ru-RU" sz="2400" b="1" dirty="0"/>
              <a:t> </a:t>
            </a:r>
            <a:r>
              <a:rPr lang="ru-RU" sz="2400" b="1" dirty="0" err="1"/>
              <a:t>виникнення</a:t>
            </a:r>
            <a:r>
              <a:rPr lang="ru-RU" sz="2400" b="1" dirty="0"/>
              <a:t>.</a:t>
            </a:r>
          </a:p>
        </p:txBody>
      </p:sp>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79512" y="2924944"/>
            <a:ext cx="8784976" cy="3744416"/>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40969261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116632"/>
            <a:ext cx="9144000" cy="2650232"/>
          </a:xfrm>
        </p:spPr>
        <p:txBody>
          <a:bodyPr/>
          <a:lstStyle/>
          <a:p>
            <a:pPr algn="ctr"/>
            <a:r>
              <a:rPr lang="ru-RU" sz="2400" b="1" dirty="0"/>
              <a:t>Для </a:t>
            </a:r>
            <a:r>
              <a:rPr lang="ru-RU" sz="2400" b="1" dirty="0" err="1"/>
              <a:t>одержання</a:t>
            </a:r>
            <a:r>
              <a:rPr lang="ru-RU" sz="2400" b="1" dirty="0"/>
              <a:t> </a:t>
            </a:r>
            <a:r>
              <a:rPr lang="ru-RU" sz="2400" b="1" dirty="0" err="1"/>
              <a:t>господарсько-цінних</a:t>
            </a:r>
            <a:r>
              <a:rPr lang="ru-RU" sz="2400" b="1" dirty="0"/>
              <a:t> </a:t>
            </a:r>
            <a:r>
              <a:rPr lang="ru-RU" sz="2400" b="1" dirty="0" err="1"/>
              <a:t>мутацій</a:t>
            </a:r>
            <a:r>
              <a:rPr lang="ru-RU" sz="2400" b="1" dirty="0"/>
              <a:t> </a:t>
            </a:r>
            <a:r>
              <a:rPr lang="ru-RU" sz="2400" b="1" dirty="0" err="1"/>
              <a:t>найбільше</a:t>
            </a:r>
            <a:r>
              <a:rPr lang="ru-RU" sz="2400" b="1" dirty="0"/>
              <a:t> </a:t>
            </a:r>
            <a:r>
              <a:rPr lang="ru-RU" sz="2400" b="1" dirty="0" err="1"/>
              <a:t>використовують</a:t>
            </a:r>
            <a:r>
              <a:rPr lang="ru-RU" sz="2400" b="1" dirty="0"/>
              <a:t> </a:t>
            </a:r>
            <a:r>
              <a:rPr lang="ru-RU" sz="2400" b="1" dirty="0" smtClean="0"/>
              <a:t>гамма-</a:t>
            </a:r>
            <a:r>
              <a:rPr lang="ru-RU" sz="2400" b="1" dirty="0" err="1" smtClean="0"/>
              <a:t>промені</a:t>
            </a:r>
            <a:r>
              <a:rPr lang="ru-RU" sz="2400" b="1" dirty="0" smtClean="0"/>
              <a:t>, </a:t>
            </a:r>
            <a:r>
              <a:rPr lang="ru-RU" sz="2400" b="1" dirty="0" err="1" smtClean="0"/>
              <a:t>рентгенівське</a:t>
            </a:r>
            <a:r>
              <a:rPr lang="ru-RU" sz="2400" b="1" dirty="0" smtClean="0"/>
              <a:t> </a:t>
            </a:r>
            <a:r>
              <a:rPr lang="ru-RU" sz="2400" b="1" dirty="0" err="1"/>
              <a:t>проміння</a:t>
            </a:r>
            <a:r>
              <a:rPr lang="ru-RU" sz="2400" b="1" dirty="0"/>
              <a:t> і </a:t>
            </a:r>
            <a:r>
              <a:rPr lang="ru-RU" sz="2400" b="1" dirty="0" err="1"/>
              <a:t>нейрони</a:t>
            </a:r>
            <a:r>
              <a:rPr lang="ru-RU" sz="2400" b="1" dirty="0"/>
              <a:t>, а з </a:t>
            </a:r>
            <a:r>
              <a:rPr lang="ru-RU" sz="2400" b="1" dirty="0" err="1"/>
              <a:t>хімічних</a:t>
            </a:r>
            <a:r>
              <a:rPr lang="ru-RU" sz="2400" b="1" dirty="0"/>
              <a:t> </a:t>
            </a:r>
            <a:r>
              <a:rPr lang="ru-RU" sz="2400" b="1" dirty="0" err="1"/>
              <a:t>мутагенів</a:t>
            </a:r>
            <a:r>
              <a:rPr lang="ru-RU" sz="2400" b="1" dirty="0"/>
              <a:t> – </a:t>
            </a:r>
            <a:r>
              <a:rPr lang="ru-RU" sz="2400" b="1" dirty="0" err="1"/>
              <a:t>алкіруючі</a:t>
            </a:r>
            <a:r>
              <a:rPr lang="ru-RU" sz="2400" b="1" dirty="0"/>
              <a:t> </a:t>
            </a:r>
            <a:r>
              <a:rPr lang="ru-RU" sz="2400" b="1" dirty="0" err="1"/>
              <a:t>сполуки</a:t>
            </a:r>
            <a:r>
              <a:rPr lang="ru-RU" sz="2400" b="1" dirty="0"/>
              <a:t>: </a:t>
            </a:r>
            <a:r>
              <a:rPr lang="ru-RU" sz="2400" b="1" dirty="0" err="1" smtClean="0"/>
              <a:t>етиленімін</a:t>
            </a:r>
            <a:r>
              <a:rPr lang="ru-RU" sz="2400" b="1" dirty="0" smtClean="0"/>
              <a:t>, </a:t>
            </a:r>
            <a:r>
              <a:rPr lang="ru-RU" sz="2400" b="1" dirty="0" err="1" smtClean="0"/>
              <a:t>нітрозоетилсечовина</a:t>
            </a:r>
            <a:r>
              <a:rPr lang="ru-RU" sz="2400" b="1" dirty="0"/>
              <a:t>, </a:t>
            </a:r>
            <a:r>
              <a:rPr lang="ru-RU" sz="2400" b="1" dirty="0" err="1"/>
              <a:t>етилметансудьфонат</a:t>
            </a:r>
            <a:r>
              <a:rPr lang="ru-RU" sz="2400" b="1" dirty="0"/>
              <a:t> та </a:t>
            </a:r>
            <a:r>
              <a:rPr lang="ru-RU" sz="2400" b="1" dirty="0" err="1"/>
              <a:t>ін</a:t>
            </a:r>
            <a:r>
              <a:rPr lang="ru-RU" sz="2400" b="1" dirty="0"/>
              <a:t>. </a:t>
            </a:r>
            <a:r>
              <a:rPr lang="ru-RU" sz="2400" b="1" dirty="0" err="1"/>
              <a:t>Концентрації</a:t>
            </a:r>
            <a:r>
              <a:rPr lang="ru-RU" sz="2400" b="1" dirty="0"/>
              <a:t> </a:t>
            </a:r>
            <a:r>
              <a:rPr lang="ru-RU" sz="2400" b="1" dirty="0" err="1"/>
              <a:t>хімічних</a:t>
            </a:r>
            <a:r>
              <a:rPr lang="ru-RU" sz="2400" b="1" dirty="0"/>
              <a:t> </a:t>
            </a:r>
            <a:r>
              <a:rPr lang="ru-RU" sz="2400" b="1" dirty="0" err="1"/>
              <a:t>мутагенів</a:t>
            </a:r>
            <a:r>
              <a:rPr lang="ru-RU" sz="2400" b="1" dirty="0"/>
              <a:t> і </a:t>
            </a:r>
            <a:r>
              <a:rPr lang="ru-RU" sz="2400" b="1" dirty="0" err="1" smtClean="0"/>
              <a:t>дози</a:t>
            </a:r>
            <a:r>
              <a:rPr lang="ru-RU" sz="2400" b="1" dirty="0" smtClean="0"/>
              <a:t> </a:t>
            </a:r>
            <a:r>
              <a:rPr lang="ru-RU" sz="2400" b="1" dirty="0" err="1" smtClean="0"/>
              <a:t>іонізуючих</a:t>
            </a:r>
            <a:r>
              <a:rPr lang="ru-RU" sz="2400" b="1" dirty="0" smtClean="0"/>
              <a:t> </a:t>
            </a:r>
            <a:r>
              <a:rPr lang="ru-RU" sz="2400" b="1" dirty="0" err="1"/>
              <a:t>випромінювань</a:t>
            </a:r>
            <a:r>
              <a:rPr lang="ru-RU" sz="2400" b="1" dirty="0"/>
              <a:t> не </a:t>
            </a:r>
            <a:r>
              <a:rPr lang="ru-RU" sz="2400" b="1" dirty="0" err="1"/>
              <a:t>повинні</a:t>
            </a:r>
            <a:r>
              <a:rPr lang="ru-RU" sz="2400" b="1" dirty="0"/>
              <a:t> бути </a:t>
            </a:r>
            <a:r>
              <a:rPr lang="ru-RU" sz="2400" b="1" dirty="0" err="1"/>
              <a:t>високими</a:t>
            </a:r>
            <a:r>
              <a:rPr lang="ru-RU" sz="2400" b="1" dirty="0"/>
              <a:t>.</a:t>
            </a:r>
            <a:br>
              <a:rPr lang="ru-RU" sz="2400" b="1" dirty="0"/>
            </a:br>
            <a:endParaRPr lang="ru-RU" sz="2400" b="1" dirty="0"/>
          </a:p>
        </p:txBody>
      </p:sp>
      <p:pic>
        <p:nvPicPr>
          <p:cNvPr id="8196" name="Picture 4"/>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79512" y="2440171"/>
            <a:ext cx="8784976" cy="4301197"/>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extLst>
      <p:ext uri="{BB962C8B-B14F-4D97-AF65-F5344CB8AC3E}">
        <p14:creationId xmlns:p14="http://schemas.microsoft.com/office/powerpoint/2010/main" xmlns="" val="41596217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72" y="116632"/>
            <a:ext cx="9144000" cy="2146176"/>
          </a:xfrm>
        </p:spPr>
        <p:txBody>
          <a:bodyPr/>
          <a:lstStyle/>
          <a:p>
            <a:pPr algn="ctr"/>
            <a:r>
              <a:rPr lang="ru-RU" sz="2800" b="1" dirty="0" err="1"/>
              <a:t>Поліплоїдія</a:t>
            </a:r>
            <a:r>
              <a:rPr lang="ru-RU" sz="2800" b="1" dirty="0"/>
              <a:t> — </a:t>
            </a:r>
            <a:r>
              <a:rPr lang="ru-RU" sz="2800" b="1" dirty="0" err="1"/>
              <a:t>збільшення</a:t>
            </a:r>
            <a:r>
              <a:rPr lang="ru-RU" sz="2800" b="1" dirty="0"/>
              <a:t> </a:t>
            </a:r>
            <a:r>
              <a:rPr lang="ru-RU" sz="2800" b="1" dirty="0" err="1"/>
              <a:t>кількості</a:t>
            </a:r>
            <a:r>
              <a:rPr lang="ru-RU" sz="2800" b="1" dirty="0"/>
              <a:t> </a:t>
            </a:r>
            <a:r>
              <a:rPr lang="ru-RU" sz="2800" b="1" dirty="0" err="1"/>
              <a:t>наборів</a:t>
            </a:r>
            <a:r>
              <a:rPr lang="ru-RU" sz="2800" b="1" dirty="0"/>
              <a:t> хромосом в </a:t>
            </a:r>
            <a:r>
              <a:rPr lang="ru-RU" sz="2800" b="1" dirty="0" err="1" smtClean="0"/>
              <a:t>клітинах</a:t>
            </a:r>
            <a:r>
              <a:rPr lang="ru-RU" sz="2800" b="1" dirty="0" smtClean="0"/>
              <a:t> </a:t>
            </a:r>
            <a:r>
              <a:rPr lang="ru-RU" sz="2800" b="1" dirty="0"/>
              <a:t>тканин </a:t>
            </a:r>
            <a:r>
              <a:rPr lang="ru-RU" sz="2800" b="1" dirty="0" err="1"/>
              <a:t>організму</a:t>
            </a:r>
            <a:r>
              <a:rPr lang="ru-RU" sz="2800" b="1" dirty="0"/>
              <a:t>, </a:t>
            </a:r>
            <a:r>
              <a:rPr lang="ru-RU" sz="2800" b="1" dirty="0" err="1"/>
              <a:t>кратне</a:t>
            </a:r>
            <a:r>
              <a:rPr lang="ru-RU" sz="2800" b="1" dirty="0"/>
              <a:t> одинарному (</a:t>
            </a:r>
            <a:r>
              <a:rPr lang="ru-RU" sz="2800" b="1" dirty="0" err="1"/>
              <a:t>гаплоїдному</a:t>
            </a:r>
            <a:r>
              <a:rPr lang="ru-RU" sz="2800" b="1" dirty="0"/>
              <a:t>) набору хромосом –  </a:t>
            </a:r>
            <a:r>
              <a:rPr lang="ru-RU" sz="2800" b="1" dirty="0" err="1"/>
              <a:t>молекулярних</a:t>
            </a:r>
            <a:r>
              <a:rPr lang="ru-RU" sz="2800" b="1" dirty="0"/>
              <a:t> структур, де </a:t>
            </a:r>
            <a:r>
              <a:rPr lang="ru-RU" sz="2800" b="1" dirty="0" err="1"/>
              <a:t>міститься</a:t>
            </a:r>
            <a:r>
              <a:rPr lang="ru-RU" sz="2800" b="1" dirty="0"/>
              <a:t> </a:t>
            </a:r>
            <a:r>
              <a:rPr lang="ru-RU" sz="2800" b="1" dirty="0" err="1"/>
              <a:t>близько</a:t>
            </a:r>
            <a:r>
              <a:rPr lang="ru-RU" sz="2800" b="1" dirty="0"/>
              <a:t> 90 % ДНК </a:t>
            </a:r>
            <a:r>
              <a:rPr lang="ru-RU" sz="2800" b="1" dirty="0" err="1"/>
              <a:t>клітини</a:t>
            </a:r>
            <a:r>
              <a:rPr lang="ru-RU" sz="2800" b="1" dirty="0"/>
              <a:t>.</a:t>
            </a:r>
          </a:p>
        </p:txBody>
      </p:sp>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95536" y="2276872"/>
            <a:ext cx="8424936" cy="4305672"/>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6843644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Базовая">
  <a:themeElements>
    <a:clrScheme name="Метро">
      <a:dk1>
        <a:sysClr val="windowText" lastClr="000000"/>
      </a:dk1>
      <a:lt1>
        <a:sysClr val="window" lastClr="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Базовая">
      <a:maj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Базовая">
      <a:fillStyleLst>
        <a:solidFill>
          <a:schemeClr val="phClr"/>
        </a:solidFill>
        <a:gradFill rotWithShape="1">
          <a:gsLst>
            <a:gs pos="0">
              <a:schemeClr val="phClr">
                <a:tint val="90000"/>
              </a:schemeClr>
            </a:gs>
            <a:gs pos="48000">
              <a:schemeClr val="phClr">
                <a:tint val="54000"/>
                <a:satMod val="140000"/>
              </a:schemeClr>
            </a:gs>
            <a:gs pos="100000">
              <a:schemeClr val="phClr">
                <a:tint val="24000"/>
                <a:satMod val="260000"/>
              </a:schemeClr>
            </a:gs>
          </a:gsLst>
          <a:lin ang="16200000" scaled="1"/>
        </a:gradFill>
        <a:gradFill rotWithShape="1">
          <a:gsLst>
            <a:gs pos="0">
              <a:schemeClr val="phClr"/>
            </a:gs>
            <a:gs pos="100000">
              <a:schemeClr val="phClr">
                <a:shade val="48000"/>
                <a:satMod val="180000"/>
                <a:lumMod val="94000"/>
              </a:schemeClr>
            </a:gs>
            <a:gs pos="100000">
              <a:schemeClr val="phClr">
                <a:shade val="48000"/>
                <a:satMod val="180000"/>
                <a:lumMod val="94000"/>
              </a:schemeClr>
            </a:gs>
          </a:gsLst>
          <a:lin ang="4140000" scaled="1"/>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63500" dist="12700" dir="5400000" sx="102000" sy="102000" rotWithShape="0">
              <a:srgbClr val="000000">
                <a:alpha val="32000"/>
              </a:srgbClr>
            </a:outerShdw>
          </a:effectLst>
        </a:effectStyle>
        <a:effectStyle>
          <a:effectLst>
            <a:outerShdw blurRad="76200" dist="38100" dir="5400000" rotWithShape="0">
              <a:srgbClr val="000000">
                <a:alpha val="60000"/>
              </a:srgbClr>
            </a:outerShdw>
          </a:effectLst>
          <a:scene3d>
            <a:camera prst="orthographicFront">
              <a:rot lat="0" lon="0" rev="0"/>
            </a:camera>
            <a:lightRig rig="glow" dir="tl">
              <a:rot lat="0" lon="0" rev="19800000"/>
            </a:lightRig>
          </a:scene3d>
          <a:sp3d prstMaterial="metal">
            <a:bevelT w="38100" h="38100"/>
          </a:sp3d>
        </a:effectStyle>
        <a:effectStyle>
          <a:effectLst>
            <a:outerShdw blurRad="114300" dist="114300" dir="5400000" rotWithShape="0">
              <a:srgbClr val="000000">
                <a:alpha val="70000"/>
              </a:srgbClr>
            </a:outerShdw>
          </a:effectLst>
          <a:scene3d>
            <a:camera prst="orthographicFront">
              <a:rot lat="0" lon="0" rev="0"/>
            </a:camera>
            <a:lightRig rig="threePt" dir="t">
              <a:rot lat="0" lon="0" rev="19800000"/>
            </a:lightRig>
          </a:scene3d>
          <a:sp3d prstMaterial="plastic">
            <a:bevelT w="50800" h="508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Elemental</Template>
  <TotalTime>107</TotalTime>
  <Words>401</Words>
  <Application>Microsoft Office PowerPoint</Application>
  <PresentationFormat>Экран (4:3)</PresentationFormat>
  <Paragraphs>13</Paragraphs>
  <Slides>12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12</vt:i4>
      </vt:variant>
    </vt:vector>
  </HeadingPairs>
  <TitlesOfParts>
    <vt:vector size="13" baseType="lpstr">
      <vt:lpstr>Базовая</vt:lpstr>
      <vt:lpstr>Використання експериментального мутагенезу та поліплоїдії в селекції </vt:lpstr>
      <vt:lpstr>Експериментальний мутагенез – важливе джерело створення вихідного матеріалу в селекції рослин. Але значення експериментального мутагенезу в селекції рослин було прийняте не відразу.</vt:lpstr>
      <vt:lpstr>Мутагенні фактори бувають фізичними, хімічними і біогенними.  Серед фізичних мутагенів найбільш вивченими  є гамма-випромінювання, ультрафіолетове, рентгенівське випромінювання, потоки швидких нейтронів, екстремальні температури тощо</vt:lpstr>
      <vt:lpstr>Хімічні мутагенні фактори поділяють на чотири групи: 1) високоактивні речовини, які можуть переносити алкільні групи та інші молекули. До них належать: етиленімін, диетилсульфат, диметилсульфат, нітрозоетил – і нітрозометилсечовина; 2) мінеральні солі, алкалоїди, різні кислоти (азотиста, колхіцин); 3) перекиси з активними вільними радикалами (ОН, Н); 4) метаболіт-аналоги</vt:lpstr>
      <vt:lpstr>Можливі два основні шляхи селекційного застосування штучних мутацій: пряме використання мутацій, одержаних в самих кращих районованих сортах, і в процесі гібридизації</vt:lpstr>
      <vt:lpstr>Метод прямого використання мутацій розрахований на швидке створення вихідного матеріалу з потрібними ознаками і властивостями. Але пряме і швидке використання мутацій при всіх високих вимогах, які пред’являють до сучасних селекційних сортів, не завжди дає позитивні результати. Одержаний з використанням мутагенезу вихідний матеріал повинен, як правило, пройти через гібридизацію</vt:lpstr>
      <vt:lpstr>Експериментальний мутагенез використовують в поєднанні з віддаленою гібридизацію. Підбір вихідного сорту для одержання мутацій важливий як і підбір батьківських пар при гібридизації. Для створення потрібних мутацій необхідно враховувати здатність сортів до утворення тих чи інших мутацій, а також частоту їх виникнення.</vt:lpstr>
      <vt:lpstr>Для одержання господарсько-цінних мутацій найбільше використовують гамма-промені, рентгенівське проміння і нейрони, а з хімічних мутагенів – алкіруючі сполуки: етиленімін, нітрозоетилсечовина, етилметансудьфонат та ін. Концентрації хімічних мутагенів і дози іонізуючих випромінювань не повинні бути високими. </vt:lpstr>
      <vt:lpstr>Поліплоїдія — збільшення кількості наборів хромосом в клітинах тканин організму, кратне одинарному (гаплоїдному) набору хромосом –  молекулярних структур, де міститься близько 90 % ДНК клітини.</vt:lpstr>
      <vt:lpstr>Поліплоїди – це організми, в клітинах яких є більше двох наборів хромосом: триплоїди – містять три набори, тетраплоїди – містять чотири набори і т.д. Поліплоїди з непарним набором хромосом (3n, 5 n) стерильні, тобто не дають потомства. Яскравим прикладом поліплоїду з непарним набором хромосом є банани, які не розмножуються насінням, а лише вегетативним шляхом.</vt:lpstr>
      <vt:lpstr>Поліплоїдні рослини одержують, діючи на них високими температурами, радіацією, хімічними речовинами та ін. Досить часто використовують хімічну речовину колхіцин, який не впливає на процес подвоєння хромосом, але, внаслідок її дії на клітину, руйнується веретено розподілу при мітозі.</vt:lpstr>
      <vt:lpstr>Отже, використовуючи в сільському господарстві поліплоїдні форми, насамперед, досягається підвищення врожайності сільськогосподарських культур, що має велике значення для підвищення ефективності сільськогосподарського виробництва.</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Використання експериментального мутагенезу та поліплоїдії в селекції !</dc:title>
  <dc:creator>Admin</dc:creator>
  <cp:lastModifiedBy>Демонстрационная версия</cp:lastModifiedBy>
  <cp:revision>8</cp:revision>
  <dcterms:created xsi:type="dcterms:W3CDTF">2020-06-11T18:11:02Z</dcterms:created>
  <dcterms:modified xsi:type="dcterms:W3CDTF">2020-08-28T07:46:35Z</dcterms:modified>
</cp:coreProperties>
</file>