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58" r:id="rId3"/>
    <p:sldId id="289" r:id="rId4"/>
    <p:sldId id="259" r:id="rId5"/>
    <p:sldId id="260" r:id="rId6"/>
    <p:sldId id="262" r:id="rId7"/>
    <p:sldId id="261" r:id="rId8"/>
    <p:sldId id="263" r:id="rId9"/>
    <p:sldId id="264" r:id="rId10"/>
    <p:sldId id="265" r:id="rId11"/>
    <p:sldId id="266" r:id="rId12"/>
    <p:sldId id="267" r:id="rId13"/>
    <p:sldId id="274" r:id="rId14"/>
    <p:sldId id="275" r:id="rId15"/>
    <p:sldId id="276" r:id="rId16"/>
    <p:sldId id="273" r:id="rId17"/>
    <p:sldId id="268" r:id="rId18"/>
    <p:sldId id="269" r:id="rId19"/>
    <p:sldId id="270" r:id="rId20"/>
    <p:sldId id="271" r:id="rId21"/>
    <p:sldId id="272" r:id="rId22"/>
    <p:sldId id="277" r:id="rId23"/>
    <p:sldId id="278" r:id="rId24"/>
    <p:sldId id="279" r:id="rId25"/>
    <p:sldId id="280" r:id="rId26"/>
    <p:sldId id="281" r:id="rId27"/>
    <p:sldId id="282" r:id="rId28"/>
    <p:sldId id="283" r:id="rId29"/>
    <p:sldId id="284" r:id="rId30"/>
    <p:sldId id="287" r:id="rId31"/>
    <p:sldId id="285" r:id="rId32"/>
    <p:sldId id="286" r:id="rId3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10114C-5BEE-47CA-9388-A08051B58225}" type="datetimeFigureOut">
              <a:rPr lang="uk-UA" smtClean="0"/>
              <a:t>01.09.2019</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FEC2B2-D0F5-40AF-A1CF-935B2A876B71}" type="slidenum">
              <a:rPr lang="uk-UA" smtClean="0"/>
              <a:t>‹#›</a:t>
            </a:fld>
            <a:endParaRPr lang="uk-UA"/>
          </a:p>
        </p:txBody>
      </p:sp>
    </p:spTree>
    <p:extLst>
      <p:ext uri="{BB962C8B-B14F-4D97-AF65-F5344CB8AC3E}">
        <p14:creationId xmlns:p14="http://schemas.microsoft.com/office/powerpoint/2010/main" val="1295955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4C71EC6-210F-42DE-9C53-41977AD35B3D}" type="datetimeFigureOut">
              <a:rPr lang="ru-RU" smtClean="0"/>
              <a:t>01.09.2019</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01.09.2019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01.09.2019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01.09.2019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t>01.09.2019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01.09.2019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01.09.2019</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B4C71EC6-210F-42DE-9C53-41977AD35B3D}" type="datetimeFigureOut">
              <a:rPr lang="ru-RU" smtClean="0"/>
              <a:t>01.09.2019</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4C71EC6-210F-42DE-9C53-41977AD35B3D}" type="datetimeFigureOut">
              <a:rPr lang="ru-RU" smtClean="0"/>
              <a:t>01.09.2019</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B4C71EC6-210F-42DE-9C53-41977AD35B3D}" type="datetimeFigureOut">
              <a:rPr lang="ru-RU" smtClean="0"/>
              <a:t>01.09.2019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4C71EC6-210F-42DE-9C53-41977AD35B3D}" type="datetimeFigureOut">
              <a:rPr lang="ru-RU" smtClean="0"/>
              <a:t>01.09.2019</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19B0651-EE4F-4900-A07F-96A6BFA9D0F0}"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C71EC6-210F-42DE-9C53-41977AD35B3D}" type="datetimeFigureOut">
              <a:rPr lang="ru-RU" smtClean="0"/>
              <a:t>01.09.2019</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zakon.rada.gov.ua/laws/show/254%D0%BA/96-%D0%B2%D1%8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zakon.rada.gov.ua/laws/show/254%D0%BA/96-%D0%B2%D1%80"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836713"/>
            <a:ext cx="7772400" cy="3672408"/>
          </a:xfrm>
        </p:spPr>
        <p:txBody>
          <a:bodyPr>
            <a:noAutofit/>
          </a:bodyPr>
          <a:lstStyle/>
          <a:p>
            <a:pPr algn="ctr"/>
            <a:r>
              <a:rPr lang="uk-UA" sz="6000" spc="-150" dirty="0" smtClean="0">
                <a:solidFill>
                  <a:schemeClr val="accent5">
                    <a:lumMod val="75000"/>
                  </a:schemeClr>
                </a:solidFill>
                <a:latin typeface="Times New Roman" pitchFamily="18" charset="0"/>
                <a:cs typeface="Times New Roman" pitchFamily="18" charset="0"/>
              </a:rPr>
              <a:t>Поняття та принципи адміністративного судочинства</a:t>
            </a:r>
            <a:endParaRPr lang="uk-UA" sz="6000" spc="-150" dirty="0">
              <a:solidFill>
                <a:schemeClr val="accent5">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228928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481328"/>
            <a:ext cx="9144000" cy="4972008"/>
          </a:xfrm>
        </p:spPr>
        <p:txBody>
          <a:bodyPr>
            <a:normAutofit fontScale="77500" lnSpcReduction="20000"/>
          </a:bodyPr>
          <a:lstStyle/>
          <a:p>
            <a:pPr algn="just"/>
            <a:r>
              <a:rPr lang="uk-UA" dirty="0" smtClean="0">
                <a:latin typeface="Times New Roman" pitchFamily="18" charset="0"/>
                <a:cs typeface="Times New Roman" pitchFamily="18" charset="0"/>
              </a:rPr>
              <a:t> </a:t>
            </a:r>
            <a:r>
              <a:rPr lang="uk-UA" dirty="0">
                <a:latin typeface="Times New Roman" pitchFamily="18" charset="0"/>
                <a:cs typeface="Times New Roman" pitchFamily="18" charset="0"/>
              </a:rPr>
              <a:t>на підставі, у межах повноважень та у спосіб, що </a:t>
            </a:r>
            <a:r>
              <a:rPr lang="uk-UA" dirty="0" err="1">
                <a:latin typeface="Times New Roman" pitchFamily="18" charset="0"/>
                <a:cs typeface="Times New Roman" pitchFamily="18" charset="0"/>
              </a:rPr>
              <a:t>визначені </a:t>
            </a:r>
            <a:r>
              <a:rPr lang="uk-UA" u="sng" dirty="0" err="1">
                <a:latin typeface="Times New Roman" pitchFamily="18" charset="0"/>
                <a:cs typeface="Times New Roman" pitchFamily="18" charset="0"/>
                <a:hlinkClick r:id="rId2"/>
              </a:rPr>
              <a:t>Конст</a:t>
            </a:r>
            <a:r>
              <a:rPr lang="uk-UA" u="sng" dirty="0">
                <a:latin typeface="Times New Roman" pitchFamily="18" charset="0"/>
                <a:cs typeface="Times New Roman" pitchFamily="18" charset="0"/>
                <a:hlinkClick r:id="rId2"/>
              </a:rPr>
              <a:t>итуцією</a:t>
            </a:r>
            <a:r>
              <a:rPr lang="uk-UA" dirty="0">
                <a:latin typeface="Times New Roman" pitchFamily="18" charset="0"/>
                <a:cs typeface="Times New Roman" pitchFamily="18" charset="0"/>
              </a:rPr>
              <a:t> та законами України;</a:t>
            </a:r>
          </a:p>
          <a:p>
            <a:pPr algn="just"/>
            <a:r>
              <a:rPr lang="uk-UA" dirty="0" smtClean="0">
                <a:latin typeface="Times New Roman" pitchFamily="18" charset="0"/>
                <a:cs typeface="Times New Roman" pitchFamily="18" charset="0"/>
              </a:rPr>
              <a:t>з </a:t>
            </a:r>
            <a:r>
              <a:rPr lang="uk-UA" dirty="0">
                <a:latin typeface="Times New Roman" pitchFamily="18" charset="0"/>
                <a:cs typeface="Times New Roman" pitchFamily="18" charset="0"/>
              </a:rPr>
              <a:t>використанням повноваження з метою, з якою це повноваження надано;</a:t>
            </a:r>
          </a:p>
          <a:p>
            <a:pPr algn="just"/>
            <a:r>
              <a:rPr lang="uk-UA" dirty="0" smtClean="0">
                <a:latin typeface="Times New Roman" pitchFamily="18" charset="0"/>
                <a:cs typeface="Times New Roman" pitchFamily="18" charset="0"/>
              </a:rPr>
              <a:t>обґрунтовано</a:t>
            </a:r>
            <a:r>
              <a:rPr lang="uk-UA" dirty="0">
                <a:latin typeface="Times New Roman" pitchFamily="18" charset="0"/>
                <a:cs typeface="Times New Roman" pitchFamily="18" charset="0"/>
              </a:rPr>
              <a:t>, тобто з урахуванням усіх обставин, що мають значення для прийняття рішення (вчинення дії);</a:t>
            </a:r>
          </a:p>
          <a:p>
            <a:pPr algn="just"/>
            <a:r>
              <a:rPr lang="uk-UA" dirty="0" smtClean="0">
                <a:latin typeface="Times New Roman" pitchFamily="18" charset="0"/>
                <a:cs typeface="Times New Roman" pitchFamily="18" charset="0"/>
              </a:rPr>
              <a:t>безсторонньо </a:t>
            </a:r>
            <a:r>
              <a:rPr lang="uk-UA" dirty="0">
                <a:latin typeface="Times New Roman" pitchFamily="18" charset="0"/>
                <a:cs typeface="Times New Roman" pitchFamily="18" charset="0"/>
              </a:rPr>
              <a:t>(неупереджено);</a:t>
            </a:r>
          </a:p>
          <a:p>
            <a:pPr algn="just"/>
            <a:r>
              <a:rPr lang="uk-UA" dirty="0" smtClean="0">
                <a:latin typeface="Times New Roman" pitchFamily="18" charset="0"/>
                <a:cs typeface="Times New Roman" pitchFamily="18" charset="0"/>
              </a:rPr>
              <a:t>добросовісно</a:t>
            </a:r>
            <a:r>
              <a:rPr lang="uk-UA" dirty="0">
                <a:latin typeface="Times New Roman" pitchFamily="18" charset="0"/>
                <a:cs typeface="Times New Roman" pitchFamily="18" charset="0"/>
              </a:rPr>
              <a:t>;</a:t>
            </a:r>
          </a:p>
          <a:p>
            <a:pPr algn="just"/>
            <a:r>
              <a:rPr lang="uk-UA" dirty="0" smtClean="0">
                <a:latin typeface="Times New Roman" pitchFamily="18" charset="0"/>
                <a:cs typeface="Times New Roman" pitchFamily="18" charset="0"/>
              </a:rPr>
              <a:t>розсудливо</a:t>
            </a:r>
            <a:r>
              <a:rPr lang="uk-UA" dirty="0">
                <a:latin typeface="Times New Roman" pitchFamily="18" charset="0"/>
                <a:cs typeface="Times New Roman" pitchFamily="18" charset="0"/>
              </a:rPr>
              <a:t>;</a:t>
            </a:r>
          </a:p>
          <a:p>
            <a:pPr algn="just"/>
            <a:r>
              <a:rPr lang="uk-UA" dirty="0" smtClean="0">
                <a:latin typeface="Times New Roman" pitchFamily="18" charset="0"/>
                <a:cs typeface="Times New Roman" pitchFamily="18" charset="0"/>
              </a:rPr>
              <a:t>з </a:t>
            </a:r>
            <a:r>
              <a:rPr lang="uk-UA" dirty="0">
                <a:latin typeface="Times New Roman" pitchFamily="18" charset="0"/>
                <a:cs typeface="Times New Roman" pitchFamily="18" charset="0"/>
              </a:rPr>
              <a:t>дотриманням принципу рівності перед законом, запобігаючи всім формам дискримінації;</a:t>
            </a:r>
          </a:p>
          <a:p>
            <a:pPr algn="just"/>
            <a:r>
              <a:rPr lang="uk-UA" dirty="0" smtClean="0">
                <a:latin typeface="Times New Roman" pitchFamily="18" charset="0"/>
                <a:cs typeface="Times New Roman" pitchFamily="18" charset="0"/>
              </a:rPr>
              <a:t>пропорційно</a:t>
            </a:r>
            <a:r>
              <a:rPr lang="uk-UA" dirty="0">
                <a:latin typeface="Times New Roman" pitchFamily="18" charset="0"/>
                <a:cs typeface="Times New Roman" pitchFamily="18" charset="0"/>
              </a:rPr>
              <a:t>, зокрема з дотриманням необхідного балансу між будь-якими несприятливими наслідками для прав, свобод та інтересів особи і цілями, на досягнення яких спрямоване це рішення (дія);</a:t>
            </a:r>
          </a:p>
          <a:p>
            <a:pPr algn="just"/>
            <a:r>
              <a:rPr lang="uk-UA" dirty="0" smtClean="0">
                <a:latin typeface="Times New Roman" pitchFamily="18" charset="0"/>
                <a:cs typeface="Times New Roman" pitchFamily="18" charset="0"/>
              </a:rPr>
              <a:t>з </a:t>
            </a:r>
            <a:r>
              <a:rPr lang="uk-UA" dirty="0">
                <a:latin typeface="Times New Roman" pitchFamily="18" charset="0"/>
                <a:cs typeface="Times New Roman" pitchFamily="18" charset="0"/>
              </a:rPr>
              <a:t>урахуванням права особи на участь у процесі прийняття рішення;</a:t>
            </a:r>
          </a:p>
          <a:p>
            <a:pPr algn="just"/>
            <a:r>
              <a:rPr lang="uk-UA" dirty="0" smtClean="0">
                <a:latin typeface="Times New Roman" pitchFamily="18" charset="0"/>
                <a:cs typeface="Times New Roman" pitchFamily="18" charset="0"/>
              </a:rPr>
              <a:t>своєчасно</a:t>
            </a:r>
            <a:r>
              <a:rPr lang="uk-UA" dirty="0">
                <a:latin typeface="Times New Roman" pitchFamily="18" charset="0"/>
                <a:cs typeface="Times New Roman" pitchFamily="18" charset="0"/>
              </a:rPr>
              <a:t>, тобто протягом розумного строку</a:t>
            </a:r>
            <a:r>
              <a:rPr lang="uk-UA" dirty="0"/>
              <a:t>.</a:t>
            </a:r>
          </a:p>
        </p:txBody>
      </p:sp>
      <p:sp>
        <p:nvSpPr>
          <p:cNvPr id="2" name="Заголовок 1"/>
          <p:cNvSpPr>
            <a:spLocks noGrp="1"/>
          </p:cNvSpPr>
          <p:nvPr>
            <p:ph type="title"/>
          </p:nvPr>
        </p:nvSpPr>
        <p:spPr>
          <a:xfrm>
            <a:off x="0" y="0"/>
            <a:ext cx="8964488" cy="1417638"/>
          </a:xfrm>
        </p:spPr>
        <p:txBody>
          <a:bodyPr>
            <a:noAutofit/>
          </a:bodyPr>
          <a:lstStyle/>
          <a:p>
            <a:pPr algn="ctr"/>
            <a:r>
              <a:rPr lang="uk-UA" sz="2400" dirty="0">
                <a:solidFill>
                  <a:schemeClr val="bg2">
                    <a:lumMod val="25000"/>
                  </a:schemeClr>
                </a:solidFill>
                <a:effectLst/>
                <a:latin typeface="Times New Roman" pitchFamily="18" charset="0"/>
                <a:cs typeface="Times New Roman" pitchFamily="18" charset="0"/>
              </a:rPr>
              <a:t>У справах щодо оскарження рішень, дій чи бездіяльності суб’єктів владних повноважень </a:t>
            </a:r>
            <a:r>
              <a:rPr lang="uk-UA" sz="3200" u="sng" dirty="0">
                <a:solidFill>
                  <a:schemeClr val="accent6">
                    <a:lumMod val="60000"/>
                    <a:lumOff val="40000"/>
                  </a:schemeClr>
                </a:solidFill>
                <a:effectLst/>
                <a:latin typeface="Times New Roman" pitchFamily="18" charset="0"/>
                <a:cs typeface="Times New Roman" pitchFamily="18" charset="0"/>
              </a:rPr>
              <a:t>адміністративні суди перевіряють,</a:t>
            </a:r>
            <a:r>
              <a:rPr lang="uk-UA" sz="3200" dirty="0">
                <a:solidFill>
                  <a:schemeClr val="bg2">
                    <a:lumMod val="25000"/>
                  </a:schemeClr>
                </a:solidFill>
                <a:effectLst/>
                <a:latin typeface="Times New Roman" pitchFamily="18" charset="0"/>
                <a:cs typeface="Times New Roman" pitchFamily="18" charset="0"/>
              </a:rPr>
              <a:t> </a:t>
            </a:r>
            <a:r>
              <a:rPr lang="uk-UA" sz="2400" dirty="0">
                <a:solidFill>
                  <a:schemeClr val="bg2">
                    <a:lumMod val="25000"/>
                  </a:schemeClr>
                </a:solidFill>
                <a:effectLst/>
                <a:latin typeface="Times New Roman" pitchFamily="18" charset="0"/>
                <a:cs typeface="Times New Roman" pitchFamily="18" charset="0"/>
              </a:rPr>
              <a:t>чи прийняті (вчинені) вони:</a:t>
            </a:r>
            <a:endParaRPr lang="uk-UA" sz="2400"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019088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109728" indent="0" algn="just">
              <a:buNone/>
            </a:pP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орган </a:t>
            </a:r>
            <a:r>
              <a:rPr lang="ru-RU" dirty="0" err="1">
                <a:latin typeface="Times New Roman" pitchFamily="18" charset="0"/>
                <a:cs typeface="Times New Roman" pitchFamily="18" charset="0"/>
              </a:rPr>
              <a:t>державної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влади</a:t>
            </a:r>
            <a:r>
              <a:rPr lang="ru-RU" dirty="0">
                <a:latin typeface="Times New Roman" pitchFamily="18" charset="0"/>
                <a:cs typeface="Times New Roman" pitchFamily="18" charset="0"/>
              </a:rPr>
              <a:t>, орган </a:t>
            </a:r>
            <a:r>
              <a:rPr lang="ru-RU" dirty="0" err="1">
                <a:latin typeface="Times New Roman" pitchFamily="18" charset="0"/>
                <a:cs typeface="Times New Roman" pitchFamily="18" charset="0"/>
              </a:rPr>
              <a:t>місцевого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самоврядування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їх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посадова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службова</a:t>
            </a:r>
            <a:r>
              <a:rPr lang="ru-RU" dirty="0">
                <a:latin typeface="Times New Roman" pitchFamily="18" charset="0"/>
                <a:cs typeface="Times New Roman" pitchFamily="18" charset="0"/>
              </a:rPr>
              <a:t> особа, </a:t>
            </a:r>
            <a:r>
              <a:rPr lang="ru-RU" dirty="0" err="1">
                <a:latin typeface="Times New Roman" pitchFamily="18" charset="0"/>
                <a:cs typeface="Times New Roman" pitchFamily="18" charset="0"/>
              </a:rPr>
              <a:t>інший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суб’єкт</a:t>
            </a:r>
            <a:r>
              <a:rPr lang="ru-RU" dirty="0">
                <a:latin typeface="Times New Roman" pitchFamily="18" charset="0"/>
                <a:cs typeface="Times New Roman" pitchFamily="18" charset="0"/>
              </a:rPr>
              <a:t> при </a:t>
            </a:r>
            <a:r>
              <a:rPr lang="ru-RU" dirty="0" err="1">
                <a:latin typeface="Times New Roman" pitchFamily="18" charset="0"/>
                <a:cs typeface="Times New Roman" pitchFamily="18" charset="0"/>
              </a:rPr>
              <a:t>здійсненні</a:t>
            </a:r>
            <a:r>
              <a:rPr lang="ru-RU" dirty="0">
                <a:latin typeface="Times New Roman" pitchFamily="18" charset="0"/>
                <a:cs typeface="Times New Roman" pitchFamily="18" charset="0"/>
              </a:rPr>
              <a:t> ними </a:t>
            </a:r>
            <a:r>
              <a:rPr lang="ru-RU" dirty="0" err="1">
                <a:latin typeface="Times New Roman" pitchFamily="18" charset="0"/>
                <a:cs typeface="Times New Roman" pitchFamily="18" charset="0"/>
              </a:rPr>
              <a:t>публічно-владних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управлінських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функцій</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підставі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законодавства</a:t>
            </a:r>
            <a:r>
              <a:rPr lang="ru-RU" dirty="0">
                <a:latin typeface="Times New Roman" pitchFamily="18" charset="0"/>
                <a:cs typeface="Times New Roman" pitchFamily="18" charset="0"/>
              </a:rPr>
              <a:t>, в тому </a:t>
            </a:r>
            <a:r>
              <a:rPr lang="ru-RU" dirty="0" err="1">
                <a:latin typeface="Times New Roman" pitchFamily="18" charset="0"/>
                <a:cs typeface="Times New Roman" pitchFamily="18" charset="0"/>
              </a:rPr>
              <a:t>числі</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виконання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делегованих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повноважень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або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наданні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адміністративних</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послуг</a:t>
            </a:r>
            <a:endParaRPr lang="uk-UA" dirty="0">
              <a:latin typeface="Times New Roman" pitchFamily="18" charset="0"/>
              <a:cs typeface="Times New Roman" pitchFamily="18" charset="0"/>
            </a:endParaRPr>
          </a:p>
        </p:txBody>
      </p:sp>
      <p:sp>
        <p:nvSpPr>
          <p:cNvPr id="2" name="Заголовок 1"/>
          <p:cNvSpPr>
            <a:spLocks noGrp="1"/>
          </p:cNvSpPr>
          <p:nvPr>
            <p:ph type="title"/>
          </p:nvPr>
        </p:nvSpPr>
        <p:spPr/>
        <p:txBody>
          <a:bodyPr/>
          <a:lstStyle/>
          <a:p>
            <a:r>
              <a:rPr lang="ru-RU" dirty="0" err="1" smtClean="0">
                <a:latin typeface="Times New Roman" pitchFamily="18" charset="0"/>
                <a:cs typeface="Times New Roman" pitchFamily="18" charset="0"/>
              </a:rPr>
              <a:t>Суб’єкт</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владних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повноважень</a:t>
            </a:r>
            <a:r>
              <a:rPr lang="ru-RU" dirty="0">
                <a:latin typeface="Times New Roman" pitchFamily="18" charset="0"/>
                <a:cs typeface="Times New Roman" pitchFamily="18" charset="0"/>
              </a:rPr>
              <a:t> </a:t>
            </a:r>
            <a:endParaRPr lang="uk-UA" dirty="0"/>
          </a:p>
        </p:txBody>
      </p:sp>
    </p:spTree>
    <p:extLst>
      <p:ext uri="{BB962C8B-B14F-4D97-AF65-F5344CB8AC3E}">
        <p14:creationId xmlns:p14="http://schemas.microsoft.com/office/powerpoint/2010/main" val="168995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818651"/>
          </a:xfrm>
        </p:spPr>
        <p:txBody>
          <a:bodyPr>
            <a:normAutofit/>
          </a:bodyPr>
          <a:lstStyle/>
          <a:p>
            <a:pPr algn="just"/>
            <a:r>
              <a:rPr lang="uk-UA" sz="2800" dirty="0">
                <a:latin typeface="Times New Roman" pitchFamily="18" charset="0"/>
                <a:cs typeface="Times New Roman" pitchFamily="18" charset="0"/>
              </a:rPr>
              <a:t>Суб’єкти владних повноважень мають ураховувати ці критерії-принципи, знаючи, що адміністративний суд керуватиметься ними в разі оскарження відповідних рішень, дій чи бездіяльності. </a:t>
            </a:r>
            <a:endParaRPr lang="uk-UA" sz="2800" dirty="0" smtClean="0">
              <a:latin typeface="Times New Roman" pitchFamily="18" charset="0"/>
              <a:cs typeface="Times New Roman" pitchFamily="18" charset="0"/>
            </a:endParaRPr>
          </a:p>
          <a:p>
            <a:endParaRPr lang="uk-UA" sz="2800" dirty="0">
              <a:latin typeface="Times New Roman" pitchFamily="18" charset="0"/>
              <a:cs typeface="Times New Roman" pitchFamily="18" charset="0"/>
            </a:endParaRPr>
          </a:p>
          <a:p>
            <a:pPr marL="109728" indent="0" algn="just">
              <a:buNone/>
            </a:pPr>
            <a:r>
              <a:rPr lang="uk-UA" sz="2800" b="1" dirty="0" smtClean="0">
                <a:solidFill>
                  <a:schemeClr val="accent4">
                    <a:lumMod val="50000"/>
                  </a:schemeClr>
                </a:solidFill>
                <a:latin typeface="Times New Roman" pitchFamily="18" charset="0"/>
                <a:cs typeface="Times New Roman" pitchFamily="18" charset="0"/>
              </a:rPr>
              <a:t>ВАЖЛИВО!! </a:t>
            </a:r>
            <a:r>
              <a:rPr lang="uk-UA" sz="2800" dirty="0" smtClean="0">
                <a:latin typeface="Times New Roman" pitchFamily="18" charset="0"/>
                <a:cs typeface="Times New Roman" pitchFamily="18" charset="0"/>
              </a:rPr>
              <a:t>Законодавче </a:t>
            </a:r>
            <a:r>
              <a:rPr lang="uk-UA" sz="2800" dirty="0">
                <a:latin typeface="Times New Roman" pitchFamily="18" charset="0"/>
                <a:cs typeface="Times New Roman" pitchFamily="18" charset="0"/>
              </a:rPr>
              <a:t>закріплення цих критеріїв-принципів також дає можливість фізичній чи юридичній особі сформувати уявлення про якість і природу належних рішень чи дій, які </a:t>
            </a:r>
            <a:r>
              <a:rPr lang="uk-UA" sz="2800" b="1" dirty="0">
                <a:solidFill>
                  <a:srgbClr val="FF0000"/>
                </a:solidFill>
                <a:latin typeface="Times New Roman" pitchFamily="18" charset="0"/>
                <a:cs typeface="Times New Roman" pitchFamily="18" charset="0"/>
              </a:rPr>
              <a:t>вона має право очікувати</a:t>
            </a:r>
            <a:r>
              <a:rPr lang="uk-UA" sz="2800" dirty="0">
                <a:latin typeface="Times New Roman" pitchFamily="18" charset="0"/>
                <a:cs typeface="Times New Roman" pitchFamily="18" charset="0"/>
              </a:rPr>
              <a:t> від суб’єкта владних повноважень</a:t>
            </a:r>
          </a:p>
        </p:txBody>
      </p:sp>
    </p:spTree>
    <p:extLst>
      <p:ext uri="{BB962C8B-B14F-4D97-AF65-F5344CB8AC3E}">
        <p14:creationId xmlns:p14="http://schemas.microsoft.com/office/powerpoint/2010/main" val="1232758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548680"/>
            <a:ext cx="8229600" cy="5458611"/>
          </a:xfrm>
        </p:spPr>
        <p:txBody>
          <a:bodyPr>
            <a:normAutofit/>
          </a:bodyPr>
          <a:lstStyle/>
          <a:p>
            <a:pPr marL="109728" indent="0" algn="just">
              <a:buNone/>
            </a:pPr>
            <a:r>
              <a:rPr lang="uk-UA" sz="2800" b="1" dirty="0">
                <a:latin typeface="Times New Roman" pitchFamily="18" charset="0"/>
                <a:cs typeface="Times New Roman" pitchFamily="18" charset="0"/>
              </a:rPr>
              <a:t>Ухвалення рішень, учинення (</a:t>
            </a:r>
            <a:r>
              <a:rPr lang="uk-UA" sz="2800" b="1" dirty="0" err="1">
                <a:latin typeface="Times New Roman" pitchFamily="18" charset="0"/>
                <a:cs typeface="Times New Roman" pitchFamily="18" charset="0"/>
              </a:rPr>
              <a:t>невчинення</a:t>
            </a:r>
            <a:r>
              <a:rPr lang="uk-UA" sz="2800" b="1" dirty="0">
                <a:latin typeface="Times New Roman" pitchFamily="18" charset="0"/>
                <a:cs typeface="Times New Roman" pitchFamily="18" charset="0"/>
              </a:rPr>
              <a:t>) дій на підставі, у межах повноважень та у спосіб, що передбачені Конституцією та законами </a:t>
            </a:r>
            <a:r>
              <a:rPr lang="uk-UA" sz="2800" b="1" dirty="0" smtClean="0">
                <a:latin typeface="Times New Roman" pitchFamily="18" charset="0"/>
                <a:cs typeface="Times New Roman" pitchFamily="18" charset="0"/>
              </a:rPr>
              <a:t>України</a:t>
            </a:r>
          </a:p>
          <a:p>
            <a:pPr marL="109728" indent="0" algn="just">
              <a:buNone/>
            </a:pPr>
            <a:r>
              <a:rPr lang="uk-UA" sz="2800" b="1" dirty="0" smtClean="0">
                <a:latin typeface="Times New Roman" pitchFamily="18" charset="0"/>
                <a:cs typeface="Times New Roman" pitchFamily="18" charset="0"/>
              </a:rPr>
              <a:t> </a:t>
            </a:r>
            <a:r>
              <a:rPr lang="uk-UA" dirty="0">
                <a:latin typeface="Times New Roman" pitchFamily="18" charset="0"/>
                <a:cs typeface="Times New Roman" pitchFamily="18" charset="0"/>
              </a:rPr>
              <a:t>– за змістом цей критерій випливає з принципу законності, що закріплений у частині другій статті 19 Конституції України: «Органи державної влади та органи місцевого самоврядування, їх посадові особи зобов’язані діяти лише на підставі, в межах повноважень та у спосіб, що передбачені Конституцією та законами України».</a:t>
            </a:r>
          </a:p>
        </p:txBody>
      </p:sp>
    </p:spTree>
    <p:extLst>
      <p:ext uri="{BB962C8B-B14F-4D97-AF65-F5344CB8AC3E}">
        <p14:creationId xmlns:p14="http://schemas.microsoft.com/office/powerpoint/2010/main" val="528689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548680"/>
            <a:ext cx="8229600" cy="5458611"/>
          </a:xfrm>
        </p:spPr>
        <p:txBody>
          <a:bodyPr>
            <a:normAutofit/>
          </a:bodyPr>
          <a:lstStyle/>
          <a:p>
            <a:pPr marL="109728" indent="0" algn="just">
              <a:buNone/>
            </a:pPr>
            <a:r>
              <a:rPr lang="ru-RU" sz="3200" b="1" dirty="0">
                <a:solidFill>
                  <a:schemeClr val="accent4">
                    <a:lumMod val="50000"/>
                  </a:schemeClr>
                </a:solidFill>
                <a:latin typeface="Times New Roman" pitchFamily="18" charset="0"/>
                <a:cs typeface="Times New Roman" pitchFamily="18" charset="0"/>
              </a:rPr>
              <a:t>«На </a:t>
            </a:r>
            <a:r>
              <a:rPr lang="ru-RU" sz="3200" b="1" dirty="0" err="1">
                <a:solidFill>
                  <a:schemeClr val="accent4">
                    <a:lumMod val="50000"/>
                  </a:schemeClr>
                </a:solidFill>
                <a:latin typeface="Times New Roman" pitchFamily="18" charset="0"/>
                <a:cs typeface="Times New Roman" pitchFamily="18" charset="0"/>
              </a:rPr>
              <a:t>підставі</a:t>
            </a:r>
            <a:r>
              <a:rPr lang="ru-RU" sz="3200" b="1" dirty="0">
                <a:solidFill>
                  <a:schemeClr val="accent4">
                    <a:lumMod val="50000"/>
                  </a:schemeClr>
                </a:solidFill>
                <a:latin typeface="Times New Roman" pitchFamily="18" charset="0"/>
                <a:cs typeface="Times New Roman" pitchFamily="18" charset="0"/>
              </a:rPr>
              <a:t>» </a:t>
            </a:r>
            <a:r>
              <a:rPr lang="ru-RU" sz="3200" dirty="0" err="1">
                <a:latin typeface="Times New Roman" pitchFamily="18" charset="0"/>
                <a:cs typeface="Times New Roman" pitchFamily="18" charset="0"/>
              </a:rPr>
              <a:t>означає</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що</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суб’єкт</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владних</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повноважень</a:t>
            </a:r>
            <a:r>
              <a:rPr lang="ru-RU" sz="3200" dirty="0">
                <a:latin typeface="Times New Roman" pitchFamily="18" charset="0"/>
                <a:cs typeface="Times New Roman" pitchFamily="18" charset="0"/>
              </a:rPr>
              <a:t>:</a:t>
            </a:r>
          </a:p>
          <a:p>
            <a:pPr algn="just"/>
            <a:r>
              <a:rPr lang="ru-RU" sz="3200" dirty="0" smtClean="0">
                <a:latin typeface="Times New Roman" pitchFamily="18" charset="0"/>
                <a:cs typeface="Times New Roman" pitchFamily="18" charset="0"/>
              </a:rPr>
              <a:t> </a:t>
            </a:r>
            <a:r>
              <a:rPr lang="ru-RU" sz="3200" dirty="0" err="1">
                <a:latin typeface="Times New Roman" pitchFamily="18" charset="0"/>
                <a:cs typeface="Times New Roman" pitchFamily="18" charset="0"/>
              </a:rPr>
              <a:t>має</a:t>
            </a:r>
            <a:r>
              <a:rPr lang="ru-RU" sz="3200" dirty="0">
                <a:latin typeface="Times New Roman" pitchFamily="18" charset="0"/>
                <a:cs typeface="Times New Roman" pitchFamily="18" charset="0"/>
              </a:rPr>
              <a:t> бути </a:t>
            </a:r>
            <a:r>
              <a:rPr lang="ru-RU" sz="3200" dirty="0" err="1">
                <a:latin typeface="Times New Roman" pitchFamily="18" charset="0"/>
                <a:cs typeface="Times New Roman" pitchFamily="18" charset="0"/>
              </a:rPr>
              <a:t>утворений</a:t>
            </a:r>
            <a:r>
              <a:rPr lang="ru-RU" sz="3200" dirty="0">
                <a:latin typeface="Times New Roman" pitchFamily="18" charset="0"/>
                <a:cs typeface="Times New Roman" pitchFamily="18" charset="0"/>
              </a:rPr>
              <a:t> у порядку, </a:t>
            </a:r>
            <a:r>
              <a:rPr lang="ru-RU" sz="3200" dirty="0" err="1">
                <a:latin typeface="Times New Roman" pitchFamily="18" charset="0"/>
                <a:cs typeface="Times New Roman" pitchFamily="18" charset="0"/>
              </a:rPr>
              <a:t>визначеному</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Конституцією</a:t>
            </a:r>
            <a:r>
              <a:rPr lang="ru-RU" sz="3200" dirty="0">
                <a:latin typeface="Times New Roman" pitchFamily="18" charset="0"/>
                <a:cs typeface="Times New Roman" pitchFamily="18" charset="0"/>
              </a:rPr>
              <a:t> </a:t>
            </a:r>
            <a:r>
              <a:rPr lang="ru-RU" sz="3200" dirty="0" smtClean="0">
                <a:latin typeface="Times New Roman" pitchFamily="18" charset="0"/>
                <a:cs typeface="Times New Roman" pitchFamily="18" charset="0"/>
              </a:rPr>
              <a:t>та законами </a:t>
            </a:r>
            <a:r>
              <a:rPr lang="ru-RU" sz="3200" dirty="0" err="1">
                <a:latin typeface="Times New Roman" pitchFamily="18" charset="0"/>
                <a:cs typeface="Times New Roman" pitchFamily="18" charset="0"/>
              </a:rPr>
              <a:t>України</a:t>
            </a:r>
            <a:r>
              <a:rPr lang="ru-RU" sz="3200" dirty="0">
                <a:latin typeface="Times New Roman" pitchFamily="18" charset="0"/>
                <a:cs typeface="Times New Roman" pitchFamily="18" charset="0"/>
              </a:rPr>
              <a:t>;</a:t>
            </a:r>
          </a:p>
          <a:p>
            <a:pPr algn="just"/>
            <a:r>
              <a:rPr lang="ru-RU" sz="3200" dirty="0" err="1" smtClean="0">
                <a:latin typeface="Times New Roman" pitchFamily="18" charset="0"/>
                <a:cs typeface="Times New Roman" pitchFamily="18" charset="0"/>
              </a:rPr>
              <a:t>зобов’язаний</a:t>
            </a:r>
            <a:r>
              <a:rPr lang="ru-RU" sz="3200" dirty="0" smtClean="0">
                <a:latin typeface="Times New Roman" pitchFamily="18" charset="0"/>
                <a:cs typeface="Times New Roman" pitchFamily="18" charset="0"/>
              </a:rPr>
              <a:t> </a:t>
            </a:r>
            <a:r>
              <a:rPr lang="ru-RU" sz="3200" dirty="0" err="1">
                <a:latin typeface="Times New Roman" pitchFamily="18" charset="0"/>
                <a:cs typeface="Times New Roman" pitchFamily="18" charset="0"/>
              </a:rPr>
              <a:t>діяти</a:t>
            </a:r>
            <a:r>
              <a:rPr lang="ru-RU" sz="3200" dirty="0">
                <a:latin typeface="Times New Roman" pitchFamily="18" charset="0"/>
                <a:cs typeface="Times New Roman" pitchFamily="18" charset="0"/>
              </a:rPr>
              <a:t> на </a:t>
            </a:r>
            <a:r>
              <a:rPr lang="ru-RU" sz="3200" dirty="0" err="1">
                <a:latin typeface="Times New Roman" pitchFamily="18" charset="0"/>
                <a:cs typeface="Times New Roman" pitchFamily="18" charset="0"/>
              </a:rPr>
              <a:t>виконання</a:t>
            </a:r>
            <a:r>
              <a:rPr lang="ru-RU" sz="3200" dirty="0">
                <a:latin typeface="Times New Roman" pitchFamily="18" charset="0"/>
                <a:cs typeface="Times New Roman" pitchFamily="18" charset="0"/>
              </a:rPr>
              <a:t> закону, за умов та </a:t>
            </a:r>
            <a:r>
              <a:rPr lang="ru-RU" sz="3200" dirty="0" err="1" smtClean="0">
                <a:latin typeface="Times New Roman" pitchFamily="18" charset="0"/>
                <a:cs typeface="Times New Roman" pitchFamily="18" charset="0"/>
              </a:rPr>
              <a:t>обставин,визначених</a:t>
            </a:r>
            <a:r>
              <a:rPr lang="ru-RU" sz="3200" dirty="0" smtClean="0">
                <a:latin typeface="Times New Roman" pitchFamily="18" charset="0"/>
                <a:cs typeface="Times New Roman" pitchFamily="18" charset="0"/>
              </a:rPr>
              <a:t> </a:t>
            </a:r>
            <a:r>
              <a:rPr lang="ru-RU" sz="3200" dirty="0">
                <a:latin typeface="Times New Roman" pitchFamily="18" charset="0"/>
                <a:cs typeface="Times New Roman" pitchFamily="18" charset="0"/>
              </a:rPr>
              <a:t>ним.</a:t>
            </a:r>
            <a:endParaRPr lang="uk-UA" sz="3200" dirty="0">
              <a:latin typeface="Times New Roman" pitchFamily="18" charset="0"/>
              <a:cs typeface="Times New Roman" pitchFamily="18" charset="0"/>
            </a:endParaRPr>
          </a:p>
        </p:txBody>
      </p:sp>
    </p:spTree>
    <p:extLst>
      <p:ext uri="{BB962C8B-B14F-4D97-AF65-F5344CB8AC3E}">
        <p14:creationId xmlns:p14="http://schemas.microsoft.com/office/powerpoint/2010/main" val="3950017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16632"/>
            <a:ext cx="8229600" cy="5890659"/>
          </a:xfrm>
        </p:spPr>
        <p:txBody>
          <a:bodyPr>
            <a:normAutofit/>
          </a:bodyPr>
          <a:lstStyle/>
          <a:p>
            <a:pPr algn="just"/>
            <a:r>
              <a:rPr lang="uk-UA" b="1" dirty="0" smtClean="0">
                <a:solidFill>
                  <a:schemeClr val="accent4">
                    <a:lumMod val="50000"/>
                  </a:schemeClr>
                </a:solidFill>
                <a:latin typeface="Times New Roman" pitchFamily="18" charset="0"/>
                <a:cs typeface="Times New Roman" pitchFamily="18" charset="0"/>
              </a:rPr>
              <a:t>«У межах повноважень» </a:t>
            </a:r>
            <a:r>
              <a:rPr lang="uk-UA" dirty="0" smtClean="0">
                <a:latin typeface="Times New Roman" pitchFamily="18" charset="0"/>
                <a:cs typeface="Times New Roman" pitchFamily="18" charset="0"/>
              </a:rPr>
              <a:t>означає, що суб’єкт владних повноважень має ухвалювати рішення, вчиняти дії відповідно до встановлених законом повноважень, не перевищуючи їх. </a:t>
            </a:r>
          </a:p>
          <a:p>
            <a:pPr algn="just"/>
            <a:endParaRPr lang="uk-UA" dirty="0">
              <a:latin typeface="Times New Roman" pitchFamily="18" charset="0"/>
              <a:cs typeface="Times New Roman" pitchFamily="18" charset="0"/>
            </a:endParaRPr>
          </a:p>
          <a:p>
            <a:pPr algn="just"/>
            <a:r>
              <a:rPr lang="uk-UA" dirty="0" smtClean="0">
                <a:latin typeface="Times New Roman" pitchFamily="18" charset="0"/>
                <a:cs typeface="Times New Roman" pitchFamily="18" charset="0"/>
              </a:rPr>
              <a:t>Під </a:t>
            </a:r>
            <a:r>
              <a:rPr lang="uk-UA" b="1" dirty="0" smtClean="0">
                <a:latin typeface="Times New Roman" pitchFamily="18" charset="0"/>
                <a:cs typeface="Times New Roman" pitchFamily="18" charset="0"/>
              </a:rPr>
              <a:t>установленими законом повноваженнями </a:t>
            </a:r>
            <a:r>
              <a:rPr lang="uk-UA" dirty="0" smtClean="0">
                <a:latin typeface="Times New Roman" pitchFamily="18" charset="0"/>
                <a:cs typeface="Times New Roman" pitchFamily="18" charset="0"/>
              </a:rPr>
              <a:t>прийнято розуміти як ті, на наявність яких прямо вказує закон, – так звані «прямі повноваження», так і повноваження, які прямо законом не передбачені, але безпосередньо випливають із положень закону і є необхідними для реалізації суб’єктом владних повноважень своїх функцій (завдань), – так звані «похідні повноваження».</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2340684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548680"/>
            <a:ext cx="8229600" cy="5458611"/>
          </a:xfrm>
        </p:spPr>
        <p:txBody>
          <a:bodyPr>
            <a:normAutofit/>
          </a:bodyPr>
          <a:lstStyle/>
          <a:p>
            <a:pPr marL="109728" indent="0" algn="just">
              <a:buNone/>
            </a:pPr>
            <a:r>
              <a:rPr lang="ru-RU" sz="4000" b="1" dirty="0">
                <a:solidFill>
                  <a:schemeClr val="accent4">
                    <a:lumMod val="50000"/>
                  </a:schemeClr>
                </a:solidFill>
                <a:latin typeface="Times New Roman" pitchFamily="18" charset="0"/>
                <a:cs typeface="Times New Roman" pitchFamily="18" charset="0"/>
              </a:rPr>
              <a:t>«У </a:t>
            </a:r>
            <a:r>
              <a:rPr lang="ru-RU" sz="4000" b="1" dirty="0" err="1">
                <a:solidFill>
                  <a:schemeClr val="accent4">
                    <a:lumMod val="50000"/>
                  </a:schemeClr>
                </a:solidFill>
                <a:latin typeface="Times New Roman" pitchFamily="18" charset="0"/>
                <a:cs typeface="Times New Roman" pitchFamily="18" charset="0"/>
              </a:rPr>
              <a:t>спосіб</a:t>
            </a:r>
            <a:r>
              <a:rPr lang="ru-RU" sz="4000" b="1" dirty="0">
                <a:solidFill>
                  <a:schemeClr val="accent4">
                    <a:lumMod val="50000"/>
                  </a:schemeClr>
                </a:solidFill>
                <a:latin typeface="Times New Roman" pitchFamily="18" charset="0"/>
                <a:cs typeface="Times New Roman" pitchFamily="18" charset="0"/>
              </a:rPr>
              <a:t>» </a:t>
            </a:r>
            <a:r>
              <a:rPr lang="ru-RU" sz="4000" dirty="0" err="1">
                <a:latin typeface="Times New Roman" pitchFamily="18" charset="0"/>
                <a:cs typeface="Times New Roman" pitchFamily="18" charset="0"/>
              </a:rPr>
              <a:t>означає</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що</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суб’єкт</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владних</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повноважень</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зобов’язаний</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дотримуватися</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встановленої</a:t>
            </a:r>
            <a:r>
              <a:rPr lang="ru-RU" sz="4000" dirty="0">
                <a:latin typeface="Times New Roman" pitchFamily="18" charset="0"/>
                <a:cs typeface="Times New Roman" pitchFamily="18" charset="0"/>
              </a:rPr>
              <a:t> законом </a:t>
            </a:r>
            <a:r>
              <a:rPr lang="ru-RU" sz="4000" dirty="0" err="1">
                <a:latin typeface="Times New Roman" pitchFamily="18" charset="0"/>
                <a:cs typeface="Times New Roman" pitchFamily="18" charset="0"/>
              </a:rPr>
              <a:t>процедури</a:t>
            </a:r>
            <a:r>
              <a:rPr lang="ru-RU" sz="4000" dirty="0">
                <a:latin typeface="Times New Roman" pitchFamily="18" charset="0"/>
                <a:cs typeface="Times New Roman" pitchFamily="18" charset="0"/>
              </a:rPr>
              <a:t> і </a:t>
            </a:r>
            <a:r>
              <a:rPr lang="ru-RU" sz="4000" dirty="0" err="1">
                <a:latin typeface="Times New Roman" pitchFamily="18" charset="0"/>
                <a:cs typeface="Times New Roman" pitchFamily="18" charset="0"/>
              </a:rPr>
              <a:t>форми</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ухвалення</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рішення</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або</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вчинення</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дії</a:t>
            </a:r>
            <a:r>
              <a:rPr lang="ru-RU" sz="4000" dirty="0">
                <a:latin typeface="Times New Roman" pitchFamily="18" charset="0"/>
                <a:cs typeface="Times New Roman" pitchFamily="18" charset="0"/>
              </a:rPr>
              <a:t> та </a:t>
            </a:r>
            <a:r>
              <a:rPr lang="ru-RU" sz="4000" dirty="0" err="1">
                <a:latin typeface="Times New Roman" pitchFamily="18" charset="0"/>
                <a:cs typeface="Times New Roman" pitchFamily="18" charset="0"/>
              </a:rPr>
              <a:t>має</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обирати</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лише</a:t>
            </a:r>
            <a:r>
              <a:rPr lang="ru-RU" sz="4000" dirty="0">
                <a:latin typeface="Times New Roman" pitchFamily="18" charset="0"/>
                <a:cs typeface="Times New Roman" pitchFamily="18" charset="0"/>
              </a:rPr>
              <a:t> </a:t>
            </a:r>
            <a:r>
              <a:rPr lang="ru-RU" sz="4000" dirty="0" err="1" smtClean="0">
                <a:latin typeface="Times New Roman" pitchFamily="18" charset="0"/>
                <a:cs typeface="Times New Roman" pitchFamily="18" charset="0"/>
              </a:rPr>
              <a:t>визначені</a:t>
            </a:r>
            <a:r>
              <a:rPr lang="ru-RU" sz="4000" dirty="0" smtClean="0">
                <a:latin typeface="Times New Roman" pitchFamily="18" charset="0"/>
                <a:cs typeface="Times New Roman" pitchFamily="18" charset="0"/>
              </a:rPr>
              <a:t> законом </a:t>
            </a:r>
            <a:r>
              <a:rPr lang="ru-RU" sz="4000" dirty="0" err="1">
                <a:latin typeface="Times New Roman" pitchFamily="18" charset="0"/>
                <a:cs typeface="Times New Roman" pitchFamily="18" charset="0"/>
              </a:rPr>
              <a:t>засоби</a:t>
            </a:r>
            <a:endParaRPr lang="uk-UA" sz="4000" dirty="0">
              <a:latin typeface="Times New Roman" pitchFamily="18" charset="0"/>
              <a:cs typeface="Times New Roman" pitchFamily="18" charset="0"/>
            </a:endParaRPr>
          </a:p>
        </p:txBody>
      </p:sp>
    </p:spTree>
    <p:extLst>
      <p:ext uri="{BB962C8B-B14F-4D97-AF65-F5344CB8AC3E}">
        <p14:creationId xmlns:p14="http://schemas.microsoft.com/office/powerpoint/2010/main" val="2379589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036496" cy="6007291"/>
          </a:xfrm>
        </p:spPr>
        <p:txBody>
          <a:bodyPr>
            <a:noAutofit/>
          </a:bodyPr>
          <a:lstStyle/>
          <a:p>
            <a:pPr algn="just"/>
            <a:r>
              <a:rPr lang="ru-RU" sz="2400" b="1" dirty="0" err="1">
                <a:solidFill>
                  <a:schemeClr val="accent4">
                    <a:lumMod val="50000"/>
                  </a:schemeClr>
                </a:solidFill>
                <a:latin typeface="Times New Roman" pitchFamily="18" charset="0"/>
                <a:cs typeface="Times New Roman" pitchFamily="18" charset="0"/>
              </a:rPr>
              <a:t>Ухвалення</a:t>
            </a:r>
            <a:r>
              <a:rPr lang="ru-RU" sz="2400" b="1" dirty="0">
                <a:solidFill>
                  <a:schemeClr val="accent4">
                    <a:lumMod val="50000"/>
                  </a:schemeClr>
                </a:solidFill>
                <a:latin typeface="Times New Roman" pitchFamily="18" charset="0"/>
                <a:cs typeface="Times New Roman" pitchFamily="18" charset="0"/>
              </a:rPr>
              <a:t> </a:t>
            </a:r>
            <a:r>
              <a:rPr lang="ru-RU" sz="2400" b="1" dirty="0" err="1">
                <a:solidFill>
                  <a:schemeClr val="accent4">
                    <a:lumMod val="50000"/>
                  </a:schemeClr>
                </a:solidFill>
                <a:latin typeface="Times New Roman" pitchFamily="18" charset="0"/>
                <a:cs typeface="Times New Roman" pitchFamily="18" charset="0"/>
              </a:rPr>
              <a:t>рішення</a:t>
            </a:r>
            <a:r>
              <a:rPr lang="ru-RU" sz="2400" b="1" dirty="0">
                <a:solidFill>
                  <a:schemeClr val="accent4">
                    <a:lumMod val="50000"/>
                  </a:schemeClr>
                </a:solidFill>
                <a:latin typeface="Times New Roman" pitchFamily="18" charset="0"/>
                <a:cs typeface="Times New Roman" pitchFamily="18" charset="0"/>
              </a:rPr>
              <a:t>, </a:t>
            </a:r>
            <a:r>
              <a:rPr lang="ru-RU" sz="2400" b="1" dirty="0" err="1">
                <a:solidFill>
                  <a:schemeClr val="accent4">
                    <a:lumMod val="50000"/>
                  </a:schemeClr>
                </a:solidFill>
                <a:latin typeface="Times New Roman" pitchFamily="18" charset="0"/>
                <a:cs typeface="Times New Roman" pitchFamily="18" charset="0"/>
              </a:rPr>
              <a:t>вчинення</a:t>
            </a:r>
            <a:r>
              <a:rPr lang="ru-RU" sz="2400" b="1" dirty="0">
                <a:solidFill>
                  <a:schemeClr val="accent4">
                    <a:lumMod val="50000"/>
                  </a:schemeClr>
                </a:solidFill>
                <a:latin typeface="Times New Roman" pitchFamily="18" charset="0"/>
                <a:cs typeface="Times New Roman" pitchFamily="18" charset="0"/>
              </a:rPr>
              <a:t> </a:t>
            </a:r>
            <a:r>
              <a:rPr lang="ru-RU" sz="2400" b="1" dirty="0" err="1">
                <a:solidFill>
                  <a:schemeClr val="accent4">
                    <a:lumMod val="50000"/>
                  </a:schemeClr>
                </a:solidFill>
                <a:latin typeface="Times New Roman" pitchFamily="18" charset="0"/>
                <a:cs typeface="Times New Roman" pitchFamily="18" charset="0"/>
              </a:rPr>
              <a:t>дії</a:t>
            </a:r>
            <a:r>
              <a:rPr lang="ru-RU" sz="2400" b="1" dirty="0">
                <a:solidFill>
                  <a:schemeClr val="accent4">
                    <a:lumMod val="50000"/>
                  </a:schemeClr>
                </a:solidFill>
                <a:latin typeface="Times New Roman" pitchFamily="18" charset="0"/>
                <a:cs typeface="Times New Roman" pitchFamily="18" charset="0"/>
              </a:rPr>
              <a:t> з </a:t>
            </a:r>
            <a:r>
              <a:rPr lang="ru-RU" sz="2400" b="1" dirty="0" err="1">
                <a:solidFill>
                  <a:schemeClr val="accent4">
                    <a:lumMod val="50000"/>
                  </a:schemeClr>
                </a:solidFill>
                <a:latin typeface="Times New Roman" pitchFamily="18" charset="0"/>
                <a:cs typeface="Times New Roman" pitchFamily="18" charset="0"/>
              </a:rPr>
              <a:t>використанням</a:t>
            </a:r>
            <a:r>
              <a:rPr lang="ru-RU" sz="2400" b="1" dirty="0">
                <a:solidFill>
                  <a:schemeClr val="accent4">
                    <a:lumMod val="50000"/>
                  </a:schemeClr>
                </a:solidFill>
                <a:latin typeface="Times New Roman" pitchFamily="18" charset="0"/>
                <a:cs typeface="Times New Roman" pitchFamily="18" charset="0"/>
              </a:rPr>
              <a:t> </a:t>
            </a:r>
            <a:r>
              <a:rPr lang="ru-RU" sz="2400" b="1" dirty="0" err="1">
                <a:solidFill>
                  <a:schemeClr val="accent4">
                    <a:lumMod val="50000"/>
                  </a:schemeClr>
                </a:solidFill>
                <a:latin typeface="Times New Roman" pitchFamily="18" charset="0"/>
                <a:cs typeface="Times New Roman" pitchFamily="18" charset="0"/>
              </a:rPr>
              <a:t>повноваження</a:t>
            </a:r>
            <a:r>
              <a:rPr lang="ru-RU" sz="2400" b="1" dirty="0">
                <a:solidFill>
                  <a:schemeClr val="accent4">
                    <a:lumMod val="50000"/>
                  </a:schemeClr>
                </a:solidFill>
                <a:latin typeface="Times New Roman" pitchFamily="18" charset="0"/>
                <a:cs typeface="Times New Roman" pitchFamily="18" charset="0"/>
              </a:rPr>
              <a:t> з метою, з </a:t>
            </a:r>
            <a:r>
              <a:rPr lang="ru-RU" sz="2400" b="1" dirty="0" err="1">
                <a:solidFill>
                  <a:schemeClr val="accent4">
                    <a:lumMod val="50000"/>
                  </a:schemeClr>
                </a:solidFill>
                <a:latin typeface="Times New Roman" pitchFamily="18" charset="0"/>
                <a:cs typeface="Times New Roman" pitchFamily="18" charset="0"/>
              </a:rPr>
              <a:t>якою</a:t>
            </a:r>
            <a:r>
              <a:rPr lang="ru-RU" sz="2400" b="1" dirty="0">
                <a:solidFill>
                  <a:schemeClr val="accent4">
                    <a:lumMod val="50000"/>
                  </a:schemeClr>
                </a:solidFill>
                <a:latin typeface="Times New Roman" pitchFamily="18" charset="0"/>
                <a:cs typeface="Times New Roman" pitchFamily="18" charset="0"/>
              </a:rPr>
              <a:t> </a:t>
            </a:r>
            <a:r>
              <a:rPr lang="ru-RU" sz="2400" b="1" dirty="0" err="1">
                <a:solidFill>
                  <a:schemeClr val="accent4">
                    <a:lumMod val="50000"/>
                  </a:schemeClr>
                </a:solidFill>
                <a:latin typeface="Times New Roman" pitchFamily="18" charset="0"/>
                <a:cs typeface="Times New Roman" pitchFamily="18" charset="0"/>
              </a:rPr>
              <a:t>це</a:t>
            </a:r>
            <a:r>
              <a:rPr lang="ru-RU" sz="2400" b="1" dirty="0">
                <a:solidFill>
                  <a:schemeClr val="accent4">
                    <a:lumMod val="50000"/>
                  </a:schemeClr>
                </a:solidFill>
                <a:latin typeface="Times New Roman" pitchFamily="18" charset="0"/>
                <a:cs typeface="Times New Roman" pitchFamily="18" charset="0"/>
              </a:rPr>
              <a:t> </a:t>
            </a:r>
            <a:r>
              <a:rPr lang="ru-RU" sz="2400" b="1" dirty="0" err="1">
                <a:solidFill>
                  <a:schemeClr val="accent4">
                    <a:lumMod val="50000"/>
                  </a:schemeClr>
                </a:solidFill>
                <a:latin typeface="Times New Roman" pitchFamily="18" charset="0"/>
                <a:cs typeface="Times New Roman" pitchFamily="18" charset="0"/>
              </a:rPr>
              <a:t>повноваження</a:t>
            </a:r>
            <a:r>
              <a:rPr lang="ru-RU" sz="2400" b="1" dirty="0">
                <a:solidFill>
                  <a:schemeClr val="accent4">
                    <a:lumMod val="50000"/>
                  </a:schemeClr>
                </a:solidFill>
                <a:latin typeface="Times New Roman" pitchFamily="18" charset="0"/>
                <a:cs typeface="Times New Roman" pitchFamily="18" charset="0"/>
              </a:rPr>
              <a:t> </a:t>
            </a:r>
            <a:r>
              <a:rPr lang="ru-RU" sz="2400" b="1" dirty="0" err="1">
                <a:solidFill>
                  <a:schemeClr val="accent4">
                    <a:lumMod val="50000"/>
                  </a:schemeClr>
                </a:solidFill>
                <a:latin typeface="Times New Roman" pitchFamily="18" charset="0"/>
                <a:cs typeface="Times New Roman" pitchFamily="18" charset="0"/>
              </a:rPr>
              <a:t>надано</a:t>
            </a:r>
            <a:r>
              <a:rPr lang="ru-RU" sz="2400" b="1" dirty="0">
                <a:solidFill>
                  <a:schemeClr val="accent4">
                    <a:lumMod val="50000"/>
                  </a:schemeClr>
                </a:solidFill>
                <a:latin typeface="Times New Roman" pitchFamily="18" charset="0"/>
                <a:cs typeface="Times New Roman" pitchFamily="18" charset="0"/>
              </a:rPr>
              <a:t>, </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цей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критерій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інакше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може</a:t>
            </a:r>
            <a:r>
              <a:rPr lang="ru-RU" sz="2400" dirty="0">
                <a:latin typeface="Times New Roman" pitchFamily="18" charset="0"/>
                <a:cs typeface="Times New Roman" pitchFamily="18" charset="0"/>
              </a:rPr>
              <a:t> бути </a:t>
            </a:r>
            <a:r>
              <a:rPr lang="ru-RU" sz="2400" dirty="0" err="1">
                <a:latin typeface="Times New Roman" pitchFamily="18" charset="0"/>
                <a:cs typeface="Times New Roman" pitchFamily="18" charset="0"/>
              </a:rPr>
              <a:t>сформульовано</a:t>
            </a:r>
            <a:r>
              <a:rPr lang="ru-RU" sz="2400" dirty="0">
                <a:latin typeface="Times New Roman" pitchFamily="18" charset="0"/>
                <a:cs typeface="Times New Roman" pitchFamily="18" charset="0"/>
              </a:rPr>
              <a:t> як принцип </a:t>
            </a:r>
            <a:r>
              <a:rPr lang="ru-RU" sz="2400" dirty="0" err="1" smtClean="0">
                <a:latin typeface="Times New Roman" pitchFamily="18" charset="0"/>
                <a:cs typeface="Times New Roman" pitchFamily="18" charset="0"/>
              </a:rPr>
              <a:t>використання</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повноваження</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з </a:t>
            </a:r>
            <a:r>
              <a:rPr lang="ru-RU" sz="2400" dirty="0" err="1">
                <a:latin typeface="Times New Roman" pitchFamily="18" charset="0"/>
                <a:cs typeface="Times New Roman" pitchFamily="18" charset="0"/>
              </a:rPr>
              <a:t>належною</a:t>
            </a:r>
            <a:r>
              <a:rPr lang="ru-RU" sz="2400" dirty="0">
                <a:latin typeface="Times New Roman" pitchFamily="18" charset="0"/>
                <a:cs typeface="Times New Roman" pitchFamily="18" charset="0"/>
              </a:rPr>
              <a:t> метою</a:t>
            </a:r>
            <a:r>
              <a:rPr lang="ru-RU" sz="2400" dirty="0" smtClean="0">
                <a:latin typeface="Times New Roman" pitchFamily="18" charset="0"/>
                <a:cs typeface="Times New Roman" pitchFamily="18" charset="0"/>
              </a:rPr>
              <a:t>.</a:t>
            </a:r>
          </a:p>
          <a:p>
            <a:pPr algn="just"/>
            <a:r>
              <a:rPr lang="ru-RU" sz="2400" dirty="0" smtClean="0">
                <a:latin typeface="Times New Roman" pitchFamily="18" charset="0"/>
                <a:cs typeface="Times New Roman" pitchFamily="18" charset="0"/>
              </a:rPr>
              <a:t> </a:t>
            </a:r>
            <a:r>
              <a:rPr lang="ru-RU" sz="2400" b="1" dirty="0" err="1">
                <a:solidFill>
                  <a:schemeClr val="accent4">
                    <a:lumMod val="50000"/>
                  </a:schemeClr>
                </a:solidFill>
                <a:latin typeface="Times New Roman" pitchFamily="18" charset="0"/>
                <a:cs typeface="Times New Roman" pitchFamily="18" charset="0"/>
              </a:rPr>
              <a:t>Належною</a:t>
            </a:r>
            <a:r>
              <a:rPr lang="ru-RU" sz="2400" dirty="0">
                <a:latin typeface="Times New Roman" pitchFamily="18" charset="0"/>
                <a:cs typeface="Times New Roman" pitchFamily="18" charset="0"/>
              </a:rPr>
              <a:t> є та мета, </a:t>
            </a:r>
            <a:r>
              <a:rPr lang="ru-RU" sz="2400" dirty="0" err="1">
                <a:latin typeface="Times New Roman" pitchFamily="18" charset="0"/>
                <a:cs typeface="Times New Roman" pitchFamily="18" charset="0"/>
              </a:rPr>
              <a:t>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визначена</a:t>
            </a:r>
            <a:r>
              <a:rPr lang="ru-RU" sz="2400" dirty="0">
                <a:latin typeface="Times New Roman" pitchFamily="18" charset="0"/>
                <a:cs typeface="Times New Roman" pitchFamily="18" charset="0"/>
              </a:rPr>
              <a:t> в </a:t>
            </a:r>
            <a:r>
              <a:rPr lang="ru-RU" sz="2400" dirty="0" err="1">
                <a:latin typeface="Times New Roman" pitchFamily="18" charset="0"/>
                <a:cs typeface="Times New Roman" pitchFamily="18" charset="0"/>
              </a:rPr>
              <a:t>законі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або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випливає</a:t>
            </a:r>
            <a:r>
              <a:rPr lang="ru-RU" sz="2400" dirty="0">
                <a:latin typeface="Times New Roman" pitchFamily="18" charset="0"/>
                <a:cs typeface="Times New Roman" pitchFamily="18" charset="0"/>
              </a:rPr>
              <a:t> з </a:t>
            </a:r>
            <a:r>
              <a:rPr lang="ru-RU" sz="2400" dirty="0" err="1">
                <a:latin typeface="Times New Roman" pitchFamily="18" charset="0"/>
                <a:cs typeface="Times New Roman" pitchFamily="18" charset="0"/>
              </a:rPr>
              <a:t>його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цілей</a:t>
            </a:r>
            <a:r>
              <a:rPr lang="ru-RU" sz="2400" dirty="0">
                <a:latin typeface="Times New Roman" pitchFamily="18" charset="0"/>
                <a:cs typeface="Times New Roman" pitchFamily="18" charset="0"/>
              </a:rPr>
              <a:t>. Для </a:t>
            </a:r>
            <a:r>
              <a:rPr lang="ru-RU" sz="2400" dirty="0" err="1">
                <a:latin typeface="Times New Roman" pitchFamily="18" charset="0"/>
                <a:cs typeface="Times New Roman" pitchFamily="18" charset="0"/>
              </a:rPr>
              <a:t>забезпечення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дотримання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цього</a:t>
            </a:r>
            <a:r>
              <a:rPr lang="ru-RU" sz="2400" dirty="0">
                <a:latin typeface="Times New Roman" pitchFamily="18" charset="0"/>
                <a:cs typeface="Times New Roman" pitchFamily="18" charset="0"/>
              </a:rPr>
              <a:t> принципу </a:t>
            </a:r>
            <a:r>
              <a:rPr lang="ru-RU" sz="2400" dirty="0" err="1">
                <a:latin typeface="Times New Roman" pitchFamily="18" charset="0"/>
                <a:cs typeface="Times New Roman" pitchFamily="18" charset="0"/>
              </a:rPr>
              <a:t>доцільно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щоб</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законодавчому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акті</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чітко</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зазначалася</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мета, для </a:t>
            </a:r>
            <a:r>
              <a:rPr lang="ru-RU" sz="2400" dirty="0" err="1">
                <a:latin typeface="Times New Roman" pitchFamily="18" charset="0"/>
                <a:cs typeface="Times New Roman" pitchFamily="18" charset="0"/>
              </a:rPr>
              <a:t>якої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надається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повноваження</a:t>
            </a:r>
            <a:r>
              <a:rPr lang="ru-RU" sz="2400" dirty="0">
                <a:latin typeface="Times New Roman" pitchFamily="18" charset="0"/>
                <a:cs typeface="Times New Roman" pitchFamily="18" charset="0"/>
              </a:rPr>
              <a:t>. </a:t>
            </a:r>
            <a:endParaRPr lang="ru-RU" sz="2400" dirty="0" smtClean="0">
              <a:latin typeface="Times New Roman" pitchFamily="18" charset="0"/>
              <a:cs typeface="Times New Roman" pitchFamily="18" charset="0"/>
            </a:endParaRPr>
          </a:p>
          <a:p>
            <a:pPr algn="just"/>
            <a:r>
              <a:rPr lang="ru-RU" sz="2400" dirty="0" err="1" smtClean="0">
                <a:latin typeface="Times New Roman" pitchFamily="18" charset="0"/>
                <a:cs typeface="Times New Roman" pitchFamily="18" charset="0"/>
              </a:rPr>
              <a:t>Цілі</a:t>
            </a:r>
            <a:r>
              <a:rPr lang="ru-RU" sz="2400" dirty="0" smtClean="0">
                <a:latin typeface="Times New Roman" pitchFamily="18" charset="0"/>
                <a:cs typeface="Times New Roman" pitchFamily="18" charset="0"/>
              </a:rPr>
              <a:t> закону часто </a:t>
            </a:r>
            <a:r>
              <a:rPr lang="ru-RU" sz="2400" dirty="0" err="1">
                <a:latin typeface="Times New Roman" pitchFamily="18" charset="0"/>
                <a:cs typeface="Times New Roman" pitchFamily="18" charset="0"/>
              </a:rPr>
              <a:t>можуть</a:t>
            </a:r>
            <a:r>
              <a:rPr lang="ru-RU" sz="2400" dirty="0">
                <a:latin typeface="Times New Roman" pitchFamily="18" charset="0"/>
                <a:cs typeface="Times New Roman" pitchFamily="18" charset="0"/>
              </a:rPr>
              <a:t> бути </a:t>
            </a:r>
            <a:r>
              <a:rPr lang="ru-RU" sz="2400" dirty="0" err="1">
                <a:latin typeface="Times New Roman" pitchFamily="18" charset="0"/>
                <a:cs typeface="Times New Roman" pitchFamily="18" charset="0"/>
              </a:rPr>
              <a:t>виведені</a:t>
            </a:r>
            <a:r>
              <a:rPr lang="ru-RU" sz="2400" dirty="0">
                <a:latin typeface="Times New Roman" pitchFamily="18" charset="0"/>
                <a:cs typeface="Times New Roman" pitchFamily="18" charset="0"/>
              </a:rPr>
              <a:t> з </a:t>
            </a:r>
            <a:r>
              <a:rPr lang="ru-RU" sz="2400" dirty="0" err="1">
                <a:latin typeface="Times New Roman" pitchFamily="18" charset="0"/>
                <a:cs typeface="Times New Roman" pitchFamily="18" charset="0"/>
              </a:rPr>
              <a:t>його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назви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преамбули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або</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загальних</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положень</a:t>
            </a:r>
            <a:r>
              <a:rPr lang="ru-RU" sz="2400" dirty="0">
                <a:latin typeface="Times New Roman" pitchFamily="18" charset="0"/>
                <a:cs typeface="Times New Roman" pitchFamily="18" charset="0"/>
              </a:rPr>
              <a:t>. Часто для </a:t>
            </a:r>
            <a:r>
              <a:rPr lang="ru-RU" sz="2400" dirty="0" err="1">
                <a:latin typeface="Times New Roman" pitchFamily="18" charset="0"/>
                <a:cs typeface="Times New Roman" pitchFamily="18" charset="0"/>
              </a:rPr>
              <a:t>з’ясування</a:t>
            </a:r>
            <a:r>
              <a:rPr lang="ru-RU" sz="2400" dirty="0">
                <a:latin typeface="Times New Roman" pitchFamily="18" charset="0"/>
                <a:cs typeface="Times New Roman" pitchFamily="18" charset="0"/>
              </a:rPr>
              <a:t> мети </a:t>
            </a:r>
            <a:r>
              <a:rPr lang="ru-RU" sz="2400" dirty="0" err="1">
                <a:latin typeface="Times New Roman" pitchFamily="18" charset="0"/>
                <a:cs typeface="Times New Roman" pitchFamily="18" charset="0"/>
              </a:rPr>
              <a:t>повноважень</a:t>
            </a:r>
            <a:r>
              <a:rPr lang="ru-RU" sz="2400" dirty="0">
                <a:latin typeface="Times New Roman" pitchFamily="18" charset="0"/>
                <a:cs typeface="Times New Roman" pitchFamily="18" charset="0"/>
              </a:rPr>
              <a:t> та </a:t>
            </a:r>
            <a:r>
              <a:rPr lang="ru-RU" sz="2400" dirty="0" err="1">
                <a:latin typeface="Times New Roman" pitchFamily="18" charset="0"/>
                <a:cs typeface="Times New Roman" pitchFamily="18" charset="0"/>
              </a:rPr>
              <a:t>цілей</a:t>
            </a:r>
            <a:r>
              <a:rPr lang="ru-RU"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закону </a:t>
            </a:r>
            <a:r>
              <a:rPr lang="ru-RU" sz="2400" dirty="0" err="1" smtClean="0">
                <a:latin typeface="Times New Roman" pitchFamily="18" charset="0"/>
                <a:cs typeface="Times New Roman" pitchFamily="18" charset="0"/>
              </a:rPr>
              <a:t>доцільно</a:t>
            </a:r>
            <a:r>
              <a:rPr lang="ru-RU"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звертатися</a:t>
            </a:r>
            <a:r>
              <a:rPr lang="ru-RU" sz="2400" dirty="0">
                <a:latin typeface="Times New Roman" pitchFamily="18" charset="0"/>
                <a:cs typeface="Times New Roman" pitchFamily="18" charset="0"/>
              </a:rPr>
              <a:t> до </a:t>
            </a:r>
            <a:r>
              <a:rPr lang="ru-RU" sz="2400" dirty="0" err="1">
                <a:latin typeface="Times New Roman" pitchFamily="18" charset="0"/>
                <a:cs typeface="Times New Roman" pitchFamily="18" charset="0"/>
              </a:rPr>
              <a:t>пояснювальної</a:t>
            </a:r>
            <a:r>
              <a:rPr lang="ru-RU" sz="2400" dirty="0">
                <a:latin typeface="Times New Roman" pitchFamily="18" charset="0"/>
                <a:cs typeface="Times New Roman" pitchFamily="18" charset="0"/>
              </a:rPr>
              <a:t> записки </a:t>
            </a:r>
            <a:r>
              <a:rPr lang="ru-RU" sz="2400" dirty="0" err="1">
                <a:latin typeface="Times New Roman" pitchFamily="18" charset="0"/>
                <a:cs typeface="Times New Roman" pitchFamily="18" charset="0"/>
              </a:rPr>
              <a:t>відповідного</a:t>
            </a:r>
            <a:r>
              <a:rPr lang="ru-RU" sz="2400" dirty="0">
                <a:latin typeface="Times New Roman" pitchFamily="18" charset="0"/>
                <a:cs typeface="Times New Roman" pitchFamily="18" charset="0"/>
              </a:rPr>
              <a:t> законопроекту та </a:t>
            </a:r>
            <a:r>
              <a:rPr lang="ru-RU" sz="2400" dirty="0" err="1">
                <a:latin typeface="Times New Roman" pitchFamily="18" charset="0"/>
                <a:cs typeface="Times New Roman" pitchFamily="18" charset="0"/>
              </a:rPr>
              <a:t>матеріалів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його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обговорення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Якщо</a:t>
            </a:r>
            <a:r>
              <a:rPr lang="ru-RU" sz="2400" dirty="0">
                <a:latin typeface="Times New Roman" pitchFamily="18" charset="0"/>
                <a:cs typeface="Times New Roman" pitchFamily="18" charset="0"/>
              </a:rPr>
              <a:t> мету </a:t>
            </a:r>
            <a:r>
              <a:rPr lang="ru-RU" sz="2400" dirty="0" err="1">
                <a:latin typeface="Times New Roman" pitchFamily="18" charset="0"/>
                <a:cs typeface="Times New Roman" pitchFamily="18" charset="0"/>
              </a:rPr>
              <a:t>повноваження</a:t>
            </a:r>
            <a:r>
              <a:rPr lang="ru-RU" sz="2400" dirty="0">
                <a:latin typeface="Times New Roman" pitchFamily="18" charset="0"/>
                <a:cs typeface="Times New Roman" pitchFamily="18" charset="0"/>
              </a:rPr>
              <a:t> в </a:t>
            </a:r>
            <a:r>
              <a:rPr lang="ru-RU" sz="2400" dirty="0" err="1">
                <a:latin typeface="Times New Roman" pitchFamily="18" charset="0"/>
                <a:cs typeface="Times New Roman" pitchFamily="18" charset="0"/>
              </a:rPr>
              <a:t>законі</a:t>
            </a:r>
            <a:r>
              <a:rPr lang="ru-RU" sz="2400" dirty="0">
                <a:latin typeface="Times New Roman" pitchFamily="18" charset="0"/>
                <a:cs typeface="Times New Roman" pitchFamily="18" charset="0"/>
              </a:rPr>
              <a:t> не </a:t>
            </a:r>
            <a:r>
              <a:rPr lang="ru-RU" sz="2400" dirty="0" err="1">
                <a:latin typeface="Times New Roman" pitchFamily="18" charset="0"/>
                <a:cs typeface="Times New Roman" pitchFamily="18" charset="0"/>
              </a:rPr>
              <a:t>визначено</a:t>
            </a:r>
            <a:r>
              <a:rPr lang="ru-RU" sz="2400" dirty="0">
                <a:latin typeface="Times New Roman" pitchFamily="18" charset="0"/>
                <a:cs typeface="Times New Roman" pitchFamily="18" charset="0"/>
              </a:rPr>
              <a:t>, то </a:t>
            </a:r>
            <a:r>
              <a:rPr lang="ru-RU" sz="2400" dirty="0" err="1">
                <a:latin typeface="Times New Roman" pitchFamily="18" charset="0"/>
                <a:cs typeface="Times New Roman" pitchFamily="18" charset="0"/>
              </a:rPr>
              <a:t>слід</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виходити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загальної</a:t>
            </a:r>
            <a:r>
              <a:rPr lang="ru-RU"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мети, </a:t>
            </a:r>
            <a:r>
              <a:rPr lang="ru-RU" sz="2400" dirty="0" err="1" smtClean="0">
                <a:latin typeface="Times New Roman" pitchFamily="18" charset="0"/>
                <a:cs typeface="Times New Roman" pitchFamily="18" charset="0"/>
              </a:rPr>
              <a:t>визначеної</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в </a:t>
            </a:r>
            <a:r>
              <a:rPr lang="ru-RU" sz="2400" dirty="0" err="1">
                <a:latin typeface="Times New Roman" pitchFamily="18" charset="0"/>
                <a:cs typeface="Times New Roman" pitchFamily="18" charset="0"/>
              </a:rPr>
              <a:t>статті</a:t>
            </a:r>
            <a:r>
              <a:rPr lang="ru-RU" sz="2400" dirty="0">
                <a:latin typeface="Times New Roman" pitchFamily="18" charset="0"/>
                <a:cs typeface="Times New Roman" pitchFamily="18" charset="0"/>
              </a:rPr>
              <a:t> 3 </a:t>
            </a:r>
            <a:r>
              <a:rPr lang="ru-RU" sz="2400" dirty="0" err="1">
                <a:latin typeface="Times New Roman" pitchFamily="18" charset="0"/>
                <a:cs typeface="Times New Roman" pitchFamily="18" charset="0"/>
              </a:rPr>
              <a:t>Конституції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України</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утвердження</a:t>
            </a:r>
            <a:r>
              <a:rPr lang="ru-RU" sz="2400" dirty="0">
                <a:latin typeface="Times New Roman" pitchFamily="18" charset="0"/>
                <a:cs typeface="Times New Roman" pitchFamily="18" charset="0"/>
              </a:rPr>
              <a:t> і </a:t>
            </a:r>
            <a:r>
              <a:rPr lang="ru-RU" sz="2400" dirty="0" err="1">
                <a:latin typeface="Times New Roman" pitchFamily="18" charset="0"/>
                <a:cs typeface="Times New Roman" pitchFamily="18" charset="0"/>
              </a:rPr>
              <a:t>забезпечення</a:t>
            </a:r>
            <a:r>
              <a:rPr lang="ru-RU" sz="2400" dirty="0">
                <a:latin typeface="Times New Roman" pitchFamily="18" charset="0"/>
                <a:cs typeface="Times New Roman" pitchFamily="18" charset="0"/>
              </a:rPr>
              <a:t> прав </a:t>
            </a:r>
            <a:r>
              <a:rPr lang="ru-RU" sz="2400" dirty="0" err="1">
                <a:latin typeface="Times New Roman" pitchFamily="18" charset="0"/>
                <a:cs typeface="Times New Roman" pitchFamily="18" charset="0"/>
              </a:rPr>
              <a:t>людини</a:t>
            </a:r>
            <a:r>
              <a:rPr lang="ru-RU" sz="2400" dirty="0">
                <a:latin typeface="Times New Roman" pitchFamily="18" charset="0"/>
                <a:cs typeface="Times New Roman" pitchFamily="18" charset="0"/>
              </a:rPr>
              <a:t> є </a:t>
            </a:r>
            <a:r>
              <a:rPr lang="ru-RU" sz="2400" dirty="0" err="1">
                <a:latin typeface="Times New Roman" pitchFamily="18" charset="0"/>
                <a:cs typeface="Times New Roman" pitchFamily="18" charset="0"/>
              </a:rPr>
              <a:t>головним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обов’язком</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держави</a:t>
            </a:r>
            <a:r>
              <a:rPr lang="ru-RU" sz="2400" dirty="0" smtClean="0">
                <a:latin typeface="Times New Roman" pitchFamily="18" charset="0"/>
                <a:cs typeface="Times New Roman" pitchFamily="18" charset="0"/>
              </a:rPr>
              <a:t>.</a:t>
            </a:r>
            <a:endParaRPr lang="uk-UA" sz="2400" dirty="0">
              <a:latin typeface="Times New Roman" pitchFamily="18" charset="0"/>
              <a:cs typeface="Times New Roman" pitchFamily="18" charset="0"/>
            </a:endParaRPr>
          </a:p>
        </p:txBody>
      </p:sp>
    </p:spTree>
    <p:extLst>
      <p:ext uri="{BB962C8B-B14F-4D97-AF65-F5344CB8AC3E}">
        <p14:creationId xmlns:p14="http://schemas.microsoft.com/office/powerpoint/2010/main" val="2209566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16632"/>
            <a:ext cx="9036496" cy="5890659"/>
          </a:xfrm>
        </p:spPr>
        <p:txBody>
          <a:bodyPr>
            <a:noAutofit/>
          </a:bodyPr>
          <a:lstStyle/>
          <a:p>
            <a:pPr algn="just"/>
            <a:r>
              <a:rPr lang="uk-UA" sz="2400" b="1" dirty="0">
                <a:solidFill>
                  <a:schemeClr val="accent4">
                    <a:lumMod val="50000"/>
                  </a:schemeClr>
                </a:solidFill>
                <a:latin typeface="Times New Roman" pitchFamily="18" charset="0"/>
                <a:cs typeface="Times New Roman" pitchFamily="18" charset="0"/>
              </a:rPr>
              <a:t>Використання повноважень із неналежною метою за своїм змістом є зловживанням ними: </a:t>
            </a:r>
            <a:r>
              <a:rPr lang="uk-UA" sz="2400" dirty="0">
                <a:latin typeface="Times New Roman" pitchFamily="18" charset="0"/>
                <a:cs typeface="Times New Roman" pitchFamily="18" charset="0"/>
              </a:rPr>
              <a:t>використання їх нечесно, із протиправними намірами, з недоброю волею, зі спотвореним тлумаченням мети, з якою надано повноваження, з наявністю особистого </a:t>
            </a:r>
            <a:r>
              <a:rPr lang="uk-UA" sz="2400" dirty="0" smtClean="0">
                <a:latin typeface="Times New Roman" pitchFamily="18" charset="0"/>
                <a:cs typeface="Times New Roman" pitchFamily="18" charset="0"/>
              </a:rPr>
              <a:t>інтересу </a:t>
            </a:r>
            <a:r>
              <a:rPr lang="uk-UA" sz="2400" dirty="0">
                <a:latin typeface="Times New Roman" pitchFamily="18" charset="0"/>
                <a:cs typeface="Times New Roman" pitchFamily="18" charset="0"/>
              </a:rPr>
              <a:t>в ухваленні рішення або вчиненні дії. </a:t>
            </a:r>
            <a:endParaRPr lang="uk-UA" sz="2400" dirty="0" smtClean="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Якщо </a:t>
            </a:r>
            <a:r>
              <a:rPr lang="uk-UA" sz="2400" dirty="0">
                <a:latin typeface="Times New Roman" pitchFamily="18" charset="0"/>
                <a:cs typeface="Times New Roman" pitchFamily="18" charset="0"/>
              </a:rPr>
              <a:t>рішення було ухвалено для досягнення результатів, на які повноваження суб’єкта владних повноважень аж ніяк не спрямоване, таке рішення має бути визнано протиправним. </a:t>
            </a:r>
            <a:endParaRPr lang="uk-UA" sz="2400" dirty="0" smtClean="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Так</a:t>
            </a:r>
            <a:r>
              <a:rPr lang="uk-UA" sz="2400" dirty="0">
                <a:latin typeface="Times New Roman" pitchFamily="18" charset="0"/>
                <a:cs typeface="Times New Roman" pitchFamily="18" charset="0"/>
              </a:rPr>
              <a:t>, несумісним із метою повноваження можна визнати рішення місцевої влади здійснити ремонт на громадському майдані, де заплановано проведення законних акцій протесту, – для того, щоб їм перешкодити, оскільки потреби в такому ремонті немає. </a:t>
            </a:r>
            <a:endParaRPr lang="uk-UA" sz="2400" dirty="0" smtClean="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Так </a:t>
            </a:r>
            <a:r>
              <a:rPr lang="uk-UA" sz="2400" dirty="0">
                <a:latin typeface="Times New Roman" pitchFamily="18" charset="0"/>
                <a:cs typeface="Times New Roman" pitchFamily="18" charset="0"/>
              </a:rPr>
              <a:t>само несумісним з метою повноваження можна визнати рішення керівника органу про ліквідацію посади в органі і звільнення у зв’язку з цим державного службовця з цієї посади, якщо таким рішенням керівник органу хотів лише позбутися «небажаного» працівника.</a:t>
            </a:r>
          </a:p>
        </p:txBody>
      </p:sp>
    </p:spTree>
    <p:extLst>
      <p:ext uri="{BB962C8B-B14F-4D97-AF65-F5344CB8AC3E}">
        <p14:creationId xmlns:p14="http://schemas.microsoft.com/office/powerpoint/2010/main" val="595021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88640"/>
            <a:ext cx="9144000" cy="5818651"/>
          </a:xfrm>
        </p:spPr>
        <p:txBody>
          <a:bodyPr>
            <a:noAutofit/>
          </a:bodyPr>
          <a:lstStyle/>
          <a:p>
            <a:pPr algn="just"/>
            <a:r>
              <a:rPr lang="uk-UA" sz="2600" b="1" dirty="0">
                <a:solidFill>
                  <a:schemeClr val="bg2">
                    <a:lumMod val="25000"/>
                  </a:schemeClr>
                </a:solidFill>
                <a:latin typeface="Times New Roman" pitchFamily="18" charset="0"/>
                <a:cs typeface="Times New Roman" pitchFamily="18" charset="0"/>
              </a:rPr>
              <a:t>Ухвалення рішення, учинення (</a:t>
            </a:r>
            <a:r>
              <a:rPr lang="uk-UA" sz="2600" b="1" dirty="0" err="1">
                <a:solidFill>
                  <a:schemeClr val="bg2">
                    <a:lumMod val="25000"/>
                  </a:schemeClr>
                </a:solidFill>
                <a:latin typeface="Times New Roman" pitchFamily="18" charset="0"/>
                <a:cs typeface="Times New Roman" pitchFamily="18" charset="0"/>
              </a:rPr>
              <a:t>невчинення</a:t>
            </a:r>
            <a:r>
              <a:rPr lang="uk-UA" sz="2600" b="1" dirty="0">
                <a:solidFill>
                  <a:schemeClr val="bg2">
                    <a:lumMod val="25000"/>
                  </a:schemeClr>
                </a:solidFill>
                <a:latin typeface="Times New Roman" pitchFamily="18" charset="0"/>
                <a:cs typeface="Times New Roman" pitchFamily="18" charset="0"/>
              </a:rPr>
              <a:t>) дії обґрунтовано,</a:t>
            </a:r>
            <a:r>
              <a:rPr lang="uk-UA" sz="2600" dirty="0">
                <a:latin typeface="Times New Roman" pitchFamily="18" charset="0"/>
                <a:cs typeface="Times New Roman" pitchFamily="18" charset="0"/>
              </a:rPr>
              <a:t> тобто з урахуванням усіх обставин, що мають значення для ухвалення рішення або вчинення дії. </a:t>
            </a:r>
            <a:endParaRPr lang="uk-UA" sz="2600" dirty="0" smtClean="0">
              <a:latin typeface="Times New Roman" pitchFamily="18" charset="0"/>
              <a:cs typeface="Times New Roman" pitchFamily="18" charset="0"/>
            </a:endParaRPr>
          </a:p>
          <a:p>
            <a:pPr algn="just"/>
            <a:r>
              <a:rPr lang="uk-UA" sz="2600" dirty="0" smtClean="0">
                <a:latin typeface="Times New Roman" pitchFamily="18" charset="0"/>
                <a:cs typeface="Times New Roman" pitchFamily="18" charset="0"/>
              </a:rPr>
              <a:t>Цей </a:t>
            </a:r>
            <a:r>
              <a:rPr lang="uk-UA" sz="2600" dirty="0">
                <a:latin typeface="Times New Roman" pitchFamily="18" charset="0"/>
                <a:cs typeface="Times New Roman" pitchFamily="18" charset="0"/>
              </a:rPr>
              <a:t>критерій відображає принцип обґрунтованості рішення або дії. Він вимагає від суб’єкта владних повноважень ураховувати як обставини, на обов’язковість урахування яких прямо вказує закон, так й інші, що мають значення в конкретній ситуації</a:t>
            </a:r>
            <a:r>
              <a:rPr lang="uk-UA" sz="2600" dirty="0" smtClean="0">
                <a:latin typeface="Times New Roman" pitchFamily="18" charset="0"/>
                <a:cs typeface="Times New Roman" pitchFamily="18" charset="0"/>
              </a:rPr>
              <a:t>.</a:t>
            </a:r>
          </a:p>
          <a:p>
            <a:pPr algn="just"/>
            <a:r>
              <a:rPr lang="uk-UA" sz="2600" dirty="0" smtClean="0">
                <a:latin typeface="Times New Roman" pitchFamily="18" charset="0"/>
                <a:cs typeface="Times New Roman" pitchFamily="18" charset="0"/>
              </a:rPr>
              <a:t> </a:t>
            </a:r>
            <a:r>
              <a:rPr lang="uk-UA" sz="2600" dirty="0">
                <a:latin typeface="Times New Roman" pitchFamily="18" charset="0"/>
                <a:cs typeface="Times New Roman" pitchFamily="18" charset="0"/>
              </a:rPr>
              <a:t>Для цього він має ретельно зібрати і дослідити матеріали, що мають доказове значення у справі, – наприклад, документи, пояснення осіб, висновки експертів тощо. </a:t>
            </a:r>
            <a:endParaRPr lang="uk-UA" sz="26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Суб’єкт </a:t>
            </a:r>
            <a:r>
              <a:rPr lang="uk-UA" sz="2000" dirty="0">
                <a:latin typeface="Times New Roman" pitchFamily="18" charset="0"/>
                <a:cs typeface="Times New Roman" pitchFamily="18" charset="0"/>
              </a:rPr>
              <a:t>владних повноважень має уникати ухвалення невмотивованих висновків, обґрунтованих припущеннями, а не конкретними обставинами. Так само неприпустимо надавати значення обставинам, які насправді не стосуються справи. Несприятливе для особи рішення має бути вмотивованим.</a:t>
            </a:r>
            <a:endParaRPr lang="uk-UA" sz="2600" dirty="0">
              <a:latin typeface="Times New Roman" pitchFamily="18" charset="0"/>
              <a:cs typeface="Times New Roman" pitchFamily="18" charset="0"/>
            </a:endParaRPr>
          </a:p>
        </p:txBody>
      </p:sp>
    </p:spTree>
    <p:extLst>
      <p:ext uri="{BB962C8B-B14F-4D97-AF65-F5344CB8AC3E}">
        <p14:creationId xmlns:p14="http://schemas.microsoft.com/office/powerpoint/2010/main" val="374557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gn="just">
              <a:buNone/>
            </a:pPr>
            <a:r>
              <a:rPr lang="uk-UA" sz="3600" dirty="0" smtClean="0">
                <a:latin typeface="Times New Roman" pitchFamily="18" charset="0"/>
                <a:cs typeface="Times New Roman" pitchFamily="18" charset="0"/>
              </a:rPr>
              <a:t>1. Поняття та історія АС</a:t>
            </a:r>
          </a:p>
          <a:p>
            <a:pPr marL="0" indent="0" algn="just">
              <a:buNone/>
            </a:pPr>
            <a:r>
              <a:rPr lang="uk-UA" sz="3600" dirty="0" smtClean="0">
                <a:latin typeface="Times New Roman" pitchFamily="18" charset="0"/>
                <a:cs typeface="Times New Roman" pitchFamily="18" charset="0"/>
              </a:rPr>
              <a:t>2. Завдання АС</a:t>
            </a:r>
          </a:p>
          <a:p>
            <a:pPr marL="0" indent="0" algn="just">
              <a:buNone/>
            </a:pPr>
            <a:r>
              <a:rPr lang="uk-UA" sz="3600" dirty="0" smtClean="0">
                <a:latin typeface="Times New Roman" pitchFamily="18" charset="0"/>
                <a:cs typeface="Times New Roman" pitchFamily="18" charset="0"/>
              </a:rPr>
              <a:t>3. Джерела права, які застосовує адмінсуд</a:t>
            </a:r>
          </a:p>
          <a:p>
            <a:pPr marL="0" indent="0" algn="just">
              <a:buNone/>
            </a:pPr>
            <a:r>
              <a:rPr lang="uk-UA" sz="3600" dirty="0" smtClean="0">
                <a:latin typeface="Times New Roman" pitchFamily="18" charset="0"/>
                <a:cs typeface="Times New Roman" pitchFamily="18" charset="0"/>
              </a:rPr>
              <a:t>4. Принципи АС</a:t>
            </a:r>
          </a:p>
          <a:p>
            <a:pPr marL="0" indent="0" algn="just">
              <a:buNone/>
            </a:pPr>
            <a:r>
              <a:rPr lang="uk-UA" sz="3600" dirty="0" smtClean="0">
                <a:latin typeface="Times New Roman" pitchFamily="18" charset="0"/>
                <a:cs typeface="Times New Roman" pitchFamily="18" charset="0"/>
              </a:rPr>
              <a:t>5. Форми </a:t>
            </a:r>
            <a:r>
              <a:rPr lang="uk-UA" sz="3600" dirty="0" err="1" smtClean="0">
                <a:latin typeface="Times New Roman" pitchFamily="18" charset="0"/>
                <a:cs typeface="Times New Roman" pitchFamily="18" charset="0"/>
              </a:rPr>
              <a:t>адмінсудочинства</a:t>
            </a:r>
            <a:endParaRPr lang="uk-UA" sz="3600" dirty="0">
              <a:latin typeface="Times New Roman" pitchFamily="18" charset="0"/>
              <a:cs typeface="Times New Roman" pitchFamily="18" charset="0"/>
            </a:endParaRPr>
          </a:p>
        </p:txBody>
      </p:sp>
      <p:sp>
        <p:nvSpPr>
          <p:cNvPr id="2" name="Заголовок 1"/>
          <p:cNvSpPr>
            <a:spLocks noGrp="1"/>
          </p:cNvSpPr>
          <p:nvPr>
            <p:ph type="title"/>
          </p:nvPr>
        </p:nvSpPr>
        <p:spPr/>
        <p:txBody>
          <a:bodyPr/>
          <a:lstStyle/>
          <a:p>
            <a:pPr algn="ctr"/>
            <a:r>
              <a:rPr lang="uk-UA" dirty="0" smtClean="0">
                <a:latin typeface="Times New Roman" pitchFamily="18" charset="0"/>
                <a:cs typeface="Times New Roman" pitchFamily="18" charset="0"/>
              </a:rPr>
              <a:t>ПЛАН</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2473872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16632"/>
            <a:ext cx="8686800" cy="6264696"/>
          </a:xfrm>
        </p:spPr>
        <p:txBody>
          <a:bodyPr>
            <a:normAutofit fontScale="92500" lnSpcReduction="10000"/>
          </a:bodyPr>
          <a:lstStyle/>
          <a:p>
            <a:pPr algn="just"/>
            <a:r>
              <a:rPr lang="uk-UA" b="1" dirty="0">
                <a:latin typeface="Times New Roman" pitchFamily="18" charset="0"/>
                <a:cs typeface="Times New Roman" pitchFamily="18" charset="0"/>
              </a:rPr>
              <a:t>Ухвалення рішення, учинення дії безсторонньо (неупереджено) </a:t>
            </a:r>
            <a:r>
              <a:rPr lang="uk-UA" dirty="0">
                <a:latin typeface="Times New Roman" pitchFamily="18" charset="0"/>
                <a:cs typeface="Times New Roman" pitchFamily="18" charset="0"/>
              </a:rPr>
              <a:t>– цей критерій-принцип зобов’язує суб’єкта владних повноважень не мати упередженого ставлення до особи у своїх рішеннях та діях. </a:t>
            </a:r>
            <a:endParaRPr lang="uk-UA" dirty="0" smtClean="0">
              <a:latin typeface="Times New Roman" pitchFamily="18" charset="0"/>
              <a:cs typeface="Times New Roman" pitchFamily="18" charset="0"/>
            </a:endParaRPr>
          </a:p>
          <a:p>
            <a:pPr algn="just"/>
            <a:r>
              <a:rPr lang="uk-UA" dirty="0" smtClean="0">
                <a:latin typeface="Times New Roman" pitchFamily="18" charset="0"/>
                <a:cs typeface="Times New Roman" pitchFamily="18" charset="0"/>
              </a:rPr>
              <a:t>Упереджено </a:t>
            </a:r>
            <a:r>
              <a:rPr lang="uk-UA" dirty="0">
                <a:latin typeface="Times New Roman" pitchFamily="18" charset="0"/>
                <a:cs typeface="Times New Roman" pitchFamily="18" charset="0"/>
              </a:rPr>
              <a:t>ставитися – означає бути прихильним до особи чи навпаки – поводитися з нею </a:t>
            </a:r>
            <a:r>
              <a:rPr lang="uk-UA" dirty="0" err="1">
                <a:latin typeface="Times New Roman" pitchFamily="18" charset="0"/>
                <a:cs typeface="Times New Roman" pitchFamily="18" charset="0"/>
              </a:rPr>
              <a:t>дискримінаційно</a:t>
            </a:r>
            <a:r>
              <a:rPr lang="uk-UA" dirty="0">
                <a:latin typeface="Times New Roman" pitchFamily="18" charset="0"/>
                <a:cs typeface="Times New Roman" pitchFamily="18" charset="0"/>
              </a:rPr>
              <a:t> через особисту симпатію чи антипатію або через власний інтерес у справі (фінансовий, родинний тощо), соціальний (корпоративний) інтерес, пов’язаний із належністю до певної спільноти, професії тощо. </a:t>
            </a:r>
            <a:endParaRPr lang="uk-UA" dirty="0" smtClean="0">
              <a:latin typeface="Times New Roman" pitchFamily="18" charset="0"/>
              <a:cs typeface="Times New Roman" pitchFamily="18" charset="0"/>
            </a:endParaRPr>
          </a:p>
          <a:p>
            <a:pPr algn="just"/>
            <a:r>
              <a:rPr lang="uk-UA" dirty="0" smtClean="0">
                <a:latin typeface="Times New Roman" pitchFamily="18" charset="0"/>
                <a:cs typeface="Times New Roman" pitchFamily="18" charset="0"/>
              </a:rPr>
              <a:t>Ухвалюючи </a:t>
            </a:r>
            <a:r>
              <a:rPr lang="uk-UA" dirty="0">
                <a:latin typeface="Times New Roman" pitchFamily="18" charset="0"/>
                <a:cs typeface="Times New Roman" pitchFamily="18" charset="0"/>
              </a:rPr>
              <a:t>рішення або вчиняючи дію, суб’єкт владних повноважень </a:t>
            </a:r>
            <a:r>
              <a:rPr lang="uk-UA" b="1" dirty="0">
                <a:solidFill>
                  <a:schemeClr val="bg2">
                    <a:lumMod val="25000"/>
                  </a:schemeClr>
                </a:solidFill>
                <a:latin typeface="Times New Roman" pitchFamily="18" charset="0"/>
                <a:cs typeface="Times New Roman" pitchFamily="18" charset="0"/>
              </a:rPr>
              <a:t>не може ставати на бік </a:t>
            </a:r>
            <a:r>
              <a:rPr lang="uk-UA" dirty="0">
                <a:latin typeface="Times New Roman" pitchFamily="18" charset="0"/>
                <a:cs typeface="Times New Roman" pitchFamily="18" charset="0"/>
              </a:rPr>
              <a:t>будь-якої з осіб і не може </a:t>
            </a:r>
            <a:r>
              <a:rPr lang="uk-UA" dirty="0" smtClean="0">
                <a:latin typeface="Times New Roman" pitchFamily="18" charset="0"/>
                <a:cs typeface="Times New Roman" pitchFamily="18" charset="0"/>
              </a:rPr>
              <a:t>виявляти </a:t>
            </a:r>
            <a:r>
              <a:rPr lang="uk-UA" dirty="0">
                <a:latin typeface="Times New Roman" pitchFamily="18" charset="0"/>
                <a:cs typeface="Times New Roman" pitchFamily="18" charset="0"/>
              </a:rPr>
              <a:t>себе заінтересованою стороною у справі, виходячи з </a:t>
            </a:r>
            <a:r>
              <a:rPr lang="uk-UA" dirty="0" smtClean="0">
                <a:latin typeface="Times New Roman" pitchFamily="18" charset="0"/>
                <a:cs typeface="Times New Roman" pitchFamily="18" charset="0"/>
              </a:rPr>
              <a:t>будь-якого </a:t>
            </a:r>
            <a:r>
              <a:rPr lang="uk-UA" dirty="0">
                <a:latin typeface="Times New Roman" pitchFamily="18" charset="0"/>
                <a:cs typeface="Times New Roman" pitchFamily="18" charset="0"/>
              </a:rPr>
              <a:t>нелегітимного інтересу, тобто інтересу, який не випливає із завдань цього суб’єкта, визначених законом</a:t>
            </a:r>
          </a:p>
        </p:txBody>
      </p:sp>
    </p:spTree>
    <p:extLst>
      <p:ext uri="{BB962C8B-B14F-4D97-AF65-F5344CB8AC3E}">
        <p14:creationId xmlns:p14="http://schemas.microsoft.com/office/powerpoint/2010/main" val="4220865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260648"/>
            <a:ext cx="8686800" cy="6120680"/>
          </a:xfrm>
        </p:spPr>
        <p:txBody>
          <a:bodyPr>
            <a:noAutofit/>
          </a:bodyPr>
          <a:lstStyle/>
          <a:p>
            <a:pPr algn="just"/>
            <a:r>
              <a:rPr lang="uk-UA" sz="3200" b="1" dirty="0">
                <a:solidFill>
                  <a:schemeClr val="bg2">
                    <a:lumMod val="25000"/>
                  </a:schemeClr>
                </a:solidFill>
                <a:latin typeface="Times New Roman" pitchFamily="18" charset="0"/>
                <a:cs typeface="Times New Roman" pitchFamily="18" charset="0"/>
              </a:rPr>
              <a:t>Ухвалення рішення, учинення (</a:t>
            </a:r>
            <a:r>
              <a:rPr lang="uk-UA" sz="3200" b="1" dirty="0" err="1">
                <a:solidFill>
                  <a:schemeClr val="bg2">
                    <a:lumMod val="25000"/>
                  </a:schemeClr>
                </a:solidFill>
                <a:latin typeface="Times New Roman" pitchFamily="18" charset="0"/>
                <a:cs typeface="Times New Roman" pitchFamily="18" charset="0"/>
              </a:rPr>
              <a:t>невчинення</a:t>
            </a:r>
            <a:r>
              <a:rPr lang="uk-UA" sz="3200" b="1" dirty="0">
                <a:solidFill>
                  <a:schemeClr val="bg2">
                    <a:lumMod val="25000"/>
                  </a:schemeClr>
                </a:solidFill>
                <a:latin typeface="Times New Roman" pitchFamily="18" charset="0"/>
                <a:cs typeface="Times New Roman" pitchFamily="18" charset="0"/>
              </a:rPr>
              <a:t>) дії добросовісно </a:t>
            </a:r>
            <a:r>
              <a:rPr lang="uk-UA" sz="3200" dirty="0">
                <a:latin typeface="Times New Roman" pitchFamily="18" charset="0"/>
                <a:cs typeface="Times New Roman" pitchFamily="18" charset="0"/>
              </a:rPr>
              <a:t>– цей критерій-принцип вимагає від суб’єкта владних повноважень діяти добросовісно, тобто з щирим наміром щодо реалізації владних повноважень та досягнення поставлених цілей і справедливих результатів, з відданістю визначеній законом меті та завданням діяльності, </a:t>
            </a:r>
            <a:r>
              <a:rPr lang="uk-UA" sz="3200" dirty="0" err="1">
                <a:latin typeface="Times New Roman" pitchFamily="18" charset="0"/>
                <a:cs typeface="Times New Roman" pitchFamily="18" charset="0"/>
              </a:rPr>
              <a:t>передбачувано</a:t>
            </a:r>
            <a:r>
              <a:rPr lang="uk-UA" sz="3200" dirty="0">
                <a:latin typeface="Times New Roman" pitchFamily="18" charset="0"/>
                <a:cs typeface="Times New Roman" pitchFamily="18" charset="0"/>
              </a:rPr>
              <a:t>, без корисливих прагнень досягти персональної вигоди, привілеїв або переваг через ухвалення рішення та вчинення дії. </a:t>
            </a:r>
          </a:p>
        </p:txBody>
      </p:sp>
    </p:spTree>
    <p:extLst>
      <p:ext uri="{BB962C8B-B14F-4D97-AF65-F5344CB8AC3E}">
        <p14:creationId xmlns:p14="http://schemas.microsoft.com/office/powerpoint/2010/main" val="3943529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512" y="476672"/>
            <a:ext cx="8507288" cy="5530619"/>
          </a:xfrm>
        </p:spPr>
        <p:txBody>
          <a:bodyPr>
            <a:normAutofit/>
          </a:bodyPr>
          <a:lstStyle/>
          <a:p>
            <a:pPr algn="just"/>
            <a:r>
              <a:rPr lang="uk-UA" b="1" dirty="0">
                <a:solidFill>
                  <a:schemeClr val="bg2">
                    <a:lumMod val="25000"/>
                  </a:schemeClr>
                </a:solidFill>
                <a:latin typeface="Times New Roman" pitchFamily="18" charset="0"/>
                <a:cs typeface="Times New Roman" pitchFamily="18" charset="0"/>
              </a:rPr>
              <a:t>Ухвалення рішення, учинення (</a:t>
            </a:r>
            <a:r>
              <a:rPr lang="uk-UA" b="1" dirty="0" err="1">
                <a:solidFill>
                  <a:schemeClr val="bg2">
                    <a:lumMod val="25000"/>
                  </a:schemeClr>
                </a:solidFill>
                <a:latin typeface="Times New Roman" pitchFamily="18" charset="0"/>
                <a:cs typeface="Times New Roman" pitchFamily="18" charset="0"/>
              </a:rPr>
              <a:t>невчинення</a:t>
            </a:r>
            <a:r>
              <a:rPr lang="uk-UA" b="1" dirty="0">
                <a:solidFill>
                  <a:schemeClr val="bg2">
                    <a:lumMod val="25000"/>
                  </a:schemeClr>
                </a:solidFill>
                <a:latin typeface="Times New Roman" pitchFamily="18" charset="0"/>
                <a:cs typeface="Times New Roman" pitchFamily="18" charset="0"/>
              </a:rPr>
              <a:t>) дій розумно (розсудливо). </a:t>
            </a:r>
            <a:r>
              <a:rPr lang="uk-UA" dirty="0">
                <a:latin typeface="Times New Roman" pitchFamily="18" charset="0"/>
                <a:cs typeface="Times New Roman" pitchFamily="18" charset="0"/>
              </a:rPr>
              <a:t>Під нерозсудливими (інакше – безглуздими, ірраціональними) рішеннями, діями, бездіяльністю суб’єкта владних повноважень можна розуміти такі, яких жоден суб’єкт владних повноважень не міг би допустити, діючи відповідно до здорового глузду та обов’язків, покладених на нього законом</a:t>
            </a:r>
            <a:r>
              <a:rPr lang="uk-UA" dirty="0" smtClean="0">
                <a:latin typeface="Times New Roman" pitchFamily="18" charset="0"/>
                <a:cs typeface="Times New Roman" pitchFamily="18" charset="0"/>
              </a:rPr>
              <a:t>.</a:t>
            </a:r>
          </a:p>
          <a:p>
            <a:pPr algn="just"/>
            <a:r>
              <a:rPr lang="uk-UA" dirty="0" smtClean="0">
                <a:latin typeface="Times New Roman" pitchFamily="18" charset="0"/>
                <a:cs typeface="Times New Roman" pitchFamily="18" charset="0"/>
              </a:rPr>
              <a:t> </a:t>
            </a:r>
            <a:r>
              <a:rPr lang="uk-UA" dirty="0">
                <a:latin typeface="Times New Roman" pitchFamily="18" charset="0"/>
                <a:cs typeface="Times New Roman" pitchFamily="18" charset="0"/>
              </a:rPr>
              <a:t>Нерозсудливими слід вважати також рішення, дії, бездіяльність, що є неприпустимими з погляду законів логіки та </a:t>
            </a:r>
            <a:r>
              <a:rPr lang="uk-UA" dirty="0" err="1">
                <a:latin typeface="Times New Roman" pitchFamily="18" charset="0"/>
                <a:cs typeface="Times New Roman" pitchFamily="18" charset="0"/>
              </a:rPr>
              <a:t>загальноухвалених</a:t>
            </a:r>
            <a:r>
              <a:rPr lang="uk-UA" dirty="0">
                <a:latin typeface="Times New Roman" pitchFamily="18" charset="0"/>
                <a:cs typeface="Times New Roman" pitchFamily="18" charset="0"/>
              </a:rPr>
              <a:t> моральних стандартів.</a:t>
            </a:r>
          </a:p>
        </p:txBody>
      </p:sp>
    </p:spTree>
    <p:extLst>
      <p:ext uri="{BB962C8B-B14F-4D97-AF65-F5344CB8AC3E}">
        <p14:creationId xmlns:p14="http://schemas.microsoft.com/office/powerpoint/2010/main" val="310153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404664"/>
            <a:ext cx="8507288" cy="5602627"/>
          </a:xfrm>
        </p:spPr>
        <p:txBody>
          <a:bodyPr>
            <a:normAutofit/>
          </a:bodyPr>
          <a:lstStyle/>
          <a:p>
            <a:pPr algn="just"/>
            <a:r>
              <a:rPr lang="uk-UA" b="1" dirty="0">
                <a:solidFill>
                  <a:schemeClr val="bg2">
                    <a:lumMod val="25000"/>
                  </a:schemeClr>
                </a:solidFill>
                <a:latin typeface="Times New Roman" pitchFamily="18" charset="0"/>
                <a:cs typeface="Times New Roman" pitchFamily="18" charset="0"/>
              </a:rPr>
              <a:t>Ухвалення рішення, учинення дій з дотриманням принципу рівності перед законом, запобігаючи несправедливій дискримінації, </a:t>
            </a:r>
            <a:r>
              <a:rPr lang="uk-UA" dirty="0">
                <a:latin typeface="Times New Roman" pitchFamily="18" charset="0"/>
                <a:cs typeface="Times New Roman" pitchFamily="18" charset="0"/>
              </a:rPr>
              <a:t>– метою цього критерію-принципу є запобігання та усунення несправедливої (безпідставної) </a:t>
            </a:r>
            <a:r>
              <a:rPr lang="uk-UA" dirty="0" smtClean="0">
                <a:latin typeface="Times New Roman" pitchFamily="18" charset="0"/>
                <a:cs typeface="Times New Roman" pitchFamily="18" charset="0"/>
              </a:rPr>
              <a:t>дискримінації.</a:t>
            </a:r>
          </a:p>
          <a:p>
            <a:pPr algn="just"/>
            <a:r>
              <a:rPr lang="uk-UA" dirty="0" smtClean="0">
                <a:latin typeface="Times New Roman" pitchFamily="18" charset="0"/>
                <a:cs typeface="Times New Roman" pitchFamily="18" charset="0"/>
              </a:rPr>
              <a:t>Суб’єкт </a:t>
            </a:r>
            <a:r>
              <a:rPr lang="uk-UA" dirty="0">
                <a:latin typeface="Times New Roman" pitchFamily="18" charset="0"/>
                <a:cs typeface="Times New Roman" pitchFamily="18" charset="0"/>
              </a:rPr>
              <a:t>владних повноважень </a:t>
            </a:r>
            <a:r>
              <a:rPr lang="uk-UA" b="1" dirty="0">
                <a:solidFill>
                  <a:schemeClr val="bg2">
                    <a:lumMod val="25000"/>
                  </a:schemeClr>
                </a:solidFill>
                <a:latin typeface="Times New Roman" pitchFamily="18" charset="0"/>
                <a:cs typeface="Times New Roman" pitchFamily="18" charset="0"/>
              </a:rPr>
              <a:t>має забезпечити </a:t>
            </a:r>
            <a:r>
              <a:rPr lang="uk-UA" dirty="0">
                <a:latin typeface="Times New Roman" pitchFamily="18" charset="0"/>
                <a:cs typeface="Times New Roman" pitchFamily="18" charset="0"/>
              </a:rPr>
              <a:t>рівне ставлення до осіб під час ухвалення рішення або вчинення дії за однакових (схожих) обставин. Це, звичайно, не означає ігнорування індивідуальних обставин кожної справи, а означає, що за схожих умов мають бути враховані принципи та підходи, які були застосовані під час розгляду подібної справи.</a:t>
            </a:r>
          </a:p>
        </p:txBody>
      </p:sp>
    </p:spTree>
    <p:extLst>
      <p:ext uri="{BB962C8B-B14F-4D97-AF65-F5344CB8AC3E}">
        <p14:creationId xmlns:p14="http://schemas.microsoft.com/office/powerpoint/2010/main" val="20368862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476672"/>
            <a:ext cx="8229600" cy="5530619"/>
          </a:xfrm>
        </p:spPr>
        <p:txBody>
          <a:bodyPr>
            <a:normAutofit/>
          </a:bodyPr>
          <a:lstStyle/>
          <a:p>
            <a:pPr algn="just"/>
            <a:r>
              <a:rPr lang="uk-UA" dirty="0">
                <a:latin typeface="Times New Roman" pitchFamily="18" charset="0"/>
                <a:cs typeface="Times New Roman" pitchFamily="18" charset="0"/>
              </a:rPr>
              <a:t>Несправедлива дискримінація буде відсутня, якщо орган надаватиме переваги певним категоріям осіб, виходячи із законних підстав і розумних об’єктивних обставин. Наприклад, не можна говорити про несправедливу дискримінацію, якщо суб’єкт владних повноважень першочергово буде приймати вагітних жінок, інвалідів тощо. </a:t>
            </a:r>
            <a:endParaRPr lang="uk-UA" dirty="0" smtClean="0">
              <a:latin typeface="Times New Roman" pitchFamily="18" charset="0"/>
              <a:cs typeface="Times New Roman" pitchFamily="18" charset="0"/>
            </a:endParaRPr>
          </a:p>
          <a:p>
            <a:pPr algn="just"/>
            <a:r>
              <a:rPr lang="uk-UA" dirty="0" smtClean="0">
                <a:latin typeface="Times New Roman" pitchFamily="18" charset="0"/>
                <a:cs typeface="Times New Roman" pitchFamily="18" charset="0"/>
              </a:rPr>
              <a:t>Принцип </a:t>
            </a:r>
            <a:r>
              <a:rPr lang="uk-UA" dirty="0">
                <a:latin typeface="Times New Roman" pitchFamily="18" charset="0"/>
                <a:cs typeface="Times New Roman" pitchFamily="18" charset="0"/>
              </a:rPr>
              <a:t>рівності (недискримінації) тісно пов’язаний із принципом безсторонності (неупередженості), </a:t>
            </a:r>
            <a:r>
              <a:rPr lang="uk-UA" dirty="0" smtClean="0">
                <a:latin typeface="Times New Roman" pitchFamily="18" charset="0"/>
                <a:cs typeface="Times New Roman" pitchFamily="18" charset="0"/>
              </a:rPr>
              <a:t>адже </a:t>
            </a:r>
            <a:r>
              <a:rPr lang="ru-RU" dirty="0" err="1" smtClean="0">
                <a:latin typeface="Times New Roman" pitchFamily="18" charset="0"/>
                <a:cs typeface="Times New Roman" pitchFamily="18" charset="0"/>
              </a:rPr>
              <a:t>упереджене</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ставлення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виявлятися</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дискримінації</a:t>
            </a:r>
            <a:r>
              <a:rPr lang="ru-RU" dirty="0">
                <a:latin typeface="Times New Roman" pitchFamily="18" charset="0"/>
                <a:cs typeface="Times New Roman" pitchFamily="18" charset="0"/>
              </a:rPr>
              <a:t> особи.</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20931690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332656"/>
            <a:ext cx="8964488" cy="5674635"/>
          </a:xfrm>
        </p:spPr>
        <p:txBody>
          <a:bodyPr>
            <a:normAutofit/>
          </a:bodyPr>
          <a:lstStyle/>
          <a:p>
            <a:pPr algn="just"/>
            <a:r>
              <a:rPr lang="uk-UA" b="1" dirty="0">
                <a:solidFill>
                  <a:schemeClr val="bg2">
                    <a:lumMod val="25000"/>
                  </a:schemeClr>
                </a:solidFill>
                <a:latin typeface="Times New Roman" pitchFamily="18" charset="0"/>
                <a:cs typeface="Times New Roman" pitchFamily="18" charset="0"/>
              </a:rPr>
              <a:t>Ухвалення рішень, учинення дій пропорційно, зокрема з дотриманням необхідного балансу між будь-якими несприятливими наслідками для прав, свобод та інтересів особи і цілями, на досягнення яких спрямовані ці рішення (дії),</a:t>
            </a:r>
            <a:r>
              <a:rPr lang="uk-UA" dirty="0">
                <a:latin typeface="Times New Roman" pitchFamily="18" charset="0"/>
                <a:cs typeface="Times New Roman" pitchFamily="18" charset="0"/>
              </a:rPr>
              <a:t> – цей критерій відображає принцип пропорційності (адекватності</a:t>
            </a:r>
            <a:r>
              <a:rPr lang="uk-UA" dirty="0" smtClean="0">
                <a:latin typeface="Times New Roman" pitchFamily="18" charset="0"/>
                <a:cs typeface="Times New Roman" pitchFamily="18" charset="0"/>
              </a:rPr>
              <a:t>).</a:t>
            </a:r>
          </a:p>
          <a:p>
            <a:pPr algn="just"/>
            <a:r>
              <a:rPr lang="uk-UA" dirty="0" smtClean="0">
                <a:latin typeface="Times New Roman" pitchFamily="18" charset="0"/>
                <a:cs typeface="Times New Roman" pitchFamily="18" charset="0"/>
              </a:rPr>
              <a:t> </a:t>
            </a:r>
            <a:r>
              <a:rPr lang="uk-UA" dirty="0">
                <a:latin typeface="Times New Roman" pitchFamily="18" charset="0"/>
                <a:cs typeface="Times New Roman" pitchFamily="18" charset="0"/>
              </a:rPr>
              <a:t>Дотримання принципу пропорційності особливо важливе під час ухвалення рішень або вжиття заходів, які матимуть вплив на права, свободи й інтереси особи. Метою дотримання цього принципу є досягнення розумного балансу між публічними інтересами, на забезпечення яких спрямовані рішення або дії суб’єкта владних повноважень, та інтересами конкретної особи. </a:t>
            </a:r>
          </a:p>
        </p:txBody>
      </p:sp>
    </p:spTree>
    <p:extLst>
      <p:ext uri="{BB962C8B-B14F-4D97-AF65-F5344CB8AC3E}">
        <p14:creationId xmlns:p14="http://schemas.microsoft.com/office/powerpoint/2010/main" val="17876597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116632"/>
            <a:ext cx="8964488" cy="6408712"/>
          </a:xfrm>
        </p:spPr>
        <p:txBody>
          <a:bodyPr>
            <a:normAutofit lnSpcReduction="10000"/>
          </a:bodyPr>
          <a:lstStyle/>
          <a:p>
            <a:pPr algn="just"/>
            <a:r>
              <a:rPr lang="uk-UA" b="1" dirty="0">
                <a:solidFill>
                  <a:schemeClr val="accent4">
                    <a:lumMod val="50000"/>
                  </a:schemeClr>
                </a:solidFill>
                <a:latin typeface="Times New Roman" pitchFamily="18" charset="0"/>
                <a:cs typeface="Times New Roman" pitchFamily="18" charset="0"/>
              </a:rPr>
              <a:t>Принцип пропорційності зокрема передбачає таке: </a:t>
            </a:r>
            <a:endParaRPr lang="uk-UA" b="1" dirty="0" smtClean="0">
              <a:solidFill>
                <a:schemeClr val="accent4">
                  <a:lumMod val="50000"/>
                </a:schemeClr>
              </a:solidFill>
              <a:latin typeface="Times New Roman" pitchFamily="18" charset="0"/>
              <a:cs typeface="Times New Roman" pitchFamily="18" charset="0"/>
            </a:endParaRPr>
          </a:p>
          <a:p>
            <a:pPr algn="r">
              <a:buFont typeface="Wingdings" pitchFamily="2" charset="2"/>
              <a:buChar char="Ø"/>
            </a:pPr>
            <a:r>
              <a:rPr lang="uk-UA" dirty="0" smtClean="0">
                <a:latin typeface="Times New Roman" pitchFamily="18" charset="0"/>
                <a:cs typeface="Times New Roman" pitchFamily="18" charset="0"/>
              </a:rPr>
              <a:t> </a:t>
            </a:r>
            <a:r>
              <a:rPr lang="uk-UA" dirty="0">
                <a:latin typeface="Times New Roman" pitchFamily="18" charset="0"/>
                <a:cs typeface="Times New Roman" pitchFamily="18" charset="0"/>
              </a:rPr>
              <a:t>здійснення повноважень, як правило, не має спричиняти </a:t>
            </a:r>
            <a:r>
              <a:rPr lang="uk-UA" dirty="0" smtClean="0">
                <a:latin typeface="Times New Roman" pitchFamily="18" charset="0"/>
                <a:cs typeface="Times New Roman" pitchFamily="18" charset="0"/>
              </a:rPr>
              <a:t>будь-яких </a:t>
            </a:r>
            <a:r>
              <a:rPr lang="uk-UA" dirty="0">
                <a:latin typeface="Times New Roman" pitchFamily="18" charset="0"/>
                <a:cs typeface="Times New Roman" pitchFamily="18" charset="0"/>
              </a:rPr>
              <a:t>негативних наслідків, що не відповідали б цілям, яких заплановано досягти; </a:t>
            </a:r>
          </a:p>
          <a:p>
            <a:pPr algn="r">
              <a:buFont typeface="Wingdings" pitchFamily="2" charset="2"/>
              <a:buChar char="Ø"/>
            </a:pPr>
            <a:r>
              <a:rPr lang="uk-UA" dirty="0" smtClean="0">
                <a:latin typeface="Times New Roman" pitchFamily="18" charset="0"/>
                <a:cs typeface="Times New Roman" pitchFamily="18" charset="0"/>
              </a:rPr>
              <a:t>якщо </a:t>
            </a:r>
            <a:r>
              <a:rPr lang="uk-UA" dirty="0">
                <a:latin typeface="Times New Roman" pitchFamily="18" charset="0"/>
                <a:cs typeface="Times New Roman" pitchFamily="18" charset="0"/>
              </a:rPr>
              <a:t>рішення або дія можуть обмежити права, свободи чи інтереси осіб, то такі обмеження мають бути виправдані потребою досягнення важливіших цілей; </a:t>
            </a:r>
            <a:endParaRPr lang="uk-UA" dirty="0" smtClean="0">
              <a:latin typeface="Times New Roman" pitchFamily="18" charset="0"/>
              <a:cs typeface="Times New Roman" pitchFamily="18" charset="0"/>
            </a:endParaRPr>
          </a:p>
          <a:p>
            <a:pPr algn="r">
              <a:buFont typeface="Wingdings" pitchFamily="2" charset="2"/>
              <a:buChar char="Ø"/>
            </a:pPr>
            <a:r>
              <a:rPr lang="uk-UA" dirty="0" smtClean="0">
                <a:latin typeface="Times New Roman" pitchFamily="18" charset="0"/>
                <a:cs typeface="Times New Roman" pitchFamily="18" charset="0"/>
              </a:rPr>
              <a:t>несприятливі </a:t>
            </a:r>
            <a:r>
              <a:rPr lang="uk-UA" dirty="0">
                <a:latin typeface="Times New Roman" pitchFamily="18" charset="0"/>
                <a:cs typeface="Times New Roman" pitchFamily="18" charset="0"/>
              </a:rPr>
              <a:t>наслідки для прав, свобод та інтересів особи внаслідок рішення чи дії суб’єкта владних повноважень мають бути значно меншими від тієї шкоди, яка могла б настати за відсутності такого рішення чи дії. </a:t>
            </a:r>
            <a:endParaRPr lang="uk-UA" dirty="0" smtClean="0">
              <a:latin typeface="Times New Roman" pitchFamily="18" charset="0"/>
              <a:cs typeface="Times New Roman" pitchFamily="18" charset="0"/>
            </a:endParaRPr>
          </a:p>
          <a:p>
            <a:pPr marL="109728" indent="0" algn="just">
              <a:buNone/>
            </a:pPr>
            <a:r>
              <a:rPr lang="uk-UA" i="1" dirty="0" smtClean="0">
                <a:latin typeface="Times New Roman" pitchFamily="18" charset="0"/>
                <a:cs typeface="Times New Roman" pitchFamily="18" charset="0"/>
              </a:rPr>
              <a:t>Таким </a:t>
            </a:r>
            <a:r>
              <a:rPr lang="uk-UA" i="1" dirty="0">
                <a:latin typeface="Times New Roman" pitchFamily="18" charset="0"/>
                <a:cs typeface="Times New Roman" pitchFamily="18" charset="0"/>
              </a:rPr>
              <a:t>чином, принцип пропорційності має на меті досягнення </a:t>
            </a:r>
            <a:r>
              <a:rPr lang="uk-UA" b="1" i="1" u="sng" dirty="0">
                <a:solidFill>
                  <a:schemeClr val="accent2">
                    <a:lumMod val="60000"/>
                    <a:lumOff val="40000"/>
                  </a:schemeClr>
                </a:solidFill>
                <a:latin typeface="Times New Roman" pitchFamily="18" charset="0"/>
                <a:cs typeface="Times New Roman" pitchFamily="18" charset="0"/>
              </a:rPr>
              <a:t>балансу</a:t>
            </a:r>
            <a:r>
              <a:rPr lang="uk-UA" i="1" dirty="0">
                <a:latin typeface="Times New Roman" pitchFamily="18" charset="0"/>
                <a:cs typeface="Times New Roman" pitchFamily="18" charset="0"/>
              </a:rPr>
              <a:t> між публічним інтересом та індивідуальним інтересом особи, а також між цілями та засобами їх досягнення.</a:t>
            </a:r>
          </a:p>
        </p:txBody>
      </p:sp>
    </p:spTree>
    <p:extLst>
      <p:ext uri="{BB962C8B-B14F-4D97-AF65-F5344CB8AC3E}">
        <p14:creationId xmlns:p14="http://schemas.microsoft.com/office/powerpoint/2010/main" val="9186284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260648"/>
            <a:ext cx="8686800" cy="6408712"/>
          </a:xfrm>
        </p:spPr>
        <p:txBody>
          <a:bodyPr>
            <a:noAutofit/>
          </a:bodyPr>
          <a:lstStyle/>
          <a:p>
            <a:pPr algn="just"/>
            <a:r>
              <a:rPr lang="uk-UA" sz="2400" b="1" dirty="0">
                <a:solidFill>
                  <a:schemeClr val="accent4">
                    <a:lumMod val="50000"/>
                  </a:schemeClr>
                </a:solidFill>
                <a:latin typeface="Times New Roman" pitchFamily="18" charset="0"/>
                <a:cs typeface="Times New Roman" pitchFamily="18" charset="0"/>
              </a:rPr>
              <a:t>Ухвалення рішення з урахуванням права особи на участь у процесі ухвалення рішення </a:t>
            </a:r>
            <a:r>
              <a:rPr lang="uk-UA" sz="2400" dirty="0">
                <a:latin typeface="Times New Roman" pitchFamily="18" charset="0"/>
                <a:cs typeface="Times New Roman" pitchFamily="18" charset="0"/>
              </a:rPr>
              <a:t>– цей критерій випливає з принципу гласності щодо ухвалення рішень. </a:t>
            </a:r>
            <a:endParaRPr lang="uk-UA" sz="2400" dirty="0" smtClean="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Суб’єкт </a:t>
            </a:r>
            <a:r>
              <a:rPr lang="uk-UA" sz="2400" dirty="0">
                <a:latin typeface="Times New Roman" pitchFamily="18" charset="0"/>
                <a:cs typeface="Times New Roman" pitchFamily="18" charset="0"/>
              </a:rPr>
              <a:t>владних повноважень має застосовувати його, ухвалюючи рішення, що матиме вплив на права, свободи чи інтереси особи, особливо якщо це рішення може мати несприятливі наслідки для особи. </a:t>
            </a:r>
            <a:endParaRPr lang="uk-UA" sz="2400" dirty="0" smtClean="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Особа</a:t>
            </a:r>
            <a:r>
              <a:rPr lang="uk-UA" sz="2400" dirty="0">
                <a:latin typeface="Times New Roman" pitchFamily="18" charset="0"/>
                <a:cs typeface="Times New Roman" pitchFamily="18" charset="0"/>
              </a:rPr>
              <a:t>, щодо якої ухвалюють таке рішення, має право бути вислуханою суб’єктом владних повноважень, вона може наводити </a:t>
            </a:r>
            <a:r>
              <a:rPr lang="uk-UA" sz="2400" dirty="0" smtClean="0">
                <a:latin typeface="Times New Roman" pitchFamily="18" charset="0"/>
                <a:cs typeface="Times New Roman" pitchFamily="18" charset="0"/>
              </a:rPr>
              <a:t>обставини </a:t>
            </a:r>
            <a:r>
              <a:rPr lang="uk-UA" sz="2400" dirty="0">
                <a:latin typeface="Times New Roman" pitchFamily="18" charset="0"/>
                <a:cs typeface="Times New Roman" pitchFamily="18" charset="0"/>
              </a:rPr>
              <a:t>та докази на їх підтвердження, правові аргументи тощо. </a:t>
            </a:r>
            <a:r>
              <a:rPr lang="uk-UA" sz="2000" i="1" dirty="0" smtClean="0">
                <a:latin typeface="Times New Roman" pitchFamily="18" charset="0"/>
                <a:cs typeface="Times New Roman" pitchFamily="18" charset="0"/>
              </a:rPr>
              <a:t>Ця </a:t>
            </a:r>
            <a:r>
              <a:rPr lang="uk-UA" sz="2000" i="1" dirty="0">
                <a:latin typeface="Times New Roman" pitchFamily="18" charset="0"/>
                <a:cs typeface="Times New Roman" pitchFamily="18" charset="0"/>
              </a:rPr>
              <a:t>вимога не є обов’язковою, якщо спілкування із суб’єктом владних повноважень відбувається письмово й повноваження суб’єкта владних повноважень не є дискреційним. Наприклад: якщо для надання адміністративної послуги потрібно надати певні документи і за їх наявності суб’єкт владних повноважень зобов’язаний надати цю послугу, то немає сенсу в наданні особі можливості бути вислуханою.</a:t>
            </a:r>
          </a:p>
        </p:txBody>
      </p:sp>
    </p:spTree>
    <p:extLst>
      <p:ext uri="{BB962C8B-B14F-4D97-AF65-F5344CB8AC3E}">
        <p14:creationId xmlns:p14="http://schemas.microsoft.com/office/powerpoint/2010/main" val="19066598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07504" y="260648"/>
            <a:ext cx="9036496" cy="6264696"/>
          </a:xfrm>
        </p:spPr>
        <p:txBody>
          <a:bodyPr>
            <a:normAutofit fontScale="85000" lnSpcReduction="20000"/>
          </a:bodyPr>
          <a:lstStyle/>
          <a:p>
            <a:pPr algn="just"/>
            <a:r>
              <a:rPr lang="uk-UA" b="1" dirty="0">
                <a:solidFill>
                  <a:schemeClr val="accent4">
                    <a:lumMod val="50000"/>
                  </a:schemeClr>
                </a:solidFill>
                <a:latin typeface="Times New Roman" pitchFamily="18" charset="0"/>
                <a:cs typeface="Times New Roman" pitchFamily="18" charset="0"/>
              </a:rPr>
              <a:t>Ухвалення рішення, учинення дії своєчасно, тобто упродовж розумного строку </a:t>
            </a:r>
            <a:r>
              <a:rPr lang="uk-UA" dirty="0">
                <a:latin typeface="Times New Roman" pitchFamily="18" charset="0"/>
                <a:cs typeface="Times New Roman" pitchFamily="18" charset="0"/>
              </a:rPr>
              <a:t>– цей критерій-принцип означає не лише потребу дотримання часових рамок, що визначені в нормативно-правових актах, а й ухвалення рішення або вчинення дії упродовж розумного строку, без невиправданого для конкретної ситуації зволікання. Тривалість розумного строку залежить від складності певного питання, нагальності його вирішення, кількості людей, залучених до справи, їхньої поведінки тощо. Під час розгляду суперечок про оскарження рішень, дій чи бездіяльності суб’єктів владних повноважень суди, незалежно від підстав, наведених у позовній заяві, мусять перевіряти їх відповідність усім зазначеним </a:t>
            </a:r>
            <a:r>
              <a:rPr lang="uk-UA" dirty="0" smtClean="0">
                <a:latin typeface="Times New Roman" pitchFamily="18" charset="0"/>
                <a:cs typeface="Times New Roman" pitchFamily="18" charset="0"/>
              </a:rPr>
              <a:t>вимогам. </a:t>
            </a:r>
          </a:p>
          <a:p>
            <a:pPr algn="just"/>
            <a:r>
              <a:rPr lang="uk-UA" dirty="0" smtClean="0">
                <a:latin typeface="Times New Roman" pitchFamily="18" charset="0"/>
                <a:cs typeface="Times New Roman" pitchFamily="18" charset="0"/>
              </a:rPr>
              <a:t>Установлення </a:t>
            </a:r>
            <a:r>
              <a:rPr lang="uk-UA" dirty="0">
                <a:latin typeface="Times New Roman" pitchFamily="18" charset="0"/>
                <a:cs typeface="Times New Roman" pitchFamily="18" charset="0"/>
              </a:rPr>
              <a:t>невідповідності діяльності суб’єкта владних повноважень хоча б одному із зазначених критеріїв для оцінювання </a:t>
            </a:r>
            <a:r>
              <a:rPr lang="uk-UA" dirty="0" smtClean="0">
                <a:latin typeface="Times New Roman" pitchFamily="18" charset="0"/>
                <a:cs typeface="Times New Roman" pitchFamily="18" charset="0"/>
              </a:rPr>
              <a:t>його </a:t>
            </a:r>
            <a:r>
              <a:rPr lang="uk-UA" dirty="0">
                <a:latin typeface="Times New Roman" pitchFamily="18" charset="0"/>
                <a:cs typeface="Times New Roman" pitchFamily="18" charset="0"/>
              </a:rPr>
              <a:t>рішень, дій та бездіяльності може бути підставою для задоволення адміністративного позову, однак лише за умови, що встановлено порушення прав, свобод та інтересів позивача. Якщо ж права, свободи та інтереси позивача не були порушені, суд має відмовити в задоволенні позову й постановити окрему ухвалу, якою звернути увагу суб’єкта владних повноважень на неприпустимість відхилення від принципів адміністративної процедури.</a:t>
            </a:r>
          </a:p>
        </p:txBody>
      </p:sp>
    </p:spTree>
    <p:extLst>
      <p:ext uri="{BB962C8B-B14F-4D97-AF65-F5344CB8AC3E}">
        <p14:creationId xmlns:p14="http://schemas.microsoft.com/office/powerpoint/2010/main" val="13385190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algn="r"/>
            <a:r>
              <a:rPr lang="uk-UA" sz="2800" dirty="0" smtClean="0">
                <a:latin typeface="Times New Roman" pitchFamily="18" charset="0"/>
                <a:cs typeface="Times New Roman" pitchFamily="18" charset="0"/>
              </a:rPr>
              <a:t>– </a:t>
            </a:r>
            <a:r>
              <a:rPr lang="uk-UA" sz="2800" dirty="0">
                <a:latin typeface="Times New Roman" pitchFamily="18" charset="0"/>
                <a:cs typeface="Times New Roman" pitchFamily="18" charset="0"/>
              </a:rPr>
              <a:t>це основні засади організації діяльності адміністративного суду, які відбивають її специфіку і зміст; основні положення з питань здійснення правосуддя в адміністративних справах, закріплені в нормах адміністративно-процесуального </a:t>
            </a:r>
            <a:r>
              <a:rPr lang="uk-UA" sz="2800" dirty="0" smtClean="0">
                <a:latin typeface="Times New Roman" pitchFamily="18" charset="0"/>
                <a:cs typeface="Times New Roman" pitchFamily="18" charset="0"/>
              </a:rPr>
              <a:t>права </a:t>
            </a:r>
            <a:r>
              <a:rPr lang="uk-UA" sz="2800" dirty="0">
                <a:latin typeface="Times New Roman" pitchFamily="18" charset="0"/>
                <a:cs typeface="Times New Roman" pitchFamily="18" charset="0"/>
              </a:rPr>
              <a:t>.</a:t>
            </a:r>
          </a:p>
        </p:txBody>
      </p:sp>
      <p:sp>
        <p:nvSpPr>
          <p:cNvPr id="3" name="Заголовок 2"/>
          <p:cNvSpPr>
            <a:spLocks noGrp="1"/>
          </p:cNvSpPr>
          <p:nvPr>
            <p:ph type="title"/>
          </p:nvPr>
        </p:nvSpPr>
        <p:spPr/>
        <p:txBody>
          <a:bodyPr>
            <a:normAutofit fontScale="90000"/>
          </a:bodyPr>
          <a:lstStyle/>
          <a:p>
            <a:pPr algn="ctr"/>
            <a:r>
              <a:rPr lang="uk-UA" dirty="0">
                <a:latin typeface="Times New Roman" pitchFamily="18" charset="0"/>
                <a:cs typeface="Times New Roman" pitchFamily="18" charset="0"/>
              </a:rPr>
              <a:t>Принципи адміністративного судочинства </a:t>
            </a:r>
          </a:p>
        </p:txBody>
      </p:sp>
    </p:spTree>
    <p:extLst>
      <p:ext uri="{BB962C8B-B14F-4D97-AF65-F5344CB8AC3E}">
        <p14:creationId xmlns:p14="http://schemas.microsoft.com/office/powerpoint/2010/main" val="2044298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uk-UA" sz="4800" dirty="0" smtClean="0">
                <a:latin typeface="Times New Roman" pitchFamily="18" charset="0"/>
                <a:cs typeface="Times New Roman" pitchFamily="18" charset="0"/>
              </a:rPr>
              <a:t>Сайт</a:t>
            </a:r>
          </a:p>
          <a:p>
            <a:r>
              <a:rPr lang="uk-UA" sz="4800" dirty="0" smtClean="0">
                <a:latin typeface="Times New Roman" pitchFamily="18" charset="0"/>
                <a:cs typeface="Times New Roman" pitchFamily="18" charset="0"/>
              </a:rPr>
              <a:t>Програма</a:t>
            </a:r>
          </a:p>
          <a:p>
            <a:r>
              <a:rPr lang="uk-UA" sz="4800" dirty="0" smtClean="0">
                <a:latin typeface="Times New Roman" pitchFamily="18" charset="0"/>
                <a:cs typeface="Times New Roman" pitchFamily="18" charset="0"/>
              </a:rPr>
              <a:t>Тести</a:t>
            </a:r>
          </a:p>
          <a:p>
            <a:r>
              <a:rPr lang="uk-UA" sz="4800" dirty="0" smtClean="0">
                <a:latin typeface="Times New Roman" pitchFamily="18" charset="0"/>
                <a:cs typeface="Times New Roman" pitchFamily="18" charset="0"/>
              </a:rPr>
              <a:t>Статті по історії</a:t>
            </a:r>
          </a:p>
          <a:p>
            <a:r>
              <a:rPr lang="uk-UA" sz="4800" smtClean="0">
                <a:latin typeface="Times New Roman" pitchFamily="18" charset="0"/>
                <a:cs typeface="Times New Roman" pitchFamily="18" charset="0"/>
              </a:rPr>
              <a:t>Література</a:t>
            </a:r>
            <a:endParaRPr lang="uk-UA" sz="4800" dirty="0" smtClean="0">
              <a:latin typeface="Times New Roman" pitchFamily="18" charset="0"/>
              <a:cs typeface="Times New Roman" pitchFamily="18" charset="0"/>
            </a:endParaRPr>
          </a:p>
          <a:p>
            <a:endParaRPr lang="uk-UA" dirty="0" smtClean="0"/>
          </a:p>
        </p:txBody>
      </p:sp>
    </p:spTree>
    <p:extLst>
      <p:ext uri="{BB962C8B-B14F-4D97-AF65-F5344CB8AC3E}">
        <p14:creationId xmlns:p14="http://schemas.microsoft.com/office/powerpoint/2010/main" val="42895310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188640"/>
            <a:ext cx="8686800" cy="5818651"/>
          </a:xfrm>
        </p:spPr>
        <p:txBody>
          <a:bodyPr>
            <a:normAutofit fontScale="92500" lnSpcReduction="10000"/>
          </a:bodyPr>
          <a:lstStyle/>
          <a:p>
            <a:pPr algn="just">
              <a:buFont typeface="Wingdings" pitchFamily="2" charset="2"/>
              <a:buChar char="Ø"/>
            </a:pPr>
            <a:r>
              <a:rPr lang="uk-UA" dirty="0">
                <a:latin typeface="Times New Roman" pitchFamily="18" charset="0"/>
                <a:cs typeface="Times New Roman" pitchFamily="18" charset="0"/>
              </a:rPr>
              <a:t>верховенство права;</a:t>
            </a:r>
          </a:p>
          <a:p>
            <a:pPr algn="just">
              <a:buFont typeface="Wingdings" pitchFamily="2" charset="2"/>
              <a:buChar char="Ø"/>
            </a:pPr>
            <a:r>
              <a:rPr lang="uk-UA" dirty="0" smtClean="0">
                <a:latin typeface="Times New Roman" pitchFamily="18" charset="0"/>
                <a:cs typeface="Times New Roman" pitchFamily="18" charset="0"/>
              </a:rPr>
              <a:t>рівність </a:t>
            </a:r>
            <a:r>
              <a:rPr lang="uk-UA" dirty="0">
                <a:latin typeface="Times New Roman" pitchFamily="18" charset="0"/>
                <a:cs typeface="Times New Roman" pitchFamily="18" charset="0"/>
              </a:rPr>
              <a:t>усіх учасників судового процесу перед законом і судом;</a:t>
            </a:r>
          </a:p>
          <a:p>
            <a:pPr algn="just">
              <a:buFont typeface="Wingdings" pitchFamily="2" charset="2"/>
              <a:buChar char="Ø"/>
            </a:pPr>
            <a:r>
              <a:rPr lang="uk-UA" dirty="0" smtClean="0">
                <a:latin typeface="Times New Roman" pitchFamily="18" charset="0"/>
                <a:cs typeface="Times New Roman" pitchFamily="18" charset="0"/>
              </a:rPr>
              <a:t>гласність </a:t>
            </a:r>
            <a:r>
              <a:rPr lang="uk-UA" dirty="0">
                <a:latin typeface="Times New Roman" pitchFamily="18" charset="0"/>
                <a:cs typeface="Times New Roman" pitchFamily="18" charset="0"/>
              </a:rPr>
              <a:t>і відкритість судового процесу та його повне фіксування технічними засобами;</a:t>
            </a:r>
          </a:p>
          <a:p>
            <a:pPr algn="just">
              <a:buFont typeface="Wingdings" pitchFamily="2" charset="2"/>
              <a:buChar char="Ø"/>
            </a:pPr>
            <a:r>
              <a:rPr lang="uk-UA" dirty="0" smtClean="0">
                <a:latin typeface="Times New Roman" pitchFamily="18" charset="0"/>
                <a:cs typeface="Times New Roman" pitchFamily="18" charset="0"/>
              </a:rPr>
              <a:t>змагальність </a:t>
            </a:r>
            <a:r>
              <a:rPr lang="uk-UA" dirty="0">
                <a:latin typeface="Times New Roman" pitchFamily="18" charset="0"/>
                <a:cs typeface="Times New Roman" pitchFamily="18" charset="0"/>
              </a:rPr>
              <a:t>сторін, </a:t>
            </a:r>
            <a:r>
              <a:rPr lang="uk-UA" dirty="0" err="1">
                <a:latin typeface="Times New Roman" pitchFamily="18" charset="0"/>
                <a:cs typeface="Times New Roman" pitchFamily="18" charset="0"/>
              </a:rPr>
              <a:t>диспозитивність</a:t>
            </a:r>
            <a:r>
              <a:rPr lang="uk-UA" dirty="0">
                <a:latin typeface="Times New Roman" pitchFamily="18" charset="0"/>
                <a:cs typeface="Times New Roman" pitchFamily="18" charset="0"/>
              </a:rPr>
              <a:t> та офіційне з’ясування всіх обставин у справі;</a:t>
            </a:r>
          </a:p>
          <a:p>
            <a:pPr algn="just">
              <a:buFont typeface="Wingdings" pitchFamily="2" charset="2"/>
              <a:buChar char="Ø"/>
            </a:pPr>
            <a:r>
              <a:rPr lang="uk-UA" dirty="0" smtClean="0">
                <a:latin typeface="Times New Roman" pitchFamily="18" charset="0"/>
                <a:cs typeface="Times New Roman" pitchFamily="18" charset="0"/>
              </a:rPr>
              <a:t>обов’язковість </a:t>
            </a:r>
            <a:r>
              <a:rPr lang="uk-UA" dirty="0">
                <a:latin typeface="Times New Roman" pitchFamily="18" charset="0"/>
                <a:cs typeface="Times New Roman" pitchFamily="18" charset="0"/>
              </a:rPr>
              <a:t>судового рішення;</a:t>
            </a:r>
          </a:p>
          <a:p>
            <a:pPr algn="just">
              <a:buFont typeface="Wingdings" pitchFamily="2" charset="2"/>
              <a:buChar char="Ø"/>
            </a:pPr>
            <a:r>
              <a:rPr lang="uk-UA" dirty="0" smtClean="0">
                <a:latin typeface="Times New Roman" pitchFamily="18" charset="0"/>
                <a:cs typeface="Times New Roman" pitchFamily="18" charset="0"/>
              </a:rPr>
              <a:t>забезпечення </a:t>
            </a:r>
            <a:r>
              <a:rPr lang="uk-UA" dirty="0">
                <a:latin typeface="Times New Roman" pitchFamily="18" charset="0"/>
                <a:cs typeface="Times New Roman" pitchFamily="18" charset="0"/>
              </a:rPr>
              <a:t>права на апеляційний перегляд справи;</a:t>
            </a:r>
          </a:p>
          <a:p>
            <a:pPr algn="just">
              <a:buFont typeface="Wingdings" pitchFamily="2" charset="2"/>
              <a:buChar char="Ø"/>
            </a:pPr>
            <a:r>
              <a:rPr lang="uk-UA" dirty="0" smtClean="0">
                <a:latin typeface="Times New Roman" pitchFamily="18" charset="0"/>
                <a:cs typeface="Times New Roman" pitchFamily="18" charset="0"/>
              </a:rPr>
              <a:t>забезпечення </a:t>
            </a:r>
            <a:r>
              <a:rPr lang="uk-UA" dirty="0">
                <a:latin typeface="Times New Roman" pitchFamily="18" charset="0"/>
                <a:cs typeface="Times New Roman" pitchFamily="18" charset="0"/>
              </a:rPr>
              <a:t>права на касаційне оскарження судового рішення у випадках, визначених законом;</a:t>
            </a:r>
          </a:p>
          <a:p>
            <a:pPr algn="just">
              <a:buFont typeface="Wingdings" pitchFamily="2" charset="2"/>
              <a:buChar char="Ø"/>
            </a:pPr>
            <a:r>
              <a:rPr lang="uk-UA" dirty="0" smtClean="0">
                <a:latin typeface="Times New Roman" pitchFamily="18" charset="0"/>
                <a:cs typeface="Times New Roman" pitchFamily="18" charset="0"/>
              </a:rPr>
              <a:t>розумність </a:t>
            </a:r>
            <a:r>
              <a:rPr lang="uk-UA" dirty="0">
                <a:latin typeface="Times New Roman" pitchFamily="18" charset="0"/>
                <a:cs typeface="Times New Roman" pitchFamily="18" charset="0"/>
              </a:rPr>
              <a:t>строків розгляду справи судом;</a:t>
            </a:r>
          </a:p>
          <a:p>
            <a:pPr algn="just">
              <a:buFont typeface="Wingdings" pitchFamily="2" charset="2"/>
              <a:buChar char="Ø"/>
            </a:pPr>
            <a:r>
              <a:rPr lang="uk-UA" dirty="0" smtClean="0">
                <a:latin typeface="Times New Roman" pitchFamily="18" charset="0"/>
                <a:cs typeface="Times New Roman" pitchFamily="18" charset="0"/>
              </a:rPr>
              <a:t>неприпустимість </a:t>
            </a:r>
            <a:r>
              <a:rPr lang="uk-UA" dirty="0">
                <a:latin typeface="Times New Roman" pitchFamily="18" charset="0"/>
                <a:cs typeface="Times New Roman" pitchFamily="18" charset="0"/>
              </a:rPr>
              <a:t>зловживання процесуальними правами;</a:t>
            </a:r>
          </a:p>
          <a:p>
            <a:pPr algn="just">
              <a:buFont typeface="Wingdings" pitchFamily="2" charset="2"/>
              <a:buChar char="Ø"/>
            </a:pPr>
            <a:r>
              <a:rPr lang="uk-UA" dirty="0" smtClean="0">
                <a:latin typeface="Times New Roman" pitchFamily="18" charset="0"/>
                <a:cs typeface="Times New Roman" pitchFamily="18" charset="0"/>
              </a:rPr>
              <a:t>відшкодування </a:t>
            </a:r>
            <a:r>
              <a:rPr lang="uk-UA" dirty="0">
                <a:latin typeface="Times New Roman" pitchFamily="18" charset="0"/>
                <a:cs typeface="Times New Roman" pitchFamily="18" charset="0"/>
              </a:rPr>
              <a:t>судових витрат фізичних та юридичних осіб, на користь яких ухвалене судове рішення.</a:t>
            </a:r>
          </a:p>
          <a:p>
            <a:endParaRPr lang="uk-UA" dirty="0"/>
          </a:p>
        </p:txBody>
      </p:sp>
    </p:spTree>
    <p:extLst>
      <p:ext uri="{BB962C8B-B14F-4D97-AF65-F5344CB8AC3E}">
        <p14:creationId xmlns:p14="http://schemas.microsoft.com/office/powerpoint/2010/main" val="31351638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07504" y="1268760"/>
            <a:ext cx="9036496" cy="4738531"/>
          </a:xfrm>
        </p:spPr>
        <p:txBody>
          <a:bodyPr>
            <a:normAutofit fontScale="55000" lnSpcReduction="20000"/>
          </a:bodyPr>
          <a:lstStyle/>
          <a:p>
            <a:pPr marL="109728" indent="0" algn="just">
              <a:buNone/>
            </a:pPr>
            <a:r>
              <a:rPr lang="uk-UA" dirty="0" smtClean="0">
                <a:latin typeface="Times New Roman" pitchFamily="18" charset="0"/>
                <a:cs typeface="Times New Roman" pitchFamily="18" charset="0"/>
              </a:rPr>
              <a:t>1. Суд вирішує справи відповідно </a:t>
            </a:r>
            <a:r>
              <a:rPr lang="uk-UA" dirty="0" err="1" smtClean="0">
                <a:latin typeface="Times New Roman" pitchFamily="18" charset="0"/>
                <a:cs typeface="Times New Roman" pitchFamily="18" charset="0"/>
              </a:rPr>
              <a:t>до </a:t>
            </a:r>
            <a:r>
              <a:rPr lang="uk-UA" u="sng" dirty="0" err="1" smtClean="0">
                <a:latin typeface="Times New Roman" pitchFamily="18" charset="0"/>
                <a:cs typeface="Times New Roman" pitchFamily="18" charset="0"/>
                <a:hlinkClick r:id="rId2"/>
              </a:rPr>
              <a:t>Конституції</a:t>
            </a:r>
            <a:r>
              <a:rPr lang="uk-UA" dirty="0" smtClean="0">
                <a:latin typeface="Times New Roman" pitchFamily="18" charset="0"/>
                <a:cs typeface="Times New Roman" pitchFamily="18" charset="0"/>
              </a:rPr>
              <a:t> та законів України, а також міжнародних договорів, згода на обов’язковість яких надана Верховною Радою України.</a:t>
            </a:r>
          </a:p>
          <a:p>
            <a:pPr marL="109728" indent="0" algn="just">
              <a:buNone/>
            </a:pPr>
            <a:r>
              <a:rPr lang="uk-UA" dirty="0" smtClean="0">
                <a:latin typeface="Times New Roman" pitchFamily="18" charset="0"/>
                <a:cs typeface="Times New Roman" pitchFamily="18" charset="0"/>
              </a:rPr>
              <a:t>2. Суд застосовує інші правові акти, прийняті відповідним органом на підставі, у межах повноважень та у спосіб, </a:t>
            </a:r>
            <a:r>
              <a:rPr lang="uk-UA" dirty="0" err="1" smtClean="0">
                <a:latin typeface="Times New Roman" pitchFamily="18" charset="0"/>
                <a:cs typeface="Times New Roman" pitchFamily="18" charset="0"/>
              </a:rPr>
              <a:t>визначені </a:t>
            </a:r>
            <a:r>
              <a:rPr lang="uk-UA" u="sng" dirty="0" err="1" smtClean="0">
                <a:latin typeface="Times New Roman" pitchFamily="18" charset="0"/>
                <a:cs typeface="Times New Roman" pitchFamily="18" charset="0"/>
                <a:hlinkClick r:id="rId2"/>
              </a:rPr>
              <a:t>Конст</a:t>
            </a:r>
            <a:r>
              <a:rPr lang="uk-UA" u="sng" dirty="0" smtClean="0">
                <a:latin typeface="Times New Roman" pitchFamily="18" charset="0"/>
                <a:cs typeface="Times New Roman" pitchFamily="18" charset="0"/>
                <a:hlinkClick r:id="rId2"/>
              </a:rPr>
              <a:t>итуцією</a:t>
            </a:r>
            <a:r>
              <a:rPr lang="uk-UA" dirty="0" smtClean="0">
                <a:latin typeface="Times New Roman" pitchFamily="18" charset="0"/>
                <a:cs typeface="Times New Roman" pitchFamily="18" charset="0"/>
              </a:rPr>
              <a:t> та законами України.</a:t>
            </a:r>
          </a:p>
          <a:p>
            <a:pPr marL="109728" indent="0" algn="just">
              <a:buNone/>
            </a:pPr>
            <a:r>
              <a:rPr lang="uk-UA" dirty="0" smtClean="0">
                <a:latin typeface="Times New Roman" pitchFamily="18" charset="0"/>
                <a:cs typeface="Times New Roman" pitchFamily="18" charset="0"/>
              </a:rPr>
              <a:t>3. У разі невідповідності правового акта </a:t>
            </a:r>
            <a:r>
              <a:rPr lang="uk-UA" u="sng" dirty="0" smtClean="0">
                <a:latin typeface="Times New Roman" pitchFamily="18" charset="0"/>
                <a:cs typeface="Times New Roman" pitchFamily="18" charset="0"/>
                <a:hlinkClick r:id="rId2"/>
              </a:rPr>
              <a:t>Конституції України</a:t>
            </a:r>
            <a:r>
              <a:rPr lang="uk-UA" dirty="0" smtClean="0">
                <a:latin typeface="Times New Roman" pitchFamily="18" charset="0"/>
                <a:cs typeface="Times New Roman" pitchFamily="18" charset="0"/>
              </a:rPr>
              <a:t>, закону України, міжнародному договору, згода на обов’язковість якого надана Верховною Радою України, або іншому правовому акту суд застосовує правовий акт, який має вищу юридичну силу, або положення відповідного міжнародного договору України.</a:t>
            </a:r>
          </a:p>
          <a:p>
            <a:pPr marL="109728" indent="0" algn="just">
              <a:buNone/>
            </a:pPr>
            <a:r>
              <a:rPr lang="uk-UA" dirty="0" smtClean="0">
                <a:latin typeface="Times New Roman" pitchFamily="18" charset="0"/>
                <a:cs typeface="Times New Roman" pitchFamily="18" charset="0"/>
              </a:rPr>
              <a:t>4. Якщо суд доходить висновку, що закон чи інший правовий акт суперечить </a:t>
            </a:r>
            <a:r>
              <a:rPr lang="uk-UA" u="sng" dirty="0" smtClean="0">
                <a:latin typeface="Times New Roman" pitchFamily="18" charset="0"/>
                <a:cs typeface="Times New Roman" pitchFamily="18" charset="0"/>
                <a:hlinkClick r:id="rId2"/>
              </a:rPr>
              <a:t>Конституції України</a:t>
            </a:r>
            <a:r>
              <a:rPr lang="uk-UA" dirty="0" smtClean="0">
                <a:latin typeface="Times New Roman" pitchFamily="18" charset="0"/>
                <a:cs typeface="Times New Roman" pitchFamily="18" charset="0"/>
              </a:rPr>
              <a:t>, суд не застосовує такий закон чи інший правовий акт, а застосовує норми Конституції України як норми прямої дії.</a:t>
            </a:r>
          </a:p>
          <a:p>
            <a:pPr marL="109728" indent="0" algn="just">
              <a:buNone/>
            </a:pPr>
            <a:r>
              <a:rPr lang="uk-UA" dirty="0" smtClean="0">
                <a:latin typeface="Times New Roman" pitchFamily="18" charset="0"/>
                <a:cs typeface="Times New Roman" pitchFamily="18" charset="0"/>
              </a:rPr>
              <a:t>У такому випадку суд після винесення рішення у справі звертається до Верховного Суду для вирішення питання стосовно внесення до Конституційного Суду України подання щодо конституційності закону чи іншого правового акта, що віднесено до юрисдикції Конституційного Суду України.</a:t>
            </a:r>
          </a:p>
          <a:p>
            <a:pPr marL="109728" indent="0" algn="just">
              <a:buNone/>
            </a:pPr>
            <a:r>
              <a:rPr lang="uk-UA" dirty="0" smtClean="0">
                <a:latin typeface="Times New Roman" pitchFamily="18" charset="0"/>
                <a:cs typeface="Times New Roman" pitchFamily="18" charset="0"/>
              </a:rPr>
              <a:t>5. Якщо міжнародним договором, згода на обов’язковість якого надана Верховною Радою України, встановлені інші правила, ніж ті, що встановлені законом, то застосовуються правила міжнародного договору України.</a:t>
            </a:r>
          </a:p>
          <a:p>
            <a:pPr marL="109728" indent="0" algn="just">
              <a:buNone/>
            </a:pPr>
            <a:r>
              <a:rPr lang="uk-UA" dirty="0" smtClean="0">
                <a:latin typeface="Times New Roman" pitchFamily="18" charset="0"/>
                <a:cs typeface="Times New Roman" pitchFamily="18" charset="0"/>
              </a:rPr>
              <a:t>6. У разі відсутності закону, що регулює відповідні правовідносини, суд застосовує закон, що регулює подібні правовідносини (аналогія закону), а за відсутності такого закону суд виходить із конституційних принципів і загальних засад права (аналогія права). Аналогія закону та аналогія права не застосовується для визначення підстав, меж повноважень та способу дій органів державної влади та місцевого самоврядування.</a:t>
            </a:r>
          </a:p>
          <a:p>
            <a:pPr marL="109728" indent="0">
              <a:buNone/>
            </a:pPr>
            <a:endParaRPr lang="uk-UA" dirty="0"/>
          </a:p>
        </p:txBody>
      </p:sp>
      <p:sp>
        <p:nvSpPr>
          <p:cNvPr id="3" name="Заголовок 2"/>
          <p:cNvSpPr>
            <a:spLocks noGrp="1"/>
          </p:cNvSpPr>
          <p:nvPr>
            <p:ph type="title"/>
          </p:nvPr>
        </p:nvSpPr>
        <p:spPr>
          <a:xfrm>
            <a:off x="0" y="0"/>
            <a:ext cx="8892480" cy="1196752"/>
          </a:xfrm>
        </p:spPr>
        <p:txBody>
          <a:bodyPr>
            <a:normAutofit fontScale="90000"/>
          </a:bodyPr>
          <a:lstStyle/>
          <a:p>
            <a:pPr algn="ctr"/>
            <a:r>
              <a:rPr lang="ru-RU" dirty="0" err="1">
                <a:latin typeface="Times New Roman" pitchFamily="18" charset="0"/>
                <a:cs typeface="Times New Roman" pitchFamily="18" charset="0"/>
              </a:rPr>
              <a:t>Джерела</a:t>
            </a:r>
            <a:r>
              <a:rPr lang="ru-RU" dirty="0">
                <a:latin typeface="Times New Roman" pitchFamily="18" charset="0"/>
                <a:cs typeface="Times New Roman" pitchFamily="18" charset="0"/>
              </a:rPr>
              <a:t> права, </a:t>
            </a:r>
            <a:r>
              <a:rPr lang="ru-RU" dirty="0" err="1">
                <a:latin typeface="Times New Roman" pitchFamily="18" charset="0"/>
                <a:cs typeface="Times New Roman" pitchFamily="18" charset="0"/>
              </a:rPr>
              <a:t>які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застосовуються</a:t>
            </a:r>
            <a:r>
              <a:rPr lang="ru-RU" dirty="0">
                <a:latin typeface="Times New Roman" pitchFamily="18" charset="0"/>
                <a:cs typeface="Times New Roman" pitchFamily="18" charset="0"/>
              </a:rPr>
              <a:t> </a:t>
            </a:r>
            <a:r>
              <a:rPr lang="ru-RU" dirty="0" smtClean="0">
                <a:latin typeface="Times New Roman" pitchFamily="18" charset="0"/>
                <a:cs typeface="Times New Roman" pitchFamily="18" charset="0"/>
              </a:rPr>
              <a:t>судом</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8995159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algn="just"/>
            <a:r>
              <a:rPr lang="uk-UA" dirty="0" smtClean="0">
                <a:latin typeface="Times New Roman" pitchFamily="18" charset="0"/>
                <a:cs typeface="Times New Roman" pitchFamily="18" charset="0"/>
              </a:rPr>
              <a:t>Конституція України</a:t>
            </a:r>
          </a:p>
          <a:p>
            <a:pPr algn="just"/>
            <a:r>
              <a:rPr lang="uk-UA" dirty="0" smtClean="0">
                <a:latin typeface="Times New Roman" pitchFamily="18" charset="0"/>
                <a:cs typeface="Times New Roman" pitchFamily="18" charset="0"/>
              </a:rPr>
              <a:t>КАС України</a:t>
            </a:r>
          </a:p>
          <a:p>
            <a:pPr algn="just"/>
            <a:r>
              <a:rPr lang="uk-UA" dirty="0" smtClean="0">
                <a:latin typeface="Times New Roman" pitchFamily="18" charset="0"/>
                <a:cs typeface="Times New Roman" pitchFamily="18" charset="0"/>
              </a:rPr>
              <a:t>Закон України «Про судоустрій і статус суддів»</a:t>
            </a:r>
          </a:p>
          <a:p>
            <a:pPr algn="just"/>
            <a:r>
              <a:rPr lang="uk-UA" dirty="0">
                <a:latin typeface="Times New Roman" pitchFamily="18" charset="0"/>
                <a:cs typeface="Times New Roman" pitchFamily="18" charset="0"/>
              </a:rPr>
              <a:t>Закон України «</a:t>
            </a:r>
            <a:r>
              <a:rPr lang="uk-UA" dirty="0" smtClean="0">
                <a:latin typeface="Times New Roman" pitchFamily="18" charset="0"/>
                <a:cs typeface="Times New Roman" pitchFamily="18" charset="0"/>
              </a:rPr>
              <a:t>Про судовий збір»</a:t>
            </a:r>
          </a:p>
          <a:p>
            <a:pPr algn="just"/>
            <a:r>
              <a:rPr lang="uk-UA" dirty="0">
                <a:latin typeface="Times New Roman" pitchFamily="18" charset="0"/>
                <a:cs typeface="Times New Roman" pitchFamily="18" charset="0"/>
              </a:rPr>
              <a:t>Закон України «Про </a:t>
            </a:r>
            <a:r>
              <a:rPr lang="ru-RU" dirty="0" err="1" smtClean="0">
                <a:latin typeface="Times New Roman" pitchFamily="18" charset="0"/>
                <a:cs typeface="Times New Roman" pitchFamily="18" charset="0"/>
              </a:rPr>
              <a:t>виконання</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рішень</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застосування</a:t>
            </a:r>
            <a:r>
              <a:rPr lang="ru-RU" dirty="0">
                <a:latin typeface="Times New Roman" pitchFamily="18" charset="0"/>
                <a:cs typeface="Times New Roman" pitchFamily="18" charset="0"/>
              </a:rPr>
              <a:t> практики </a:t>
            </a:r>
            <a:r>
              <a:rPr lang="ru-RU" dirty="0" err="1">
                <a:latin typeface="Times New Roman" pitchFamily="18" charset="0"/>
                <a:cs typeface="Times New Roman" pitchFamily="18" charset="0"/>
              </a:rPr>
              <a:t>Європейського</a:t>
            </a:r>
            <a:r>
              <a:rPr lang="ru-RU" dirty="0">
                <a:latin typeface="Times New Roman" pitchFamily="18" charset="0"/>
                <a:cs typeface="Times New Roman" pitchFamily="18" charset="0"/>
              </a:rPr>
              <a:t> суду з прав </a:t>
            </a:r>
            <a:r>
              <a:rPr lang="ru-RU" dirty="0" err="1" smtClean="0">
                <a:latin typeface="Times New Roman" pitchFamily="18" charset="0"/>
                <a:cs typeface="Times New Roman" pitchFamily="18" charset="0"/>
              </a:rPr>
              <a:t>людини</a:t>
            </a:r>
            <a:r>
              <a:rPr lang="ru-RU" dirty="0" smtClean="0">
                <a:latin typeface="Times New Roman" pitchFamily="18" charset="0"/>
                <a:cs typeface="Times New Roman" pitchFamily="18" charset="0"/>
              </a:rPr>
              <a:t>»</a:t>
            </a:r>
          </a:p>
          <a:p>
            <a:pPr algn="just"/>
            <a:r>
              <a:rPr lang="ru-RU" dirty="0">
                <a:latin typeface="Times New Roman" pitchFamily="18" charset="0"/>
                <a:cs typeface="Times New Roman" pitchFamily="18" charset="0"/>
              </a:rPr>
              <a:t> </a:t>
            </a:r>
            <a:r>
              <a:rPr lang="ru-RU" dirty="0" smtClean="0">
                <a:latin typeface="Times New Roman" pitchFamily="18" charset="0"/>
                <a:cs typeface="Times New Roman" pitchFamily="18" charset="0"/>
              </a:rPr>
              <a:t>і </a:t>
            </a:r>
            <a:r>
              <a:rPr lang="ru-RU" dirty="0" err="1" smtClean="0">
                <a:latin typeface="Times New Roman" pitchFamily="18" charset="0"/>
                <a:cs typeface="Times New Roman" pitchFamily="18" charset="0"/>
              </a:rPr>
              <a:t>багато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інших</a:t>
            </a:r>
            <a:r>
              <a:rPr lang="ru-RU" dirty="0" smtClean="0">
                <a:latin typeface="Times New Roman" pitchFamily="18" charset="0"/>
                <a:cs typeface="Times New Roman" pitchFamily="18" charset="0"/>
              </a:rPr>
              <a:t> НПА, </a:t>
            </a:r>
            <a:r>
              <a:rPr lang="ru-RU" dirty="0" err="1" smtClean="0">
                <a:latin typeface="Times New Roman" pitchFamily="18" charset="0"/>
                <a:cs typeface="Times New Roman" pitchFamily="18" charset="0"/>
              </a:rPr>
              <a:t>приклади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яких</a:t>
            </a:r>
            <a:r>
              <a:rPr lang="ru-RU" dirty="0" smtClean="0">
                <a:latin typeface="Times New Roman" pitchFamily="18" charset="0"/>
                <a:cs typeface="Times New Roman" pitchFamily="18" charset="0"/>
              </a:rPr>
              <a:t> треба </a:t>
            </a:r>
            <a:r>
              <a:rPr lang="ru-RU" dirty="0" err="1" smtClean="0">
                <a:latin typeface="Times New Roman" pitchFamily="18" charset="0"/>
                <a:cs typeface="Times New Roman" pitchFamily="18" charset="0"/>
              </a:rPr>
              <a:t>знайти</a:t>
            </a:r>
            <a:r>
              <a:rPr lang="ru-RU" dirty="0" smtClean="0">
                <a:latin typeface="Times New Roman" pitchFamily="18" charset="0"/>
                <a:cs typeface="Times New Roman" pitchFamily="18" charset="0"/>
              </a:rPr>
              <a:t> на </a:t>
            </a:r>
            <a:r>
              <a:rPr lang="ru-RU" dirty="0" err="1" smtClean="0">
                <a:latin typeface="Times New Roman" pitchFamily="18" charset="0"/>
                <a:cs typeface="Times New Roman" pitchFamily="18" charset="0"/>
              </a:rPr>
              <a:t>семінар</a:t>
            </a:r>
            <a:endParaRPr lang="ru-RU" dirty="0" smtClean="0">
              <a:latin typeface="Times New Roman" pitchFamily="18" charset="0"/>
              <a:cs typeface="Times New Roman" pitchFamily="18" charset="0"/>
            </a:endParaRPr>
          </a:p>
          <a:p>
            <a:pPr algn="just"/>
            <a:endParaRPr lang="uk-UA" dirty="0" smtClean="0">
              <a:latin typeface="Times New Roman" pitchFamily="18" charset="0"/>
              <a:cs typeface="Times New Roman" pitchFamily="18" charset="0"/>
            </a:endParaRPr>
          </a:p>
          <a:p>
            <a:pPr algn="just"/>
            <a:endParaRPr lang="uk-UA" dirty="0" smtClean="0">
              <a:latin typeface="Times New Roman" pitchFamily="18" charset="0"/>
              <a:cs typeface="Times New Roman" pitchFamily="18" charset="0"/>
            </a:endParaRPr>
          </a:p>
          <a:p>
            <a:endParaRPr lang="uk-UA" dirty="0"/>
          </a:p>
        </p:txBody>
      </p:sp>
      <p:sp>
        <p:nvSpPr>
          <p:cNvPr id="3" name="Заголовок 2"/>
          <p:cNvSpPr>
            <a:spLocks noGrp="1"/>
          </p:cNvSpPr>
          <p:nvPr>
            <p:ph type="title"/>
          </p:nvPr>
        </p:nvSpPr>
        <p:spPr/>
        <p:txBody>
          <a:bodyPr/>
          <a:lstStyle/>
          <a:p>
            <a:r>
              <a:rPr lang="uk-UA" dirty="0" smtClean="0"/>
              <a:t>ДЖЕРЕЛА</a:t>
            </a:r>
            <a:endParaRPr lang="uk-UA" dirty="0"/>
          </a:p>
        </p:txBody>
      </p:sp>
    </p:spTree>
    <p:extLst>
      <p:ext uri="{BB962C8B-B14F-4D97-AF65-F5344CB8AC3E}">
        <p14:creationId xmlns:p14="http://schemas.microsoft.com/office/powerpoint/2010/main" val="3606334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lum bright="-20000" contrast="40000"/>
            <a:extLst>
              <a:ext uri="{28A0092B-C50C-407E-A947-70E740481C1C}">
                <a14:useLocalDpi xmlns:a14="http://schemas.microsoft.com/office/drawing/2010/main" val="0"/>
              </a:ext>
            </a:extLst>
          </a:blip>
          <a:srcRect/>
          <a:stretch>
            <a:fillRect/>
          </a:stretch>
        </p:blipFill>
        <p:spPr bwMode="auto">
          <a:xfrm>
            <a:off x="1115616" y="24408"/>
            <a:ext cx="6984776" cy="612068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7172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109728" indent="0" algn="just">
              <a:buNone/>
            </a:pPr>
            <a:r>
              <a:rPr lang="uk-UA" dirty="0" smtClean="0">
                <a:latin typeface="Times New Roman" pitchFamily="18" charset="0"/>
                <a:cs typeface="Times New Roman" pitchFamily="18" charset="0"/>
              </a:rPr>
              <a:t>Права </a:t>
            </a:r>
            <a:r>
              <a:rPr lang="uk-UA" dirty="0">
                <a:latin typeface="Times New Roman" pitchFamily="18" charset="0"/>
                <a:cs typeface="Times New Roman" pitchFamily="18" charset="0"/>
              </a:rPr>
              <a:t>і свободи людини і громадянина захищаються судом</a:t>
            </a:r>
            <a:r>
              <a:rPr lang="uk-UA" dirty="0" smtClean="0">
                <a:latin typeface="Times New Roman" pitchFamily="18" charset="0"/>
                <a:cs typeface="Times New Roman" pitchFamily="18" charset="0"/>
              </a:rPr>
              <a:t>.</a:t>
            </a:r>
          </a:p>
          <a:p>
            <a:pPr marL="109728" indent="0" algn="just">
              <a:buNone/>
            </a:pPr>
            <a:endParaRPr lang="uk-UA" dirty="0">
              <a:latin typeface="Times New Roman" pitchFamily="18" charset="0"/>
              <a:cs typeface="Times New Roman" pitchFamily="18" charset="0"/>
            </a:endParaRPr>
          </a:p>
          <a:p>
            <a:pPr marL="109728" indent="0" algn="just">
              <a:buNone/>
            </a:pPr>
            <a:r>
              <a:rPr lang="uk-UA" dirty="0" smtClean="0">
                <a:latin typeface="Times New Roman" pitchFamily="18" charset="0"/>
                <a:cs typeface="Times New Roman" pitchFamily="18" charset="0"/>
              </a:rPr>
              <a:t>Кожному </a:t>
            </a:r>
            <a:r>
              <a:rPr lang="uk-UA" dirty="0">
                <a:latin typeface="Times New Roman" pitchFamily="18" charset="0"/>
                <a:cs typeface="Times New Roman" pitchFamily="18" charset="0"/>
              </a:rPr>
              <a:t>гарантується право на оскарження в суді рішень, дій чи бездіяльності органів державної влади, органів місцевого самоврядування, посадових і службових осіб.</a:t>
            </a:r>
          </a:p>
          <a:p>
            <a:endParaRPr lang="uk-UA" dirty="0">
              <a:latin typeface="Times New Roman" pitchFamily="18" charset="0"/>
              <a:cs typeface="Times New Roman" pitchFamily="18" charset="0"/>
            </a:endParaRPr>
          </a:p>
        </p:txBody>
      </p:sp>
      <p:sp>
        <p:nvSpPr>
          <p:cNvPr id="2" name="Заголовок 1"/>
          <p:cNvSpPr>
            <a:spLocks noGrp="1"/>
          </p:cNvSpPr>
          <p:nvPr>
            <p:ph type="title"/>
          </p:nvPr>
        </p:nvSpPr>
        <p:spPr/>
        <p:txBody>
          <a:bodyPr/>
          <a:lstStyle/>
          <a:p>
            <a:r>
              <a:rPr lang="uk-UA" dirty="0">
                <a:latin typeface="Times New Roman" pitchFamily="18" charset="0"/>
                <a:cs typeface="Times New Roman" pitchFamily="18" charset="0"/>
              </a:rPr>
              <a:t>Стаття </a:t>
            </a:r>
            <a:r>
              <a:rPr lang="uk-UA" dirty="0" smtClean="0">
                <a:latin typeface="Times New Roman" pitchFamily="18" charset="0"/>
                <a:cs typeface="Times New Roman" pitchFamily="18" charset="0"/>
              </a:rPr>
              <a:t>55 Конституції України</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475045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435280" cy="5530619"/>
          </a:xfrm>
        </p:spPr>
        <p:txBody>
          <a:bodyPr>
            <a:normAutofit/>
          </a:bodyPr>
          <a:lstStyle/>
          <a:p>
            <a:pPr marL="109728" indent="0" algn="ctr">
              <a:buNone/>
            </a:pPr>
            <a:r>
              <a:rPr lang="uk-UA" sz="3200" dirty="0">
                <a:solidFill>
                  <a:srgbClr val="FF0000"/>
                </a:solidFill>
                <a:latin typeface="Times New Roman" pitchFamily="18" charset="0"/>
                <a:cs typeface="Times New Roman" pitchFamily="18" charset="0"/>
              </a:rPr>
              <a:t>Функціонування адміністративного судочинства  </a:t>
            </a:r>
            <a:r>
              <a:rPr lang="uk-UA" sz="3200" dirty="0" smtClean="0">
                <a:solidFill>
                  <a:srgbClr val="FF0000"/>
                </a:solidFill>
                <a:latin typeface="Times New Roman" pitchFamily="18" charset="0"/>
                <a:cs typeface="Times New Roman" pitchFamily="18" charset="0"/>
              </a:rPr>
              <a:t>  </a:t>
            </a:r>
          </a:p>
          <a:p>
            <a:pPr marL="109728" indent="0" algn="just">
              <a:buNone/>
            </a:pPr>
            <a:r>
              <a:rPr lang="uk-UA" dirty="0" smtClean="0">
                <a:solidFill>
                  <a:srgbClr val="FF0000"/>
                </a:solidFill>
                <a:latin typeface="Times New Roman" pitchFamily="18" charset="0"/>
                <a:cs typeface="Times New Roman" pitchFamily="18" charset="0"/>
              </a:rPr>
              <a:t>                                             </a:t>
            </a:r>
          </a:p>
          <a:p>
            <a:pPr marL="109728" indent="0" algn="just">
              <a:lnSpc>
                <a:spcPct val="150000"/>
              </a:lnSpc>
              <a:buNone/>
            </a:pPr>
            <a:r>
              <a:rPr lang="uk-UA" b="1" i="1" u="sng" dirty="0" err="1" smtClean="0">
                <a:latin typeface="Times New Roman" pitchFamily="18" charset="0"/>
                <a:cs typeface="Times New Roman" pitchFamily="18" charset="0"/>
              </a:rPr>
              <a:t>людиноцентристська</a:t>
            </a:r>
            <a:r>
              <a:rPr lang="uk-UA" b="1" i="1" u="sng" dirty="0" smtClean="0">
                <a:latin typeface="Times New Roman" pitchFamily="18" charset="0"/>
                <a:cs typeface="Times New Roman" pitchFamily="18" charset="0"/>
              </a:rPr>
              <a:t> концепція </a:t>
            </a:r>
            <a:r>
              <a:rPr lang="uk-UA" dirty="0" smtClean="0">
                <a:latin typeface="Times New Roman" pitchFamily="18" charset="0"/>
                <a:cs typeface="Times New Roman" pitchFamily="18" charset="0"/>
              </a:rPr>
              <a:t>публічного адміністрування, </a:t>
            </a:r>
            <a:r>
              <a:rPr lang="uk-UA" dirty="0">
                <a:latin typeface="Times New Roman" pitchFamily="18" charset="0"/>
                <a:cs typeface="Times New Roman" pitchFamily="18" charset="0"/>
              </a:rPr>
              <a:t>відповідність його основним міжнародно-правовим стандартам забезпечення прав і свобод людини і громадянина, утвердження принципу законності у сфері реалізації публічної влади</a:t>
            </a:r>
            <a:r>
              <a:rPr lang="uk-UA" dirty="0"/>
              <a:t>.</a:t>
            </a:r>
          </a:p>
        </p:txBody>
      </p:sp>
      <p:sp>
        <p:nvSpPr>
          <p:cNvPr id="5" name="Выгнутая вправо стрелка 4"/>
          <p:cNvSpPr/>
          <p:nvPr/>
        </p:nvSpPr>
        <p:spPr>
          <a:xfrm>
            <a:off x="6300192" y="1124744"/>
            <a:ext cx="432048" cy="864096"/>
          </a:xfrm>
          <a:prstGeom prst="curvedLeftArrow">
            <a:avLst>
              <a:gd name="adj1" fmla="val 0"/>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
        <p:nvSpPr>
          <p:cNvPr id="8" name="Выгнутая вправо стрелка 7"/>
          <p:cNvSpPr/>
          <p:nvPr/>
        </p:nvSpPr>
        <p:spPr>
          <a:xfrm flipH="1">
            <a:off x="2771800" y="1124744"/>
            <a:ext cx="432048" cy="864096"/>
          </a:xfrm>
          <a:prstGeom prst="curvedLeftArrow">
            <a:avLst>
              <a:gd name="adj1" fmla="val 0"/>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Tree>
    <p:extLst>
      <p:ext uri="{BB962C8B-B14F-4D97-AF65-F5344CB8AC3E}">
        <p14:creationId xmlns:p14="http://schemas.microsoft.com/office/powerpoint/2010/main" val="1550598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260648"/>
            <a:ext cx="9144000" cy="5746643"/>
          </a:xfrm>
        </p:spPr>
        <p:txBody>
          <a:bodyPr>
            <a:normAutofit/>
          </a:bodyPr>
          <a:lstStyle/>
          <a:p>
            <a:pPr algn="just"/>
            <a:r>
              <a:rPr lang="ru-RU" b="1" dirty="0" err="1" smtClean="0">
                <a:latin typeface="Times New Roman" pitchFamily="18" charset="0"/>
                <a:cs typeface="Times New Roman" pitchFamily="18" charset="0"/>
              </a:rPr>
              <a:t>Адміністративне</a:t>
            </a:r>
            <a:r>
              <a:rPr lang="ru-RU" b="1" dirty="0" smtClean="0">
                <a:latin typeface="Times New Roman" pitchFamily="18" charset="0"/>
                <a:cs typeface="Times New Roman" pitchFamily="18" charset="0"/>
              </a:rPr>
              <a:t> </a:t>
            </a:r>
            <a:r>
              <a:rPr lang="ru-RU" b="1" dirty="0" err="1">
                <a:latin typeface="Times New Roman" pitchFamily="18" charset="0"/>
                <a:cs typeface="Times New Roman" pitchFamily="18" charset="0"/>
              </a:rPr>
              <a:t>судочинство</a:t>
            </a:r>
            <a:r>
              <a:rPr lang="ru-RU" b="1" dirty="0">
                <a:latin typeface="Times New Roman" pitchFamily="18" charset="0"/>
                <a:cs typeface="Times New Roman" pitchFamily="18" charset="0"/>
              </a:rPr>
              <a:t> </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діяльність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адміністративних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судів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щодо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розгляду</a:t>
            </a:r>
            <a:r>
              <a:rPr lang="ru-RU" dirty="0">
                <a:latin typeface="Times New Roman" pitchFamily="18" charset="0"/>
                <a:cs typeface="Times New Roman" pitchFamily="18" charset="0"/>
              </a:rPr>
              <a:t> і </a:t>
            </a:r>
            <a:r>
              <a:rPr lang="ru-RU" dirty="0" err="1">
                <a:latin typeface="Times New Roman" pitchFamily="18" charset="0"/>
                <a:cs typeface="Times New Roman" pitchFamily="18" charset="0"/>
              </a:rPr>
              <a:t>вирішення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адміністративних</a:t>
            </a:r>
            <a:r>
              <a:rPr lang="ru-RU" dirty="0">
                <a:latin typeface="Times New Roman" pitchFamily="18" charset="0"/>
                <a:cs typeface="Times New Roman" pitchFamily="18" charset="0"/>
              </a:rPr>
              <a:t> справ у порядку, </a:t>
            </a:r>
            <a:r>
              <a:rPr lang="ru-RU" dirty="0" err="1">
                <a:latin typeface="Times New Roman" pitchFamily="18" charset="0"/>
                <a:cs typeface="Times New Roman" pitchFamily="18" charset="0"/>
              </a:rPr>
              <a:t>встановленому</a:t>
            </a:r>
            <a:r>
              <a:rPr lang="ru-RU" dirty="0">
                <a:latin typeface="Times New Roman" pitchFamily="18" charset="0"/>
                <a:cs typeface="Times New Roman" pitchFamily="18" charset="0"/>
              </a:rPr>
              <a:t> </a:t>
            </a:r>
            <a:r>
              <a:rPr lang="ru-RU" dirty="0" smtClean="0">
                <a:latin typeface="Times New Roman" pitchFamily="18" charset="0"/>
                <a:cs typeface="Times New Roman" pitchFamily="18" charset="0"/>
              </a:rPr>
              <a:t>КАС </a:t>
            </a:r>
            <a:r>
              <a:rPr lang="ru-RU" dirty="0" err="1" smtClean="0">
                <a:latin typeface="Times New Roman" pitchFamily="18" charset="0"/>
                <a:cs typeface="Times New Roman" pitchFamily="18" charset="0"/>
              </a:rPr>
              <a:t>України</a:t>
            </a:r>
            <a:r>
              <a:rPr lang="ru-RU" dirty="0" smtClean="0">
                <a:latin typeface="Times New Roman" pitchFamily="18" charset="0"/>
                <a:cs typeface="Times New Roman" pitchFamily="18" charset="0"/>
              </a:rPr>
              <a:t> (с. 4 КАСУ)</a:t>
            </a:r>
          </a:p>
          <a:p>
            <a:pPr algn="just"/>
            <a:endParaRPr lang="ru-RU" dirty="0" smtClean="0">
              <a:latin typeface="Times New Roman" pitchFamily="18" charset="0"/>
              <a:cs typeface="Times New Roman" pitchFamily="18" charset="0"/>
            </a:endParaRPr>
          </a:p>
          <a:p>
            <a:pPr algn="just"/>
            <a:r>
              <a:rPr lang="uk-UA" b="1" dirty="0">
                <a:latin typeface="Times New Roman" pitchFamily="18" charset="0"/>
                <a:cs typeface="Times New Roman" pitchFamily="18" charset="0"/>
              </a:rPr>
              <a:t>Адміністративне судочинство </a:t>
            </a:r>
            <a:r>
              <a:rPr lang="uk-UA" dirty="0">
                <a:latin typeface="Times New Roman" pitchFamily="18" charset="0"/>
                <a:cs typeface="Times New Roman" pitchFamily="18" charset="0"/>
              </a:rPr>
              <a:t>– це діяльність адміністративних судів щодо розгляду й вирішення публічних правових конфліктів (суперечок), що виникають з приводу порушення органами державної влади прав, свобод і законних інтересів фізичних та юридичних осіб. </a:t>
            </a:r>
          </a:p>
        </p:txBody>
      </p:sp>
    </p:spTree>
    <p:extLst>
      <p:ext uri="{BB962C8B-B14F-4D97-AF65-F5344CB8AC3E}">
        <p14:creationId xmlns:p14="http://schemas.microsoft.com/office/powerpoint/2010/main" val="1604858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algn="just"/>
            <a:r>
              <a:rPr lang="uk-UA" sz="3200" dirty="0" smtClean="0">
                <a:latin typeface="Times New Roman" pitchFamily="18" charset="0"/>
                <a:cs typeface="Times New Roman" pitchFamily="18" charset="0"/>
              </a:rPr>
              <a:t>справедливе</a:t>
            </a:r>
            <a:r>
              <a:rPr lang="uk-UA" sz="3200" dirty="0">
                <a:latin typeface="Times New Roman" pitchFamily="18" charset="0"/>
                <a:cs typeface="Times New Roman" pitchFamily="18" charset="0"/>
              </a:rPr>
              <a:t>, </a:t>
            </a:r>
            <a:endParaRPr lang="uk-UA" sz="3200" dirty="0" smtClean="0">
              <a:latin typeface="Times New Roman" pitchFamily="18" charset="0"/>
              <a:cs typeface="Times New Roman" pitchFamily="18" charset="0"/>
            </a:endParaRPr>
          </a:p>
          <a:p>
            <a:pPr algn="just"/>
            <a:r>
              <a:rPr lang="uk-UA" sz="3200" dirty="0" smtClean="0">
                <a:latin typeface="Times New Roman" pitchFamily="18" charset="0"/>
                <a:cs typeface="Times New Roman" pitchFamily="18" charset="0"/>
              </a:rPr>
              <a:t>неупереджене </a:t>
            </a:r>
            <a:r>
              <a:rPr lang="uk-UA" sz="3200" dirty="0">
                <a:latin typeface="Times New Roman" pitchFamily="18" charset="0"/>
                <a:cs typeface="Times New Roman" pitchFamily="18" charset="0"/>
              </a:rPr>
              <a:t>та </a:t>
            </a:r>
            <a:endParaRPr lang="uk-UA" sz="3200" dirty="0" smtClean="0">
              <a:latin typeface="Times New Roman" pitchFamily="18" charset="0"/>
              <a:cs typeface="Times New Roman" pitchFamily="18" charset="0"/>
            </a:endParaRPr>
          </a:p>
          <a:p>
            <a:pPr algn="just"/>
            <a:r>
              <a:rPr lang="uk-UA" sz="3200" dirty="0" smtClean="0">
                <a:latin typeface="Times New Roman" pitchFamily="18" charset="0"/>
                <a:cs typeface="Times New Roman" pitchFamily="18" charset="0"/>
              </a:rPr>
              <a:t>своєчасне </a:t>
            </a:r>
            <a:r>
              <a:rPr lang="uk-UA" sz="3200" dirty="0">
                <a:latin typeface="Times New Roman" pitchFamily="18" charset="0"/>
                <a:cs typeface="Times New Roman" pitchFamily="18" charset="0"/>
              </a:rPr>
              <a:t>вирішення судом суперечок </a:t>
            </a:r>
            <a:endParaRPr lang="uk-UA" sz="3200" dirty="0" smtClean="0">
              <a:latin typeface="Times New Roman" pitchFamily="18" charset="0"/>
              <a:cs typeface="Times New Roman" pitchFamily="18" charset="0"/>
            </a:endParaRPr>
          </a:p>
          <a:p>
            <a:pPr marL="109728" indent="0" algn="just">
              <a:buNone/>
            </a:pPr>
            <a:endParaRPr lang="uk-UA" sz="2800" dirty="0">
              <a:latin typeface="Times New Roman" pitchFamily="18" charset="0"/>
              <a:cs typeface="Times New Roman" pitchFamily="18" charset="0"/>
            </a:endParaRPr>
          </a:p>
          <a:p>
            <a:pPr marL="109728" indent="0" algn="just">
              <a:buNone/>
            </a:pPr>
            <a:r>
              <a:rPr lang="uk-UA" sz="2800" dirty="0" smtClean="0">
                <a:latin typeface="Times New Roman" pitchFamily="18" charset="0"/>
                <a:cs typeface="Times New Roman" pitchFamily="18" charset="0"/>
              </a:rPr>
              <a:t>у </a:t>
            </a:r>
            <a:r>
              <a:rPr lang="uk-UA" sz="2800" dirty="0">
                <a:latin typeface="Times New Roman" pitchFamily="18" charset="0"/>
                <a:cs typeface="Times New Roman" pitchFamily="18" charset="0"/>
              </a:rPr>
              <a:t>сфері публічних правових відносин з метою ефективного захисту прав, свобод та інтересів фізичних осіб, прав та інтересів юридичних осіб від порушень з боку суб’єктів владних </a:t>
            </a:r>
            <a:r>
              <a:rPr lang="uk-UA" sz="2800" dirty="0" smtClean="0">
                <a:latin typeface="Times New Roman" pitchFamily="18" charset="0"/>
                <a:cs typeface="Times New Roman" pitchFamily="18" charset="0"/>
              </a:rPr>
              <a:t>повноважень (ст. 2 КАСУ).</a:t>
            </a:r>
            <a:endParaRPr lang="uk-UA" sz="2800" dirty="0">
              <a:latin typeface="Times New Roman" pitchFamily="18" charset="0"/>
              <a:cs typeface="Times New Roman" pitchFamily="18" charset="0"/>
            </a:endParaRPr>
          </a:p>
        </p:txBody>
      </p:sp>
      <p:sp>
        <p:nvSpPr>
          <p:cNvPr id="2" name="Заголовок 1"/>
          <p:cNvSpPr>
            <a:spLocks noGrp="1"/>
          </p:cNvSpPr>
          <p:nvPr>
            <p:ph type="title"/>
          </p:nvPr>
        </p:nvSpPr>
        <p:spPr/>
        <p:txBody>
          <a:bodyPr>
            <a:normAutofit fontScale="90000"/>
          </a:bodyPr>
          <a:lstStyle/>
          <a:p>
            <a:pPr algn="ctr"/>
            <a:r>
              <a:rPr lang="uk-UA" dirty="0">
                <a:latin typeface="Times New Roman" pitchFamily="18" charset="0"/>
                <a:cs typeface="Times New Roman" pitchFamily="18" charset="0"/>
              </a:rPr>
              <a:t>Загальним завданням адміністративного судочинства </a:t>
            </a:r>
          </a:p>
        </p:txBody>
      </p:sp>
    </p:spTree>
    <p:extLst>
      <p:ext uri="{BB962C8B-B14F-4D97-AF65-F5344CB8AC3E}">
        <p14:creationId xmlns:p14="http://schemas.microsoft.com/office/powerpoint/2010/main" val="123074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Autofit/>
          </a:bodyPr>
          <a:lstStyle/>
          <a:p>
            <a:pPr marL="109728" indent="0" algn="just">
              <a:buNone/>
            </a:pPr>
            <a:r>
              <a:rPr lang="ru-RU" sz="2800" dirty="0" err="1" smtClean="0">
                <a:latin typeface="Times New Roman" pitchFamily="18" charset="0"/>
                <a:cs typeface="Times New Roman" pitchFamily="18" charset="0"/>
              </a:rPr>
              <a:t>Правовий</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порядок в </a:t>
            </a:r>
            <a:r>
              <a:rPr lang="ru-RU" sz="2800" dirty="0" err="1">
                <a:latin typeface="Times New Roman" pitchFamily="18" charset="0"/>
                <a:cs typeface="Times New Roman" pitchFamily="18" charset="0"/>
              </a:rPr>
              <a:t>Україні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ґрунтується</a:t>
            </a:r>
            <a:r>
              <a:rPr lang="ru-RU" sz="2800" dirty="0">
                <a:latin typeface="Times New Roman" pitchFamily="18" charset="0"/>
                <a:cs typeface="Times New Roman" pitchFamily="18" charset="0"/>
              </a:rPr>
              <a:t> на засадах, </a:t>
            </a:r>
            <a:r>
              <a:rPr lang="ru-RU" sz="2800" dirty="0" err="1">
                <a:latin typeface="Times New Roman" pitchFamily="18" charset="0"/>
                <a:cs typeface="Times New Roman" pitchFamily="18" charset="0"/>
              </a:rPr>
              <a:t>відповідно</a:t>
            </a:r>
            <a:r>
              <a:rPr lang="ru-RU" sz="2800" dirty="0">
                <a:latin typeface="Times New Roman" pitchFamily="18" charset="0"/>
                <a:cs typeface="Times New Roman" pitchFamily="18" charset="0"/>
              </a:rPr>
              <a:t> до </a:t>
            </a:r>
            <a:r>
              <a:rPr lang="ru-RU" sz="2800" dirty="0" err="1">
                <a:latin typeface="Times New Roman" pitchFamily="18" charset="0"/>
                <a:cs typeface="Times New Roman" pitchFamily="18" charset="0"/>
              </a:rPr>
              <a:t>яких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ніхто</a:t>
            </a:r>
            <a:r>
              <a:rPr lang="ru-RU" sz="2800" dirty="0">
                <a:latin typeface="Times New Roman" pitchFamily="18" charset="0"/>
                <a:cs typeface="Times New Roman" pitchFamily="18" charset="0"/>
              </a:rPr>
              <a:t> не </a:t>
            </a:r>
            <a:r>
              <a:rPr lang="ru-RU" sz="2800" dirty="0" err="1">
                <a:latin typeface="Times New Roman" pitchFamily="18" charset="0"/>
                <a:cs typeface="Times New Roman" pitchFamily="18" charset="0"/>
              </a:rPr>
              <a:t>може</a:t>
            </a:r>
            <a:r>
              <a:rPr lang="ru-RU" sz="2800" dirty="0">
                <a:latin typeface="Times New Roman" pitchFamily="18" charset="0"/>
                <a:cs typeface="Times New Roman" pitchFamily="18" charset="0"/>
              </a:rPr>
              <a:t> бути </a:t>
            </a:r>
            <a:r>
              <a:rPr lang="ru-RU" sz="2800" dirty="0" err="1">
                <a:latin typeface="Times New Roman" pitchFamily="18" charset="0"/>
                <a:cs typeface="Times New Roman" pitchFamily="18" charset="0"/>
              </a:rPr>
              <a:t>примушений</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робити</a:t>
            </a:r>
            <a:r>
              <a:rPr lang="ru-RU" sz="2800" dirty="0">
                <a:latin typeface="Times New Roman" pitchFamily="18" charset="0"/>
                <a:cs typeface="Times New Roman" pitchFamily="18" charset="0"/>
              </a:rPr>
              <a:t> те, </a:t>
            </a:r>
            <a:r>
              <a:rPr lang="ru-RU" sz="2800" dirty="0" err="1">
                <a:latin typeface="Times New Roman" pitchFamily="18" charset="0"/>
                <a:cs typeface="Times New Roman" pitchFamily="18" charset="0"/>
              </a:rPr>
              <a:t>що</a:t>
            </a:r>
            <a:r>
              <a:rPr lang="ru-RU" sz="2800" dirty="0">
                <a:latin typeface="Times New Roman" pitchFamily="18" charset="0"/>
                <a:cs typeface="Times New Roman" pitchFamily="18" charset="0"/>
              </a:rPr>
              <a:t> не </a:t>
            </a:r>
            <a:r>
              <a:rPr lang="ru-RU" sz="2800" dirty="0" err="1">
                <a:latin typeface="Times New Roman" pitchFamily="18" charset="0"/>
                <a:cs typeface="Times New Roman" pitchFamily="18" charset="0"/>
              </a:rPr>
              <a:t>передбачено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законодавством</a:t>
            </a:r>
            <a:r>
              <a:rPr lang="ru-RU" sz="2800" dirty="0" smtClean="0">
                <a:latin typeface="Times New Roman" pitchFamily="18" charset="0"/>
                <a:cs typeface="Times New Roman" pitchFamily="18" charset="0"/>
              </a:rPr>
              <a:t>.</a:t>
            </a:r>
          </a:p>
          <a:p>
            <a:pPr marL="109728" indent="0" algn="just">
              <a:buNone/>
            </a:pPr>
            <a:endParaRPr lang="ru-RU" sz="2800" dirty="0">
              <a:latin typeface="Times New Roman" pitchFamily="18" charset="0"/>
              <a:cs typeface="Times New Roman" pitchFamily="18" charset="0"/>
            </a:endParaRPr>
          </a:p>
          <a:p>
            <a:pPr marL="109728" indent="0" algn="just">
              <a:buNone/>
            </a:pPr>
            <a:r>
              <a:rPr lang="ru-RU" sz="2800" dirty="0" err="1">
                <a:latin typeface="Times New Roman" pitchFamily="18" charset="0"/>
                <a:cs typeface="Times New Roman" pitchFamily="18" charset="0"/>
              </a:rPr>
              <a:t>Органи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державної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влади</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органи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місцевого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самоврядування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їх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посадові</a:t>
            </a:r>
            <a:r>
              <a:rPr lang="ru-RU" sz="2800" dirty="0">
                <a:latin typeface="Times New Roman" pitchFamily="18" charset="0"/>
                <a:cs typeface="Times New Roman" pitchFamily="18" charset="0"/>
              </a:rPr>
              <a:t> особи </a:t>
            </a:r>
            <a:r>
              <a:rPr lang="ru-RU" sz="2800" dirty="0" err="1">
                <a:latin typeface="Times New Roman" pitchFamily="18" charset="0"/>
                <a:cs typeface="Times New Roman" pitchFamily="18" charset="0"/>
              </a:rPr>
              <a:t>зобов'язані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діяти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лише</a:t>
            </a:r>
            <a:r>
              <a:rPr lang="ru-RU" sz="2800" dirty="0">
                <a:latin typeface="Times New Roman" pitchFamily="18" charset="0"/>
                <a:cs typeface="Times New Roman" pitchFamily="18" charset="0"/>
              </a:rPr>
              <a:t> на </a:t>
            </a:r>
            <a:r>
              <a:rPr lang="ru-RU" sz="2800" dirty="0" err="1">
                <a:latin typeface="Times New Roman" pitchFamily="18" charset="0"/>
                <a:cs typeface="Times New Roman" pitchFamily="18" charset="0"/>
              </a:rPr>
              <a:t>підставі</a:t>
            </a:r>
            <a:r>
              <a:rPr lang="ru-RU" sz="2800" dirty="0">
                <a:latin typeface="Times New Roman" pitchFamily="18" charset="0"/>
                <a:cs typeface="Times New Roman" pitchFamily="18" charset="0"/>
              </a:rPr>
              <a:t>, в межах </a:t>
            </a:r>
            <a:r>
              <a:rPr lang="ru-RU" sz="2800" dirty="0" err="1">
                <a:latin typeface="Times New Roman" pitchFamily="18" charset="0"/>
                <a:cs typeface="Times New Roman" pitchFamily="18" charset="0"/>
              </a:rPr>
              <a:t>повноважень</a:t>
            </a:r>
            <a:r>
              <a:rPr lang="ru-RU" sz="2800" dirty="0">
                <a:latin typeface="Times New Roman" pitchFamily="18" charset="0"/>
                <a:cs typeface="Times New Roman" pitchFamily="18" charset="0"/>
              </a:rPr>
              <a:t> та у </a:t>
            </a:r>
            <a:r>
              <a:rPr lang="ru-RU" sz="2800" dirty="0" err="1">
                <a:latin typeface="Times New Roman" pitchFamily="18" charset="0"/>
                <a:cs typeface="Times New Roman" pitchFamily="18" charset="0"/>
              </a:rPr>
              <a:t>спосіб</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що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передбачені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Конституцією</a:t>
            </a:r>
            <a:r>
              <a:rPr lang="ru-RU" sz="2800" dirty="0">
                <a:latin typeface="Times New Roman" pitchFamily="18" charset="0"/>
                <a:cs typeface="Times New Roman" pitchFamily="18" charset="0"/>
              </a:rPr>
              <a:t> та законами </a:t>
            </a:r>
            <a:r>
              <a:rPr lang="ru-RU" sz="2800" dirty="0" err="1">
                <a:latin typeface="Times New Roman" pitchFamily="18" charset="0"/>
                <a:cs typeface="Times New Roman" pitchFamily="18" charset="0"/>
              </a:rPr>
              <a:t>України</a:t>
            </a:r>
            <a:r>
              <a:rPr lang="ru-RU" sz="2800" dirty="0">
                <a:latin typeface="Times New Roman" pitchFamily="18" charset="0"/>
                <a:cs typeface="Times New Roman" pitchFamily="18" charset="0"/>
              </a:rPr>
              <a:t>.</a:t>
            </a:r>
          </a:p>
          <a:p>
            <a:endParaRPr lang="uk-UA" sz="2800" dirty="0">
              <a:latin typeface="Times New Roman" pitchFamily="18" charset="0"/>
              <a:cs typeface="Times New Roman" pitchFamily="18" charset="0"/>
            </a:endParaRPr>
          </a:p>
        </p:txBody>
      </p:sp>
      <p:sp>
        <p:nvSpPr>
          <p:cNvPr id="2" name="Заголовок 1"/>
          <p:cNvSpPr>
            <a:spLocks noGrp="1"/>
          </p:cNvSpPr>
          <p:nvPr>
            <p:ph type="title"/>
          </p:nvPr>
        </p:nvSpPr>
        <p:spPr/>
        <p:txBody>
          <a:bodyPr/>
          <a:lstStyle/>
          <a:p>
            <a:r>
              <a:rPr lang="ru-RU" dirty="0" err="1">
                <a:latin typeface="Times New Roman" pitchFamily="18" charset="0"/>
                <a:cs typeface="Times New Roman" pitchFamily="18" charset="0"/>
              </a:rPr>
              <a:t>Стаття</a:t>
            </a:r>
            <a:r>
              <a:rPr lang="ru-RU" dirty="0">
                <a:latin typeface="Times New Roman" pitchFamily="18" charset="0"/>
                <a:cs typeface="Times New Roman" pitchFamily="18" charset="0"/>
              </a:rPr>
              <a:t> </a:t>
            </a:r>
            <a:r>
              <a:rPr lang="ru-RU" dirty="0" smtClean="0">
                <a:latin typeface="Times New Roman" pitchFamily="18" charset="0"/>
                <a:cs typeface="Times New Roman" pitchFamily="18" charset="0"/>
              </a:rPr>
              <a:t>19</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Конституція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України</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3899678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45</TotalTime>
  <Words>2196</Words>
  <Application>Microsoft Office PowerPoint</Application>
  <PresentationFormat>Экран (4:3)</PresentationFormat>
  <Paragraphs>118</Paragraphs>
  <Slides>32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32</vt:i4>
      </vt:variant>
    </vt:vector>
  </HeadingPairs>
  <TitlesOfParts>
    <vt:vector size="33" baseType="lpstr">
      <vt:lpstr>Открытая</vt:lpstr>
      <vt:lpstr>Поняття та принципи адміністративного судочинства</vt:lpstr>
      <vt:lpstr>ПЛАН</vt:lpstr>
      <vt:lpstr>Презентация PowerPoint</vt:lpstr>
      <vt:lpstr>Презентация PowerPoint</vt:lpstr>
      <vt:lpstr>Стаття 55 Конституції України</vt:lpstr>
      <vt:lpstr>Презентация PowerPoint</vt:lpstr>
      <vt:lpstr>Презентация PowerPoint</vt:lpstr>
      <vt:lpstr>Загальним завданням адміністративного судочинства </vt:lpstr>
      <vt:lpstr>Стаття 19 Конституція України</vt:lpstr>
      <vt:lpstr>У справах щодо оскарження рішень, дій чи бездіяльності суб’єктів владних повноважень адміністративні суди перевіряють, чи прийняті (вчинені) вони:</vt:lpstr>
      <vt:lpstr>Суб’єкт владних повноважень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Принципи адміністративного судочинства </vt:lpstr>
      <vt:lpstr>Презентация PowerPoint</vt:lpstr>
      <vt:lpstr>Джерела права, які застосовуються судом</vt:lpstr>
      <vt:lpstr>ДЖЕРЕЛА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Поняття та принципи адміністративного судочинства</dc:title>
  <dc:creator>Пользователь</dc:creator>
  <cp:lastModifiedBy>Пользователь</cp:lastModifiedBy>
  <cp:revision>6</cp:revision>
  <dcterms:created xsi:type="dcterms:W3CDTF">2019-09-01T19:08:43Z</dcterms:created>
  <dcterms:modified xsi:type="dcterms:W3CDTF">2019-09-01T21:03:25Z</dcterms:modified>
</cp:coreProperties>
</file>