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8EE28-C1C5-490A-9888-2A043156FD3D}" type="doc">
      <dgm:prSet loTypeId="urn:microsoft.com/office/officeart/2005/8/layout/default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1266C4A8-759A-43AB-B2C6-CE95276A3F7D}">
      <dgm:prSet phldrT="[Текст]" custT="1"/>
      <dgm:spPr/>
      <dgm:t>
        <a:bodyPr/>
        <a:lstStyle/>
        <a:p>
          <a:r>
            <a:rPr lang="uk-UA" sz="2400" b="1" smtClean="0">
              <a:solidFill>
                <a:schemeClr val="tx1"/>
              </a:solidFill>
              <a:latin typeface="Georgia" pitchFamily="18" charset="0"/>
            </a:rPr>
            <a:t>Принцип найменшої енергії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D9234BB7-941D-409F-AF5B-D18B039E7321}" type="parTrans" cxnId="{77A14F1A-1179-41F6-B1D3-BFBC3D46050D}">
      <dgm:prSet/>
      <dgm:spPr/>
      <dgm:t>
        <a:bodyPr/>
        <a:lstStyle/>
        <a:p>
          <a:endParaRPr lang="ru-RU"/>
        </a:p>
      </dgm:t>
    </dgm:pt>
    <dgm:pt modelId="{D14F0D80-BFF9-40BD-8879-8FD94B0FD128}" type="sibTrans" cxnId="{77A14F1A-1179-41F6-B1D3-BFBC3D46050D}">
      <dgm:prSet/>
      <dgm:spPr/>
      <dgm:t>
        <a:bodyPr/>
        <a:lstStyle/>
        <a:p>
          <a:endParaRPr lang="ru-RU"/>
        </a:p>
      </dgm:t>
    </dgm:pt>
    <dgm:pt modelId="{95C3E644-945D-4CAC-B168-6CB5B74111D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Georgia" pitchFamily="18" charset="0"/>
            </a:rPr>
            <a:t>Правила Клечковського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BEDEB958-F843-463E-A9FB-A37E70E8EE8C}" type="parTrans" cxnId="{FDAF4639-670C-4098-ADEF-C4F7EE2435C4}">
      <dgm:prSet/>
      <dgm:spPr/>
      <dgm:t>
        <a:bodyPr/>
        <a:lstStyle/>
        <a:p>
          <a:endParaRPr lang="ru-RU"/>
        </a:p>
      </dgm:t>
    </dgm:pt>
    <dgm:pt modelId="{9B210C68-B48E-41E9-8786-BB1A951E9981}" type="sibTrans" cxnId="{FDAF4639-670C-4098-ADEF-C4F7EE2435C4}">
      <dgm:prSet/>
      <dgm:spPr/>
      <dgm:t>
        <a:bodyPr/>
        <a:lstStyle/>
        <a:p>
          <a:endParaRPr lang="ru-RU"/>
        </a:p>
      </dgm:t>
    </dgm:pt>
    <dgm:pt modelId="{550A7F67-EB90-4F65-9EFB-479F19C7A0ED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Georgia" pitchFamily="18" charset="0"/>
            </a:rPr>
            <a:t>Принцип Паулі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828A4876-A40B-477A-BAE0-653D1110381E}" type="parTrans" cxnId="{332CDDC1-6A1A-42FD-AD77-3A8D1F6F47D7}">
      <dgm:prSet/>
      <dgm:spPr/>
      <dgm:t>
        <a:bodyPr/>
        <a:lstStyle/>
        <a:p>
          <a:endParaRPr lang="ru-RU"/>
        </a:p>
      </dgm:t>
    </dgm:pt>
    <dgm:pt modelId="{3E9C96D5-4175-4037-9BBC-4253E45B4C98}" type="sibTrans" cxnId="{332CDDC1-6A1A-42FD-AD77-3A8D1F6F47D7}">
      <dgm:prSet/>
      <dgm:spPr/>
      <dgm:t>
        <a:bodyPr/>
        <a:lstStyle/>
        <a:p>
          <a:endParaRPr lang="ru-RU"/>
        </a:p>
      </dgm:t>
    </dgm:pt>
    <dgm:pt modelId="{38B33BBE-33CC-421A-A5AD-1AF0469731C5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Georgia" pitchFamily="18" charset="0"/>
            </a:rPr>
            <a:t>Правило Гунда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3B8F519A-2F27-40FA-8FAB-1E6D39C30717}" type="parTrans" cxnId="{079B7324-6CA5-4326-9DD4-24DF7AFB4329}">
      <dgm:prSet/>
      <dgm:spPr/>
      <dgm:t>
        <a:bodyPr/>
        <a:lstStyle/>
        <a:p>
          <a:endParaRPr lang="ru-RU"/>
        </a:p>
      </dgm:t>
    </dgm:pt>
    <dgm:pt modelId="{36C808E7-C372-4D4C-8246-45453FE1CAEA}" type="sibTrans" cxnId="{079B7324-6CA5-4326-9DD4-24DF7AFB4329}">
      <dgm:prSet/>
      <dgm:spPr/>
      <dgm:t>
        <a:bodyPr/>
        <a:lstStyle/>
        <a:p>
          <a:endParaRPr lang="ru-RU"/>
        </a:p>
      </dgm:t>
    </dgm:pt>
    <dgm:pt modelId="{E852FD95-6962-4FF7-AB92-2105ACBDEDA7}" type="pres">
      <dgm:prSet presAssocID="{8B88EE28-C1C5-490A-9888-2A043156FD3D}" presName="diagram" presStyleCnt="0">
        <dgm:presLayoutVars>
          <dgm:dir/>
          <dgm:resizeHandles val="exact"/>
        </dgm:presLayoutVars>
      </dgm:prSet>
      <dgm:spPr/>
    </dgm:pt>
    <dgm:pt modelId="{EFC12ED5-08E0-45CB-8CF6-EC168B2FFA61}" type="pres">
      <dgm:prSet presAssocID="{1266C4A8-759A-43AB-B2C6-CE95276A3F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C44C7-2640-4134-963A-F7C12D60B100}" type="pres">
      <dgm:prSet presAssocID="{D14F0D80-BFF9-40BD-8879-8FD94B0FD128}" presName="sibTrans" presStyleCnt="0"/>
      <dgm:spPr/>
    </dgm:pt>
    <dgm:pt modelId="{B38400E9-4920-411A-8B61-E97C43314DFD}" type="pres">
      <dgm:prSet presAssocID="{95C3E644-945D-4CAC-B168-6CB5B74111D2}" presName="node" presStyleLbl="node1" presStyleIdx="1" presStyleCnt="4" custScaleX="125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2D801-4BDE-40CA-A1B9-6BDBE5E7CC2A}" type="pres">
      <dgm:prSet presAssocID="{9B210C68-B48E-41E9-8786-BB1A951E9981}" presName="sibTrans" presStyleCnt="0"/>
      <dgm:spPr/>
    </dgm:pt>
    <dgm:pt modelId="{219A1C9B-ECBB-4129-8DD0-EA72D315B8C4}" type="pres">
      <dgm:prSet presAssocID="{550A7F67-EB90-4F65-9EFB-479F19C7A0ED}" presName="node" presStyleLbl="node1" presStyleIdx="2" presStyleCnt="4" custLinFactNeighborX="-12366" custLinFactNeighborY="-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B13EE-2A48-4E89-8EE4-CF9D1BBEA70A}" type="pres">
      <dgm:prSet presAssocID="{3E9C96D5-4175-4037-9BBC-4253E45B4C98}" presName="sibTrans" presStyleCnt="0"/>
      <dgm:spPr/>
    </dgm:pt>
    <dgm:pt modelId="{FEC4F747-09BC-4CBE-A147-8946C6F87D77}" type="pres">
      <dgm:prSet presAssocID="{38B33BBE-33CC-421A-A5AD-1AF046973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F4639-670C-4098-ADEF-C4F7EE2435C4}" srcId="{8B88EE28-C1C5-490A-9888-2A043156FD3D}" destId="{95C3E644-945D-4CAC-B168-6CB5B74111D2}" srcOrd="1" destOrd="0" parTransId="{BEDEB958-F843-463E-A9FB-A37E70E8EE8C}" sibTransId="{9B210C68-B48E-41E9-8786-BB1A951E9981}"/>
    <dgm:cxn modelId="{EE185A0D-68C4-4C9C-B568-41483875B71E}" type="presOf" srcId="{8B88EE28-C1C5-490A-9888-2A043156FD3D}" destId="{E852FD95-6962-4FF7-AB92-2105ACBDEDA7}" srcOrd="0" destOrd="0" presId="urn:microsoft.com/office/officeart/2005/8/layout/default"/>
    <dgm:cxn modelId="{77A14F1A-1179-41F6-B1D3-BFBC3D46050D}" srcId="{8B88EE28-C1C5-490A-9888-2A043156FD3D}" destId="{1266C4A8-759A-43AB-B2C6-CE95276A3F7D}" srcOrd="0" destOrd="0" parTransId="{D9234BB7-941D-409F-AF5B-D18B039E7321}" sibTransId="{D14F0D80-BFF9-40BD-8879-8FD94B0FD128}"/>
    <dgm:cxn modelId="{CFDDEA1B-178F-4710-A274-D9A2C603578C}" type="presOf" srcId="{38B33BBE-33CC-421A-A5AD-1AF0469731C5}" destId="{FEC4F747-09BC-4CBE-A147-8946C6F87D77}" srcOrd="0" destOrd="0" presId="urn:microsoft.com/office/officeart/2005/8/layout/default"/>
    <dgm:cxn modelId="{332CDDC1-6A1A-42FD-AD77-3A8D1F6F47D7}" srcId="{8B88EE28-C1C5-490A-9888-2A043156FD3D}" destId="{550A7F67-EB90-4F65-9EFB-479F19C7A0ED}" srcOrd="2" destOrd="0" parTransId="{828A4876-A40B-477A-BAE0-653D1110381E}" sibTransId="{3E9C96D5-4175-4037-9BBC-4253E45B4C98}"/>
    <dgm:cxn modelId="{079B7324-6CA5-4326-9DD4-24DF7AFB4329}" srcId="{8B88EE28-C1C5-490A-9888-2A043156FD3D}" destId="{38B33BBE-33CC-421A-A5AD-1AF0469731C5}" srcOrd="3" destOrd="0" parTransId="{3B8F519A-2F27-40FA-8FAB-1E6D39C30717}" sibTransId="{36C808E7-C372-4D4C-8246-45453FE1CAEA}"/>
    <dgm:cxn modelId="{78927A83-8B48-4431-9B3B-8805648BE70B}" type="presOf" srcId="{95C3E644-945D-4CAC-B168-6CB5B74111D2}" destId="{B38400E9-4920-411A-8B61-E97C43314DFD}" srcOrd="0" destOrd="0" presId="urn:microsoft.com/office/officeart/2005/8/layout/default"/>
    <dgm:cxn modelId="{85E3FEF6-F33D-4E1C-A10B-DDEB179D5748}" type="presOf" srcId="{550A7F67-EB90-4F65-9EFB-479F19C7A0ED}" destId="{219A1C9B-ECBB-4129-8DD0-EA72D315B8C4}" srcOrd="0" destOrd="0" presId="urn:microsoft.com/office/officeart/2005/8/layout/default"/>
    <dgm:cxn modelId="{B683E7E2-6FF7-42FE-ACAB-1C147649FAB8}" type="presOf" srcId="{1266C4A8-759A-43AB-B2C6-CE95276A3F7D}" destId="{EFC12ED5-08E0-45CB-8CF6-EC168B2FFA61}" srcOrd="0" destOrd="0" presId="urn:microsoft.com/office/officeart/2005/8/layout/default"/>
    <dgm:cxn modelId="{C9852002-BAFE-482B-ACEB-59ED8008FF74}" type="presParOf" srcId="{E852FD95-6962-4FF7-AB92-2105ACBDEDA7}" destId="{EFC12ED5-08E0-45CB-8CF6-EC168B2FFA61}" srcOrd="0" destOrd="0" presId="urn:microsoft.com/office/officeart/2005/8/layout/default"/>
    <dgm:cxn modelId="{EB7A684F-51E8-4B50-9D80-E0E70E691356}" type="presParOf" srcId="{E852FD95-6962-4FF7-AB92-2105ACBDEDA7}" destId="{CDEC44C7-2640-4134-963A-F7C12D60B100}" srcOrd="1" destOrd="0" presId="urn:microsoft.com/office/officeart/2005/8/layout/default"/>
    <dgm:cxn modelId="{7E7755B6-6346-41A0-9BAE-12A92CCDD440}" type="presParOf" srcId="{E852FD95-6962-4FF7-AB92-2105ACBDEDA7}" destId="{B38400E9-4920-411A-8B61-E97C43314DFD}" srcOrd="2" destOrd="0" presId="urn:microsoft.com/office/officeart/2005/8/layout/default"/>
    <dgm:cxn modelId="{28C94E09-EA7B-4679-BD30-07D5505F41ED}" type="presParOf" srcId="{E852FD95-6962-4FF7-AB92-2105ACBDEDA7}" destId="{6FD2D801-4BDE-40CA-A1B9-6BDBE5E7CC2A}" srcOrd="3" destOrd="0" presId="urn:microsoft.com/office/officeart/2005/8/layout/default"/>
    <dgm:cxn modelId="{9795FC4D-4B2D-4843-BFA4-372326CA2410}" type="presParOf" srcId="{E852FD95-6962-4FF7-AB92-2105ACBDEDA7}" destId="{219A1C9B-ECBB-4129-8DD0-EA72D315B8C4}" srcOrd="4" destOrd="0" presId="urn:microsoft.com/office/officeart/2005/8/layout/default"/>
    <dgm:cxn modelId="{3CFCC817-AFAC-4C3C-9155-0374374BD79C}" type="presParOf" srcId="{E852FD95-6962-4FF7-AB92-2105ACBDEDA7}" destId="{A26B13EE-2A48-4E89-8EE4-CF9D1BBEA70A}" srcOrd="5" destOrd="0" presId="urn:microsoft.com/office/officeart/2005/8/layout/default"/>
    <dgm:cxn modelId="{FA921EF3-F665-4F2D-BB6A-0EBB76843EF3}" type="presParOf" srcId="{E852FD95-6962-4FF7-AB92-2105ACBDEDA7}" destId="{FEC4F747-09BC-4CBE-A147-8946C6F87D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A0C70-7222-4F4B-8C25-5E4E59E473CF}" type="doc">
      <dgm:prSet loTypeId="urn:microsoft.com/office/officeart/2005/8/layout/arrow5" loCatId="relationship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CC85AE55-6EFA-4086-ADF8-6FCB5174B25A}">
      <dgm:prSet phldrT="[Текст]" custT="1"/>
      <dgm:spPr/>
      <dgm:t>
        <a:bodyPr/>
        <a:lstStyle/>
        <a:p>
          <a:r>
            <a:rPr lang="uk-UA" sz="2800" b="1" dirty="0" smtClean="0">
              <a:latin typeface="Georgia" pitchFamily="18" charset="0"/>
            </a:rPr>
            <a:t>довжина</a:t>
          </a:r>
          <a:endParaRPr lang="ru-RU" sz="2800" b="1" dirty="0">
            <a:latin typeface="Georgia" pitchFamily="18" charset="0"/>
          </a:endParaRPr>
        </a:p>
      </dgm:t>
    </dgm:pt>
    <dgm:pt modelId="{0DFC83AD-A496-4DD6-BB30-4BB3C7A4B1F4}" type="parTrans" cxnId="{B59A96F5-6041-4C78-92FF-76DB56CE26C1}">
      <dgm:prSet/>
      <dgm:spPr/>
      <dgm:t>
        <a:bodyPr/>
        <a:lstStyle/>
        <a:p>
          <a:endParaRPr lang="ru-RU"/>
        </a:p>
      </dgm:t>
    </dgm:pt>
    <dgm:pt modelId="{FB1E730B-0734-45AA-96BE-376109BEC8E9}" type="sibTrans" cxnId="{B59A96F5-6041-4C78-92FF-76DB56CE26C1}">
      <dgm:prSet/>
      <dgm:spPr/>
      <dgm:t>
        <a:bodyPr/>
        <a:lstStyle/>
        <a:p>
          <a:endParaRPr lang="ru-RU"/>
        </a:p>
      </dgm:t>
    </dgm:pt>
    <dgm:pt modelId="{AD09E4D7-B191-4C09-99D8-97AE4912372D}">
      <dgm:prSet phldrT="[Текст]" custT="1"/>
      <dgm:spPr/>
      <dgm:t>
        <a:bodyPr/>
        <a:lstStyle/>
        <a:p>
          <a:r>
            <a:rPr lang="uk-UA" sz="2800" b="1" dirty="0" smtClean="0">
              <a:latin typeface="Georgia" pitchFamily="18" charset="0"/>
            </a:rPr>
            <a:t>енергія</a:t>
          </a:r>
          <a:endParaRPr lang="ru-RU" sz="2800" b="1" dirty="0">
            <a:latin typeface="Georgia" pitchFamily="18" charset="0"/>
          </a:endParaRPr>
        </a:p>
      </dgm:t>
    </dgm:pt>
    <dgm:pt modelId="{9B673922-6E41-4B31-B176-6BBA38F8FE28}" type="parTrans" cxnId="{6F8952A2-BEE2-4CB4-834A-62935FB5F4E4}">
      <dgm:prSet/>
      <dgm:spPr/>
      <dgm:t>
        <a:bodyPr/>
        <a:lstStyle/>
        <a:p>
          <a:endParaRPr lang="ru-RU"/>
        </a:p>
      </dgm:t>
    </dgm:pt>
    <dgm:pt modelId="{D46ACA3A-A9E5-4AF5-B48A-ED39750813F9}" type="sibTrans" cxnId="{6F8952A2-BEE2-4CB4-834A-62935FB5F4E4}">
      <dgm:prSet/>
      <dgm:spPr/>
      <dgm:t>
        <a:bodyPr/>
        <a:lstStyle/>
        <a:p>
          <a:endParaRPr lang="ru-RU"/>
        </a:p>
      </dgm:t>
    </dgm:pt>
    <dgm:pt modelId="{91F87E6A-CE1D-42DE-810C-2C2259E9C51C}" type="pres">
      <dgm:prSet presAssocID="{410A0C70-7222-4F4B-8C25-5E4E59E473CF}" presName="diagram" presStyleCnt="0">
        <dgm:presLayoutVars>
          <dgm:dir/>
          <dgm:resizeHandles val="exact"/>
        </dgm:presLayoutVars>
      </dgm:prSet>
      <dgm:spPr/>
    </dgm:pt>
    <dgm:pt modelId="{7F6ED2EA-0707-4518-9E44-2EE5F07BB10C}" type="pres">
      <dgm:prSet presAssocID="{CC85AE55-6EFA-4086-ADF8-6FCB5174B25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76D5D-2FE8-451A-A43E-C897F493752B}" type="pres">
      <dgm:prSet presAssocID="{AD09E4D7-B191-4C09-99D8-97AE4912372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952A2-BEE2-4CB4-834A-62935FB5F4E4}" srcId="{410A0C70-7222-4F4B-8C25-5E4E59E473CF}" destId="{AD09E4D7-B191-4C09-99D8-97AE4912372D}" srcOrd="1" destOrd="0" parTransId="{9B673922-6E41-4B31-B176-6BBA38F8FE28}" sibTransId="{D46ACA3A-A9E5-4AF5-B48A-ED39750813F9}"/>
    <dgm:cxn modelId="{978E4F24-2E21-436A-BE0A-A1BA5F8563DE}" type="presOf" srcId="{410A0C70-7222-4F4B-8C25-5E4E59E473CF}" destId="{91F87E6A-CE1D-42DE-810C-2C2259E9C51C}" srcOrd="0" destOrd="0" presId="urn:microsoft.com/office/officeart/2005/8/layout/arrow5"/>
    <dgm:cxn modelId="{B59A96F5-6041-4C78-92FF-76DB56CE26C1}" srcId="{410A0C70-7222-4F4B-8C25-5E4E59E473CF}" destId="{CC85AE55-6EFA-4086-ADF8-6FCB5174B25A}" srcOrd="0" destOrd="0" parTransId="{0DFC83AD-A496-4DD6-BB30-4BB3C7A4B1F4}" sibTransId="{FB1E730B-0734-45AA-96BE-376109BEC8E9}"/>
    <dgm:cxn modelId="{AB9F0D8E-76EC-407F-BBF3-92D98DD44D4C}" type="presOf" srcId="{CC85AE55-6EFA-4086-ADF8-6FCB5174B25A}" destId="{7F6ED2EA-0707-4518-9E44-2EE5F07BB10C}" srcOrd="0" destOrd="0" presId="urn:microsoft.com/office/officeart/2005/8/layout/arrow5"/>
    <dgm:cxn modelId="{8B31DB3D-1ACD-4490-BD0C-1EBDBC2B8AB6}" type="presOf" srcId="{AD09E4D7-B191-4C09-99D8-97AE4912372D}" destId="{B5C76D5D-2FE8-451A-A43E-C897F493752B}" srcOrd="0" destOrd="0" presId="urn:microsoft.com/office/officeart/2005/8/layout/arrow5"/>
    <dgm:cxn modelId="{36DF7F9D-8C6C-4919-81ED-725F1CF53EFA}" type="presParOf" srcId="{91F87E6A-CE1D-42DE-810C-2C2259E9C51C}" destId="{7F6ED2EA-0707-4518-9E44-2EE5F07BB10C}" srcOrd="0" destOrd="0" presId="urn:microsoft.com/office/officeart/2005/8/layout/arrow5"/>
    <dgm:cxn modelId="{A1EF97EF-DFDD-410C-95DF-FC136EB5F8F9}" type="presParOf" srcId="{91F87E6A-CE1D-42DE-810C-2C2259E9C51C}" destId="{B5C76D5D-2FE8-451A-A43E-C897F493752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9BF4D-8FAF-447E-B6F0-3C7ED2DD273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F85216-5A0F-417A-BCE8-57B18E635A4D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полярність</a:t>
          </a:r>
          <a:endParaRPr lang="ru-RU" b="1" i="0" dirty="0">
            <a:latin typeface="Georgia" pitchFamily="18" charset="0"/>
          </a:endParaRPr>
        </a:p>
      </dgm:t>
    </dgm:pt>
    <dgm:pt modelId="{F889F5E0-7477-4EFC-A7C2-F964A4A41013}" type="parTrans" cxnId="{17625706-1DA3-410C-9CDA-A0A4E9358F2E}">
      <dgm:prSet/>
      <dgm:spPr/>
      <dgm:t>
        <a:bodyPr/>
        <a:lstStyle/>
        <a:p>
          <a:endParaRPr lang="ru-RU"/>
        </a:p>
      </dgm:t>
    </dgm:pt>
    <dgm:pt modelId="{6C3DDD68-83B4-4C9A-8C6A-31446B1D65A1}" type="sibTrans" cxnId="{17625706-1DA3-410C-9CDA-A0A4E9358F2E}">
      <dgm:prSet/>
      <dgm:spPr/>
      <dgm:t>
        <a:bodyPr/>
        <a:lstStyle/>
        <a:p>
          <a:endParaRPr lang="ru-RU"/>
        </a:p>
      </dgm:t>
    </dgm:pt>
    <dgm:pt modelId="{22157F0C-4072-4A98-A6FE-A58DDBD481E6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напрямленість</a:t>
          </a:r>
          <a:endParaRPr lang="ru-RU" b="1" i="0" dirty="0">
            <a:latin typeface="Georgia" pitchFamily="18" charset="0"/>
          </a:endParaRPr>
        </a:p>
      </dgm:t>
    </dgm:pt>
    <dgm:pt modelId="{09DBBBDF-FC63-4241-9AE9-853E878DFBD0}" type="parTrans" cxnId="{80724A9C-DE09-456F-BD78-8E56A5AB8BAF}">
      <dgm:prSet/>
      <dgm:spPr/>
      <dgm:t>
        <a:bodyPr/>
        <a:lstStyle/>
        <a:p>
          <a:endParaRPr lang="ru-RU"/>
        </a:p>
      </dgm:t>
    </dgm:pt>
    <dgm:pt modelId="{555D961C-07D0-4C36-8674-29A997FAFE77}" type="sibTrans" cxnId="{80724A9C-DE09-456F-BD78-8E56A5AB8BAF}">
      <dgm:prSet/>
      <dgm:spPr/>
      <dgm:t>
        <a:bodyPr/>
        <a:lstStyle/>
        <a:p>
          <a:endParaRPr lang="ru-RU"/>
        </a:p>
      </dgm:t>
    </dgm:pt>
    <dgm:pt modelId="{88A9AA15-8918-44D5-B92B-7039BB1B6226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насичуваність</a:t>
          </a:r>
          <a:endParaRPr lang="ru-RU" b="1" i="0" dirty="0">
            <a:latin typeface="Georgia" pitchFamily="18" charset="0"/>
          </a:endParaRPr>
        </a:p>
      </dgm:t>
    </dgm:pt>
    <dgm:pt modelId="{96049FF8-BA55-4BA0-B63B-9F4D9325B43A}" type="parTrans" cxnId="{BDF3BD3C-D881-4B7E-87E4-E3D308007441}">
      <dgm:prSet/>
      <dgm:spPr/>
      <dgm:t>
        <a:bodyPr/>
        <a:lstStyle/>
        <a:p>
          <a:endParaRPr lang="ru-RU"/>
        </a:p>
      </dgm:t>
    </dgm:pt>
    <dgm:pt modelId="{912C70EC-34FD-468F-B789-047926EB6F83}" type="sibTrans" cxnId="{BDF3BD3C-D881-4B7E-87E4-E3D308007441}">
      <dgm:prSet/>
      <dgm:spPr/>
      <dgm:t>
        <a:bodyPr/>
        <a:lstStyle/>
        <a:p>
          <a:endParaRPr lang="ru-RU"/>
        </a:p>
      </dgm:t>
    </dgm:pt>
    <dgm:pt modelId="{CC9F0A26-7191-4944-9F0E-2D4A44EC42FB}" type="pres">
      <dgm:prSet presAssocID="{04B9BF4D-8FAF-447E-B6F0-3C7ED2DD2731}" presName="Name0" presStyleCnt="0">
        <dgm:presLayoutVars>
          <dgm:dir/>
          <dgm:resizeHandles val="exact"/>
        </dgm:presLayoutVars>
      </dgm:prSet>
      <dgm:spPr/>
    </dgm:pt>
    <dgm:pt modelId="{B7F6273B-664E-4467-98DF-721539FB0E66}" type="pres">
      <dgm:prSet presAssocID="{31F85216-5A0F-417A-BCE8-57B18E635A4D}" presName="compNode" presStyleCnt="0"/>
      <dgm:spPr/>
    </dgm:pt>
    <dgm:pt modelId="{62ADF8C0-A910-4E27-BA53-B95A3592CE89}" type="pres">
      <dgm:prSet presAssocID="{31F85216-5A0F-417A-BCE8-57B18E635A4D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935F90-9164-4365-8F9D-FFE05910F0B6}" type="pres">
      <dgm:prSet presAssocID="{31F85216-5A0F-417A-BCE8-57B18E635A4D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3EBD5-E562-4B9F-9F0E-D62EC0DDCAB0}" type="pres">
      <dgm:prSet presAssocID="{6C3DDD68-83B4-4C9A-8C6A-31446B1D65A1}" presName="sibTrans" presStyleLbl="sibTrans2D1" presStyleIdx="0" presStyleCnt="0"/>
      <dgm:spPr/>
    </dgm:pt>
    <dgm:pt modelId="{1EE02F37-4D3C-4B74-AE40-2FE84ABAD791}" type="pres">
      <dgm:prSet presAssocID="{22157F0C-4072-4A98-A6FE-A58DDBD481E6}" presName="compNode" presStyleCnt="0"/>
      <dgm:spPr/>
    </dgm:pt>
    <dgm:pt modelId="{2CD29361-46FB-4CEE-94B5-DF5346F0A15E}" type="pres">
      <dgm:prSet presAssocID="{22157F0C-4072-4A98-A6FE-A58DDBD481E6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5344E5-70FF-4D9C-8A66-A91022F11049}" type="pres">
      <dgm:prSet presAssocID="{22157F0C-4072-4A98-A6FE-A58DDBD481E6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33447-5CD0-43E7-B06D-A9D4A8E34315}" type="pres">
      <dgm:prSet presAssocID="{555D961C-07D0-4C36-8674-29A997FAFE77}" presName="sibTrans" presStyleLbl="sibTrans2D1" presStyleIdx="0" presStyleCnt="0"/>
      <dgm:spPr/>
    </dgm:pt>
    <dgm:pt modelId="{E8E2E574-FD87-4E74-A908-DD785F564DAF}" type="pres">
      <dgm:prSet presAssocID="{88A9AA15-8918-44D5-B92B-7039BB1B6226}" presName="compNode" presStyleCnt="0"/>
      <dgm:spPr/>
    </dgm:pt>
    <dgm:pt modelId="{7E612521-6DE9-4F6A-91D7-F5EB68F61FB3}" type="pres">
      <dgm:prSet presAssocID="{88A9AA15-8918-44D5-B92B-7039BB1B6226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424952-3960-45C5-843E-481DAD3A76E4}" type="pres">
      <dgm:prSet presAssocID="{88A9AA15-8918-44D5-B92B-7039BB1B6226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658C2-3B41-4659-A5E1-AF4C5355C8B4}" type="presOf" srcId="{22157F0C-4072-4A98-A6FE-A58DDBD481E6}" destId="{6A5344E5-70FF-4D9C-8A66-A91022F11049}" srcOrd="0" destOrd="0" presId="urn:microsoft.com/office/officeart/2005/8/layout/pList1"/>
    <dgm:cxn modelId="{E5C8EA67-BA94-44BF-AB4B-F8B8591EE307}" type="presOf" srcId="{555D961C-07D0-4C36-8674-29A997FAFE77}" destId="{E7033447-5CD0-43E7-B06D-A9D4A8E34315}" srcOrd="0" destOrd="0" presId="urn:microsoft.com/office/officeart/2005/8/layout/pList1"/>
    <dgm:cxn modelId="{BDF3BD3C-D881-4B7E-87E4-E3D308007441}" srcId="{04B9BF4D-8FAF-447E-B6F0-3C7ED2DD2731}" destId="{88A9AA15-8918-44D5-B92B-7039BB1B6226}" srcOrd="2" destOrd="0" parTransId="{96049FF8-BA55-4BA0-B63B-9F4D9325B43A}" sibTransId="{912C70EC-34FD-468F-B789-047926EB6F83}"/>
    <dgm:cxn modelId="{80724A9C-DE09-456F-BD78-8E56A5AB8BAF}" srcId="{04B9BF4D-8FAF-447E-B6F0-3C7ED2DD2731}" destId="{22157F0C-4072-4A98-A6FE-A58DDBD481E6}" srcOrd="1" destOrd="0" parTransId="{09DBBBDF-FC63-4241-9AE9-853E878DFBD0}" sibTransId="{555D961C-07D0-4C36-8674-29A997FAFE77}"/>
    <dgm:cxn modelId="{52A3662E-BE5C-4A85-86DC-E578C9AF7031}" type="presOf" srcId="{04B9BF4D-8FAF-447E-B6F0-3C7ED2DD2731}" destId="{CC9F0A26-7191-4944-9F0E-2D4A44EC42FB}" srcOrd="0" destOrd="0" presId="urn:microsoft.com/office/officeart/2005/8/layout/pList1"/>
    <dgm:cxn modelId="{317EC0C4-356D-4379-B899-1DC65A01EA65}" type="presOf" srcId="{88A9AA15-8918-44D5-B92B-7039BB1B6226}" destId="{D0424952-3960-45C5-843E-481DAD3A76E4}" srcOrd="0" destOrd="0" presId="urn:microsoft.com/office/officeart/2005/8/layout/pList1"/>
    <dgm:cxn modelId="{22DC1BEA-B21D-43A2-8E78-06E6FC7C3C64}" type="presOf" srcId="{31F85216-5A0F-417A-BCE8-57B18E635A4D}" destId="{50935F90-9164-4365-8F9D-FFE05910F0B6}" srcOrd="0" destOrd="0" presId="urn:microsoft.com/office/officeart/2005/8/layout/pList1"/>
    <dgm:cxn modelId="{E4F193F7-FF56-4D5E-B255-BA8AF034BC1D}" type="presOf" srcId="{6C3DDD68-83B4-4C9A-8C6A-31446B1D65A1}" destId="{4A43EBD5-E562-4B9F-9F0E-D62EC0DDCAB0}" srcOrd="0" destOrd="0" presId="urn:microsoft.com/office/officeart/2005/8/layout/pList1"/>
    <dgm:cxn modelId="{17625706-1DA3-410C-9CDA-A0A4E9358F2E}" srcId="{04B9BF4D-8FAF-447E-B6F0-3C7ED2DD2731}" destId="{31F85216-5A0F-417A-BCE8-57B18E635A4D}" srcOrd="0" destOrd="0" parTransId="{F889F5E0-7477-4EFC-A7C2-F964A4A41013}" sibTransId="{6C3DDD68-83B4-4C9A-8C6A-31446B1D65A1}"/>
    <dgm:cxn modelId="{46938D95-314D-4D9F-ADCC-9BBE5C0CE15C}" type="presParOf" srcId="{CC9F0A26-7191-4944-9F0E-2D4A44EC42FB}" destId="{B7F6273B-664E-4467-98DF-721539FB0E66}" srcOrd="0" destOrd="0" presId="urn:microsoft.com/office/officeart/2005/8/layout/pList1"/>
    <dgm:cxn modelId="{75423C9F-E38D-42E9-A15B-D95E1CB88BA2}" type="presParOf" srcId="{B7F6273B-664E-4467-98DF-721539FB0E66}" destId="{62ADF8C0-A910-4E27-BA53-B95A3592CE89}" srcOrd="0" destOrd="0" presId="urn:microsoft.com/office/officeart/2005/8/layout/pList1"/>
    <dgm:cxn modelId="{DC33512B-AD52-45F0-945C-0DBCD8759054}" type="presParOf" srcId="{B7F6273B-664E-4467-98DF-721539FB0E66}" destId="{50935F90-9164-4365-8F9D-FFE05910F0B6}" srcOrd="1" destOrd="0" presId="urn:microsoft.com/office/officeart/2005/8/layout/pList1"/>
    <dgm:cxn modelId="{12BB933A-F867-42D4-B099-1341ED471BF7}" type="presParOf" srcId="{CC9F0A26-7191-4944-9F0E-2D4A44EC42FB}" destId="{4A43EBD5-E562-4B9F-9F0E-D62EC0DDCAB0}" srcOrd="1" destOrd="0" presId="urn:microsoft.com/office/officeart/2005/8/layout/pList1"/>
    <dgm:cxn modelId="{76A76BBC-F140-4DCC-B340-A4E21F824E6D}" type="presParOf" srcId="{CC9F0A26-7191-4944-9F0E-2D4A44EC42FB}" destId="{1EE02F37-4D3C-4B74-AE40-2FE84ABAD791}" srcOrd="2" destOrd="0" presId="urn:microsoft.com/office/officeart/2005/8/layout/pList1"/>
    <dgm:cxn modelId="{8A7DFD48-5235-44B2-A09C-30C82F0B50CD}" type="presParOf" srcId="{1EE02F37-4D3C-4B74-AE40-2FE84ABAD791}" destId="{2CD29361-46FB-4CEE-94B5-DF5346F0A15E}" srcOrd="0" destOrd="0" presId="urn:microsoft.com/office/officeart/2005/8/layout/pList1"/>
    <dgm:cxn modelId="{9F0F5ED4-894D-4EA2-B3B9-EF9377189079}" type="presParOf" srcId="{1EE02F37-4D3C-4B74-AE40-2FE84ABAD791}" destId="{6A5344E5-70FF-4D9C-8A66-A91022F11049}" srcOrd="1" destOrd="0" presId="urn:microsoft.com/office/officeart/2005/8/layout/pList1"/>
    <dgm:cxn modelId="{4059F233-5006-4533-9BF0-D8F9D7CFA457}" type="presParOf" srcId="{CC9F0A26-7191-4944-9F0E-2D4A44EC42FB}" destId="{E7033447-5CD0-43E7-B06D-A9D4A8E34315}" srcOrd="3" destOrd="0" presId="urn:microsoft.com/office/officeart/2005/8/layout/pList1"/>
    <dgm:cxn modelId="{73DA5C98-1258-41CE-8B91-E43EE70B4460}" type="presParOf" srcId="{CC9F0A26-7191-4944-9F0E-2D4A44EC42FB}" destId="{E8E2E574-FD87-4E74-A908-DD785F564DAF}" srcOrd="4" destOrd="0" presId="urn:microsoft.com/office/officeart/2005/8/layout/pList1"/>
    <dgm:cxn modelId="{43D66CAB-D2BA-4908-8DC3-55FA4FD6ACCB}" type="presParOf" srcId="{E8E2E574-FD87-4E74-A908-DD785F564DAF}" destId="{7E612521-6DE9-4F6A-91D7-F5EB68F61FB3}" srcOrd="0" destOrd="0" presId="urn:microsoft.com/office/officeart/2005/8/layout/pList1"/>
    <dgm:cxn modelId="{26A9053A-0017-4352-B410-713475064698}" type="presParOf" srcId="{E8E2E574-FD87-4E74-A908-DD785F564DAF}" destId="{D0424952-3960-45C5-843E-481DAD3A76E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FCC09-60C7-49C2-BB2A-8C96D2181AFD}" type="doc">
      <dgm:prSet loTypeId="urn:microsoft.com/office/officeart/2005/8/layout/chevron1" loCatId="process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11CB0A7-8EFD-44A0-8167-F2CE2F087786}">
      <dgm:prSet phldrT="[Текст]" custT="1"/>
      <dgm:spPr/>
      <dgm:t>
        <a:bodyPr/>
        <a:lstStyle/>
        <a:p>
          <a:r>
            <a:rPr lang="uk-UA" sz="1400" b="1" i="0" dirty="0" smtClean="0">
              <a:latin typeface="Georgia" pitchFamily="18" charset="0"/>
            </a:rPr>
            <a:t>будова атомів хімічних елементів</a:t>
          </a:r>
          <a:endParaRPr lang="ru-RU" sz="1400" b="1" dirty="0">
            <a:latin typeface="Georgia" pitchFamily="18" charset="0"/>
          </a:endParaRPr>
        </a:p>
      </dgm:t>
    </dgm:pt>
    <dgm:pt modelId="{DC8D0A0F-6CE6-459D-AAC5-EC318FDF1DF4}" type="parTrans" cxnId="{B1BC4364-E9AA-4F3D-8034-6D863E9B1694}">
      <dgm:prSet/>
      <dgm:spPr/>
      <dgm:t>
        <a:bodyPr/>
        <a:lstStyle/>
        <a:p>
          <a:endParaRPr lang="ru-RU"/>
        </a:p>
      </dgm:t>
    </dgm:pt>
    <dgm:pt modelId="{9EB34C9E-D3D0-4482-90F1-84BBE4B08C11}" type="sibTrans" cxnId="{B1BC4364-E9AA-4F3D-8034-6D863E9B1694}">
      <dgm:prSet/>
      <dgm:spPr/>
      <dgm:t>
        <a:bodyPr/>
        <a:lstStyle/>
        <a:p>
          <a:endParaRPr lang="ru-RU"/>
        </a:p>
      </dgm:t>
    </dgm:pt>
    <dgm:pt modelId="{BC296946-AB1A-4D21-A257-7A3301C4BF1C}">
      <dgm:prSet phldrT="[Текст]" custT="1"/>
      <dgm:spPr/>
      <dgm:t>
        <a:bodyPr/>
        <a:lstStyle/>
        <a:p>
          <a:r>
            <a:rPr lang="uk-UA" sz="1400" b="1" i="0" dirty="0" smtClean="0">
              <a:latin typeface="Georgia" pitchFamily="18" charset="0"/>
            </a:rPr>
            <a:t>тип хімічного зв’язку між ними</a:t>
          </a:r>
          <a:endParaRPr lang="ru-RU" sz="1400" b="1" dirty="0">
            <a:latin typeface="Georgia" pitchFamily="18" charset="0"/>
          </a:endParaRPr>
        </a:p>
      </dgm:t>
    </dgm:pt>
    <dgm:pt modelId="{A2F6AA9C-C3BB-46EB-B802-371E04D5E7CD}" type="parTrans" cxnId="{747031A5-A52F-4AD2-9C8C-23B3B04CE7C4}">
      <dgm:prSet/>
      <dgm:spPr/>
      <dgm:t>
        <a:bodyPr/>
        <a:lstStyle/>
        <a:p>
          <a:endParaRPr lang="ru-RU"/>
        </a:p>
      </dgm:t>
    </dgm:pt>
    <dgm:pt modelId="{82B29422-C2DA-434B-AEF7-C03D5720DA36}" type="sibTrans" cxnId="{747031A5-A52F-4AD2-9C8C-23B3B04CE7C4}">
      <dgm:prSet/>
      <dgm:spPr/>
      <dgm:t>
        <a:bodyPr/>
        <a:lstStyle/>
        <a:p>
          <a:endParaRPr lang="ru-RU"/>
        </a:p>
      </dgm:t>
    </dgm:pt>
    <dgm:pt modelId="{FDBA4E91-DCA1-456E-A2AA-6DC8F940B559}">
      <dgm:prSet phldrT="[Текст]" custT="1"/>
      <dgm:spPr/>
      <dgm:t>
        <a:bodyPr/>
        <a:lstStyle/>
        <a:p>
          <a:r>
            <a:rPr lang="uk-UA" sz="1400" b="1" i="0" dirty="0" smtClean="0">
              <a:latin typeface="Georgia" pitchFamily="18" charset="0"/>
            </a:rPr>
            <a:t>тип кристалічної ґратки</a:t>
          </a:r>
          <a:endParaRPr lang="ru-RU" sz="1400" b="1" dirty="0">
            <a:latin typeface="Georgia" pitchFamily="18" charset="0"/>
          </a:endParaRPr>
        </a:p>
      </dgm:t>
    </dgm:pt>
    <dgm:pt modelId="{49C5DAF2-A82D-4368-8FEF-ABDD3B9AC123}" type="parTrans" cxnId="{F696723A-7B7F-4EF3-B44A-B7228A9F9645}">
      <dgm:prSet/>
      <dgm:spPr/>
      <dgm:t>
        <a:bodyPr/>
        <a:lstStyle/>
        <a:p>
          <a:endParaRPr lang="ru-RU"/>
        </a:p>
      </dgm:t>
    </dgm:pt>
    <dgm:pt modelId="{8C925586-B85E-460D-8410-E9733E56C4D1}" type="sibTrans" cxnId="{F696723A-7B7F-4EF3-B44A-B7228A9F9645}">
      <dgm:prSet/>
      <dgm:spPr/>
      <dgm:t>
        <a:bodyPr/>
        <a:lstStyle/>
        <a:p>
          <a:endParaRPr lang="ru-RU"/>
        </a:p>
      </dgm:t>
    </dgm:pt>
    <dgm:pt modelId="{342BC998-4190-41EF-ACFB-7CECAC49115B}">
      <dgm:prSet phldrT="[Текст]" custT="1"/>
      <dgm:spPr/>
      <dgm:t>
        <a:bodyPr/>
        <a:lstStyle/>
        <a:p>
          <a:r>
            <a:rPr lang="uk-UA" sz="1400" b="1" i="0" dirty="0" smtClean="0">
              <a:latin typeface="Georgia" pitchFamily="18" charset="0"/>
            </a:rPr>
            <a:t>фізичні властивості речовин</a:t>
          </a:r>
          <a:endParaRPr lang="ru-RU" sz="1400" b="1" dirty="0">
            <a:latin typeface="Georgia" pitchFamily="18" charset="0"/>
          </a:endParaRPr>
        </a:p>
      </dgm:t>
    </dgm:pt>
    <dgm:pt modelId="{09604C4E-8A04-4CD4-A05F-DFC80CE2EB5B}" type="parTrans" cxnId="{9EB68D41-AFCC-4403-83F1-688FCACA0F45}">
      <dgm:prSet/>
      <dgm:spPr/>
      <dgm:t>
        <a:bodyPr/>
        <a:lstStyle/>
        <a:p>
          <a:endParaRPr lang="ru-RU"/>
        </a:p>
      </dgm:t>
    </dgm:pt>
    <dgm:pt modelId="{8D901F2E-67CE-4D48-8CB4-E88C694E8429}" type="sibTrans" cxnId="{9EB68D41-AFCC-4403-83F1-688FCACA0F45}">
      <dgm:prSet/>
      <dgm:spPr/>
      <dgm:t>
        <a:bodyPr/>
        <a:lstStyle/>
        <a:p>
          <a:endParaRPr lang="ru-RU"/>
        </a:p>
      </dgm:t>
    </dgm:pt>
    <dgm:pt modelId="{ED6D9269-B713-4DA7-8067-EDC931CFBE84}" type="pres">
      <dgm:prSet presAssocID="{E10FCC09-60C7-49C2-BB2A-8C96D2181AFD}" presName="Name0" presStyleCnt="0">
        <dgm:presLayoutVars>
          <dgm:dir/>
          <dgm:animLvl val="lvl"/>
          <dgm:resizeHandles val="exact"/>
        </dgm:presLayoutVars>
      </dgm:prSet>
      <dgm:spPr/>
    </dgm:pt>
    <dgm:pt modelId="{6E3948FC-B324-48CD-BED8-4E915A6D592C}" type="pres">
      <dgm:prSet presAssocID="{311CB0A7-8EFD-44A0-8167-F2CE2F08778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33E2A-2EAC-4B4F-8765-5466F426AB45}" type="pres">
      <dgm:prSet presAssocID="{9EB34C9E-D3D0-4482-90F1-84BBE4B08C11}" presName="parTxOnlySpace" presStyleCnt="0"/>
      <dgm:spPr/>
    </dgm:pt>
    <dgm:pt modelId="{213B266A-723E-4258-A03A-272953A5C1C0}" type="pres">
      <dgm:prSet presAssocID="{BC296946-AB1A-4D21-A257-7A3301C4BF1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2F488-555C-4AEF-9A88-743866AE4928}" type="pres">
      <dgm:prSet presAssocID="{82B29422-C2DA-434B-AEF7-C03D5720DA36}" presName="parTxOnlySpace" presStyleCnt="0"/>
      <dgm:spPr/>
    </dgm:pt>
    <dgm:pt modelId="{F87FC405-4DE6-4249-9732-47C6DB07DF5A}" type="pres">
      <dgm:prSet presAssocID="{FDBA4E91-DCA1-456E-A2AA-6DC8F940B55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4FA84-D585-4F88-919B-749218175755}" type="pres">
      <dgm:prSet presAssocID="{8C925586-B85E-460D-8410-E9733E56C4D1}" presName="parTxOnlySpace" presStyleCnt="0"/>
      <dgm:spPr/>
    </dgm:pt>
    <dgm:pt modelId="{FEF67F71-DDA3-4E86-924E-66EA3345D8FA}" type="pres">
      <dgm:prSet presAssocID="{342BC998-4190-41EF-ACFB-7CECAC49115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C4364-E9AA-4F3D-8034-6D863E9B1694}" srcId="{E10FCC09-60C7-49C2-BB2A-8C96D2181AFD}" destId="{311CB0A7-8EFD-44A0-8167-F2CE2F087786}" srcOrd="0" destOrd="0" parTransId="{DC8D0A0F-6CE6-459D-AAC5-EC318FDF1DF4}" sibTransId="{9EB34C9E-D3D0-4482-90F1-84BBE4B08C11}"/>
    <dgm:cxn modelId="{762205B8-FF58-4A6B-895D-29383B31DE18}" type="presOf" srcId="{FDBA4E91-DCA1-456E-A2AA-6DC8F940B559}" destId="{F87FC405-4DE6-4249-9732-47C6DB07DF5A}" srcOrd="0" destOrd="0" presId="urn:microsoft.com/office/officeart/2005/8/layout/chevron1"/>
    <dgm:cxn modelId="{F696723A-7B7F-4EF3-B44A-B7228A9F9645}" srcId="{E10FCC09-60C7-49C2-BB2A-8C96D2181AFD}" destId="{FDBA4E91-DCA1-456E-A2AA-6DC8F940B559}" srcOrd="2" destOrd="0" parTransId="{49C5DAF2-A82D-4368-8FEF-ABDD3B9AC123}" sibTransId="{8C925586-B85E-460D-8410-E9733E56C4D1}"/>
    <dgm:cxn modelId="{DC06938B-F607-405C-9A42-863EFC531298}" type="presOf" srcId="{E10FCC09-60C7-49C2-BB2A-8C96D2181AFD}" destId="{ED6D9269-B713-4DA7-8067-EDC931CFBE84}" srcOrd="0" destOrd="0" presId="urn:microsoft.com/office/officeart/2005/8/layout/chevron1"/>
    <dgm:cxn modelId="{73102348-8D2A-4E1E-9511-0EE20CB199FD}" type="presOf" srcId="{311CB0A7-8EFD-44A0-8167-F2CE2F087786}" destId="{6E3948FC-B324-48CD-BED8-4E915A6D592C}" srcOrd="0" destOrd="0" presId="urn:microsoft.com/office/officeart/2005/8/layout/chevron1"/>
    <dgm:cxn modelId="{EF08C242-B5C3-4CB3-968B-63A92E727523}" type="presOf" srcId="{342BC998-4190-41EF-ACFB-7CECAC49115B}" destId="{FEF67F71-DDA3-4E86-924E-66EA3345D8FA}" srcOrd="0" destOrd="0" presId="urn:microsoft.com/office/officeart/2005/8/layout/chevron1"/>
    <dgm:cxn modelId="{747031A5-A52F-4AD2-9C8C-23B3B04CE7C4}" srcId="{E10FCC09-60C7-49C2-BB2A-8C96D2181AFD}" destId="{BC296946-AB1A-4D21-A257-7A3301C4BF1C}" srcOrd="1" destOrd="0" parTransId="{A2F6AA9C-C3BB-46EB-B802-371E04D5E7CD}" sibTransId="{82B29422-C2DA-434B-AEF7-C03D5720DA36}"/>
    <dgm:cxn modelId="{9EB68D41-AFCC-4403-83F1-688FCACA0F45}" srcId="{E10FCC09-60C7-49C2-BB2A-8C96D2181AFD}" destId="{342BC998-4190-41EF-ACFB-7CECAC49115B}" srcOrd="3" destOrd="0" parTransId="{09604C4E-8A04-4CD4-A05F-DFC80CE2EB5B}" sibTransId="{8D901F2E-67CE-4D48-8CB4-E88C694E8429}"/>
    <dgm:cxn modelId="{603E6DAD-F815-4374-B3A5-4A115132B7DB}" type="presOf" srcId="{BC296946-AB1A-4D21-A257-7A3301C4BF1C}" destId="{213B266A-723E-4258-A03A-272953A5C1C0}" srcOrd="0" destOrd="0" presId="urn:microsoft.com/office/officeart/2005/8/layout/chevron1"/>
    <dgm:cxn modelId="{279A160C-7988-4846-B6EE-EEF84B0A86BE}" type="presParOf" srcId="{ED6D9269-B713-4DA7-8067-EDC931CFBE84}" destId="{6E3948FC-B324-48CD-BED8-4E915A6D592C}" srcOrd="0" destOrd="0" presId="urn:microsoft.com/office/officeart/2005/8/layout/chevron1"/>
    <dgm:cxn modelId="{9E9C2E70-A83A-43B9-AC8A-E8C77FF32ACC}" type="presParOf" srcId="{ED6D9269-B713-4DA7-8067-EDC931CFBE84}" destId="{AEB33E2A-2EAC-4B4F-8765-5466F426AB45}" srcOrd="1" destOrd="0" presId="urn:microsoft.com/office/officeart/2005/8/layout/chevron1"/>
    <dgm:cxn modelId="{1B90BC98-B1FB-4A2C-9947-BFF389C6BCFB}" type="presParOf" srcId="{ED6D9269-B713-4DA7-8067-EDC931CFBE84}" destId="{213B266A-723E-4258-A03A-272953A5C1C0}" srcOrd="2" destOrd="0" presId="urn:microsoft.com/office/officeart/2005/8/layout/chevron1"/>
    <dgm:cxn modelId="{495765AB-E0D6-47DB-8205-8391A9710D77}" type="presParOf" srcId="{ED6D9269-B713-4DA7-8067-EDC931CFBE84}" destId="{C492F488-555C-4AEF-9A88-743866AE4928}" srcOrd="3" destOrd="0" presId="urn:microsoft.com/office/officeart/2005/8/layout/chevron1"/>
    <dgm:cxn modelId="{48CEF2A3-AF7A-45BB-BED0-A8CEBA510BB3}" type="presParOf" srcId="{ED6D9269-B713-4DA7-8067-EDC931CFBE84}" destId="{F87FC405-4DE6-4249-9732-47C6DB07DF5A}" srcOrd="4" destOrd="0" presId="urn:microsoft.com/office/officeart/2005/8/layout/chevron1"/>
    <dgm:cxn modelId="{72E59EB7-9F89-4857-A902-DE28CC8907C1}" type="presParOf" srcId="{ED6D9269-B713-4DA7-8067-EDC931CFBE84}" destId="{7704FA84-D585-4F88-919B-749218175755}" srcOrd="5" destOrd="0" presId="urn:microsoft.com/office/officeart/2005/8/layout/chevron1"/>
    <dgm:cxn modelId="{E93D1EF3-DB9A-4E14-BAF2-A42CB1CF761A}" type="presParOf" srcId="{ED6D9269-B713-4DA7-8067-EDC931CFBE84}" destId="{FEF67F71-DDA3-4E86-924E-66EA3345D8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12ED5-08E0-45CB-8CF6-EC168B2FFA61}">
      <dsp:nvSpPr>
        <dsp:cNvPr id="0" name=""/>
        <dsp:cNvSpPr/>
      </dsp:nvSpPr>
      <dsp:spPr>
        <a:xfrm>
          <a:off x="1147096" y="1642"/>
          <a:ext cx="2515492" cy="15092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solidFill>
                <a:schemeClr val="tx1"/>
              </a:solidFill>
              <a:latin typeface="Georgia" pitchFamily="18" charset="0"/>
            </a:rPr>
            <a:t>Принцип найменшої енергії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147096" y="1642"/>
        <a:ext cx="2515492" cy="1509295"/>
      </dsp:txXfrm>
    </dsp:sp>
    <dsp:sp modelId="{B38400E9-4920-411A-8B61-E97C43314DFD}">
      <dsp:nvSpPr>
        <dsp:cNvPr id="0" name=""/>
        <dsp:cNvSpPr/>
      </dsp:nvSpPr>
      <dsp:spPr>
        <a:xfrm>
          <a:off x="3914139" y="1642"/>
          <a:ext cx="3168364" cy="15092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Georgia" pitchFamily="18" charset="0"/>
            </a:rPr>
            <a:t>Правила Клечковського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914139" y="1642"/>
        <a:ext cx="3168364" cy="1509295"/>
      </dsp:txXfrm>
    </dsp:sp>
    <dsp:sp modelId="{219A1C9B-ECBB-4129-8DD0-EA72D315B8C4}">
      <dsp:nvSpPr>
        <dsp:cNvPr id="0" name=""/>
        <dsp:cNvSpPr/>
      </dsp:nvSpPr>
      <dsp:spPr>
        <a:xfrm>
          <a:off x="1162466" y="1728392"/>
          <a:ext cx="2515492" cy="15092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Georgia" pitchFamily="18" charset="0"/>
            </a:rPr>
            <a:t>Принцип Паулі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162466" y="1728392"/>
        <a:ext cx="2515492" cy="1509295"/>
      </dsp:txXfrm>
    </dsp:sp>
    <dsp:sp modelId="{FEC4F747-09BC-4CBE-A147-8946C6F87D77}">
      <dsp:nvSpPr>
        <dsp:cNvPr id="0" name=""/>
        <dsp:cNvSpPr/>
      </dsp:nvSpPr>
      <dsp:spPr>
        <a:xfrm>
          <a:off x="4240574" y="1762487"/>
          <a:ext cx="2515492" cy="15092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Georgia" pitchFamily="18" charset="0"/>
            </a:rPr>
            <a:t>Правило Гунда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240574" y="1762487"/>
        <a:ext cx="2515492" cy="1509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6ED2EA-0707-4518-9E44-2EE5F07BB10C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Georgia" pitchFamily="18" charset="0"/>
            </a:rPr>
            <a:t>довжина</a:t>
          </a:r>
          <a:endParaRPr lang="ru-RU" sz="2800" b="1" kern="1200" dirty="0">
            <a:latin typeface="Georgia" pitchFamily="18" charset="0"/>
          </a:endParaRPr>
        </a:p>
      </dsp:txBody>
      <dsp:txXfrm rot="16200000">
        <a:off x="702" y="261838"/>
        <a:ext cx="4002285" cy="4002285"/>
      </dsp:txXfrm>
    </dsp:sp>
    <dsp:sp modelId="{B5C76D5D-2FE8-451A-A43E-C897F493752B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Georgia" pitchFamily="18" charset="0"/>
            </a:rPr>
            <a:t>енергія</a:t>
          </a:r>
          <a:endParaRPr lang="ru-RU" sz="2800" b="1" kern="1200" dirty="0">
            <a:latin typeface="Georgia" pitchFamily="18" charset="0"/>
          </a:endParaRPr>
        </a:p>
      </dsp:txBody>
      <dsp:txXfrm rot="5400000">
        <a:off x="4226611" y="261838"/>
        <a:ext cx="4002285" cy="40022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DF8C0-A910-4E27-BA53-B95A3592CE89}">
      <dsp:nvSpPr>
        <dsp:cNvPr id="0" name=""/>
        <dsp:cNvSpPr/>
      </dsp:nvSpPr>
      <dsp:spPr>
        <a:xfrm>
          <a:off x="1620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35F90-9164-4365-8F9D-FFE05910F0B6}">
      <dsp:nvSpPr>
        <dsp:cNvPr id="0" name=""/>
        <dsp:cNvSpPr/>
      </dsp:nvSpPr>
      <dsp:spPr>
        <a:xfrm>
          <a:off x="1620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Georgia" pitchFamily="18" charset="0"/>
            </a:rPr>
            <a:t>полярність</a:t>
          </a:r>
          <a:endParaRPr lang="ru-RU" sz="2200" b="1" i="0" kern="1200" dirty="0">
            <a:latin typeface="Georgia" pitchFamily="18" charset="0"/>
          </a:endParaRPr>
        </a:p>
      </dsp:txBody>
      <dsp:txXfrm>
        <a:off x="1620" y="2671718"/>
        <a:ext cx="2570669" cy="953718"/>
      </dsp:txXfrm>
    </dsp:sp>
    <dsp:sp modelId="{2CD29361-46FB-4CEE-94B5-DF5346F0A15E}">
      <dsp:nvSpPr>
        <dsp:cNvPr id="0" name=""/>
        <dsp:cNvSpPr/>
      </dsp:nvSpPr>
      <dsp:spPr>
        <a:xfrm>
          <a:off x="2829465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344E5-70FF-4D9C-8A66-A91022F11049}">
      <dsp:nvSpPr>
        <dsp:cNvPr id="0" name=""/>
        <dsp:cNvSpPr/>
      </dsp:nvSpPr>
      <dsp:spPr>
        <a:xfrm>
          <a:off x="2829465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Georgia" pitchFamily="18" charset="0"/>
            </a:rPr>
            <a:t>напрямленість</a:t>
          </a:r>
          <a:endParaRPr lang="ru-RU" sz="2200" b="1" i="0" kern="1200" dirty="0">
            <a:latin typeface="Georgia" pitchFamily="18" charset="0"/>
          </a:endParaRPr>
        </a:p>
      </dsp:txBody>
      <dsp:txXfrm>
        <a:off x="2829465" y="2671718"/>
        <a:ext cx="2570669" cy="953718"/>
      </dsp:txXfrm>
    </dsp:sp>
    <dsp:sp modelId="{7E612521-6DE9-4F6A-91D7-F5EB68F61FB3}">
      <dsp:nvSpPr>
        <dsp:cNvPr id="0" name=""/>
        <dsp:cNvSpPr/>
      </dsp:nvSpPr>
      <dsp:spPr>
        <a:xfrm>
          <a:off x="5657309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24952-3960-45C5-843E-481DAD3A76E4}">
      <dsp:nvSpPr>
        <dsp:cNvPr id="0" name=""/>
        <dsp:cNvSpPr/>
      </dsp:nvSpPr>
      <dsp:spPr>
        <a:xfrm>
          <a:off x="5657309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Georgia" pitchFamily="18" charset="0"/>
            </a:rPr>
            <a:t>насичуваність</a:t>
          </a:r>
          <a:endParaRPr lang="ru-RU" sz="2200" b="1" i="0" kern="1200" dirty="0">
            <a:latin typeface="Georgia" pitchFamily="18" charset="0"/>
          </a:endParaRPr>
        </a:p>
      </dsp:txBody>
      <dsp:txXfrm>
        <a:off x="5657309" y="2671718"/>
        <a:ext cx="2570669" cy="9537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3948FC-B324-48CD-BED8-4E915A6D592C}">
      <dsp:nvSpPr>
        <dsp:cNvPr id="0" name=""/>
        <dsp:cNvSpPr/>
      </dsp:nvSpPr>
      <dsp:spPr>
        <a:xfrm>
          <a:off x="3817" y="1818550"/>
          <a:ext cx="2222152" cy="88886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latin typeface="Georgia" pitchFamily="18" charset="0"/>
            </a:rPr>
            <a:t>будова атомів хімічних елементів</a:t>
          </a:r>
          <a:endParaRPr lang="ru-RU" sz="1400" b="1" kern="1200" dirty="0">
            <a:latin typeface="Georgia" pitchFamily="18" charset="0"/>
          </a:endParaRPr>
        </a:p>
      </dsp:txBody>
      <dsp:txXfrm>
        <a:off x="3817" y="1818550"/>
        <a:ext cx="2222152" cy="888861"/>
      </dsp:txXfrm>
    </dsp:sp>
    <dsp:sp modelId="{213B266A-723E-4258-A03A-272953A5C1C0}">
      <dsp:nvSpPr>
        <dsp:cNvPr id="0" name=""/>
        <dsp:cNvSpPr/>
      </dsp:nvSpPr>
      <dsp:spPr>
        <a:xfrm>
          <a:off x="2003754" y="1818550"/>
          <a:ext cx="2222152" cy="88886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latin typeface="Georgia" pitchFamily="18" charset="0"/>
            </a:rPr>
            <a:t>тип хімічного зв’язку між ними</a:t>
          </a:r>
          <a:endParaRPr lang="ru-RU" sz="1400" b="1" kern="1200" dirty="0">
            <a:latin typeface="Georgia" pitchFamily="18" charset="0"/>
          </a:endParaRPr>
        </a:p>
      </dsp:txBody>
      <dsp:txXfrm>
        <a:off x="2003754" y="1818550"/>
        <a:ext cx="2222152" cy="888861"/>
      </dsp:txXfrm>
    </dsp:sp>
    <dsp:sp modelId="{F87FC405-4DE6-4249-9732-47C6DB07DF5A}">
      <dsp:nvSpPr>
        <dsp:cNvPr id="0" name=""/>
        <dsp:cNvSpPr/>
      </dsp:nvSpPr>
      <dsp:spPr>
        <a:xfrm>
          <a:off x="4003692" y="1818550"/>
          <a:ext cx="2222152" cy="88886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latin typeface="Georgia" pitchFamily="18" charset="0"/>
            </a:rPr>
            <a:t>тип кристалічної ґратки</a:t>
          </a:r>
          <a:endParaRPr lang="ru-RU" sz="1400" b="1" kern="1200" dirty="0">
            <a:latin typeface="Georgia" pitchFamily="18" charset="0"/>
          </a:endParaRPr>
        </a:p>
      </dsp:txBody>
      <dsp:txXfrm>
        <a:off x="4003692" y="1818550"/>
        <a:ext cx="2222152" cy="888861"/>
      </dsp:txXfrm>
    </dsp:sp>
    <dsp:sp modelId="{FEF67F71-DDA3-4E86-924E-66EA3345D8FA}">
      <dsp:nvSpPr>
        <dsp:cNvPr id="0" name=""/>
        <dsp:cNvSpPr/>
      </dsp:nvSpPr>
      <dsp:spPr>
        <a:xfrm>
          <a:off x="6003629" y="1818550"/>
          <a:ext cx="2222152" cy="88886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latin typeface="Georgia" pitchFamily="18" charset="0"/>
            </a:rPr>
            <a:t>фізичні властивості речовин</a:t>
          </a:r>
          <a:endParaRPr lang="ru-RU" sz="1400" b="1" kern="1200" dirty="0">
            <a:latin typeface="Georgia" pitchFamily="18" charset="0"/>
          </a:endParaRPr>
        </a:p>
      </dsp:txBody>
      <dsp:txXfrm>
        <a:off x="6003629" y="1818550"/>
        <a:ext cx="2222152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99E9-27A9-4BD1-866D-7F0BDC4A72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49E-E445-4269-A2FB-DF8BFD1558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06D96-D8AD-47A2-BA64-9724E03F56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9A717-E0A3-4C73-BE78-C128B3C0C6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A717-E0A3-4C73-BE78-C128B3C0C6C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A717-E0A3-4C73-BE78-C128B3C0C6C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A717-E0A3-4C73-BE78-C128B3C0C6C6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E330-B8A2-40B4-81C4-163E3530B2CF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C5E8-8AD2-4ED6-B87B-57817F133123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119-5613-400D-AEA0-B819EC8DC83C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18A-5F2A-4B98-8F55-FB88962E0CE8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A94-64F2-4769-91CA-33002B86559D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803E-8554-49CE-8035-C61EA7989A93}" type="datetime1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0772-B69D-4237-8EEC-61C9309E3755}" type="datetime1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0303-5D7C-432B-87AA-2AF4F3767DD0}" type="datetime1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877-5D04-4EBF-BBE5-0C743ECC8ECE}" type="datetime1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B97-B3EB-4EEC-B46C-4CFA953F72DF}" type="datetime1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3AB0-75BC-4217-AAD4-FBD31078ABFB}" type="datetime1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87D0-C7A3-4905-A572-189CDDD087BE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8D9C-EA4B-4199-84CF-019F67C809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ПОВТОРЕННЯ НАЙВАЖЛИВІШИХ ПИТАНЬ КУРСУ ХІМІЇ ОСНОВНОЇ ШКОЛИ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</a:rPr>
              <a:t>Тема 2. Хімічний зв’язок і будова речовини </a:t>
            </a:r>
            <a:r>
              <a:rPr lang="uk-UA" sz="3200" i="1" dirty="0">
                <a:latin typeface="Georgia" pitchFamily="18" charset="0"/>
              </a:rPr>
              <a:t>(орієнтовно</a:t>
            </a:r>
            <a:r>
              <a:rPr lang="uk-UA" sz="3200" b="1" i="1" dirty="0">
                <a:latin typeface="Georgia" pitchFamily="18" charset="0"/>
              </a:rPr>
              <a:t> </a:t>
            </a:r>
            <a:br>
              <a:rPr lang="uk-UA" sz="3200" b="1" i="1" dirty="0">
                <a:latin typeface="Georgia" pitchFamily="18" charset="0"/>
              </a:rPr>
            </a:br>
            <a:r>
              <a:rPr lang="uk-UA" sz="3200" i="1" dirty="0">
                <a:latin typeface="Georgia" pitchFamily="18" charset="0"/>
              </a:rPr>
              <a:t>8 год.) </a:t>
            </a:r>
            <a:r>
              <a:rPr lang="uk-UA" sz="3200" dirty="0">
                <a:latin typeface="Georgia" pitchFamily="18" charset="0"/>
              </a:rPr>
              <a:t>передбачає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dirty="0">
                <a:latin typeface="Georgia" pitchFamily="18" charset="0"/>
              </a:rPr>
              <a:t>повторення видів хімічного зв’язку, його електронної природи та причини виникнення;</a:t>
            </a:r>
            <a:endParaRPr lang="ru-RU" sz="22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dirty="0">
                <a:latin typeface="Georgia" pitchFamily="18" charset="0"/>
              </a:rPr>
              <a:t>розвиток понять «частковий заряд – дельта», «диполь», «електронегативність»;</a:t>
            </a:r>
            <a:endParaRPr lang="ru-RU" sz="22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dirty="0">
                <a:latin typeface="Georgia" pitchFamily="18" charset="0"/>
              </a:rPr>
              <a:t>закріплення знань про йонний зв’язок, ковалентний зв’язок і його види – полярний і неполярний;</a:t>
            </a:r>
            <a:endParaRPr lang="ru-RU" sz="22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dirty="0">
                <a:latin typeface="Georgia" pitchFamily="18" charset="0"/>
              </a:rPr>
              <a:t>розкриття донорно-акцепторного механізму утворення ковалентного зв’язку (на прикладі катіону амонію);</a:t>
            </a:r>
            <a:endParaRPr lang="ru-RU" sz="22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dirty="0">
                <a:latin typeface="Georgia" pitchFamily="18" charset="0"/>
              </a:rPr>
              <a:t>розгляд водневого і металічного зв’язку;</a:t>
            </a:r>
            <a:endParaRPr lang="ru-RU" sz="22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dirty="0">
                <a:latin typeface="Georgia" pitchFamily="18" charset="0"/>
              </a:rPr>
              <a:t>формування уявлень про кристалічний і аморфний стани твердих речовин;</a:t>
            </a:r>
            <a:endParaRPr lang="ru-RU" sz="2200" dirty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dirty="0">
                <a:latin typeface="Georgia" pitchFamily="18" charset="0"/>
              </a:rPr>
              <a:t>усвідомлення залежності фізичних властивостей речовин від їхньої будови</a:t>
            </a:r>
            <a:r>
              <a:rPr lang="uk-UA" sz="2200" dirty="0"/>
              <a:t>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10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У</a:t>
            </a:r>
            <a:r>
              <a:rPr lang="uk-UA" sz="3200" b="1" dirty="0" smtClean="0">
                <a:latin typeface="Georgia" pitchFamily="18" charset="0"/>
              </a:rPr>
              <a:t>творення </a:t>
            </a:r>
            <a:r>
              <a:rPr lang="uk-UA" sz="3200" b="1" dirty="0">
                <a:latin typeface="Georgia" pitchFamily="18" charset="0"/>
              </a:rPr>
              <a:t>ковалентного неполярного </a:t>
            </a:r>
            <a:r>
              <a:rPr lang="uk-UA" sz="3200" b="1" dirty="0" smtClean="0">
                <a:latin typeface="Georgia" pitchFamily="18" charset="0"/>
              </a:rPr>
              <a:t>і полярного зв’язків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300526" cy="266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11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Утворення іонного та металічного </a:t>
            </a:r>
            <a:r>
              <a:rPr lang="uk-UA" sz="3200" b="1" dirty="0" err="1" smtClean="0">
                <a:latin typeface="Georgia" pitchFamily="18" charset="0"/>
              </a:rPr>
              <a:t>зв</a:t>
            </a:r>
            <a:r>
              <a:rPr lang="en-US" sz="3200" b="1" dirty="0" smtClean="0">
                <a:latin typeface="Georgia" pitchFamily="18" charset="0"/>
              </a:rPr>
              <a:t>’</a:t>
            </a:r>
            <a:r>
              <a:rPr lang="uk-UA" sz="3200" b="1" dirty="0" smtClean="0">
                <a:latin typeface="Georgia" pitchFamily="18" charset="0"/>
              </a:rPr>
              <a:t>язків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4825" y="2924944"/>
            <a:ext cx="3943350" cy="151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5862" y="2852937"/>
            <a:ext cx="334327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12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itchFamily="18" charset="0"/>
              </a:rPr>
              <a:t>Розкриття донорно-акцепторного механізму утворення ковалентного зв’язку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7" name="Содержимое 6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578343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13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Утворення водневого </a:t>
            </a:r>
            <a:r>
              <a:rPr lang="uk-UA" sz="3200" b="1" dirty="0">
                <a:latin typeface="Georgia" pitchFamily="18" charset="0"/>
              </a:rPr>
              <a:t>зв’язку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4093210" cy="305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14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</a:rPr>
              <a:t>Тема 3. Хімічні реакції </a:t>
            </a:r>
            <a:r>
              <a:rPr lang="uk-UA" sz="3200" i="1" dirty="0">
                <a:latin typeface="Georgia" pitchFamily="18" charset="0"/>
              </a:rPr>
              <a:t>(орієнтовно</a:t>
            </a:r>
            <a:r>
              <a:rPr lang="uk-UA" sz="3200" b="1" i="1" dirty="0">
                <a:latin typeface="Georgia" pitchFamily="18" charset="0"/>
              </a:rPr>
              <a:t> </a:t>
            </a:r>
            <a:r>
              <a:rPr lang="uk-UA" sz="3200" b="1" i="1" dirty="0" smtClean="0">
                <a:latin typeface="Georgia" pitchFamily="18" charset="0"/>
              </a:rPr>
              <a:t/>
            </a:r>
            <a:br>
              <a:rPr lang="uk-UA" sz="3200" b="1" i="1" dirty="0" smtClean="0">
                <a:latin typeface="Georgia" pitchFamily="18" charset="0"/>
              </a:rPr>
            </a:br>
            <a:r>
              <a:rPr lang="uk-UA" sz="3200" i="1" dirty="0" smtClean="0">
                <a:latin typeface="Georgia" pitchFamily="18" charset="0"/>
              </a:rPr>
              <a:t>8 </a:t>
            </a:r>
            <a:r>
              <a:rPr lang="uk-UA" sz="3200" i="1" dirty="0">
                <a:latin typeface="Georgia" pitchFamily="18" charset="0"/>
              </a:rPr>
              <a:t>год.) </a:t>
            </a:r>
            <a:r>
              <a:rPr lang="uk-UA" sz="3200" dirty="0">
                <a:latin typeface="Georgia" pitchFamily="18" charset="0"/>
              </a:rPr>
              <a:t>спрямовує </a:t>
            </a:r>
            <a:r>
              <a:rPr lang="uk-UA" sz="3200" dirty="0" smtClean="0">
                <a:latin typeface="Georgia" pitchFamily="18" charset="0"/>
              </a:rPr>
              <a:t>на</a:t>
            </a:r>
            <a:r>
              <a:rPr lang="uk-UA" sz="3200" dirty="0">
                <a:latin typeface="Georgia" pitchFamily="18" charset="0"/>
              </a:rPr>
              <a:t>: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>
                <a:latin typeface="Georgia" pitchFamily="18" charset="0"/>
              </a:rPr>
              <a:t>повторення класифікації хімічних реакцій за різними ознаками: за кількістю вихідних речовин і продуктів реакції, за оборотністю, за тепловим ефектом, за зміною ступеня окиснення, за наявністю каталізатора;</a:t>
            </a:r>
            <a:endParaRPr lang="ru-RU" sz="19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>
                <a:latin typeface="Georgia" pitchFamily="18" charset="0"/>
              </a:rPr>
              <a:t>закріплення знання про оборонні та необоротні реакції,;</a:t>
            </a:r>
            <a:endParaRPr lang="ru-RU" sz="19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>
                <a:latin typeface="Georgia" pitchFamily="18" charset="0"/>
              </a:rPr>
              <a:t>засвоєння поняття «хімічна рівновага», уявлення про чинники впливу на зсув хімічної рівноваги, принципу Ле Шательє;</a:t>
            </a:r>
            <a:endParaRPr lang="ru-RU" sz="19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>
                <a:latin typeface="Georgia" pitchFamily="18" charset="0"/>
              </a:rPr>
              <a:t>формування поняття «гідроліз солей» як реакцію іонного обміну, на його види, розгляд його механізму з точки зору теорії електролітичної дисоціації (далі – ТЕД);</a:t>
            </a:r>
            <a:endParaRPr lang="ru-RU" sz="19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>
                <a:latin typeface="Georgia" pitchFamily="18" charset="0"/>
              </a:rPr>
              <a:t>оволодіння прийомами складання рівняння реакцій гідролізу солей та передбачення реакції середовища залежно від складу солі;</a:t>
            </a:r>
            <a:endParaRPr lang="ru-RU" sz="19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>
                <a:latin typeface="Georgia" pitchFamily="18" charset="0"/>
              </a:rPr>
              <a:t>формування поняття про гальванічний елемент як хімічне джерело електричного струму;</a:t>
            </a:r>
            <a:endParaRPr lang="ru-RU" sz="1900" dirty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>
                <a:latin typeface="Georgia" pitchFamily="18" charset="0"/>
              </a:rPr>
              <a:t>формування вміння розв’язувати задачі за хімічними рівняннями відносного виходу продукту реакції.</a:t>
            </a:r>
            <a:endParaRPr lang="ru-RU" sz="19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15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itchFamily="18" charset="0"/>
              </a:rPr>
              <a:t>Оборотні реакції, швидкість хімічної реакції, хімічна рівновага, принцип Ле Шательє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603467"/>
            <a:ext cx="5218499" cy="219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16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Загальні </a:t>
            </a:r>
            <a:r>
              <a:rPr lang="uk-UA" sz="3200" b="1" dirty="0">
                <a:latin typeface="Georgia" pitchFamily="18" charset="0"/>
              </a:rPr>
              <a:t>положення про гідроліз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828" y="1556792"/>
            <a:ext cx="5504476" cy="4128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17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itchFamily="18" charset="0"/>
              </a:rPr>
              <a:t>Поняття про гальванічний елемент як хімічне джерело електричного струму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4162" y="1988840"/>
            <a:ext cx="4622962" cy="341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18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4824536" cy="2146250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latin typeface="Georgia" pitchFamily="18" charset="0"/>
              </a:rPr>
              <a:t>Зміст курсу хімії 11 класу профільного рівня передбачає підготовку учнів з хімії, що забезпечує наступність між загальною середньою та професійною освітою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5" name="Содержимое 4" descr="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276872"/>
            <a:ext cx="3090837" cy="212138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b="1" smtClean="0">
                <a:solidFill>
                  <a:schemeClr val="tx1"/>
                </a:solidFill>
                <a:latin typeface="Georgia" pitchFamily="18" charset="0"/>
              </a:rPr>
              <a:t>19</a:t>
            </a:fld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i="1" dirty="0">
                <a:latin typeface="Georgia" pitchFamily="18" charset="0"/>
              </a:rPr>
              <a:t>План</a:t>
            </a:r>
            <a:endParaRPr lang="ru-RU" dirty="0">
              <a:latin typeface="Georgia" pitchFamily="18" charset="0"/>
            </a:endParaRPr>
          </a:p>
          <a:p>
            <a:pPr algn="ctr">
              <a:buNone/>
            </a:pPr>
            <a:r>
              <a:rPr lang="uk-UA" i="1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Повторення та поглиблення основних теоретичних питань курсу основної школи на рівні стандарту.</a:t>
            </a:r>
            <a:endParaRPr lang="ru-RU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Повторення та поглиблення основних теоретичних питань курсу основної школи на профільному рівні.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itchFamily="18" charset="0"/>
              </a:rPr>
              <a:t>Розділ І. Повторення та поглиблення найважливіших теоретичних питань курсу хімії основної школи»</a:t>
            </a:r>
            <a:r>
              <a:rPr lang="uk-UA" sz="3200" dirty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/>
            </a:r>
            <a:br>
              <a:rPr lang="uk-UA" sz="3200" dirty="0" smtClean="0">
                <a:latin typeface="Georgia" pitchFamily="18" charset="0"/>
              </a:rPr>
            </a:br>
            <a:r>
              <a:rPr lang="uk-UA" sz="3200" i="1" dirty="0" smtClean="0">
                <a:latin typeface="Georgia" pitchFamily="18" charset="0"/>
              </a:rPr>
              <a:t>(</a:t>
            </a:r>
            <a:r>
              <a:rPr lang="uk-UA" sz="3200" i="1" dirty="0">
                <a:latin typeface="Georgia" pitchFamily="18" charset="0"/>
              </a:rPr>
              <a:t>орієнтовно</a:t>
            </a:r>
            <a:r>
              <a:rPr lang="uk-UA" sz="3200" b="1" i="1" dirty="0">
                <a:latin typeface="Georgia" pitchFamily="18" charset="0"/>
              </a:rPr>
              <a:t> </a:t>
            </a:r>
            <a:r>
              <a:rPr lang="uk-UA" sz="3200" i="1" dirty="0" smtClean="0">
                <a:latin typeface="Georgia" pitchFamily="18" charset="0"/>
              </a:rPr>
              <a:t>28 </a:t>
            </a:r>
            <a:r>
              <a:rPr lang="uk-UA" sz="3200" i="1" dirty="0">
                <a:latin typeface="Georgia" pitchFamily="18" charset="0"/>
              </a:rPr>
              <a:t>год.)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363272" cy="377728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dirty="0">
                <a:latin typeface="Georgia" pitchFamily="18" charset="0"/>
              </a:rPr>
              <a:t>повторення відомостей про </a:t>
            </a:r>
            <a:r>
              <a:rPr lang="ru-RU" sz="2000" dirty="0">
                <a:latin typeface="Georgia" pitchFamily="18" charset="0"/>
              </a:rPr>
              <a:t>про будову атомів</a:t>
            </a:r>
            <a:r>
              <a:rPr lang="uk-UA" sz="2000" dirty="0">
                <a:latin typeface="Georgia" pitchFamily="18" charset="0"/>
              </a:rPr>
              <a:t>;</a:t>
            </a:r>
            <a:endParaRPr lang="ru-RU" sz="20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dirty="0">
                <a:latin typeface="Georgia" pitchFamily="18" charset="0"/>
              </a:rPr>
              <a:t>поглиблення уявлень про сучасну будову атома: </a:t>
            </a:r>
            <a:endParaRPr lang="ru-RU" sz="20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dirty="0">
                <a:latin typeface="Georgia" pitchFamily="18" charset="0"/>
              </a:rPr>
              <a:t>повторення знань про ПЗ і </a:t>
            </a:r>
            <a:r>
              <a:rPr lang="uk-UA" sz="2000" dirty="0" err="1">
                <a:latin typeface="Georgia" pitchFamily="18" charset="0"/>
              </a:rPr>
              <a:t>ПСхе</a:t>
            </a:r>
            <a:r>
              <a:rPr lang="uk-UA" sz="2000" dirty="0">
                <a:latin typeface="Georgia" pitchFamily="18" charset="0"/>
              </a:rPr>
              <a:t>, про періодичні зміни в атомних структурах;</a:t>
            </a:r>
            <a:endParaRPr lang="ru-RU" sz="20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dirty="0">
                <a:latin typeface="Georgia" pitchFamily="18" charset="0"/>
              </a:rPr>
              <a:t>поглиблення поняття про хімічних зв’язок, розкриття характеристик ковалентного зв’язку;</a:t>
            </a:r>
            <a:endParaRPr lang="ru-RU" sz="20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dirty="0">
                <a:latin typeface="Georgia" pitchFamily="18" charset="0"/>
              </a:rPr>
              <a:t>закріплення знань про кристалічні ґратки та стани твердих речовин;</a:t>
            </a:r>
            <a:endParaRPr lang="ru-RU" sz="20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dirty="0">
                <a:latin typeface="Georgia" pitchFamily="18" charset="0"/>
              </a:rPr>
              <a:t>поглиблення знань про розчини та процес розчинення, про концентрації речовин;</a:t>
            </a:r>
            <a:endParaRPr lang="ru-RU" sz="20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dirty="0">
                <a:latin typeface="Georgia" pitchFamily="18" charset="0"/>
              </a:rPr>
              <a:t>розширення понять про окисно-відновні реакції, формування поняття «електроліз»;</a:t>
            </a:r>
            <a:endParaRPr lang="ru-RU" sz="20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dirty="0">
                <a:latin typeface="Georgia" pitchFamily="18" charset="0"/>
              </a:rPr>
              <a:t>розуміння генетичних зв’язків між класами неорганічних сполук</a:t>
            </a:r>
            <a:r>
              <a:rPr lang="uk-UA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20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itchFamily="18" charset="0"/>
              </a:rPr>
              <a:t>Пояснення дуалістичної </a:t>
            </a:r>
            <a:r>
              <a:rPr lang="uk-UA" sz="3200" b="1" dirty="0">
                <a:latin typeface="Georgia" pitchFamily="18" charset="0"/>
              </a:rPr>
              <a:t>(</a:t>
            </a:r>
            <a:r>
              <a:rPr lang="uk-UA" sz="3200" b="1" dirty="0" smtClean="0">
                <a:latin typeface="Georgia" pitchFamily="18" charset="0"/>
              </a:rPr>
              <a:t>корпускулярно-хвильової) природи електрону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5" name="Содержимое 4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279005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21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Нукліди. Ізотопи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5" name="Содержимое 4" descr="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7971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22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Квантові числа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23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" name="Содержимое 9" descr="0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60027"/>
            <a:ext cx="5400600" cy="404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Принципи, що визначають послідовність </a:t>
            </a:r>
            <a:r>
              <a:rPr lang="uk-UA" sz="3200" b="1" dirty="0">
                <a:latin typeface="Georgia" pitchFamily="18" charset="0"/>
              </a:rPr>
              <a:t>заповнення електронами атомних орбіталей в багатоелектронних атомах 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2738"/>
          <a:ext cx="8229600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24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itchFamily="18" charset="0"/>
              </a:rPr>
              <a:t>Енергія іонізації </a:t>
            </a:r>
            <a:r>
              <a:rPr lang="uk-UA" sz="3600" b="1" dirty="0" smtClean="0">
                <a:latin typeface="Georgia" pitchFamily="18" charset="0"/>
              </a:rPr>
              <a:t>атома. Спорідненість </a:t>
            </a:r>
            <a:r>
              <a:rPr lang="uk-UA" sz="3600" b="1" dirty="0">
                <a:latin typeface="Georgia" pitchFamily="18" charset="0"/>
              </a:rPr>
              <a:t>до </a:t>
            </a:r>
            <a:r>
              <a:rPr lang="uk-UA" sz="3600" b="1" dirty="0" smtClean="0">
                <a:latin typeface="Georgia" pitchFamily="18" charset="0"/>
              </a:rPr>
              <a:t>електрона. Електронегативность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5" name="Содержимое 4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072481"/>
            <a:ext cx="5791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25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Природа </a:t>
            </a:r>
            <a:r>
              <a:rPr lang="uk-UA" sz="3200" b="1" dirty="0">
                <a:latin typeface="Georgia" pitchFamily="18" charset="0"/>
              </a:rPr>
              <a:t>хімічного зв’язку 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26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Властивості </a:t>
            </a:r>
            <a:r>
              <a:rPr lang="uk-UA" sz="3200" b="1" dirty="0">
                <a:latin typeface="Georgia" pitchFamily="18" charset="0"/>
              </a:rPr>
              <a:t>ковалентного зв’язку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27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Кристалічна речовина має впорядковану періодичну структуру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28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6331434" cy="246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Кристалічний і аморфний стан речовини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5" name="Содержимое 4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6042809" cy="232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29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440160"/>
          </a:xfrm>
        </p:spPr>
        <p:txBody>
          <a:bodyPr anchor="ctr"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В 11 класі поглиблюються знання із загальної хімії та хімії неорганічних речовин, набуті в основній школі.</a:t>
            </a: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Взаємозв</a:t>
            </a:r>
            <a:r>
              <a:rPr lang="en-US" sz="3200" b="1" dirty="0" smtClean="0">
                <a:latin typeface="Georgia" pitchFamily="18" charset="0"/>
              </a:rPr>
              <a:t>’</a:t>
            </a:r>
            <a:r>
              <a:rPr lang="uk-UA" sz="3200" b="1" dirty="0" smtClean="0">
                <a:latin typeface="Georgia" pitchFamily="18" charset="0"/>
              </a:rPr>
              <a:t>язок будови і властивостей речовини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30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Розчини. Процес розчинення. Гідроліз солей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31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User\Pictures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613807" cy="266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Електроліз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5" name="Содержимое 4" descr="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555054"/>
            <a:ext cx="2952328" cy="430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32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2800" dirty="0" smtClean="0">
                <a:latin typeface="Georgia" pitchFamily="18" charset="0"/>
              </a:rPr>
              <a:t>Таким </a:t>
            </a:r>
            <a:r>
              <a:rPr lang="uk-UA" sz="2800" dirty="0">
                <a:latin typeface="Georgia" pitchFamily="18" charset="0"/>
              </a:rPr>
              <a:t>чином, можна зробити висновок, що у змісту курсу хімії 11 класу, перш ніж розпочати вивчення неорганічної хімії, передбачено як повторення основних хімічних понять, так і поглиблення їх змісту й розширення обсягу, а також уведення деяких нових хімічних </a:t>
            </a:r>
            <a:r>
              <a:rPr lang="uk-UA" sz="2800" dirty="0" smtClean="0">
                <a:latin typeface="Georgia" pitchFamily="18" charset="0"/>
              </a:rPr>
              <a:t>понять.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33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latin typeface="Georgia" pitchFamily="18" charset="0"/>
              </a:rPr>
              <a:t>Тема 1. Періодичний закон і періодична система хімічних елементів </a:t>
            </a:r>
            <a:r>
              <a:rPr lang="uk-UA" sz="3200" i="1" dirty="0">
                <a:latin typeface="Georgia" pitchFamily="18" charset="0"/>
              </a:rPr>
              <a:t>(орієнтовно</a:t>
            </a:r>
            <a:r>
              <a:rPr lang="uk-UA" sz="3200" b="1" i="1" dirty="0">
                <a:latin typeface="Georgia" pitchFamily="18" charset="0"/>
              </a:rPr>
              <a:t> </a:t>
            </a:r>
            <a:r>
              <a:rPr lang="uk-UA" sz="3200" i="1" dirty="0">
                <a:latin typeface="Georgia" pitchFamily="18" charset="0"/>
              </a:rPr>
              <a:t>8 год.) </a:t>
            </a:r>
            <a:r>
              <a:rPr lang="uk-UA" sz="3200" dirty="0">
                <a:latin typeface="Georgia" pitchFamily="18" charset="0"/>
              </a:rPr>
              <a:t>націлює учнів на: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400" dirty="0">
                <a:latin typeface="Georgia" pitchFamily="18" charset="0"/>
              </a:rPr>
              <a:t>повторення знань про періодичний закон (далі – ПЗ), будову періодичної системи хімічних елементів (далі – </a:t>
            </a:r>
            <a:r>
              <a:rPr lang="uk-UA" sz="2400" dirty="0" err="1">
                <a:latin typeface="Georgia" pitchFamily="18" charset="0"/>
              </a:rPr>
              <a:t>ПСхе</a:t>
            </a:r>
            <a:r>
              <a:rPr lang="uk-UA" sz="2400" dirty="0">
                <a:latin typeface="Georgia" pitchFamily="18" charset="0"/>
              </a:rPr>
              <a:t>), зміну властивостей елементів у періодах і групах, про будову атома, рух електронів в атомі, валентні стани елементів, ступінь окиснення;</a:t>
            </a:r>
            <a:endParaRPr lang="ru-RU" sz="2400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latin typeface="Georgia" pitchFamily="18" charset="0"/>
              </a:rPr>
              <a:t>засвоєння </a:t>
            </a:r>
            <a:r>
              <a:rPr lang="uk-UA" sz="2400" dirty="0">
                <a:latin typeface="Georgia" pitchFamily="18" charset="0"/>
              </a:rPr>
              <a:t>нових знань, зокрема будову атомів s-, </a:t>
            </a:r>
            <a:r>
              <a:rPr lang="uk-UA" sz="2400" dirty="0" smtClean="0">
                <a:latin typeface="Georgia" pitchFamily="18" charset="0"/>
              </a:rPr>
              <a:t/>
            </a:r>
            <a:br>
              <a:rPr lang="uk-UA" sz="2400" dirty="0" smtClean="0">
                <a:latin typeface="Georgia" pitchFamily="18" charset="0"/>
              </a:rPr>
            </a:br>
            <a:r>
              <a:rPr lang="uk-UA" sz="2400" dirty="0" smtClean="0">
                <a:latin typeface="Georgia" pitchFamily="18" charset="0"/>
              </a:rPr>
              <a:t>p-, </a:t>
            </a:r>
            <a:r>
              <a:rPr lang="uk-UA" sz="2400" dirty="0">
                <a:latin typeface="Georgia" pitchFamily="18" charset="0"/>
              </a:rPr>
              <a:t>d-елементів (</a:t>
            </a:r>
            <a:r>
              <a:rPr lang="uk-UA" sz="2400" dirty="0" err="1">
                <a:latin typeface="Georgia" pitchFamily="18" charset="0"/>
              </a:rPr>
              <a:t>Ферум</a:t>
            </a:r>
            <a:r>
              <a:rPr lang="uk-UA" sz="2400" dirty="0">
                <a:latin typeface="Georgia" pitchFamily="18" charset="0"/>
              </a:rPr>
              <a:t>) з урахуванням принципу «мінімальної енергії»;</a:t>
            </a:r>
            <a:endParaRPr lang="ru-RU" sz="2400" dirty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400" dirty="0">
                <a:latin typeface="Georgia" pitchFamily="18" charset="0"/>
              </a:rPr>
              <a:t>усвідомлення відмінності електронних конфігурацій атомів хімічних елементів І-ІV періодів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4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Властивості </a:t>
            </a:r>
            <a:r>
              <a:rPr lang="uk-UA" sz="3200" b="1" i="1" dirty="0">
                <a:latin typeface="Georgia" pitchFamily="18" charset="0"/>
              </a:rPr>
              <a:t>хімічних елементів та їх сполук перебувають у періодичній залежності від атомної маси </a:t>
            </a:r>
            <a:r>
              <a:rPr lang="uk-UA" sz="3200" b="1" i="1" dirty="0" smtClean="0">
                <a:latin typeface="Georgia" pitchFamily="18" charset="0"/>
              </a:rPr>
              <a:t>елементів</a:t>
            </a:r>
            <a:r>
              <a:rPr lang="uk-UA" sz="3200" dirty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>(у </a:t>
            </a:r>
            <a:r>
              <a:rPr lang="uk-UA" sz="3200" dirty="0">
                <a:latin typeface="Georgia" pitchFamily="18" charset="0"/>
              </a:rPr>
              <a:t>сучасному формулюванні </a:t>
            </a:r>
            <a:r>
              <a:rPr lang="uk-UA" sz="3200" i="1" dirty="0">
                <a:latin typeface="Georgia" pitchFamily="18" charset="0"/>
              </a:rPr>
              <a:t>– </a:t>
            </a:r>
            <a:r>
              <a:rPr lang="uk-UA" sz="3200" b="1" i="1" dirty="0">
                <a:latin typeface="Georgia" pitchFamily="18" charset="0"/>
              </a:rPr>
              <a:t>від заряду ядра атомів</a:t>
            </a:r>
            <a:r>
              <a:rPr lang="uk-UA" sz="3200" dirty="0">
                <a:latin typeface="Georgia" pitchFamily="18" charset="0"/>
              </a:rPr>
              <a:t>.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672933" cy="248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5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Основні </a:t>
            </a:r>
            <a:r>
              <a:rPr lang="uk-UA" sz="3200" b="1" dirty="0">
                <a:latin typeface="Georgia" pitchFamily="18" charset="0"/>
              </a:rPr>
              <a:t>закономірності періодичної системи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13991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Поняття про електронну хмару, електронну орбіталь,</a:t>
            </a:r>
            <a:br>
              <a:rPr lang="uk-UA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</a:rPr>
              <a:t> спин електрона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6" name="Содержимое 5" descr="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452359"/>
            <a:ext cx="3816424" cy="325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7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Принцип мінімальної (найменшої) енергії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376" y="1556792"/>
            <a:ext cx="561091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8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Збуджений </a:t>
            </a:r>
            <a:r>
              <a:rPr lang="uk-UA" sz="3200" b="1" dirty="0">
                <a:latin typeface="Georgia" pitchFamily="18" charset="0"/>
              </a:rPr>
              <a:t>стан атома та валентні стани елементів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3285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8D9C-EA4B-4199-84CF-019F67C80988}" type="slidenum">
              <a:rPr lang="ru-RU" smtClean="0">
                <a:solidFill>
                  <a:schemeClr val="tx1"/>
                </a:solidFill>
                <a:latin typeface="Georgia" pitchFamily="18" charset="0"/>
              </a:rPr>
              <a:t>9</a:t>
            </a:fld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668</Words>
  <Application>Microsoft Office PowerPoint</Application>
  <PresentationFormat>Экран (4:3)</PresentationFormat>
  <Paragraphs>112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ПОВТОРЕННЯ НАЙВАЖЛИВІШИХ ПИТАНЬ КУРСУ ХІМІЇ ОСНОВНОЇ ШКОЛИ </vt:lpstr>
      <vt:lpstr>Слайд 2</vt:lpstr>
      <vt:lpstr>В 11 класі поглиблюються знання із загальної хімії та хімії неорганічних речовин, набуті в основній школі.  </vt:lpstr>
      <vt:lpstr>Тема 1. Періодичний закон і періодична система хімічних елементів (орієнтовно 8 год.) націлює учнів на:</vt:lpstr>
      <vt:lpstr>Властивості хімічних елементів та їх сполук перебувають у періодичній залежності від атомної маси елементів (у сучасному формулюванні – від заряду ядра атомів.</vt:lpstr>
      <vt:lpstr>Основні закономірності періодичної системи</vt:lpstr>
      <vt:lpstr>Поняття про електронну хмару, електронну орбіталь,  спин електрона</vt:lpstr>
      <vt:lpstr>Принцип мінімальної (найменшої) енергії</vt:lpstr>
      <vt:lpstr>Збуджений стан атома та валентні стани елементів </vt:lpstr>
      <vt:lpstr>Тема 2. Хімічний зв’язок і будова речовини (орієнтовно  8 год.) передбачає</vt:lpstr>
      <vt:lpstr>Утворення ковалентного неполярного і полярного зв’язків</vt:lpstr>
      <vt:lpstr>Утворення іонного та металічного зв’язків</vt:lpstr>
      <vt:lpstr>Розкриття донорно-акцепторного механізму утворення ковалентного зв’язку </vt:lpstr>
      <vt:lpstr>Утворення водневого зв’язку </vt:lpstr>
      <vt:lpstr>Тема 3. Хімічні реакції (орієнтовно  8 год.) спрямовує на:</vt:lpstr>
      <vt:lpstr>Оборотні реакції, швидкість хімічної реакції, хімічна рівновага, принцип Ле Шательє</vt:lpstr>
      <vt:lpstr>Загальні положення про гідроліз</vt:lpstr>
      <vt:lpstr>Поняття про гальванічний елемент як хімічне джерело електричного струму </vt:lpstr>
      <vt:lpstr>Зміст курсу хімії 11 класу профільного рівня передбачає підготовку учнів з хімії, що забезпечує наступність між загальною середньою та професійною освітою</vt:lpstr>
      <vt:lpstr>Розділ І. Повторення та поглиблення найважливіших теоретичних питань курсу хімії основної школи»  (орієнтовно 28 год.) </vt:lpstr>
      <vt:lpstr>Пояснення дуалістичної (корпускулярно-хвильової) природи електрону</vt:lpstr>
      <vt:lpstr>Нукліди. Ізотопи </vt:lpstr>
      <vt:lpstr>Квантові числа</vt:lpstr>
      <vt:lpstr>Принципи, що визначають послідовність заповнення електронами атомних орбіталей в багатоелектронних атомах </vt:lpstr>
      <vt:lpstr>Енергія іонізації атома. Спорідненість до електрона. Електронегативность</vt:lpstr>
      <vt:lpstr>Природа хімічного зв’язку </vt:lpstr>
      <vt:lpstr>Властивості ковалентного зв’язку</vt:lpstr>
      <vt:lpstr>Кристалічна речовина має впорядковану періодичну структуру</vt:lpstr>
      <vt:lpstr>Кристалічний і аморфний стан речовини</vt:lpstr>
      <vt:lpstr>Взаємозв’язок будови і властивостей речовини</vt:lpstr>
      <vt:lpstr>Розчини. Процес розчинення. Гідроліз солей</vt:lpstr>
      <vt:lpstr>Електроліз</vt:lpstr>
      <vt:lpstr>Слайд 33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НАЙВАЖЛИВІШИХ ПИТАНЬ КУРСУ ХІМІЇ ОСНОВНОЇ ШКОЛИ </dc:title>
  <dc:creator>User</dc:creator>
  <cp:lastModifiedBy>User</cp:lastModifiedBy>
  <cp:revision>74</cp:revision>
  <dcterms:created xsi:type="dcterms:W3CDTF">2020-10-29T17:39:06Z</dcterms:created>
  <dcterms:modified xsi:type="dcterms:W3CDTF">2020-10-29T21:33:23Z</dcterms:modified>
</cp:coreProperties>
</file>