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uk-UA" sz="3200" dirty="0"/>
              <a:t>1. Аналіз майна підприємства.</a:t>
            </a:r>
            <a:br>
              <a:rPr lang="uk-UA" sz="3200" dirty="0"/>
            </a:br>
            <a:r>
              <a:rPr lang="uk-UA" sz="3200" dirty="0"/>
              <a:t>2. Аналіз джерел формування капіталу підприємств.</a:t>
            </a:r>
            <a:br>
              <a:rPr lang="uk-UA" sz="3200" dirty="0"/>
            </a:br>
            <a:r>
              <a:rPr lang="uk-UA" sz="3200" dirty="0"/>
              <a:t>3. Аналіз ліквідності підприємств.</a:t>
            </a:r>
            <a:br>
              <a:rPr lang="uk-UA" sz="3200" dirty="0"/>
            </a:br>
            <a:r>
              <a:rPr lang="uk-UA" sz="3200" dirty="0"/>
              <a:t>4. Аналіз фінансової стійкості підприємств.</a:t>
            </a:r>
            <a:endParaRPr lang="uk-UA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</a:t>
            </a:r>
            <a:r>
              <a:rPr lang="uk-UA" b="1" dirty="0" smtClean="0"/>
              <a:t>4. </a:t>
            </a:r>
            <a:r>
              <a:rPr lang="uk-UA" b="1" dirty="0" smtClean="0"/>
              <a:t>Визначення причин фінансової кризи на підприємстві на основі фінансового аналізу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Коефіцієнти аналізу фінансової стійкості </a:t>
            </a:r>
            <a:r>
              <a:rPr lang="uk-UA" sz="2100" b="1" dirty="0" smtClean="0"/>
              <a:t>підприємства.</a:t>
            </a:r>
            <a:endParaRPr lang="uk-UA" sz="2100" b="1" dirty="0"/>
          </a:p>
          <a:p>
            <a:pPr marL="0" indent="0" algn="ctr">
              <a:buNone/>
            </a:pPr>
            <a:r>
              <a:rPr lang="uk-UA" sz="2100" b="1" dirty="0"/>
              <a:t>Коефіцієнт автономії (Ка) </a:t>
            </a:r>
            <a:r>
              <a:rPr lang="uk-UA" sz="2100" dirty="0"/>
              <a:t>показує частку власників підприємства в загальній сумі коштів. Розраховується по формулі:</a:t>
            </a:r>
          </a:p>
          <a:p>
            <a:pPr marL="0" indent="0" algn="ctr">
              <a:buNone/>
            </a:pPr>
            <a:endParaRPr lang="uk-UA" sz="2100" dirty="0"/>
          </a:p>
          <a:p>
            <a:pPr marL="0" indent="0" algn="ctr">
              <a:buNone/>
            </a:pPr>
            <a:r>
              <a:rPr lang="uk-UA" sz="2100" dirty="0"/>
              <a:t>Ка = ВК / </a:t>
            </a:r>
            <a:r>
              <a:rPr lang="uk-UA" sz="2100" dirty="0" smtClean="0"/>
              <a:t>П</a:t>
            </a:r>
            <a:endParaRPr lang="uk-UA" sz="2100" dirty="0"/>
          </a:p>
          <a:p>
            <a:pPr marL="0" indent="0" algn="ctr">
              <a:buNone/>
            </a:pPr>
            <a:endParaRPr lang="uk-UA" sz="2100" dirty="0"/>
          </a:p>
          <a:p>
            <a:pPr marL="0" indent="0" algn="ctr">
              <a:buNone/>
            </a:pPr>
            <a:r>
              <a:rPr lang="uk-UA" sz="2100" dirty="0"/>
              <a:t>де, ВК – розмір власного капіталу, тис. грн.; П – розмір вартості пасивів, тис. грн. Нормативне значення більше 0,5. </a:t>
            </a:r>
          </a:p>
          <a:p>
            <a:pPr marL="0" indent="0" algn="ctr">
              <a:buNone/>
            </a:pPr>
            <a:r>
              <a:rPr lang="uk-UA" sz="2100" b="1" dirty="0"/>
              <a:t>Коефіцієнт фінансової залежності (</a:t>
            </a:r>
            <a:r>
              <a:rPr lang="uk-UA" sz="2100" b="1" dirty="0" err="1"/>
              <a:t>Кфз</a:t>
            </a:r>
            <a:r>
              <a:rPr lang="uk-UA" sz="2100" b="1" dirty="0"/>
              <a:t>) </a:t>
            </a:r>
            <a:r>
              <a:rPr lang="uk-UA" sz="2100" dirty="0"/>
              <a:t>показує частку залучених коштів в загальній сумі коштів фінансування підприємства. Розраховується по формулі:</a:t>
            </a:r>
          </a:p>
          <a:p>
            <a:pPr marL="0" indent="0" algn="ctr">
              <a:buNone/>
            </a:pPr>
            <a:endParaRPr lang="uk-UA" sz="2100" dirty="0"/>
          </a:p>
          <a:p>
            <a:pPr marL="0" indent="0" algn="ctr">
              <a:buNone/>
            </a:pPr>
            <a:r>
              <a:rPr lang="uk-UA" sz="2100" dirty="0" err="1"/>
              <a:t>Кфз</a:t>
            </a:r>
            <a:r>
              <a:rPr lang="uk-UA" sz="2100" dirty="0"/>
              <a:t> = П / </a:t>
            </a:r>
            <a:r>
              <a:rPr lang="uk-UA" sz="2100" dirty="0" smtClean="0"/>
              <a:t>ВК</a:t>
            </a:r>
            <a:endParaRPr lang="uk-UA" sz="2100" dirty="0"/>
          </a:p>
          <a:p>
            <a:pPr marL="0" indent="0" algn="ctr">
              <a:buNone/>
            </a:pPr>
            <a:endParaRPr lang="uk-UA" sz="2100" dirty="0"/>
          </a:p>
          <a:p>
            <a:pPr marL="0" indent="0" algn="ctr">
              <a:buNone/>
            </a:pPr>
            <a:r>
              <a:rPr lang="uk-UA" sz="2100" dirty="0"/>
              <a:t>Нормативне значення менше 2. </a:t>
            </a:r>
          </a:p>
          <a:p>
            <a:pPr marL="0" indent="0" algn="ctr">
              <a:buNone/>
            </a:pPr>
            <a:r>
              <a:rPr lang="uk-UA" sz="2100" b="1" dirty="0"/>
              <a:t>Коефіцієнт маневреності (Км) </a:t>
            </a:r>
            <a:r>
              <a:rPr lang="uk-UA" sz="2100" dirty="0"/>
              <a:t>характеризує ту частину власного капіталу, яка є джерелом фінансування оборотних активів. Розраховується по формулі:</a:t>
            </a:r>
          </a:p>
          <a:p>
            <a:pPr marL="0" indent="0" algn="ctr">
              <a:buNone/>
            </a:pPr>
            <a:endParaRPr lang="uk-UA" sz="2100" dirty="0"/>
          </a:p>
          <a:p>
            <a:pPr marL="0" indent="0" algn="ctr">
              <a:buNone/>
            </a:pPr>
            <a:r>
              <a:rPr lang="uk-UA" sz="2100" dirty="0"/>
              <a:t>Км = (ВК - НА) / </a:t>
            </a:r>
            <a:r>
              <a:rPr lang="uk-UA" sz="2100" dirty="0" smtClean="0"/>
              <a:t>ВК</a:t>
            </a:r>
            <a:endParaRPr lang="uk-UA" sz="2100" dirty="0"/>
          </a:p>
          <a:p>
            <a:pPr marL="0" indent="0" algn="ctr">
              <a:buNone/>
            </a:pPr>
            <a:r>
              <a:rPr lang="uk-UA" sz="2100" dirty="0"/>
              <a:t>де, НА – розмір необоротних активів підприємства, тис. грн. Нормативне значення більше 0,5. </a:t>
            </a:r>
          </a:p>
          <a:p>
            <a:pPr marL="0" indent="0" algn="ctr">
              <a:buNone/>
            </a:pPr>
            <a:r>
              <a:rPr lang="uk-UA" sz="2100" b="1" dirty="0"/>
              <a:t>Коефіцієнт концентрації залученого капіталу (</a:t>
            </a:r>
            <a:r>
              <a:rPr lang="uk-UA" sz="2100" b="1" dirty="0" err="1"/>
              <a:t>Ккзк</a:t>
            </a:r>
            <a:r>
              <a:rPr lang="uk-UA" sz="2100" b="1" dirty="0"/>
              <a:t>) </a:t>
            </a:r>
            <a:r>
              <a:rPr lang="uk-UA" sz="2100" dirty="0"/>
              <a:t>показує частку різного виду залученого капіталу в активах та характеризує політику фінансування усієї господарчої діяльності. Розраховується по формулі:</a:t>
            </a:r>
          </a:p>
          <a:p>
            <a:pPr marL="0" indent="0" algn="ctr">
              <a:buNone/>
            </a:pPr>
            <a:endParaRPr lang="uk-UA" sz="2100" dirty="0"/>
          </a:p>
          <a:p>
            <a:pPr marL="0" indent="0" algn="ctr">
              <a:buNone/>
            </a:pPr>
            <a:r>
              <a:rPr lang="uk-UA" sz="2100" dirty="0" err="1"/>
              <a:t>Ккзк</a:t>
            </a:r>
            <a:r>
              <a:rPr lang="uk-UA" sz="2100" dirty="0"/>
              <a:t> = (ДЗ+ ПЗ) / </a:t>
            </a:r>
            <a:r>
              <a:rPr lang="uk-UA" sz="2100" dirty="0" smtClean="0"/>
              <a:t>ВК</a:t>
            </a:r>
            <a:endParaRPr lang="uk-UA" sz="2100" dirty="0"/>
          </a:p>
          <a:p>
            <a:pPr marL="0" indent="0" algn="ctr">
              <a:buNone/>
            </a:pPr>
            <a:endParaRPr lang="uk-UA" sz="2100" dirty="0"/>
          </a:p>
          <a:p>
            <a:pPr marL="0" indent="0" algn="ctr">
              <a:buNone/>
            </a:pPr>
            <a:r>
              <a:rPr lang="uk-UA" sz="2100" dirty="0"/>
              <a:t>Де, ДЗ – довгострокові зобов’язання підприємства, тис. грн.; ПЗ – поточні зобов’язання підприємства, тис. грн. Нормативне значення менше 0,5. </a:t>
            </a:r>
          </a:p>
          <a:p>
            <a:pPr marL="0" indent="0" algn="ctr">
              <a:buNone/>
            </a:pPr>
            <a:r>
              <a:rPr lang="uk-UA" sz="2100" b="1" dirty="0"/>
              <a:t>Коефіцієнт залучених джерел в необоротних активах (</a:t>
            </a:r>
            <a:r>
              <a:rPr lang="uk-UA" sz="2100" b="1" dirty="0" err="1"/>
              <a:t>Кзна</a:t>
            </a:r>
            <a:r>
              <a:rPr lang="uk-UA" sz="2100" b="1" dirty="0"/>
              <a:t>) </a:t>
            </a:r>
            <a:r>
              <a:rPr lang="uk-UA" sz="2100" dirty="0"/>
              <a:t>показує питому вагу необоротних активів, які фінансуються за рахунок частки термінових залучених коштів. Розраховується по формулі:</a:t>
            </a:r>
          </a:p>
          <a:p>
            <a:pPr marL="0" indent="0" algn="ctr">
              <a:buNone/>
            </a:pPr>
            <a:endParaRPr lang="uk-UA" sz="2100" dirty="0"/>
          </a:p>
          <a:p>
            <a:pPr marL="0" indent="0" algn="ctr">
              <a:buNone/>
            </a:pPr>
            <a:r>
              <a:rPr lang="uk-UA" sz="2100" dirty="0" err="1"/>
              <a:t>Кзна</a:t>
            </a:r>
            <a:r>
              <a:rPr lang="uk-UA" sz="2100" dirty="0"/>
              <a:t> = ДЗ / </a:t>
            </a:r>
            <a:r>
              <a:rPr lang="uk-UA" sz="2100" dirty="0" smtClean="0"/>
              <a:t>НА</a:t>
            </a:r>
            <a:endParaRPr lang="uk-UA" sz="2100" dirty="0"/>
          </a:p>
          <a:p>
            <a:pPr marL="0" indent="0" algn="ctr">
              <a:buNone/>
            </a:pPr>
            <a:endParaRPr lang="uk-UA" sz="2100" dirty="0"/>
          </a:p>
          <a:p>
            <a:pPr marL="0" indent="0" algn="ctr">
              <a:buNone/>
            </a:pPr>
            <a:r>
              <a:rPr lang="uk-UA" sz="2100" dirty="0"/>
              <a:t>Нормативне значення менше 0,1. 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91850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Коефіцієнт довгострокового залучення залучених коштів (</a:t>
            </a:r>
            <a:r>
              <a:rPr lang="uk-UA" sz="2100" b="1" dirty="0" err="1"/>
              <a:t>Кзк</a:t>
            </a:r>
            <a:r>
              <a:rPr lang="uk-UA" sz="2100" b="1" dirty="0"/>
              <a:t>) </a:t>
            </a:r>
            <a:r>
              <a:rPr lang="uk-UA" sz="2100" dirty="0"/>
              <a:t>показує яку частку в перманентному капіталі займає довгостроковий залучений капітал. Розраховується по формулі:</a:t>
            </a:r>
          </a:p>
          <a:p>
            <a:pPr marL="0" indent="0" algn="ctr">
              <a:buNone/>
            </a:pPr>
            <a:endParaRPr lang="uk-UA" sz="2100" dirty="0"/>
          </a:p>
          <a:p>
            <a:pPr marL="0" indent="0" algn="ctr">
              <a:buNone/>
            </a:pPr>
            <a:r>
              <a:rPr lang="uk-UA" sz="2100" dirty="0" err="1"/>
              <a:t>Кзк</a:t>
            </a:r>
            <a:r>
              <a:rPr lang="uk-UA" sz="2100" dirty="0"/>
              <a:t> = ДЗ / (</a:t>
            </a:r>
            <a:r>
              <a:rPr lang="uk-UA" sz="2100" dirty="0" err="1"/>
              <a:t>ДЗ</a:t>
            </a:r>
            <a:r>
              <a:rPr lang="uk-UA" sz="2100" dirty="0"/>
              <a:t> + ВК</a:t>
            </a:r>
            <a:r>
              <a:rPr lang="uk-UA" sz="2100" dirty="0" smtClean="0"/>
              <a:t>)</a:t>
            </a:r>
            <a:endParaRPr lang="uk-UA" sz="2100" dirty="0"/>
          </a:p>
          <a:p>
            <a:pPr marL="0" indent="0" algn="ctr">
              <a:buNone/>
            </a:pPr>
            <a:r>
              <a:rPr lang="uk-UA" sz="2100" dirty="0"/>
              <a:t>Нормативне значення менше 0,5. </a:t>
            </a:r>
          </a:p>
          <a:p>
            <a:pPr marL="0" indent="0" algn="ctr">
              <a:buNone/>
            </a:pPr>
            <a:r>
              <a:rPr lang="uk-UA" sz="2100" b="1" dirty="0"/>
              <a:t>Коефіцієнт довгострокових зобов’язань (</a:t>
            </a:r>
            <a:r>
              <a:rPr lang="uk-UA" sz="2100" b="1" dirty="0" err="1"/>
              <a:t>Кдо</a:t>
            </a:r>
            <a:r>
              <a:rPr lang="uk-UA" sz="2100" b="1" dirty="0"/>
              <a:t>) </a:t>
            </a:r>
            <a:r>
              <a:rPr lang="uk-UA" sz="2100" dirty="0"/>
              <a:t>характеризує політику фінансування поточної та інвестиційної діяльності, показує питому вагу довгострокових зобов’язань в сукупному залученому капіталі. Розраховується по формулі:</a:t>
            </a:r>
          </a:p>
          <a:p>
            <a:pPr marL="0" indent="0" algn="ctr">
              <a:buNone/>
            </a:pPr>
            <a:endParaRPr lang="uk-UA" sz="2100" dirty="0"/>
          </a:p>
          <a:p>
            <a:pPr marL="0" indent="0" algn="ctr">
              <a:buNone/>
            </a:pPr>
            <a:r>
              <a:rPr lang="uk-UA" sz="2100" dirty="0" err="1"/>
              <a:t>Кдо</a:t>
            </a:r>
            <a:r>
              <a:rPr lang="uk-UA" sz="2100" dirty="0"/>
              <a:t> = ДЗ / (</a:t>
            </a:r>
            <a:r>
              <a:rPr lang="uk-UA" sz="2100" dirty="0" err="1"/>
              <a:t>ДЗ</a:t>
            </a:r>
            <a:r>
              <a:rPr lang="uk-UA" sz="2100" dirty="0"/>
              <a:t> + </a:t>
            </a:r>
            <a:r>
              <a:rPr lang="uk-UA" sz="2100" dirty="0" smtClean="0"/>
              <a:t>ПЗ)</a:t>
            </a:r>
          </a:p>
          <a:p>
            <a:pPr marL="0" indent="0" algn="ctr">
              <a:buNone/>
            </a:pPr>
            <a:r>
              <a:rPr lang="uk-UA" sz="2100" dirty="0" smtClean="0"/>
              <a:t>Нормативне </a:t>
            </a:r>
            <a:r>
              <a:rPr lang="uk-UA" sz="2100" dirty="0"/>
              <a:t>значення менше 0,2. </a:t>
            </a:r>
          </a:p>
          <a:p>
            <a:pPr marL="0" indent="0" algn="ctr">
              <a:buNone/>
            </a:pPr>
            <a:r>
              <a:rPr lang="uk-UA" sz="2100" b="1" dirty="0"/>
              <a:t>Коефіцієнт поточних зобов’язань (</a:t>
            </a:r>
            <a:r>
              <a:rPr lang="uk-UA" sz="2100" b="1" dirty="0" err="1"/>
              <a:t>Ктз</a:t>
            </a:r>
            <a:r>
              <a:rPr lang="uk-UA" sz="2100" b="1" dirty="0"/>
              <a:t>) </a:t>
            </a:r>
            <a:r>
              <a:rPr lang="uk-UA" sz="2100" dirty="0"/>
              <a:t>характеризує поточну діяльність, показує якому капіталу, при запозиченості, підприємство надає перевагу. Розраховується по формулі:</a:t>
            </a:r>
          </a:p>
          <a:p>
            <a:pPr marL="0" indent="0" algn="ctr">
              <a:buNone/>
            </a:pPr>
            <a:endParaRPr lang="uk-UA" sz="2100" dirty="0"/>
          </a:p>
          <a:p>
            <a:pPr marL="0" indent="0" algn="ctr">
              <a:buNone/>
            </a:pPr>
            <a:r>
              <a:rPr lang="uk-UA" sz="2100" dirty="0" err="1"/>
              <a:t>Ктз</a:t>
            </a:r>
            <a:r>
              <a:rPr lang="uk-UA" sz="2100" dirty="0"/>
              <a:t> = ПЗ / (ДЗ + </a:t>
            </a:r>
            <a:r>
              <a:rPr lang="uk-UA" sz="2100" dirty="0" smtClean="0"/>
              <a:t>ПЗ)</a:t>
            </a:r>
            <a:endParaRPr lang="uk-UA" sz="2100" dirty="0"/>
          </a:p>
          <a:p>
            <a:pPr marL="0" indent="0" algn="ctr">
              <a:buNone/>
            </a:pPr>
            <a:r>
              <a:rPr lang="uk-UA" sz="2100" dirty="0"/>
              <a:t>Нормативне значення більше 0,5. </a:t>
            </a:r>
          </a:p>
          <a:p>
            <a:pPr marL="0" indent="0" algn="ctr">
              <a:buNone/>
            </a:pPr>
            <a:r>
              <a:rPr lang="uk-UA" sz="2100" b="1" dirty="0"/>
              <a:t>Коефіцієнт фінансування (</a:t>
            </a:r>
            <a:r>
              <a:rPr lang="uk-UA" sz="2100" b="1" dirty="0" err="1"/>
              <a:t>Кф</a:t>
            </a:r>
            <a:r>
              <a:rPr lang="uk-UA" sz="2100" b="1" dirty="0"/>
              <a:t>) </a:t>
            </a:r>
            <a:r>
              <a:rPr lang="uk-UA" sz="2100" dirty="0"/>
              <a:t>характеризує політику фінансування діяльності підприємства. Розраховується по формулі:</a:t>
            </a:r>
          </a:p>
          <a:p>
            <a:pPr marL="0" indent="0" algn="ctr">
              <a:buNone/>
            </a:pPr>
            <a:endParaRPr lang="uk-UA" sz="2100" dirty="0"/>
          </a:p>
          <a:p>
            <a:pPr marL="0" indent="0" algn="ctr">
              <a:buNone/>
            </a:pPr>
            <a:r>
              <a:rPr lang="uk-UA" sz="2100" dirty="0" err="1"/>
              <a:t>Кф</a:t>
            </a:r>
            <a:r>
              <a:rPr lang="uk-UA" sz="2100" dirty="0"/>
              <a:t> = (ДЗ + ПЗ) / </a:t>
            </a:r>
            <a:r>
              <a:rPr lang="uk-UA" sz="2100" dirty="0" smtClean="0"/>
              <a:t>ВК</a:t>
            </a:r>
            <a:endParaRPr lang="uk-UA" sz="2100" dirty="0"/>
          </a:p>
          <a:p>
            <a:pPr marL="0" indent="0" algn="ctr">
              <a:buNone/>
            </a:pPr>
            <a:endParaRPr lang="uk-UA" sz="2100" dirty="0"/>
          </a:p>
          <a:p>
            <a:pPr marL="0" indent="0" algn="ctr">
              <a:buNone/>
            </a:pPr>
            <a:r>
              <a:rPr lang="uk-UA" sz="2100" dirty="0"/>
              <a:t>Нормативне значення менше 0,5. </a:t>
            </a:r>
          </a:p>
          <a:p>
            <a:pPr marL="0" indent="0" algn="ctr">
              <a:buNone/>
            </a:pPr>
            <a:r>
              <a:rPr lang="uk-UA" sz="2100" b="1" dirty="0"/>
              <a:t>Коефіцієнт забезпеченості власними коштами (</a:t>
            </a:r>
            <a:r>
              <a:rPr lang="uk-UA" sz="2100" b="1" dirty="0" err="1"/>
              <a:t>Ковк</a:t>
            </a:r>
            <a:r>
              <a:rPr lang="uk-UA" sz="2100" b="1" dirty="0"/>
              <a:t>) </a:t>
            </a:r>
            <a:r>
              <a:rPr lang="uk-UA" sz="2100" dirty="0"/>
              <a:t>показує частину оборотних активів, які сформовані за рахунок власного капіталу. Розраховується по формулі:</a:t>
            </a:r>
          </a:p>
          <a:p>
            <a:pPr marL="0" indent="0" algn="ctr">
              <a:buNone/>
            </a:pPr>
            <a:endParaRPr lang="uk-UA" sz="2100" dirty="0"/>
          </a:p>
          <a:p>
            <a:pPr marL="0" indent="0" algn="ctr">
              <a:buNone/>
            </a:pPr>
            <a:r>
              <a:rPr lang="uk-UA" sz="2100" dirty="0" err="1"/>
              <a:t>Ковк</a:t>
            </a:r>
            <a:r>
              <a:rPr lang="uk-UA" sz="2100" dirty="0"/>
              <a:t> = (ВК – НА) </a:t>
            </a:r>
            <a:r>
              <a:rPr lang="uk-UA" sz="2100"/>
              <a:t>/ </a:t>
            </a:r>
            <a:r>
              <a:rPr lang="uk-UA" sz="2100" smtClean="0"/>
              <a:t>ОА</a:t>
            </a:r>
            <a:endParaRPr lang="uk-UA" sz="2100" dirty="0"/>
          </a:p>
          <a:p>
            <a:pPr marL="0" indent="0" algn="ctr">
              <a:buNone/>
            </a:pPr>
            <a:r>
              <a:rPr lang="uk-UA" sz="2100" dirty="0"/>
              <a:t>де, ОА – розмір оборотних активів підприємства, тис. грн. Нормативне значення більше 0,1.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57737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332656"/>
            <a:ext cx="76328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/>
              <a:t>Активи являють собою </a:t>
            </a:r>
            <a:r>
              <a:rPr lang="uk-UA" dirty="0"/>
              <a:t>ресурси, які перебувають у розпорядженні підприємства і використання яких веде до збільшення економічних вигід у майбутньому. До них відносять усі існуючі матеріальні цінності, нематеріальні активи та кошти, що належать підприємству на певну дату.</a:t>
            </a:r>
          </a:p>
          <a:p>
            <a:pPr algn="just"/>
            <a:endParaRPr lang="uk-UA" b="1" dirty="0" smtClean="0"/>
          </a:p>
          <a:p>
            <a:pPr algn="just"/>
            <a:r>
              <a:rPr lang="uk-UA" b="1" dirty="0" smtClean="0"/>
              <a:t>Методика </a:t>
            </a:r>
            <a:r>
              <a:rPr lang="uk-UA" b="1" dirty="0"/>
              <a:t>аналізу активів підприємства включає:</a:t>
            </a:r>
          </a:p>
          <a:p>
            <a:pPr algn="just"/>
            <a:r>
              <a:rPr lang="uk-UA" dirty="0"/>
              <a:t>- горизонтальний та вертикальний аналіз активів (може також включати окремий аналіз необоротних та оборотних активів);</a:t>
            </a:r>
          </a:p>
          <a:p>
            <a:pPr algn="just"/>
            <a:r>
              <a:rPr lang="uk-UA" dirty="0"/>
              <a:t>- аналіз використання основних фондів.</a:t>
            </a:r>
          </a:p>
          <a:p>
            <a:pPr algn="just"/>
            <a:endParaRPr lang="uk-UA" b="1" dirty="0" smtClean="0"/>
          </a:p>
          <a:p>
            <a:pPr algn="just"/>
            <a:r>
              <a:rPr lang="uk-UA" b="1" dirty="0" smtClean="0"/>
              <a:t>Горизонтальний </a:t>
            </a:r>
            <a:r>
              <a:rPr lang="uk-UA" b="1" dirty="0"/>
              <a:t>аналіз активів підприємства </a:t>
            </a:r>
            <a:r>
              <a:rPr lang="uk-UA" dirty="0"/>
              <a:t>проводиться шляхом порівняння частини балансу, у якій представлені активи господарюючого суб’єкта, з такою ж частиною, але вже за попередній період.</a:t>
            </a:r>
          </a:p>
          <a:p>
            <a:pPr algn="just"/>
            <a:endParaRPr lang="uk-UA" b="1" dirty="0" smtClean="0"/>
          </a:p>
          <a:p>
            <a:pPr algn="just"/>
            <a:r>
              <a:rPr lang="uk-UA" b="1" dirty="0" smtClean="0"/>
              <a:t>Вертикальний </a:t>
            </a:r>
            <a:r>
              <a:rPr lang="uk-UA" b="1" dirty="0"/>
              <a:t>аналіз активів </a:t>
            </a:r>
            <a:r>
              <a:rPr lang="uk-UA" dirty="0"/>
              <a:t>проводиться шляхом визначення структури усіх матеріальних ресурсів підприємства, які мають грошову вартість та знаходяться в розпорядженні підприємства та їх джерел.</a:t>
            </a:r>
          </a:p>
          <a:p>
            <a:pPr algn="just"/>
            <a:endParaRPr lang="uk-UA" dirty="0"/>
          </a:p>
          <a:p>
            <a:pPr algn="just"/>
            <a:endParaRPr lang="uk-UA" dirty="0" smtClean="0"/>
          </a:p>
          <a:p>
            <a:pPr algn="just"/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27171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Таблиця 1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Горизонтальний та вертикальний аналіз майна підприємства</a:t>
            </a:r>
          </a:p>
          <a:p>
            <a:pPr marL="0" indent="0" algn="ctr">
              <a:spcBef>
                <a:spcPts val="0"/>
              </a:spcBef>
              <a:buNone/>
            </a:pPr>
            <a:endParaRPr lang="uk-UA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196752"/>
            <a:ext cx="6965950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11560" y="2140264"/>
            <a:ext cx="770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Таблиця 2</a:t>
            </a:r>
          </a:p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Коефіцієнти аналізу використання основних фондів підприємства</a:t>
            </a:r>
            <a:endParaRPr lang="uk-UA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212" y="2786595"/>
            <a:ext cx="7013575" cy="2935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4680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000" b="1" dirty="0" smtClean="0"/>
              <a:t>Пасивами підприємства вважаються </a:t>
            </a:r>
            <a:r>
              <a:rPr lang="uk-UA" sz="2000" dirty="0" smtClean="0"/>
              <a:t>вкладення в активи, які перебувають у розпорядженні підприємства і достатні для виконання господарської та фінансової діяльності й отримання прибутків.</a:t>
            </a:r>
          </a:p>
          <a:p>
            <a:pPr marL="0" indent="0" algn="ctr">
              <a:buNone/>
            </a:pPr>
            <a:r>
              <a:rPr lang="uk-UA" sz="2000" b="1" dirty="0" smtClean="0"/>
              <a:t>Методика аналізу капіталу підприємства включає:</a:t>
            </a:r>
          </a:p>
          <a:p>
            <a:pPr marL="0" indent="0" algn="just">
              <a:buNone/>
            </a:pPr>
            <a:r>
              <a:rPr lang="uk-UA" sz="2000" dirty="0" smtClean="0"/>
              <a:t>- Горизонтальний та вертикальний аналіз пасивів підприємства (проводиться по схемі аналізу активів). Може також включати окремо горизонтальний та вертикальний аналіз власного та запозиченого капіталу;</a:t>
            </a:r>
          </a:p>
          <a:p>
            <a:pPr marL="0" indent="0" algn="just">
              <a:buNone/>
            </a:pPr>
            <a:r>
              <a:rPr lang="uk-UA" sz="2000" dirty="0" smtClean="0"/>
              <a:t>- Аналіз фінансової стійкості.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Ліквідністю підприємства - </a:t>
            </a:r>
            <a:r>
              <a:rPr lang="uk-UA" sz="2100" dirty="0"/>
              <a:t>це здатність покривати зобов’язання активами, строк перетворення яких у грошову форму відповідає строку погашення зобов’язань. Ліквідність означає безумовну платоспроможність підприємства і передбачає постійну тотожність між його активами та зобов’язаннями одночасно за загальною сумою, термінами перетворення активів у кошти та термінами погашення зобов’язань</a:t>
            </a:r>
            <a:r>
              <a:rPr lang="uk-UA" sz="2100" dirty="0" smtClean="0"/>
              <a:t>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uk-UA" sz="2100" b="1" dirty="0" smtClean="0"/>
              <a:t>Методика </a:t>
            </a:r>
            <a:r>
              <a:rPr lang="uk-UA" sz="2100" b="1" dirty="0"/>
              <a:t>аналізу ліквідності підприємства включає аналіз ліквідності балансу підприємства та аналіз коефіцієнтів ліквідності.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Розпочнемо </a:t>
            </a:r>
            <a:r>
              <a:rPr lang="uk-UA" sz="2100" b="1" dirty="0"/>
              <a:t>з аналізу ліквідності балансу.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Залежно </a:t>
            </a:r>
            <a:r>
              <a:rPr lang="uk-UA" sz="2100" b="1" dirty="0"/>
              <a:t>від ступені ліквідності, активи підприємства поділяються на наступні чотири групи</a:t>
            </a:r>
            <a:r>
              <a:rPr lang="uk-UA" sz="2100" b="1" dirty="0" smtClean="0"/>
              <a:t>:</a:t>
            </a:r>
          </a:p>
          <a:p>
            <a:pPr marL="0" indent="0" algn="just">
              <a:buNone/>
            </a:pPr>
            <a:r>
              <a:rPr lang="uk-UA" sz="2100" dirty="0" smtClean="0"/>
              <a:t>А1 </a:t>
            </a:r>
            <a:r>
              <a:rPr lang="uk-UA" sz="2100" dirty="0"/>
              <a:t>– високо ліквідні активи, такі як кошти і їхні еквіваленти, а також короткострокові фінансові вкладення; </a:t>
            </a:r>
            <a:endParaRPr lang="uk-UA" sz="2100" dirty="0" smtClean="0"/>
          </a:p>
          <a:p>
            <a:pPr marL="0" indent="0" algn="just">
              <a:buNone/>
            </a:pPr>
            <a:r>
              <a:rPr lang="uk-UA" sz="2100" dirty="0" smtClean="0"/>
              <a:t>А2 </a:t>
            </a:r>
            <a:r>
              <a:rPr lang="uk-UA" sz="2100" dirty="0"/>
              <a:t>– швидко реалізовані активи: векселі отримані й всі види поточної дебіторської заборгованості</a:t>
            </a:r>
            <a:r>
              <a:rPr lang="uk-UA" sz="2100" dirty="0" smtClean="0"/>
              <a:t>;</a:t>
            </a:r>
          </a:p>
          <a:p>
            <a:pPr marL="0" indent="0" algn="just">
              <a:buNone/>
            </a:pPr>
            <a:r>
              <a:rPr lang="uk-UA" sz="2100" dirty="0" smtClean="0"/>
              <a:t> </a:t>
            </a:r>
            <a:r>
              <a:rPr lang="uk-UA" sz="2100" dirty="0"/>
              <a:t>А3 – активи, які повільно реалізуються: запаси сировини, матеріалів, готової продукції, незавершеного виробництва, товарів</a:t>
            </a:r>
            <a:r>
              <a:rPr lang="uk-UA" sz="2100" dirty="0" smtClean="0"/>
              <a:t>;</a:t>
            </a:r>
          </a:p>
          <a:p>
            <a:pPr marL="0" indent="0" algn="just">
              <a:buNone/>
            </a:pPr>
            <a:r>
              <a:rPr lang="uk-UA" sz="2100" dirty="0" smtClean="0"/>
              <a:t> </a:t>
            </a:r>
            <a:r>
              <a:rPr lang="uk-UA" sz="2100" dirty="0"/>
              <a:t>А4 – важко реалізовані активи, тобто активи, які передбачено використовувати в господарській діяльності протягом тривалого періоду.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Відповідно </a:t>
            </a:r>
            <a:r>
              <a:rPr lang="uk-UA" sz="2100" b="1" dirty="0"/>
              <a:t>на чотири групи діляться й зобов'язання підприємства</a:t>
            </a:r>
            <a:r>
              <a:rPr lang="uk-UA" sz="2100" b="1" dirty="0" smtClean="0"/>
              <a:t>:</a:t>
            </a:r>
          </a:p>
          <a:p>
            <a:pPr marL="0" indent="0" algn="just">
              <a:buNone/>
            </a:pPr>
            <a:r>
              <a:rPr lang="uk-UA" sz="2100" dirty="0" smtClean="0"/>
              <a:t>П1 </a:t>
            </a:r>
            <a:r>
              <a:rPr lang="uk-UA" sz="2100" dirty="0"/>
              <a:t>– найбільш термінові зобов'язання, які необхідно погасити протягом поточного місяця: кредиторська заборгованість і кредити банку, терміни повернення яких наступили</a:t>
            </a:r>
            <a:r>
              <a:rPr lang="uk-UA" sz="2100" dirty="0" smtClean="0"/>
              <a:t>;</a:t>
            </a:r>
          </a:p>
          <a:p>
            <a:pPr marL="0" indent="0" algn="just">
              <a:buNone/>
            </a:pPr>
            <a:r>
              <a:rPr lang="uk-UA" sz="2100" dirty="0" smtClean="0"/>
              <a:t>П2 </a:t>
            </a:r>
            <a:r>
              <a:rPr lang="uk-UA" sz="2100" dirty="0"/>
              <a:t>– середньострокові зобов'язання з терміном погашення до року: короткострокові кредити банку</a:t>
            </a:r>
            <a:r>
              <a:rPr lang="uk-UA" sz="2100" dirty="0" smtClean="0"/>
              <a:t>;</a:t>
            </a:r>
          </a:p>
          <a:p>
            <a:pPr marL="0" indent="0" algn="just">
              <a:buNone/>
            </a:pPr>
            <a:r>
              <a:rPr lang="uk-UA" sz="2100" dirty="0" smtClean="0"/>
              <a:t>П3 </a:t>
            </a:r>
            <a:r>
              <a:rPr lang="uk-UA" sz="2100" dirty="0"/>
              <a:t>– довгострокові зобов'язання: довгострокові кредити й позики</a:t>
            </a:r>
            <a:r>
              <a:rPr lang="uk-UA" sz="2100" dirty="0" smtClean="0"/>
              <a:t>;</a:t>
            </a:r>
          </a:p>
          <a:p>
            <a:pPr marL="0" indent="0" algn="just">
              <a:buNone/>
            </a:pPr>
            <a:r>
              <a:rPr lang="uk-UA" sz="2100" dirty="0" smtClean="0"/>
              <a:t>П4 </a:t>
            </a:r>
            <a:r>
              <a:rPr lang="uk-UA" sz="2100" dirty="0"/>
              <a:t>– власний капітал, що постійно перебуває в розпорядженні підприємства.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Баланс </a:t>
            </a:r>
            <a:r>
              <a:rPr lang="uk-UA" sz="2100" b="1" dirty="0"/>
              <a:t>вважається абсолютно ліквідним, якщо виконуються наступні умови</a:t>
            </a:r>
            <a:r>
              <a:rPr lang="uk-UA" sz="2100" b="1" dirty="0" smtClean="0"/>
              <a:t>:</a:t>
            </a:r>
          </a:p>
          <a:p>
            <a:pPr marL="0" indent="0" algn="ctr">
              <a:buNone/>
            </a:pPr>
            <a:r>
              <a:rPr lang="uk-UA" sz="2100" b="1" dirty="0" smtClean="0"/>
              <a:t>А1 </a:t>
            </a:r>
            <a:r>
              <a:rPr lang="uk-UA" sz="2100" b="1" dirty="0"/>
              <a:t>&gt; П1, А2 &gt; П2, А3 &gt; П3, А4 &lt; П4.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26469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sz="2100" b="1" dirty="0"/>
              <a:t>Найбільш часто використовують, при аналізі ліквідності, три коефіцієнти: поточної, термінової, абсолютної ліквідності.</a:t>
            </a:r>
          </a:p>
          <a:p>
            <a:pPr marL="0" indent="0" algn="ctr">
              <a:buNone/>
            </a:pPr>
            <a:r>
              <a:rPr lang="uk-UA" sz="2100" b="1" dirty="0" smtClean="0"/>
              <a:t>1. Коефіцієнт </a:t>
            </a:r>
            <a:r>
              <a:rPr lang="uk-UA" sz="2100" b="1" dirty="0"/>
              <a:t>поточної ліквідності (</a:t>
            </a:r>
            <a:r>
              <a:rPr lang="uk-UA" sz="2100" b="1" dirty="0" err="1"/>
              <a:t>Кп.л</a:t>
            </a:r>
            <a:r>
              <a:rPr lang="uk-UA" sz="2100" b="1" dirty="0"/>
              <a:t>.) </a:t>
            </a:r>
            <a:r>
              <a:rPr lang="uk-UA" sz="2100" dirty="0"/>
              <a:t>– оборотні кошти повинні бути повністю переведені у грошові кошти на протязі одного року, а поточні зобов’язання – погашені на протязі того ж періоду, котрий відповідає договірним обов’язкам. Рекомендований рівень коефіцієнта 1-2. Розраховується даний показник за формулою: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uk-UA" sz="2100" b="1" dirty="0"/>
              <a:t> 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uk-UA" sz="2100" b="1" dirty="0" smtClean="0"/>
              <a:t>2. Коефіцієнт </a:t>
            </a:r>
            <a:r>
              <a:rPr lang="uk-UA" sz="2100" b="1" dirty="0"/>
              <a:t>термінової ліквідності (К </a:t>
            </a:r>
            <a:r>
              <a:rPr lang="uk-UA" sz="2100" b="1" dirty="0" err="1"/>
              <a:t>т.л</a:t>
            </a:r>
            <a:r>
              <a:rPr lang="uk-UA" sz="2100" b="1" dirty="0"/>
              <a:t>.) – </a:t>
            </a:r>
            <a:r>
              <a:rPr lang="uk-UA" sz="2100" dirty="0" smtClean="0"/>
              <a:t>характеризує потенційну здібність розрахуватися по зобов’язанням. Рекомендований рівень коефіцієнта 0,7 – 0,8. Розраховується даний показник за наступною формулою: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uk-UA" sz="2100" b="1" dirty="0" smtClean="0"/>
              <a:t>3. Коефіцієнт </a:t>
            </a:r>
            <a:r>
              <a:rPr lang="uk-UA" sz="2100" b="1" dirty="0"/>
              <a:t>абсолютної ліквідності (К </a:t>
            </a:r>
            <a:r>
              <a:rPr lang="uk-UA" sz="2100" b="1" dirty="0" err="1"/>
              <a:t>а.л</a:t>
            </a:r>
            <a:r>
              <a:rPr lang="uk-UA" sz="2100" b="1" dirty="0"/>
              <a:t>.) </a:t>
            </a:r>
            <a:r>
              <a:rPr lang="uk-UA" sz="2100" dirty="0"/>
              <a:t>– характеризує миттєву здібність розрахуватися по зобов’язанням, тобто на дату зіставлення фінансової звітності. Рекомендований рівень коефіцієнта: 0,2 – 0,35. Розраховується цей коефіцієнт за формулою</a:t>
            </a:r>
            <a:r>
              <a:rPr lang="uk-UA" sz="2100" dirty="0" smtClean="0"/>
              <a:t>:</a:t>
            </a:r>
          </a:p>
          <a:p>
            <a:pPr marL="0" indent="0" algn="ctr">
              <a:buNone/>
            </a:pPr>
            <a:endParaRPr lang="uk-UA" sz="2100" dirty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2348880"/>
            <a:ext cx="1352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365104"/>
            <a:ext cx="50482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255566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3262" y="5949280"/>
            <a:ext cx="1085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8295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sz="2100" b="1" dirty="0"/>
              <a:t>Фінансова стійкість підприємства (</a:t>
            </a:r>
            <a:r>
              <a:rPr lang="en-US" sz="2100" b="1" dirty="0"/>
              <a:t>Financial Stability) </a:t>
            </a:r>
            <a:r>
              <a:rPr lang="uk-UA" sz="2100" dirty="0"/>
              <a:t>залежить від ефективного управління фінансовими ресурсами і визначається оптимальною структурою активів, оптимальним співвідношенням власних і позикових коштів, оптимальним співвідношенням активів та джерел їх фінансування</a:t>
            </a:r>
            <a:r>
              <a:rPr lang="uk-UA" sz="2100" dirty="0" smtClean="0"/>
              <a:t>.</a:t>
            </a:r>
          </a:p>
          <a:p>
            <a:pPr marL="0" indent="0" algn="ctr">
              <a:buNone/>
            </a:pPr>
            <a:endParaRPr lang="uk-UA" sz="2100" dirty="0"/>
          </a:p>
          <a:p>
            <a:pPr marL="0" indent="0" algn="ctr">
              <a:buNone/>
            </a:pPr>
            <a:r>
              <a:rPr lang="uk-UA" sz="2100" b="1" dirty="0"/>
              <a:t>Методика аналізу фінансової стійкості підприємства включає: аналіз абсолютних показників фінансової стійкості та аналіз коефіцієнтів фінансової стійкості.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Важливим </a:t>
            </a:r>
            <a:r>
              <a:rPr lang="uk-UA" sz="2100" b="1" dirty="0"/>
              <a:t>показником, який характеризує фінансову стійкість підприємства є вид джерела фінансування матеріальних оборотних коштів. </a:t>
            </a:r>
          </a:p>
          <a:p>
            <a:pPr marL="0" indent="0" algn="ctr">
              <a:buNone/>
            </a:pPr>
            <a:r>
              <a:rPr lang="uk-UA" sz="2100" dirty="0"/>
              <a:t>Матеріальні оборотні кошти – це всі види запасів (З) підприємства. Висока питома вага залучених коштів у складі джерел фінансування запасів спричиняє виникнення додаткових ризиків фінансових втрат, зв’язаних з втратою частини капіталу у результаті порушення ходу операційної діяльності. </a:t>
            </a:r>
          </a:p>
          <a:p>
            <a:pPr marL="0" indent="0" algn="ctr">
              <a:buNone/>
            </a:pPr>
            <a:endParaRPr lang="uk-UA" sz="2100" dirty="0"/>
          </a:p>
          <a:p>
            <a:pPr marL="0" indent="0" algn="ctr">
              <a:buNone/>
            </a:pPr>
            <a:r>
              <a:rPr lang="uk-UA" sz="2100" dirty="0"/>
              <a:t>                    З = Ф.1 </a:t>
            </a:r>
            <a:r>
              <a:rPr lang="uk-UA" sz="2100" dirty="0" smtClean="0"/>
              <a:t>р.1100.</a:t>
            </a:r>
            <a:endParaRPr lang="uk-UA" sz="2100" dirty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83093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800" b="1" dirty="0" smtClean="0"/>
              <a:t>Таблиця 4</a:t>
            </a:r>
          </a:p>
          <a:p>
            <a:pPr marL="0" indent="0" algn="ctr">
              <a:buNone/>
            </a:pPr>
            <a:r>
              <a:rPr lang="uk-UA" sz="1800" b="1" dirty="0" smtClean="0"/>
              <a:t>Показники, які характеризують види джерел формування матеріальних оборотних коштів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uk-UA" sz="1800" b="1" dirty="0" smtClean="0"/>
              <a:t>Таблиця 5</a:t>
            </a:r>
          </a:p>
          <a:p>
            <a:pPr marL="0" indent="0" algn="ctr">
              <a:buNone/>
            </a:pPr>
            <a:r>
              <a:rPr lang="uk-UA" sz="1800" b="1" dirty="0" smtClean="0"/>
              <a:t>Показники забезпеченості запасів джерелами формування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 smtClean="0"/>
          </a:p>
          <a:p>
            <a:pPr marL="0" indent="0" algn="ctr">
              <a:buNone/>
            </a:pPr>
            <a:r>
              <a:rPr lang="uk-UA" sz="1800" b="1" dirty="0" smtClean="0"/>
              <a:t>Таблиця 6</a:t>
            </a:r>
          </a:p>
          <a:p>
            <a:pPr marL="0" indent="0" algn="ctr">
              <a:buNone/>
            </a:pPr>
            <a:r>
              <a:rPr lang="uk-UA" sz="1800" b="1" dirty="0" smtClean="0"/>
              <a:t>Зведена таблиці показників за типами фінансової стійкості підприємства </a:t>
            </a:r>
          </a:p>
          <a:p>
            <a:pPr marL="0" indent="0" algn="ctr">
              <a:buNone/>
            </a:pPr>
            <a:endParaRPr lang="uk-UA" dirty="0" smtClean="0"/>
          </a:p>
          <a:p>
            <a:pPr marL="0" indent="0" algn="ctr">
              <a:buNone/>
            </a:pPr>
            <a:endParaRPr lang="uk-UA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299" y="1124744"/>
            <a:ext cx="6988175" cy="125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768" y="2996952"/>
            <a:ext cx="6988175" cy="1185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875" y="4941168"/>
            <a:ext cx="6965950" cy="1411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0651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Після проведення розрахунків підприємство може бути охарактеризовано одним із чотирьох типів фінансової стійкості:</a:t>
            </a:r>
          </a:p>
          <a:p>
            <a:pPr marL="0" indent="0" algn="just">
              <a:buNone/>
            </a:pPr>
            <a:r>
              <a:rPr lang="uk-UA" sz="2100" b="1" dirty="0"/>
              <a:t>1. Абсолютна фінансова стійкість - </a:t>
            </a:r>
            <a:r>
              <a:rPr lang="uk-UA" sz="2100" dirty="0"/>
              <a:t>вона характеризується тим, що всі запаси підприємства покриваються власними оборотними коштами, тобто воно не залежить від зовнішніх інвесторів і кредиторів.</a:t>
            </a:r>
          </a:p>
          <a:p>
            <a:pPr marL="0" indent="0" algn="just">
              <a:buNone/>
            </a:pPr>
            <a:r>
              <a:rPr lang="uk-UA" sz="2100" b="1" dirty="0"/>
              <a:t>2. Нормальна фінансова стійкість - </a:t>
            </a:r>
            <a:r>
              <a:rPr lang="uk-UA" sz="2100" dirty="0"/>
              <a:t>підприємство крім власних оборотних коштів залучає в господарський оборот довгострокові позикові кошти.</a:t>
            </a:r>
          </a:p>
          <a:p>
            <a:pPr marL="0" indent="0" algn="just">
              <a:buNone/>
            </a:pPr>
            <a:r>
              <a:rPr lang="uk-UA" sz="2100" b="1" dirty="0"/>
              <a:t>3. Передкризовий фінансовий стан - </a:t>
            </a:r>
            <a:r>
              <a:rPr lang="uk-UA" sz="2100" dirty="0"/>
              <a:t>характеризується порушенням платоспроможності й вимагає негайного залучення додаткових коштів.</a:t>
            </a:r>
          </a:p>
          <a:p>
            <a:pPr marL="0" indent="0" algn="just">
              <a:buNone/>
            </a:pPr>
            <a:r>
              <a:rPr lang="uk-UA" sz="2100" b="1" dirty="0"/>
              <a:t>4. Кризовий фінансовий стан - </a:t>
            </a:r>
            <a:r>
              <a:rPr lang="uk-UA" sz="2100" dirty="0"/>
              <a:t>підприємство має кредити й позики, непогашені вчасно, прострочену дебіторську й кредиторську заборгованість.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865737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1289</Words>
  <Application>Microsoft Office PowerPoint</Application>
  <PresentationFormat>Экран (4:3)</PresentationFormat>
  <Paragraphs>144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1. Аналіз майна підприємства. 2. Аналіз джерел формування капіталу підприємств. 3. Аналіз ліквідності підприємств. 4. Аналіз фінансової стійкості підприємств.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26</cp:revision>
  <dcterms:created xsi:type="dcterms:W3CDTF">2020-08-26T06:53:27Z</dcterms:created>
  <dcterms:modified xsi:type="dcterms:W3CDTF">2022-09-17T15:16:01Z</dcterms:modified>
</cp:coreProperties>
</file>