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86" y="28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vladimir493@ukr.net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8279" y="2780929"/>
            <a:ext cx="7772400" cy="1872208"/>
          </a:xfrm>
        </p:spPr>
        <p:txBody>
          <a:bodyPr>
            <a:noAutofit/>
          </a:bodyPr>
          <a:lstStyle/>
          <a:p>
            <a:pPr algn="ctr"/>
            <a:r>
              <a:rPr lang="ru-RU" sz="2800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ДІЯЛЬНІСТЬ МІЖНАРОДНОЇ ОРГАНІЗАЦІЇ ПРАЦІ </a:t>
            </a:r>
            <a:r>
              <a:rPr lang="ru-RU" sz="1800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100" dirty="0"/>
              <a:t> 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9193" y="770801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DED74C-A0A7-CC53-2DEA-242842DC0F25}"/>
              </a:ext>
            </a:extLst>
          </p:cNvPr>
          <p:cNvSpPr txBox="1"/>
          <p:nvPr/>
        </p:nvSpPr>
        <p:spPr>
          <a:xfrm>
            <a:off x="1691680" y="2132856"/>
            <a:ext cx="6336704" cy="2355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 Васильович</a:t>
            </a:r>
          </a:p>
          <a:p>
            <a:pPr algn="ctr"/>
            <a:endPara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vladimir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493@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ukr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net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UA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uk-UA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(ідентифікатор: </a:t>
            </a:r>
            <a:r>
              <a:rPr lang="ru-UA" sz="18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3103012975; ключ: </a:t>
            </a:r>
            <a:r>
              <a:rPr lang="en-US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800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SGaH</a:t>
            </a:r>
            <a:r>
              <a:rPr lang="uk-UA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1800"/>
              </a:lnSpc>
            </a:pPr>
            <a:endParaRPr lang="ru-UA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18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 з 12.00 до 13.00</a:t>
            </a:r>
            <a:endParaRPr lang="ru-UA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064896" cy="4098803"/>
          </a:xfrm>
        </p:spPr>
        <p:txBody>
          <a:bodyPr>
            <a:noAutofit/>
          </a:bodyPr>
          <a:lstStyle/>
          <a:p>
            <a:pPr algn="just"/>
            <a:r>
              <a:rPr lang="uk-UA" sz="2000" b="1" i="0" dirty="0">
                <a:solidFill>
                  <a:srgbClr val="040C28"/>
                </a:solidFill>
                <a:effectLst/>
                <a:latin typeface="Google Sans"/>
              </a:rPr>
              <a:t>Основними цілями МОП </a:t>
            </a:r>
            <a:r>
              <a:rPr lang="uk-UA" sz="2000" i="0" dirty="0">
                <a:solidFill>
                  <a:srgbClr val="040C28"/>
                </a:solidFill>
                <a:effectLst/>
                <a:latin typeface="Google Sans"/>
              </a:rPr>
              <a:t>є захист прав у світі праці, заохочення гідної праці, посилення соціального захисту та зміцнення діалогу з питань праці. </a:t>
            </a:r>
          </a:p>
          <a:p>
            <a:pPr algn="just"/>
            <a:r>
              <a:rPr lang="ru-RU" sz="2000" b="1" dirty="0" err="1">
                <a:solidFill>
                  <a:srgbClr val="040C28"/>
                </a:solidFill>
                <a:latin typeface="Google Sans"/>
              </a:rPr>
              <a:t>Міжнародна</a:t>
            </a:r>
            <a:r>
              <a:rPr lang="ru-RU" sz="2000" b="1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b="1" dirty="0" err="1">
                <a:solidFill>
                  <a:srgbClr val="040C28"/>
                </a:solidFill>
                <a:latin typeface="Google Sans"/>
              </a:rPr>
              <a:t>організація</a:t>
            </a:r>
            <a:r>
              <a:rPr lang="ru-RU" sz="2000" b="1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b="1" dirty="0" err="1">
                <a:solidFill>
                  <a:srgbClr val="040C28"/>
                </a:solidFill>
                <a:latin typeface="Google Sans"/>
              </a:rPr>
              <a:t>праці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–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це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спеціалізована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міжнародна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установа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, яка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вже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упродовж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майже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століття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розробляє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та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ухвалює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міжнародні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трудові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стандарти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. 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На сьогодні членами МОП є 187 держав.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Значущість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аналізу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становлення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та перших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кроків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діяльності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цієї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організації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першочергово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пояснюється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тією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обставиною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,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що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в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умовах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сучасних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інтеграційних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процесів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особливо великого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значення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набуває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питання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щодо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уточнення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та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вдосконалення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міжнародних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трудових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стандартів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, а також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імплементації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міжнародних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правових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норм у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національні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соціально-трудові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 </a:t>
            </a:r>
            <a:r>
              <a:rPr lang="ru-RU" sz="2000" dirty="0" err="1">
                <a:solidFill>
                  <a:srgbClr val="040C28"/>
                </a:solidFill>
                <a:latin typeface="Google Sans"/>
              </a:rPr>
              <a:t>відносини</a:t>
            </a:r>
            <a:r>
              <a:rPr lang="ru-RU" sz="2000" dirty="0">
                <a:solidFill>
                  <a:srgbClr val="040C28"/>
                </a:solidFill>
                <a:latin typeface="Google Sans"/>
              </a:rPr>
              <a:t>. </a:t>
            </a:r>
            <a:endParaRPr lang="uk-UA" sz="2000" dirty="0">
              <a:solidFill>
                <a:srgbClr val="040C28"/>
              </a:solidFill>
              <a:latin typeface="Google San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0017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135" y="5445224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064896" cy="4098803"/>
          </a:xfrm>
        </p:spPr>
        <p:txBody>
          <a:bodyPr>
            <a:noAutofit/>
          </a:bodyPr>
          <a:lstStyle/>
          <a:p>
            <a:pPr algn="just"/>
            <a:r>
              <a:rPr lang="uk-UA" sz="2800" b="1" dirty="0">
                <a:solidFill>
                  <a:srgbClr val="040C28"/>
                </a:solidFill>
                <a:latin typeface="Google Sans"/>
              </a:rPr>
              <a:t>МОП виконує такі основні завдання:</a:t>
            </a:r>
          </a:p>
          <a:p>
            <a:pPr algn="just"/>
            <a:r>
              <a:rPr lang="uk-UA" sz="2000" dirty="0">
                <a:solidFill>
                  <a:srgbClr val="040C28"/>
                </a:solidFill>
                <a:latin typeface="Google Sans"/>
              </a:rPr>
              <a:t>•         Розробка міжнародної політики та програм вирішення </a:t>
            </a:r>
            <a:r>
              <a:rPr lang="uk-UA" sz="2000" dirty="0" err="1">
                <a:solidFill>
                  <a:srgbClr val="040C28"/>
                </a:solidFill>
                <a:latin typeface="Google Sans"/>
              </a:rPr>
              <a:t>со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­</a:t>
            </a:r>
            <a:br>
              <a:rPr lang="uk-UA" sz="2000" dirty="0">
                <a:solidFill>
                  <a:srgbClr val="040C28"/>
                </a:solidFill>
                <a:latin typeface="Google Sans"/>
              </a:rPr>
            </a:br>
            <a:r>
              <a:rPr lang="uk-UA" sz="2000" dirty="0" err="1">
                <a:solidFill>
                  <a:srgbClr val="040C28"/>
                </a:solidFill>
                <a:latin typeface="Google Sans"/>
              </a:rPr>
              <a:t>ціально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-трудових проблем.</a:t>
            </a:r>
          </a:p>
          <a:p>
            <a:pPr algn="just"/>
            <a:r>
              <a:rPr lang="uk-UA" sz="2000" dirty="0">
                <a:solidFill>
                  <a:srgbClr val="040C28"/>
                </a:solidFill>
                <a:latin typeface="Google Sans"/>
              </a:rPr>
              <a:t>•         Створення і прийняття міжнародних трудових норм у вигляді</a:t>
            </a:r>
            <a:br>
              <a:rPr lang="uk-UA" sz="2000" dirty="0">
                <a:solidFill>
                  <a:srgbClr val="040C28"/>
                </a:solidFill>
                <a:latin typeface="Google Sans"/>
              </a:rPr>
            </a:br>
            <a:r>
              <a:rPr lang="uk-UA" sz="2000" dirty="0">
                <a:solidFill>
                  <a:srgbClr val="040C28"/>
                </a:solidFill>
                <a:latin typeface="Google Sans"/>
              </a:rPr>
              <a:t>конвенцій та рекомендацій задля здійснення цієї політики.</a:t>
            </a:r>
          </a:p>
          <a:p>
            <a:pPr algn="just"/>
            <a:r>
              <a:rPr lang="uk-UA" sz="2000" dirty="0">
                <a:solidFill>
                  <a:srgbClr val="040C28"/>
                </a:solidFill>
                <a:latin typeface="Google Sans"/>
              </a:rPr>
              <a:t>•         Технічне співробітництво — допомога країнам-учасницям у</a:t>
            </a:r>
            <a:br>
              <a:rPr lang="uk-UA" sz="2000" dirty="0">
                <a:solidFill>
                  <a:srgbClr val="040C28"/>
                </a:solidFill>
                <a:latin typeface="Google Sans"/>
              </a:rPr>
            </a:br>
            <a:r>
              <a:rPr lang="uk-UA" sz="2000" dirty="0">
                <a:solidFill>
                  <a:srgbClr val="040C28"/>
                </a:solidFill>
                <a:latin typeface="Google Sans"/>
              </a:rPr>
              <a:t>вирішенні соціально-трудових проблем.</a:t>
            </a:r>
          </a:p>
          <a:p>
            <a:pPr algn="just"/>
            <a:r>
              <a:rPr lang="uk-UA" sz="2000" dirty="0">
                <a:solidFill>
                  <a:srgbClr val="040C28"/>
                </a:solidFill>
                <a:latin typeface="Google Sans"/>
              </a:rPr>
              <a:t>•         Захист прав людини та боротьба з бідністю за покращання</a:t>
            </a:r>
            <a:br>
              <a:rPr lang="uk-UA" sz="2000" dirty="0">
                <a:solidFill>
                  <a:srgbClr val="040C28"/>
                </a:solidFill>
                <a:latin typeface="Google Sans"/>
              </a:rPr>
            </a:br>
            <a:r>
              <a:rPr lang="uk-UA" sz="2000" dirty="0">
                <a:solidFill>
                  <a:srgbClr val="040C28"/>
                </a:solidFill>
                <a:latin typeface="Google Sans"/>
              </a:rPr>
              <a:t>життєвого рівня трудящих, розвиток соціального забезпечення.</a:t>
            </a:r>
          </a:p>
          <a:p>
            <a:pPr algn="just"/>
            <a:r>
              <a:rPr lang="uk-UA" sz="2000" dirty="0">
                <a:solidFill>
                  <a:srgbClr val="040C28"/>
                </a:solidFill>
                <a:latin typeface="Google Sans"/>
              </a:rPr>
              <a:t>•         Розробка програм покращання умов праці та виробничого се­</a:t>
            </a:r>
            <a:br>
              <a:rPr lang="uk-UA" sz="2000" dirty="0">
                <a:solidFill>
                  <a:srgbClr val="040C28"/>
                </a:solidFill>
                <a:latin typeface="Google Sans"/>
              </a:rPr>
            </a:br>
            <a:r>
              <a:rPr lang="uk-UA" sz="2000" dirty="0" err="1">
                <a:solidFill>
                  <a:srgbClr val="040C28"/>
                </a:solidFill>
                <a:latin typeface="Google Sans"/>
              </a:rPr>
              <a:t>редовища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, техніки безпеки та гігієни праці, охорона та </a:t>
            </a:r>
            <a:r>
              <a:rPr lang="uk-UA" sz="2000" dirty="0" err="1">
                <a:solidFill>
                  <a:srgbClr val="040C28"/>
                </a:solidFill>
                <a:latin typeface="Google Sans"/>
              </a:rPr>
              <a:t>відновлен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­</a:t>
            </a:r>
            <a:br>
              <a:rPr lang="uk-UA" sz="2000" dirty="0">
                <a:solidFill>
                  <a:srgbClr val="040C28"/>
                </a:solidFill>
                <a:latin typeface="Google Sans"/>
              </a:rPr>
            </a:br>
            <a:r>
              <a:rPr lang="uk-UA" sz="2000" dirty="0">
                <a:solidFill>
                  <a:srgbClr val="040C28"/>
                </a:solidFill>
                <a:latin typeface="Google Sans"/>
              </a:rPr>
              <a:t>ня довкілля.</a:t>
            </a:r>
          </a:p>
          <a:p>
            <a:pPr algn="just"/>
            <a:r>
              <a:rPr lang="uk-UA" sz="2000" dirty="0">
                <a:solidFill>
                  <a:srgbClr val="040C28"/>
                </a:solidFill>
                <a:latin typeface="Google Sans"/>
              </a:rPr>
              <a:t>•         Розробка заходів щодо захисту </a:t>
            </a:r>
            <a:r>
              <a:rPr lang="uk-UA" sz="2000" dirty="0" err="1">
                <a:solidFill>
                  <a:srgbClr val="040C28"/>
                </a:solidFill>
                <a:latin typeface="Google Sans"/>
              </a:rPr>
              <a:t>найвразливіших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 груп </a:t>
            </a:r>
            <a:r>
              <a:rPr lang="uk-UA" sz="2000" dirty="0" err="1">
                <a:solidFill>
                  <a:srgbClr val="040C28"/>
                </a:solidFill>
                <a:latin typeface="Google Sans"/>
              </a:rPr>
              <a:t>праців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­</a:t>
            </a:r>
            <a:br>
              <a:rPr lang="uk-UA" sz="2000" dirty="0">
                <a:solidFill>
                  <a:srgbClr val="040C28"/>
                </a:solidFill>
                <a:latin typeface="Google Sans"/>
              </a:rPr>
            </a:br>
            <a:r>
              <a:rPr lang="uk-UA" sz="2000" dirty="0" err="1">
                <a:solidFill>
                  <a:srgbClr val="040C28"/>
                </a:solidFill>
                <a:latin typeface="Google Sans"/>
              </a:rPr>
              <a:t>ників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 (жінок, молоді, людей похилого віку, працівників-</a:t>
            </a:r>
            <a:r>
              <a:rPr lang="uk-UA" sz="2000" dirty="0" err="1">
                <a:solidFill>
                  <a:srgbClr val="040C28"/>
                </a:solidFill>
                <a:latin typeface="Google Sans"/>
              </a:rPr>
              <a:t>емігран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-</a:t>
            </a:r>
            <a:br>
              <a:rPr lang="uk-UA" sz="2000" dirty="0">
                <a:solidFill>
                  <a:srgbClr val="040C28"/>
                </a:solidFill>
                <a:latin typeface="Google Sans"/>
              </a:rPr>
            </a:br>
            <a:r>
              <a:rPr lang="uk-UA" sz="2000" dirty="0" err="1">
                <a:solidFill>
                  <a:srgbClr val="040C28"/>
                </a:solidFill>
                <a:latin typeface="Google Sans"/>
              </a:rPr>
              <a:t>тів</a:t>
            </a:r>
            <a:r>
              <a:rPr lang="uk-UA" sz="2000" dirty="0">
                <a:solidFill>
                  <a:srgbClr val="040C28"/>
                </a:solidFill>
                <a:latin typeface="Google Sans"/>
              </a:rPr>
              <a:t>)тощо.</a:t>
            </a:r>
          </a:p>
          <a:p>
            <a:pPr algn="just"/>
            <a:endParaRPr lang="uk-UA" sz="20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389" y="5354389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61232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147</TotalTime>
  <Words>261</Words>
  <Application>Microsoft Office PowerPoint</Application>
  <PresentationFormat>Екран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Candara</vt:lpstr>
      <vt:lpstr>Google Sans</vt:lpstr>
      <vt:lpstr>Symbol</vt:lpstr>
      <vt:lpstr>Times New Roman</vt:lpstr>
      <vt:lpstr>Волна</vt:lpstr>
      <vt:lpstr>ДІЯЛЬНІСТЬ МІЖНАРОДНОЇ ОРГАНІЗАЦІЇ ПРАЦІ   </vt:lpstr>
      <vt:lpstr>Презентація PowerPoint</vt:lpstr>
      <vt:lpstr>ЧОМУ НЕОБХІДНО ВИВЧАТИ ДИСЦИПЛІНУ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Manidina Yevhenija</cp:lastModifiedBy>
  <cp:revision>15</cp:revision>
  <dcterms:created xsi:type="dcterms:W3CDTF">2020-09-02T17:48:05Z</dcterms:created>
  <dcterms:modified xsi:type="dcterms:W3CDTF">2025-03-27T14:30:38Z</dcterms:modified>
</cp:coreProperties>
</file>