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4" y="-60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62CDE3DE-CDBD-49ED-9980-51B6F0D62C00}" type="datetimeFigureOut">
              <a:rPr lang="uk-UA"/>
              <a:pPr>
                <a:defRPr/>
              </a:pPr>
              <a:t>07.02.2023</a:t>
            </a:fld>
            <a:endParaRPr lang="uk-UA"/>
          </a:p>
        </p:txBody>
      </p:sp>
      <p:sp>
        <p:nvSpPr>
          <p:cNvPr id="8" name="Footer Placeholder 4"/>
          <p:cNvSpPr>
            <a:spLocks noGrp="1"/>
          </p:cNvSpPr>
          <p:nvPr>
            <p:ph type="ftr" sz="quarter" idx="11"/>
          </p:nvPr>
        </p:nvSpPr>
        <p:spPr/>
        <p:txBody>
          <a:bodyPr/>
          <a:lstStyle>
            <a:lvl1pPr>
              <a:defRPr/>
            </a:lvl1pPr>
          </a:lstStyle>
          <a:p>
            <a:pPr>
              <a:defRPr/>
            </a:pPr>
            <a:endParaRPr lang="uk-UA"/>
          </a:p>
        </p:txBody>
      </p:sp>
      <p:sp>
        <p:nvSpPr>
          <p:cNvPr id="9" name="Slide Number Placeholder 5"/>
          <p:cNvSpPr>
            <a:spLocks noGrp="1"/>
          </p:cNvSpPr>
          <p:nvPr>
            <p:ph type="sldNum" sz="quarter" idx="12"/>
          </p:nvPr>
        </p:nvSpPr>
        <p:spPr/>
        <p:txBody>
          <a:bodyPr/>
          <a:lstStyle>
            <a:lvl1pPr>
              <a:defRPr/>
            </a:lvl1pPr>
          </a:lstStyle>
          <a:p>
            <a:pPr>
              <a:defRPr/>
            </a:pPr>
            <a:fld id="{8BF5A89F-94DA-4D67-907A-B12B94E43E57}"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271AA17-6850-481F-A85B-308E0E1E8AB8}" type="datetimeFigureOut">
              <a:rPr lang="uk-UA"/>
              <a:pPr>
                <a:defRPr/>
              </a:pPr>
              <a:t>07.02.2023</a:t>
            </a:fld>
            <a:endParaRPr lang="uk-UA"/>
          </a:p>
        </p:txBody>
      </p:sp>
      <p:sp>
        <p:nvSpPr>
          <p:cNvPr id="5" name="Footer Placeholder 4"/>
          <p:cNvSpPr>
            <a:spLocks noGrp="1"/>
          </p:cNvSpPr>
          <p:nvPr>
            <p:ph type="ftr" sz="quarter" idx="11"/>
          </p:nvPr>
        </p:nvSpPr>
        <p:spPr/>
        <p:txBody>
          <a:bodyPr/>
          <a:lstStyle>
            <a:lvl1pPr>
              <a:defRPr/>
            </a:lvl1pPr>
          </a:lstStyle>
          <a:p>
            <a:pPr>
              <a:defRPr/>
            </a:pPr>
            <a:endParaRPr lang="uk-UA"/>
          </a:p>
        </p:txBody>
      </p:sp>
      <p:sp>
        <p:nvSpPr>
          <p:cNvPr id="6" name="Slide Number Placeholder 5"/>
          <p:cNvSpPr>
            <a:spLocks noGrp="1"/>
          </p:cNvSpPr>
          <p:nvPr>
            <p:ph type="sldNum" sz="quarter" idx="12"/>
          </p:nvPr>
        </p:nvSpPr>
        <p:spPr/>
        <p:txBody>
          <a:bodyPr/>
          <a:lstStyle>
            <a:lvl1pPr>
              <a:defRPr/>
            </a:lvl1pPr>
          </a:lstStyle>
          <a:p>
            <a:pPr>
              <a:defRPr/>
            </a:pPr>
            <a:fld id="{62A98669-1A2A-41C0-8BAF-989BAF5F5DF8}"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3"/>
          <p:cNvSpPr>
            <a:spLocks noGrp="1"/>
          </p:cNvSpPr>
          <p:nvPr>
            <p:ph type="dt" sz="half" idx="10"/>
          </p:nvPr>
        </p:nvSpPr>
        <p:spPr/>
        <p:txBody>
          <a:bodyPr/>
          <a:lstStyle>
            <a:lvl1pPr>
              <a:defRPr/>
            </a:lvl1pPr>
          </a:lstStyle>
          <a:p>
            <a:pPr>
              <a:defRPr/>
            </a:pPr>
            <a:fld id="{137BFDAF-D5DD-4D3F-9103-8EA2B25B6B66}" type="datetimeFigureOut">
              <a:rPr lang="uk-UA"/>
              <a:pPr>
                <a:defRPr/>
              </a:pPr>
              <a:t>07.02.2023</a:t>
            </a:fld>
            <a:endParaRPr lang="uk-UA"/>
          </a:p>
        </p:txBody>
      </p:sp>
      <p:sp>
        <p:nvSpPr>
          <p:cNvPr id="7" name="Footer Placeholder 4"/>
          <p:cNvSpPr>
            <a:spLocks noGrp="1"/>
          </p:cNvSpPr>
          <p:nvPr>
            <p:ph type="ftr" sz="quarter" idx="11"/>
          </p:nvPr>
        </p:nvSpPr>
        <p:spPr/>
        <p:txBody>
          <a:bodyPr/>
          <a:lstStyle>
            <a:lvl1pPr>
              <a:defRPr/>
            </a:lvl1pPr>
          </a:lstStyle>
          <a:p>
            <a:pPr>
              <a:defRPr/>
            </a:pPr>
            <a:endParaRPr lang="uk-UA"/>
          </a:p>
        </p:txBody>
      </p:sp>
      <p:sp>
        <p:nvSpPr>
          <p:cNvPr id="8" name="Slide Number Placeholder 5"/>
          <p:cNvSpPr>
            <a:spLocks noGrp="1"/>
          </p:cNvSpPr>
          <p:nvPr>
            <p:ph type="sldNum" sz="quarter" idx="12"/>
          </p:nvPr>
        </p:nvSpPr>
        <p:spPr/>
        <p:txBody>
          <a:bodyPr/>
          <a:lstStyle>
            <a:lvl1pPr>
              <a:defRPr/>
            </a:lvl1pPr>
          </a:lstStyle>
          <a:p>
            <a:pPr>
              <a:defRPr/>
            </a:pPr>
            <a:fld id="{0E88A836-13B6-494A-995E-F20B89F31886}"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237A6FC-E441-4D3B-82AB-19E6D81F6227}" type="datetimeFigureOut">
              <a:rPr lang="uk-UA"/>
              <a:pPr>
                <a:defRPr/>
              </a:pPr>
              <a:t>07.02.2023</a:t>
            </a:fld>
            <a:endParaRPr lang="uk-UA"/>
          </a:p>
        </p:txBody>
      </p:sp>
      <p:sp>
        <p:nvSpPr>
          <p:cNvPr id="5" name="Footer Placeholder 4"/>
          <p:cNvSpPr>
            <a:spLocks noGrp="1"/>
          </p:cNvSpPr>
          <p:nvPr>
            <p:ph type="ftr" sz="quarter" idx="11"/>
          </p:nvPr>
        </p:nvSpPr>
        <p:spPr/>
        <p:txBody>
          <a:bodyPr/>
          <a:lstStyle>
            <a:lvl1pPr>
              <a:defRPr/>
            </a:lvl1pPr>
          </a:lstStyle>
          <a:p>
            <a:pPr>
              <a:defRPr/>
            </a:pPr>
            <a:endParaRPr lang="uk-UA"/>
          </a:p>
        </p:txBody>
      </p:sp>
      <p:sp>
        <p:nvSpPr>
          <p:cNvPr id="6" name="Slide Number Placeholder 5"/>
          <p:cNvSpPr>
            <a:spLocks noGrp="1"/>
          </p:cNvSpPr>
          <p:nvPr>
            <p:ph type="sldNum" sz="quarter" idx="12"/>
          </p:nvPr>
        </p:nvSpPr>
        <p:spPr/>
        <p:txBody>
          <a:bodyPr/>
          <a:lstStyle>
            <a:lvl1pPr>
              <a:defRPr/>
            </a:lvl1pPr>
          </a:lstStyle>
          <a:p>
            <a:pPr>
              <a:defRPr/>
            </a:pPr>
            <a:fld id="{D20E4C98-7EAF-44CA-96A1-6BB3D4C36755}"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0"/>
          </p:nvPr>
        </p:nvSpPr>
        <p:spPr/>
        <p:txBody>
          <a:bodyPr/>
          <a:lstStyle>
            <a:lvl1pPr>
              <a:defRPr/>
            </a:lvl1pPr>
          </a:lstStyle>
          <a:p>
            <a:pPr>
              <a:defRPr/>
            </a:pPr>
            <a:fld id="{CA73F301-509C-4DCD-980E-3EE4B55114C6}" type="datetimeFigureOut">
              <a:rPr lang="uk-UA"/>
              <a:pPr>
                <a:defRPr/>
              </a:pPr>
              <a:t>07.02.2023</a:t>
            </a:fld>
            <a:endParaRPr lang="uk-UA"/>
          </a:p>
        </p:txBody>
      </p:sp>
      <p:sp>
        <p:nvSpPr>
          <p:cNvPr id="8" name="Footer Placeholder 4"/>
          <p:cNvSpPr>
            <a:spLocks noGrp="1"/>
          </p:cNvSpPr>
          <p:nvPr>
            <p:ph type="ftr" sz="quarter" idx="11"/>
          </p:nvPr>
        </p:nvSpPr>
        <p:spPr/>
        <p:txBody>
          <a:bodyPr/>
          <a:lstStyle>
            <a:lvl1pPr>
              <a:defRPr/>
            </a:lvl1pPr>
          </a:lstStyle>
          <a:p>
            <a:pPr>
              <a:defRPr/>
            </a:pPr>
            <a:endParaRPr lang="uk-UA"/>
          </a:p>
        </p:txBody>
      </p:sp>
      <p:sp>
        <p:nvSpPr>
          <p:cNvPr id="9" name="Slide Number Placeholder 5"/>
          <p:cNvSpPr>
            <a:spLocks noGrp="1"/>
          </p:cNvSpPr>
          <p:nvPr>
            <p:ph type="sldNum" sz="quarter" idx="12"/>
          </p:nvPr>
        </p:nvSpPr>
        <p:spPr/>
        <p:txBody>
          <a:bodyPr/>
          <a:lstStyle>
            <a:lvl1pPr>
              <a:defRPr/>
            </a:lvl1pPr>
          </a:lstStyle>
          <a:p>
            <a:pPr>
              <a:defRPr/>
            </a:pPr>
            <a:fld id="{03D4D7D0-130B-476D-9046-F64AA927962B}"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E829F78D-FF0C-4B70-9134-EAA3A0698792}" type="datetimeFigureOut">
              <a:rPr lang="uk-UA"/>
              <a:pPr>
                <a:defRPr/>
              </a:pPr>
              <a:t>07.02.2023</a:t>
            </a:fld>
            <a:endParaRPr lang="uk-UA"/>
          </a:p>
        </p:txBody>
      </p:sp>
      <p:sp>
        <p:nvSpPr>
          <p:cNvPr id="6" name="Footer Placeholder 4"/>
          <p:cNvSpPr>
            <a:spLocks noGrp="1"/>
          </p:cNvSpPr>
          <p:nvPr>
            <p:ph type="ftr" sz="quarter" idx="11"/>
          </p:nvPr>
        </p:nvSpPr>
        <p:spPr/>
        <p:txBody>
          <a:bodyPr/>
          <a:lstStyle>
            <a:lvl1pPr>
              <a:defRPr/>
            </a:lvl1pPr>
          </a:lstStyle>
          <a:p>
            <a:pPr>
              <a:defRPr/>
            </a:pPr>
            <a:endParaRPr lang="uk-UA"/>
          </a:p>
        </p:txBody>
      </p:sp>
      <p:sp>
        <p:nvSpPr>
          <p:cNvPr id="7" name="Slide Number Placeholder 5"/>
          <p:cNvSpPr>
            <a:spLocks noGrp="1"/>
          </p:cNvSpPr>
          <p:nvPr>
            <p:ph type="sldNum" sz="quarter" idx="12"/>
          </p:nvPr>
        </p:nvSpPr>
        <p:spPr/>
        <p:txBody>
          <a:bodyPr/>
          <a:lstStyle>
            <a:lvl1pPr>
              <a:defRPr/>
            </a:lvl1pPr>
          </a:lstStyle>
          <a:p>
            <a:pPr>
              <a:defRPr/>
            </a:pPr>
            <a:fld id="{34A94F4C-0CFB-40A4-A721-8EF63FE51921}"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7FA114F4-CF07-422E-83C4-F5ACCFDBBB6F}" type="datetimeFigureOut">
              <a:rPr lang="uk-UA"/>
              <a:pPr>
                <a:defRPr/>
              </a:pPr>
              <a:t>07.02.2023</a:t>
            </a:fld>
            <a:endParaRPr lang="uk-UA"/>
          </a:p>
        </p:txBody>
      </p:sp>
      <p:sp>
        <p:nvSpPr>
          <p:cNvPr id="8" name="Footer Placeholder 4"/>
          <p:cNvSpPr>
            <a:spLocks noGrp="1"/>
          </p:cNvSpPr>
          <p:nvPr>
            <p:ph type="ftr" sz="quarter" idx="11"/>
          </p:nvPr>
        </p:nvSpPr>
        <p:spPr/>
        <p:txBody>
          <a:bodyPr/>
          <a:lstStyle>
            <a:lvl1pPr>
              <a:defRPr/>
            </a:lvl1pPr>
          </a:lstStyle>
          <a:p>
            <a:pPr>
              <a:defRPr/>
            </a:pPr>
            <a:endParaRPr lang="uk-UA"/>
          </a:p>
        </p:txBody>
      </p:sp>
      <p:sp>
        <p:nvSpPr>
          <p:cNvPr id="9" name="Slide Number Placeholder 5"/>
          <p:cNvSpPr>
            <a:spLocks noGrp="1"/>
          </p:cNvSpPr>
          <p:nvPr>
            <p:ph type="sldNum" sz="quarter" idx="12"/>
          </p:nvPr>
        </p:nvSpPr>
        <p:spPr/>
        <p:txBody>
          <a:bodyPr/>
          <a:lstStyle>
            <a:lvl1pPr>
              <a:defRPr/>
            </a:lvl1pPr>
          </a:lstStyle>
          <a:p>
            <a:pPr>
              <a:defRPr/>
            </a:pPr>
            <a:fld id="{71E9807E-354C-4D95-8A8A-32FFC9C442DE}"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4D69312C-EB74-4BE2-B4B4-9952F908A7A3}" type="datetimeFigureOut">
              <a:rPr lang="uk-UA"/>
              <a:pPr>
                <a:defRPr/>
              </a:pPr>
              <a:t>07.02.2023</a:t>
            </a:fld>
            <a:endParaRPr lang="uk-UA"/>
          </a:p>
        </p:txBody>
      </p:sp>
      <p:sp>
        <p:nvSpPr>
          <p:cNvPr id="4" name="Footer Placeholder 4"/>
          <p:cNvSpPr>
            <a:spLocks noGrp="1"/>
          </p:cNvSpPr>
          <p:nvPr>
            <p:ph type="ftr" sz="quarter" idx="11"/>
          </p:nvPr>
        </p:nvSpPr>
        <p:spPr/>
        <p:txBody>
          <a:bodyPr/>
          <a:lstStyle>
            <a:lvl1pPr>
              <a:defRPr/>
            </a:lvl1pPr>
          </a:lstStyle>
          <a:p>
            <a:pPr>
              <a:defRPr/>
            </a:pPr>
            <a:endParaRPr lang="uk-UA"/>
          </a:p>
        </p:txBody>
      </p:sp>
      <p:sp>
        <p:nvSpPr>
          <p:cNvPr id="5" name="Slide Number Placeholder 5"/>
          <p:cNvSpPr>
            <a:spLocks noGrp="1"/>
          </p:cNvSpPr>
          <p:nvPr>
            <p:ph type="sldNum" sz="quarter" idx="12"/>
          </p:nvPr>
        </p:nvSpPr>
        <p:spPr/>
        <p:txBody>
          <a:bodyPr/>
          <a:lstStyle>
            <a:lvl1pPr>
              <a:defRPr/>
            </a:lvl1pPr>
          </a:lstStyle>
          <a:p>
            <a:pPr>
              <a:defRPr/>
            </a:pPr>
            <a:fld id="{583B522F-6C52-4FE3-901C-FA5567D831A9}"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4FC556FF-DDFB-4F1C-9F67-FDC51754A8D2}" type="datetimeFigureOut">
              <a:rPr lang="uk-UA"/>
              <a:pPr>
                <a:defRPr/>
              </a:pPr>
              <a:t>07.02.2023</a:t>
            </a:fld>
            <a:endParaRPr lang="uk-UA"/>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uk-UA"/>
          </a:p>
        </p:txBody>
      </p:sp>
      <p:sp>
        <p:nvSpPr>
          <p:cNvPr id="6" name="Slide Number Placeholder 8"/>
          <p:cNvSpPr>
            <a:spLocks noGrp="1"/>
          </p:cNvSpPr>
          <p:nvPr>
            <p:ph type="sldNum" sz="quarter" idx="12"/>
          </p:nvPr>
        </p:nvSpPr>
        <p:spPr/>
        <p:txBody>
          <a:bodyPr/>
          <a:lstStyle>
            <a:lvl1pPr>
              <a:defRPr/>
            </a:lvl1pPr>
          </a:lstStyle>
          <a:p>
            <a:pPr>
              <a:defRPr/>
            </a:pPr>
            <a:fld id="{ABDA6BB8-6C34-4015-A5E7-A52152B5D984}"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a:xfrm>
            <a:off x="465138" y="6459538"/>
            <a:ext cx="2619375" cy="365125"/>
          </a:xfrm>
        </p:spPr>
        <p:txBody>
          <a:bodyPr/>
          <a:lstStyle>
            <a:lvl1pPr algn="l">
              <a:defRPr smtClean="0"/>
            </a:lvl1pPr>
          </a:lstStyle>
          <a:p>
            <a:pPr>
              <a:defRPr/>
            </a:pPr>
            <a:fld id="{5A51ADE9-9F13-4A53-965D-6AB1FB565EC0}" type="datetimeFigureOut">
              <a:rPr lang="uk-UA"/>
              <a:pPr>
                <a:defRPr/>
              </a:pPr>
              <a:t>07.02.2023</a:t>
            </a:fld>
            <a:endParaRPr lang="uk-UA"/>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uk-UA"/>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pPr>
              <a:defRPr/>
            </a:pPr>
            <a:fld id="{AB333F5F-8306-4D1C-8CBC-DD9E8502FC70}"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lvl1pPr>
              <a:defRPr/>
            </a:lvl1pPr>
          </a:lstStyle>
          <a:p>
            <a:pPr>
              <a:defRPr/>
            </a:pPr>
            <a:fld id="{526B00AB-D9C8-4C02-AD4A-C65CDA95670F}" type="datetimeFigureOut">
              <a:rPr lang="uk-UA"/>
              <a:pPr>
                <a:defRPr/>
              </a:pPr>
              <a:t>07.02.2023</a:t>
            </a:fld>
            <a:endParaRPr lang="uk-UA"/>
          </a:p>
        </p:txBody>
      </p:sp>
      <p:sp>
        <p:nvSpPr>
          <p:cNvPr id="8" name="Footer Placeholder 5"/>
          <p:cNvSpPr>
            <a:spLocks noGrp="1"/>
          </p:cNvSpPr>
          <p:nvPr>
            <p:ph type="ftr" sz="quarter" idx="11"/>
          </p:nvPr>
        </p:nvSpPr>
        <p:spPr/>
        <p:txBody>
          <a:bodyPr/>
          <a:lstStyle>
            <a:lvl1pPr>
              <a:defRPr/>
            </a:lvl1pPr>
          </a:lstStyle>
          <a:p>
            <a:pPr>
              <a:defRPr/>
            </a:pPr>
            <a:endParaRPr lang="uk-UA"/>
          </a:p>
        </p:txBody>
      </p:sp>
      <p:sp>
        <p:nvSpPr>
          <p:cNvPr id="9" name="Slide Number Placeholder 6"/>
          <p:cNvSpPr>
            <a:spLocks noGrp="1"/>
          </p:cNvSpPr>
          <p:nvPr>
            <p:ph type="sldNum" sz="quarter" idx="12"/>
          </p:nvPr>
        </p:nvSpPr>
        <p:spPr/>
        <p:txBody>
          <a:bodyPr/>
          <a:lstStyle>
            <a:lvl1pPr>
              <a:defRPr/>
            </a:lvl1pPr>
          </a:lstStyle>
          <a:p>
            <a:pPr>
              <a:defRPr/>
            </a:pPr>
            <a:fld id="{6618B240-1B69-4A10-82FD-CCC41B6FF02D}"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fontAlgn="auto">
              <a:spcBef>
                <a:spcPts val="0"/>
              </a:spcBef>
              <a:spcAft>
                <a:spcPts val="0"/>
              </a:spcAft>
              <a:defRPr sz="900" smtClean="0">
                <a:solidFill>
                  <a:srgbClr val="FFFFFF"/>
                </a:solidFill>
                <a:latin typeface="+mn-lt"/>
                <a:cs typeface="+mn-cs"/>
              </a:defRPr>
            </a:lvl1pPr>
          </a:lstStyle>
          <a:p>
            <a:pPr>
              <a:defRPr/>
            </a:pPr>
            <a:fld id="{C394FC32-18C6-4BD0-BC70-5CC8DB7682A3}" type="datetimeFigureOut">
              <a:rPr lang="uk-UA"/>
              <a:pPr>
                <a:defRPr/>
              </a:pPr>
              <a:t>07.02.2023</a:t>
            </a:fld>
            <a:endParaRPr lang="uk-UA"/>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fontAlgn="auto">
              <a:spcBef>
                <a:spcPts val="0"/>
              </a:spcBef>
              <a:spcAft>
                <a:spcPts val="0"/>
              </a:spcAft>
              <a:defRPr sz="900" cap="all" baseline="0">
                <a:solidFill>
                  <a:srgbClr val="FFFFFF"/>
                </a:solidFill>
                <a:latin typeface="+mn-lt"/>
                <a:cs typeface="+mn-cs"/>
              </a:defRPr>
            </a:lvl1pPr>
          </a:lstStyle>
          <a:p>
            <a:pPr>
              <a:defRPr/>
            </a:pPr>
            <a:endParaRPr lang="uk-UA"/>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fontAlgn="auto">
              <a:spcBef>
                <a:spcPts val="0"/>
              </a:spcBef>
              <a:spcAft>
                <a:spcPts val="0"/>
              </a:spcAft>
              <a:defRPr sz="1050" smtClean="0">
                <a:solidFill>
                  <a:srgbClr val="FFFFFF"/>
                </a:solidFill>
                <a:latin typeface="+mn-lt"/>
                <a:cs typeface="+mn-cs"/>
              </a:defRPr>
            </a:lvl1pPr>
          </a:lstStyle>
          <a:p>
            <a:pPr>
              <a:defRPr/>
            </a:pPr>
            <a:fld id="{C1CA6562-FC19-4E52-A890-343142667B88}" type="slidenum">
              <a:rPr lang="uk-UA"/>
              <a:pPr>
                <a:defRPr/>
              </a:pPr>
              <a:t>‹#›</a:t>
            </a:fld>
            <a:endParaRPr lang="uk-UA"/>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84" r:id="rId1"/>
    <p:sldLayoutId id="2147483883" r:id="rId2"/>
    <p:sldLayoutId id="2147483885" r:id="rId3"/>
    <p:sldLayoutId id="2147483882" r:id="rId4"/>
    <p:sldLayoutId id="2147483881" r:id="rId5"/>
    <p:sldLayoutId id="2147483880" r:id="rId6"/>
    <p:sldLayoutId id="2147483886" r:id="rId7"/>
    <p:sldLayoutId id="2147483887" r:id="rId8"/>
    <p:sldLayoutId id="2147483888" r:id="rId9"/>
    <p:sldLayoutId id="2147483879" r:id="rId10"/>
    <p:sldLayoutId id="2147483889" r:id="rId11"/>
  </p:sldLayoutIdLst>
  <p:txStyles>
    <p:titleStyle>
      <a:lvl1pPr algn="l" rtl="0" fontAlgn="base">
        <a:lnSpc>
          <a:spcPct val="85000"/>
        </a:lnSpc>
        <a:spcBef>
          <a:spcPct val="0"/>
        </a:spcBef>
        <a:spcAft>
          <a:spcPct val="0"/>
        </a:spcAft>
        <a:defRPr sz="4800" kern="1200" spc="-50">
          <a:solidFill>
            <a:srgbClr val="404040"/>
          </a:solidFill>
          <a:latin typeface="+mj-lt"/>
          <a:ea typeface="+mj-ea"/>
          <a:cs typeface="+mj-cs"/>
        </a:defRPr>
      </a:lvl1pPr>
      <a:lvl2pPr algn="l" rtl="0" fontAlgn="base">
        <a:lnSpc>
          <a:spcPct val="85000"/>
        </a:lnSpc>
        <a:spcBef>
          <a:spcPct val="0"/>
        </a:spcBef>
        <a:spcAft>
          <a:spcPct val="0"/>
        </a:spcAft>
        <a:defRPr sz="4800">
          <a:solidFill>
            <a:srgbClr val="404040"/>
          </a:solidFill>
          <a:latin typeface="Calibri Light" pitchFamily="34" charset="0"/>
        </a:defRPr>
      </a:lvl2pPr>
      <a:lvl3pPr algn="l" rtl="0" fontAlgn="base">
        <a:lnSpc>
          <a:spcPct val="85000"/>
        </a:lnSpc>
        <a:spcBef>
          <a:spcPct val="0"/>
        </a:spcBef>
        <a:spcAft>
          <a:spcPct val="0"/>
        </a:spcAft>
        <a:defRPr sz="4800">
          <a:solidFill>
            <a:srgbClr val="404040"/>
          </a:solidFill>
          <a:latin typeface="Calibri Light" pitchFamily="34" charset="0"/>
        </a:defRPr>
      </a:lvl3pPr>
      <a:lvl4pPr algn="l" rtl="0" fontAlgn="base">
        <a:lnSpc>
          <a:spcPct val="85000"/>
        </a:lnSpc>
        <a:spcBef>
          <a:spcPct val="0"/>
        </a:spcBef>
        <a:spcAft>
          <a:spcPct val="0"/>
        </a:spcAft>
        <a:defRPr sz="4800">
          <a:solidFill>
            <a:srgbClr val="404040"/>
          </a:solidFill>
          <a:latin typeface="Calibri Light" pitchFamily="34" charset="0"/>
        </a:defRPr>
      </a:lvl4pPr>
      <a:lvl5pPr algn="l" rtl="0" fontAlgn="base">
        <a:lnSpc>
          <a:spcPct val="85000"/>
        </a:lnSpc>
        <a:spcBef>
          <a:spcPct val="0"/>
        </a:spcBef>
        <a:spcAft>
          <a:spcPct val="0"/>
        </a:spcAft>
        <a:defRPr sz="4800">
          <a:solidFill>
            <a:srgbClr val="404040"/>
          </a:solidFill>
          <a:latin typeface="Calibri Light" pitchFamily="34" charset="0"/>
        </a:defRPr>
      </a:lvl5pPr>
      <a:lvl6pPr marL="457200" algn="l" rtl="0" fontAlgn="base">
        <a:lnSpc>
          <a:spcPct val="85000"/>
        </a:lnSpc>
        <a:spcBef>
          <a:spcPct val="0"/>
        </a:spcBef>
        <a:spcAft>
          <a:spcPct val="0"/>
        </a:spcAft>
        <a:defRPr sz="4800">
          <a:solidFill>
            <a:srgbClr val="404040"/>
          </a:solidFill>
          <a:latin typeface="Calibri Light" pitchFamily="34" charset="0"/>
        </a:defRPr>
      </a:lvl6pPr>
      <a:lvl7pPr marL="914400" algn="l" rtl="0" fontAlgn="base">
        <a:lnSpc>
          <a:spcPct val="85000"/>
        </a:lnSpc>
        <a:spcBef>
          <a:spcPct val="0"/>
        </a:spcBef>
        <a:spcAft>
          <a:spcPct val="0"/>
        </a:spcAft>
        <a:defRPr sz="4800">
          <a:solidFill>
            <a:srgbClr val="404040"/>
          </a:solidFill>
          <a:latin typeface="Calibri Light" pitchFamily="34" charset="0"/>
        </a:defRPr>
      </a:lvl7pPr>
      <a:lvl8pPr marL="1371600" algn="l" rtl="0" fontAlgn="base">
        <a:lnSpc>
          <a:spcPct val="85000"/>
        </a:lnSpc>
        <a:spcBef>
          <a:spcPct val="0"/>
        </a:spcBef>
        <a:spcAft>
          <a:spcPct val="0"/>
        </a:spcAft>
        <a:defRPr sz="4800">
          <a:solidFill>
            <a:srgbClr val="404040"/>
          </a:solidFill>
          <a:latin typeface="Calibri Light" pitchFamily="34" charset="0"/>
        </a:defRPr>
      </a:lvl8pPr>
      <a:lvl9pPr marL="1828800" algn="l" rtl="0" fontAlgn="base">
        <a:lnSpc>
          <a:spcPct val="85000"/>
        </a:lnSpc>
        <a:spcBef>
          <a:spcPct val="0"/>
        </a:spcBef>
        <a:spcAft>
          <a:spcPct val="0"/>
        </a:spcAft>
        <a:defRPr sz="4800">
          <a:solidFill>
            <a:srgbClr val="404040"/>
          </a:solidFill>
          <a:latin typeface="Calibri Light" pitchFamily="34" charset="0"/>
        </a:defRPr>
      </a:lvl9pPr>
    </p:titleStyle>
    <p:bodyStyle>
      <a:lvl1pPr marL="90488" indent="-90488" algn="l" rtl="0" fontAlgn="base">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fontAlgn="base">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fontAlgn="base">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6963" y="758825"/>
            <a:ext cx="10058400" cy="3565525"/>
          </a:xfrm>
        </p:spPr>
        <p:txBody>
          <a:bodyPr/>
          <a:lstStyle/>
          <a:p>
            <a:pPr fontAlgn="auto">
              <a:spcAft>
                <a:spcPts val="0"/>
              </a:spcAft>
              <a:defRPr/>
            </a:pPr>
            <a:r>
              <a:rPr lang="uk-UA" dirty="0" err="1" smtClean="0"/>
              <a:t>Етносоціологія</a:t>
            </a:r>
            <a:r>
              <a:rPr lang="uk-UA" dirty="0" smtClean="0"/>
              <a:t>:</a:t>
            </a:r>
            <a:br>
              <a:rPr lang="uk-UA" dirty="0" smtClean="0"/>
            </a:br>
            <a:r>
              <a:rPr lang="uk-UA" dirty="0" smtClean="0"/>
              <a:t>Сучасний контекст</a:t>
            </a:r>
            <a:endParaRPr lang="uk-UA" dirty="0"/>
          </a:p>
        </p:txBody>
      </p:sp>
      <p:sp>
        <p:nvSpPr>
          <p:cNvPr id="3" name="Подзаголовок 2"/>
          <p:cNvSpPr>
            <a:spLocks noGrp="1"/>
          </p:cNvSpPr>
          <p:nvPr>
            <p:ph type="subTitle" idx="1"/>
          </p:nvPr>
        </p:nvSpPr>
        <p:spPr>
          <a:xfrm>
            <a:off x="757238" y="4525963"/>
            <a:ext cx="10058400" cy="1143000"/>
          </a:xfrm>
        </p:spPr>
        <p:txBody>
          <a:bodyPr/>
          <a:lstStyle/>
          <a:p>
            <a:endParaRPr lang="uk-UA" cap="none"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Список літератури</a:t>
            </a:r>
            <a:endParaRPr lang="uk-UA" dirty="0">
              <a:solidFill>
                <a:schemeClr val="tx1">
                  <a:lumMod val="75000"/>
                  <a:lumOff val="25000"/>
                </a:schemeClr>
              </a:solidFill>
            </a:endParaRPr>
          </a:p>
        </p:txBody>
      </p:sp>
      <p:sp>
        <p:nvSpPr>
          <p:cNvPr id="22530" name="Объект 2"/>
          <p:cNvSpPr>
            <a:spLocks noGrp="1"/>
          </p:cNvSpPr>
          <p:nvPr>
            <p:ph idx="1"/>
          </p:nvPr>
        </p:nvSpPr>
        <p:spPr/>
        <p:txBody>
          <a:bodyPr/>
          <a:lstStyle/>
          <a:p>
            <a:r>
              <a:rPr lang="uk-UA" sz="1100" smtClean="0"/>
              <a:t>1. Етнічність: енциклопедичний довідник / В. Б. Євтух. — Київ: Вид-во НПУ імені М. П. Драгоманова, 2012. — 396 с. </a:t>
            </a:r>
            <a:r>
              <a:rPr lang="en-US" sz="1100" smtClean="0"/>
              <a:t>http://www.slideshare.net/yevtukh/2012-19981287</a:t>
            </a:r>
          </a:p>
          <a:p>
            <a:r>
              <a:rPr lang="en-US" sz="1100" smtClean="0"/>
              <a:t>2.</a:t>
            </a:r>
            <a:r>
              <a:rPr lang="uk-UA" sz="1100" smtClean="0"/>
              <a:t> Середа В. В. Етносоціологія: Навчальний посібник. — Львів: Видавничий центр ЛНУ імені Івана Франка, 2007. — 160 с.</a:t>
            </a:r>
          </a:p>
          <a:p>
            <a:r>
              <a:rPr lang="uk-UA" sz="1100" smtClean="0"/>
              <a:t>3. Українська етносоціологія: навч. посіб. [для викл. і студентів ф-тів соціології ВНЗ]. Ч.1 / О. В. Нельга. — Київ: "Вид. дім «Персонал», 2015. — 540 с.</a:t>
            </a:r>
          </a:p>
          <a:p>
            <a:r>
              <a:rPr lang="uk-UA" sz="1100" smtClean="0"/>
              <a:t>4. В. Євтух. Етносоціологія // Політична енциклопедія. Редкол.: Ю. Левенець (голова), Ю. Шаповал (заст. голови) та ін. — К.: Парламентське видавництво, 2011. — с.247</a:t>
            </a:r>
          </a:p>
          <a:p>
            <a:r>
              <a:rPr lang="uk-UA" sz="1100" smtClean="0"/>
              <a:t>5. Л . Аза. Етносоціологія // Філософський енциклопедичний словник / В. І. Шинкарук (гол. редкол.) та ін. — Київ : Інститут філософії імені Григорія Сковороди НАН України : Абрис, 2002. — 742 с.</a:t>
            </a:r>
          </a:p>
          <a:p>
            <a:r>
              <a:rPr lang="uk-UA" sz="1100" smtClean="0"/>
              <a:t>6. </a:t>
            </a:r>
            <a:r>
              <a:rPr lang="en-US" sz="1100" smtClean="0"/>
              <a:t>R. Thurnwald. Die menschliche Geselschaft in ihren soziologische Grunlagen. Berlin, 1931; Ethnic Groups and Boundaries. The Social Organization of Culture Differences. Oslo, 1969;</a:t>
            </a:r>
          </a:p>
          <a:p>
            <a:r>
              <a:rPr lang="en-US" sz="1100" smtClean="0"/>
              <a:t>7.</a:t>
            </a:r>
            <a:r>
              <a:rPr lang="uk-UA" sz="1100" smtClean="0"/>
              <a:t> Пономарев А. П. Развитие семьи и брачно-семейных отношений на Украине (Этносоциальные проблемы).</a:t>
            </a:r>
          </a:p>
          <a:p>
            <a:r>
              <a:rPr lang="uk-UA" sz="1100" smtClean="0"/>
              <a:t>8. К., 1989; Гнатенко П. И., Павленко В. Н. Этнические установки и этнические стереотипы. Дн., 1995;</a:t>
            </a:r>
          </a:p>
          <a:p>
            <a:r>
              <a:rPr lang="uk-UA" sz="1100" smtClean="0"/>
              <a:t>9. Городяненко В. Г. Языковая ситуация на Украине // Социол. исследования. 1996. № 9;</a:t>
            </a:r>
          </a:p>
          <a:p>
            <a:r>
              <a:rPr lang="uk-UA" sz="1100" smtClean="0"/>
              <a:t>10. Головаха Е. И., Панина Н. В. Тенденции развития межэтнических отношений на Украине: результаты социологического мониторинга // Мониторинг обществен. мнения: экон. и соц. перемены. 1999. № 6;</a:t>
            </a:r>
          </a:p>
          <a:p>
            <a:r>
              <a:rPr lang="uk-UA" sz="1100" smtClean="0"/>
              <a:t>11. Шульга М. О. Метаморфози українського суспільства. Коментарі соціолога. К., 2003;</a:t>
            </a:r>
          </a:p>
          <a:p>
            <a:endParaRPr lang="uk-UA" sz="11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ПЛАН</a:t>
            </a:r>
            <a:endParaRPr lang="uk-UA" dirty="0">
              <a:solidFill>
                <a:schemeClr val="tx1">
                  <a:lumMod val="75000"/>
                  <a:lumOff val="25000"/>
                </a:schemeClr>
              </a:solidFill>
            </a:endParaRPr>
          </a:p>
        </p:txBody>
      </p:sp>
      <p:sp>
        <p:nvSpPr>
          <p:cNvPr id="14338" name="Объект 2"/>
          <p:cNvSpPr>
            <a:spLocks noGrp="1"/>
          </p:cNvSpPr>
          <p:nvPr>
            <p:ph idx="1"/>
          </p:nvPr>
        </p:nvSpPr>
        <p:spPr/>
        <p:txBody>
          <a:bodyPr/>
          <a:lstStyle/>
          <a:p>
            <a:pPr>
              <a:buFont typeface="Wingdings" pitchFamily="2" charset="2"/>
              <a:buChar char="Ø"/>
            </a:pPr>
            <a:r>
              <a:rPr lang="uk-UA" smtClean="0"/>
              <a:t> Етносоціологія: загальна характеристика поняття</a:t>
            </a:r>
          </a:p>
          <a:p>
            <a:pPr>
              <a:buFont typeface="Wingdings" pitchFamily="2" charset="2"/>
              <a:buChar char="Ø"/>
            </a:pPr>
            <a:r>
              <a:rPr lang="uk-UA" smtClean="0"/>
              <a:t> Предметне поле та функції етносоціології</a:t>
            </a:r>
          </a:p>
          <a:p>
            <a:pPr>
              <a:buFont typeface="Wingdings" pitchFamily="2" charset="2"/>
              <a:buChar char="Ø"/>
            </a:pPr>
            <a:r>
              <a:rPr lang="uk-UA" smtClean="0"/>
              <a:t> Контекст етносоціологічних досліджень: від сучасного і до минулого</a:t>
            </a:r>
          </a:p>
          <a:p>
            <a:pPr>
              <a:buFont typeface="Wingdings" pitchFamily="2" charset="2"/>
              <a:buChar char="Ø"/>
            </a:pPr>
            <a:r>
              <a:rPr lang="uk-UA" smtClean="0"/>
              <a:t> Висновок</a:t>
            </a:r>
          </a:p>
          <a:p>
            <a:pPr>
              <a:buFont typeface="Wingdings" pitchFamily="2" charset="2"/>
              <a:buChar char="Ø"/>
            </a:pPr>
            <a:r>
              <a:rPr lang="uk-UA" smtClean="0"/>
              <a:t> Список літератури</a:t>
            </a:r>
          </a:p>
          <a:p>
            <a:endParaRPr lang="ru-RU" smtClean="0"/>
          </a:p>
          <a:p>
            <a:r>
              <a:rPr lang="ru-RU" smtClean="0"/>
              <a:t> </a:t>
            </a:r>
          </a:p>
          <a:p>
            <a:endParaRPr lang="uk-UA"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Поняття </a:t>
            </a:r>
            <a:r>
              <a:rPr lang="uk-UA" dirty="0" err="1" smtClean="0">
                <a:solidFill>
                  <a:schemeClr val="tx1">
                    <a:lumMod val="75000"/>
                    <a:lumOff val="25000"/>
                  </a:schemeClr>
                </a:solidFill>
              </a:rPr>
              <a:t>етносоціології</a:t>
            </a:r>
            <a:endParaRPr lang="uk-UA" dirty="0">
              <a:solidFill>
                <a:schemeClr val="tx1">
                  <a:lumMod val="75000"/>
                  <a:lumOff val="25000"/>
                </a:schemeClr>
              </a:solidFill>
            </a:endParaRPr>
          </a:p>
        </p:txBody>
      </p:sp>
      <p:sp>
        <p:nvSpPr>
          <p:cNvPr id="15362" name="Объект 2"/>
          <p:cNvSpPr>
            <a:spLocks noGrp="1"/>
          </p:cNvSpPr>
          <p:nvPr>
            <p:ph idx="1"/>
          </p:nvPr>
        </p:nvSpPr>
        <p:spPr/>
        <p:txBody>
          <a:bodyPr/>
          <a:lstStyle/>
          <a:p>
            <a:pPr>
              <a:buFont typeface="Wingdings" pitchFamily="2" charset="2"/>
              <a:buChar char="§"/>
            </a:pPr>
            <a:r>
              <a:rPr lang="uk-UA" smtClean="0"/>
              <a:t> Сам термін "етносоціологія" складається з двох слів різного походження: етнос (від грец. </a:t>
            </a:r>
            <a:r>
              <a:rPr lang="en-US" smtClean="0"/>
              <a:t>ethnos — </a:t>
            </a:r>
            <a:r>
              <a:rPr lang="uk-UA" smtClean="0"/>
              <a:t>народ) і соціологія (від лат. </a:t>
            </a:r>
            <a:r>
              <a:rPr lang="en-US" smtClean="0"/>
              <a:t>societas- </a:t>
            </a:r>
            <a:r>
              <a:rPr lang="uk-UA" smtClean="0"/>
              <a:t>суспільство і грец. </a:t>
            </a:r>
            <a:r>
              <a:rPr lang="en-US" smtClean="0"/>
              <a:t>logos — </a:t>
            </a:r>
            <a:r>
              <a:rPr lang="uk-UA" smtClean="0"/>
              <a:t>вчення). Тому буквально цей вислів означає вчення про суспільство та місце в ньому народів. Термін "етносоціологія" був впроваджений у науковий обіг зарубіжної соціології ще у 30-х </a:t>
            </a:r>
            <a:r>
              <a:rPr lang="en-US" smtClean="0"/>
              <a:t>pp. XX </a:t>
            </a:r>
            <a:r>
              <a:rPr lang="uk-UA" smtClean="0"/>
              <a:t>ст. Р. Турнвальдом.</a:t>
            </a:r>
          </a:p>
          <a:p>
            <a:endParaRPr lang="uk-UA" smtClean="0"/>
          </a:p>
          <a:p>
            <a:pPr>
              <a:buFont typeface="Wingdings" pitchFamily="2" charset="2"/>
              <a:buChar char="§"/>
            </a:pPr>
            <a:r>
              <a:rPr lang="uk-UA" smtClean="0"/>
              <a:t> Етносоціологію визначають як науку, що досліджує походження, суть і функції різноманітних етнічних спільнот з метою виявлення основних тенденцій їх утворення, розвитку та взаємозв'язків з іншими етносами, а також механізми їх входження у систему соціальних відносин.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Предметне поле </a:t>
            </a:r>
            <a:r>
              <a:rPr lang="uk-UA" dirty="0" err="1" smtClean="0">
                <a:solidFill>
                  <a:schemeClr val="tx1">
                    <a:lumMod val="75000"/>
                    <a:lumOff val="25000"/>
                  </a:schemeClr>
                </a:solidFill>
              </a:rPr>
              <a:t>етносоціології</a:t>
            </a:r>
            <a:endParaRPr lang="uk-UA" dirty="0">
              <a:solidFill>
                <a:schemeClr val="tx1">
                  <a:lumMod val="75000"/>
                  <a:lumOff val="25000"/>
                </a:schemeClr>
              </a:solidFill>
            </a:endParaRPr>
          </a:p>
        </p:txBody>
      </p:sp>
      <p:sp>
        <p:nvSpPr>
          <p:cNvPr id="16386" name="Объект 4"/>
          <p:cNvSpPr>
            <a:spLocks noGrp="1"/>
          </p:cNvSpPr>
          <p:nvPr>
            <p:ph idx="1"/>
          </p:nvPr>
        </p:nvSpPr>
        <p:spPr>
          <a:xfrm>
            <a:off x="1041400" y="1736725"/>
            <a:ext cx="6724650" cy="4460875"/>
          </a:xfrm>
        </p:spPr>
        <p:txBody>
          <a:bodyPr/>
          <a:lstStyle/>
          <a:p>
            <a:pPr>
              <a:buFont typeface="Wingdings" pitchFamily="2" charset="2"/>
              <a:buChar char="§"/>
            </a:pPr>
            <a:r>
              <a:rPr lang="uk-UA" smtClean="0"/>
              <a:t> Предметом етносоціології є взаємозв'язок загальних соціальних явищ і процесів з явищами та процесами етнічними, а об'єктом — особливості етнічних виявів соціального.</a:t>
            </a:r>
          </a:p>
        </p:txBody>
      </p:sp>
      <p:pic>
        <p:nvPicPr>
          <p:cNvPr id="16387" name="Рисунок 5"/>
          <p:cNvPicPr>
            <a:picLocks noChangeAspect="1" noChangeArrowheads="1"/>
          </p:cNvPicPr>
          <p:nvPr/>
        </p:nvPicPr>
        <p:blipFill>
          <a:blip r:embed="rId2"/>
          <a:srcRect/>
          <a:stretch>
            <a:fillRect/>
          </a:stretch>
        </p:blipFill>
        <p:spPr bwMode="auto">
          <a:xfrm>
            <a:off x="1041400" y="3187700"/>
            <a:ext cx="5016500" cy="27495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101600"/>
            <a:ext cx="9685337" cy="1330325"/>
          </a:xfrm>
        </p:spPr>
        <p:txBody>
          <a:bodyPr/>
          <a:lstStyle/>
          <a:p>
            <a:pPr fontAlgn="auto">
              <a:spcAft>
                <a:spcPts val="0"/>
              </a:spcAft>
              <a:defRPr/>
            </a:pPr>
            <a:r>
              <a:rPr lang="uk-UA" dirty="0" smtClean="0">
                <a:solidFill>
                  <a:schemeClr val="tx1">
                    <a:lumMod val="75000"/>
                    <a:lumOff val="25000"/>
                  </a:schemeClr>
                </a:solidFill>
              </a:rPr>
              <a:t>Сфера </a:t>
            </a:r>
            <a:r>
              <a:rPr lang="uk-UA" dirty="0" err="1">
                <a:solidFill>
                  <a:schemeClr val="tx1">
                    <a:lumMod val="75000"/>
                    <a:lumOff val="25000"/>
                  </a:schemeClr>
                </a:solidFill>
              </a:rPr>
              <a:t>етносоціологічного</a:t>
            </a:r>
            <a:r>
              <a:rPr lang="uk-UA" dirty="0">
                <a:solidFill>
                  <a:schemeClr val="tx1">
                    <a:lumMod val="75000"/>
                    <a:lumOff val="25000"/>
                  </a:schemeClr>
                </a:solidFill>
              </a:rPr>
              <a:t> вивчення</a:t>
            </a:r>
          </a:p>
        </p:txBody>
      </p:sp>
      <p:sp>
        <p:nvSpPr>
          <p:cNvPr id="17410" name="Объект 2"/>
          <p:cNvSpPr>
            <a:spLocks noGrp="1"/>
          </p:cNvSpPr>
          <p:nvPr>
            <p:ph idx="1"/>
          </p:nvPr>
        </p:nvSpPr>
        <p:spPr>
          <a:xfrm>
            <a:off x="1096963" y="1905000"/>
            <a:ext cx="10815637" cy="3963988"/>
          </a:xfrm>
        </p:spPr>
        <p:txBody>
          <a:bodyPr/>
          <a:lstStyle/>
          <a:p>
            <a:pPr>
              <a:buFont typeface="Wingdings" pitchFamily="2" charset="2"/>
              <a:buChar char="§"/>
            </a:pPr>
            <a:r>
              <a:rPr lang="uk-UA" sz="1200" smtClean="0"/>
              <a:t> Ця сфера — етнічні особливості наступних соціальних змін:</a:t>
            </a:r>
          </a:p>
          <a:p>
            <a:r>
              <a:rPr lang="uk-UA" sz="1200" smtClean="0"/>
              <a:t>• динаміки розвитку основних етнічних груп як всередині тієї чи іншої країни, так і в діаспорі;</a:t>
            </a:r>
          </a:p>
          <a:p>
            <a:r>
              <a:rPr lang="uk-UA" sz="1200" smtClean="0"/>
              <a:t>• темпів соціальних переміщень в етнічних групах;</a:t>
            </a:r>
          </a:p>
          <a:p>
            <a:r>
              <a:rPr lang="uk-UA" sz="1200" smtClean="0"/>
              <a:t>• внутрішньої і зовнішньої міграції етнічних груп і національних меншин;</a:t>
            </a:r>
          </a:p>
          <a:p>
            <a:r>
              <a:rPr lang="uk-UA" sz="1200" smtClean="0"/>
              <a:t>• тенденцій розвитку внутрішньо-сімейних стосунків;</a:t>
            </a:r>
          </a:p>
          <a:p>
            <a:r>
              <a:rPr lang="uk-UA" sz="1200" smtClean="0"/>
              <a:t>• напрямків змін у використанні мови титульної нації, мов національних меншин та мов діаспори різноманітними соціальними групами;</a:t>
            </a:r>
          </a:p>
          <a:p>
            <a:r>
              <a:rPr lang="uk-UA" sz="1200" smtClean="0"/>
              <a:t>• процесів взаємодії сучасної і традиційної етнічно-національної культури;</a:t>
            </a:r>
          </a:p>
          <a:p>
            <a:r>
              <a:rPr lang="uk-UA" sz="1200" smtClean="0"/>
              <a:t>• змінюваної ролі традицій у політичному житті і соціальній поведінці, процесах модернізації, постіндустріальному розвитку;</a:t>
            </a:r>
          </a:p>
          <a:p>
            <a:r>
              <a:rPr lang="uk-UA" sz="1200" smtClean="0"/>
              <a:t>• міжкультурних взаємодій представників різних етнічних і національних груп;</a:t>
            </a:r>
          </a:p>
          <a:p>
            <a:r>
              <a:rPr lang="uk-UA" sz="1200" smtClean="0"/>
              <a:t>• зростаючої ролі релігії у житті суспільства взагалі та окремих його етнічних спільнот;</a:t>
            </a:r>
          </a:p>
          <a:p>
            <a:r>
              <a:rPr lang="uk-UA" sz="1200" smtClean="0"/>
              <a:t>• формування етнічної самосвідомості, авто- і гетеро-стереотипів, етнічних установок і національних інтересів, вироблення національної ідеї;</a:t>
            </a:r>
          </a:p>
          <a:p>
            <a:r>
              <a:rPr lang="uk-UA" sz="1200" smtClean="0"/>
              <a:t>• розвитку націоналізму;</a:t>
            </a:r>
          </a:p>
          <a:p>
            <a:r>
              <a:rPr lang="uk-UA" sz="1200" smtClean="0"/>
              <a:t>• виникнення та розв'язання міжетнічних конфліктів, послаблення міжетнічної напруги. </a:t>
            </a:r>
          </a:p>
          <a:p>
            <a:endParaRPr lang="uk-UA" sz="12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Основні функції </a:t>
            </a:r>
            <a:r>
              <a:rPr lang="uk-UA" dirty="0" err="1" smtClean="0">
                <a:solidFill>
                  <a:schemeClr val="tx1">
                    <a:lumMod val="75000"/>
                    <a:lumOff val="25000"/>
                  </a:schemeClr>
                </a:solidFill>
              </a:rPr>
              <a:t>етносоціології</a:t>
            </a:r>
            <a:endParaRPr lang="uk-UA" dirty="0">
              <a:solidFill>
                <a:schemeClr val="tx1">
                  <a:lumMod val="75000"/>
                  <a:lumOff val="25000"/>
                </a:schemeClr>
              </a:solidFill>
            </a:endParaRPr>
          </a:p>
        </p:txBody>
      </p:sp>
      <p:sp>
        <p:nvSpPr>
          <p:cNvPr id="18434" name="Объект 2"/>
          <p:cNvSpPr>
            <a:spLocks noGrp="1"/>
          </p:cNvSpPr>
          <p:nvPr>
            <p:ph idx="1"/>
          </p:nvPr>
        </p:nvSpPr>
        <p:spPr/>
        <p:txBody>
          <a:bodyPr/>
          <a:lstStyle/>
          <a:p>
            <a:r>
              <a:rPr lang="uk-UA" sz="2800" i="1" smtClean="0"/>
              <a:t>Серед таких функцій виділимо наступні:</a:t>
            </a:r>
          </a:p>
          <a:p>
            <a:r>
              <a:rPr lang="uk-UA" sz="2800" smtClean="0"/>
              <a:t>1. Теоретико-пізнавальна.</a:t>
            </a:r>
          </a:p>
          <a:p>
            <a:r>
              <a:rPr lang="uk-UA" sz="2800" smtClean="0"/>
              <a:t>2. Описово-інформаційна. </a:t>
            </a:r>
          </a:p>
          <a:p>
            <a:r>
              <a:rPr lang="uk-UA" sz="2800" smtClean="0"/>
              <a:t>3. Функція соціального планування</a:t>
            </a:r>
          </a:p>
          <a:p>
            <a:r>
              <a:rPr lang="uk-UA" sz="2800" smtClean="0"/>
              <a:t>4. Прогностична функція.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Сучасний контекст досліджень </a:t>
            </a:r>
            <a:r>
              <a:rPr lang="uk-UA" dirty="0" err="1" smtClean="0">
                <a:solidFill>
                  <a:schemeClr val="tx1">
                    <a:lumMod val="75000"/>
                    <a:lumOff val="25000"/>
                  </a:schemeClr>
                </a:solidFill>
              </a:rPr>
              <a:t>етносоціології</a:t>
            </a:r>
            <a:endParaRPr lang="uk-UA" dirty="0">
              <a:solidFill>
                <a:schemeClr val="tx1">
                  <a:lumMod val="75000"/>
                  <a:lumOff val="25000"/>
                </a:schemeClr>
              </a:solidFill>
            </a:endParaRPr>
          </a:p>
        </p:txBody>
      </p:sp>
      <p:sp>
        <p:nvSpPr>
          <p:cNvPr id="19458" name="Объект 2"/>
          <p:cNvSpPr>
            <a:spLocks noGrp="1"/>
          </p:cNvSpPr>
          <p:nvPr>
            <p:ph idx="1"/>
          </p:nvPr>
        </p:nvSpPr>
        <p:spPr/>
        <p:txBody>
          <a:bodyPr/>
          <a:lstStyle/>
          <a:p>
            <a:pPr>
              <a:buFont typeface="Wingdings" pitchFamily="2" charset="2"/>
              <a:buChar char="§"/>
            </a:pPr>
            <a:r>
              <a:rPr lang="uk-UA" smtClean="0"/>
              <a:t> В останню чверть 20 – на початку 21 ст. етносоціологічні дослідження стали особливо актуальними. Для цього періоду, названого етнічним ренесансом, характерне зростання у сусп-вах ролі етнічного фактора, загострення міжетнічних відносин і навіть прояви відкритих етнічних конфліктів і війн. Такі явища потребували наук. аналізу, рекомендацій і пропозицій щодо гармонізації міжетнічних відносин. На актуалізацію етносоціологічних досліджень також значно вплинуло зростання зовнішньої міграції, особливо між цивілізаціями Пд. і Пн. Практично у всіх сучасних розвинених зх. країнах існують чисельні діаспори, які є об'єктом дослідження етносоціології.</a:t>
            </a:r>
          </a:p>
          <a:p>
            <a:pPr>
              <a:buFont typeface="Wingdings" pitchFamily="2" charset="2"/>
              <a:buChar char="§"/>
            </a:pPr>
            <a:r>
              <a:rPr lang="uk-UA" smtClean="0"/>
              <a:t> У рамках цієї дисципліни аналізують соц. адаптацію мігрантів у іноетніч. середовищі, явища культур. шоку, акультурації, асиміляції етнічної, інтеграції, дискримінації за етніч. ознакою тощо.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Минулий контекст досліджень </a:t>
            </a:r>
            <a:r>
              <a:rPr lang="uk-UA" dirty="0" err="1" smtClean="0">
                <a:solidFill>
                  <a:schemeClr val="tx1">
                    <a:lumMod val="75000"/>
                    <a:lumOff val="25000"/>
                  </a:schemeClr>
                </a:solidFill>
              </a:rPr>
              <a:t>етносоціології</a:t>
            </a:r>
            <a:endParaRPr lang="uk-UA" dirty="0">
              <a:solidFill>
                <a:schemeClr val="tx1">
                  <a:lumMod val="75000"/>
                  <a:lumOff val="25000"/>
                </a:schemeClr>
              </a:solidFill>
            </a:endParaRPr>
          </a:p>
        </p:txBody>
      </p:sp>
      <p:sp>
        <p:nvSpPr>
          <p:cNvPr id="20482" name="Объект 2"/>
          <p:cNvSpPr>
            <a:spLocks noGrp="1"/>
          </p:cNvSpPr>
          <p:nvPr>
            <p:ph idx="1"/>
          </p:nvPr>
        </p:nvSpPr>
        <p:spPr/>
        <p:txBody>
          <a:bodyPr/>
          <a:lstStyle/>
          <a:p>
            <a:pPr>
              <a:buFont typeface="Wingdings" pitchFamily="2" charset="2"/>
              <a:buChar char="§"/>
            </a:pPr>
            <a:r>
              <a:rPr lang="uk-UA" smtClean="0"/>
              <a:t> У 1970–80-і рр. вивчали переважно специфіку способу життя етнічних груп, міжетнічні шлюби, що набули широкого розповсюдження в УРСР, їхню міцність і усталеність; процеси соціалізації, становлення етніч. свідомості, самоідентичності, уявлень, етнокультур. і мовної компетенції в дітей у змішаних сім'ях. </a:t>
            </a:r>
          </a:p>
          <a:p>
            <a:pPr>
              <a:buFont typeface="Wingdings" pitchFamily="2" charset="2"/>
              <a:buChar char="§"/>
            </a:pPr>
            <a:r>
              <a:rPr lang="uk-UA" smtClean="0"/>
              <a:t> Після проголошення незалежності України проведено емпіричні дослідж., присвяч. функціонуванню укр. мови та мов нац. меншин, показано складну структуру мовних груп, які за складом носіїв помітно відрізняються від етніч. груп, розглянуто укр.-рос. та ін. види двомовності, проаналізовано мовні уподобання насел. за регіонами проживання, віковою і освіт. належністю</a:t>
            </a:r>
          </a:p>
          <a:p>
            <a:endParaRPr lang="uk-UA"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solidFill>
                  <a:schemeClr val="tx1">
                    <a:lumMod val="75000"/>
                    <a:lumOff val="25000"/>
                  </a:schemeClr>
                </a:solidFill>
              </a:rPr>
              <a:t>Висновок</a:t>
            </a:r>
            <a:endParaRPr lang="uk-UA" dirty="0">
              <a:solidFill>
                <a:schemeClr val="tx1">
                  <a:lumMod val="75000"/>
                  <a:lumOff val="25000"/>
                </a:schemeClr>
              </a:solidFill>
            </a:endParaRPr>
          </a:p>
        </p:txBody>
      </p:sp>
      <p:sp>
        <p:nvSpPr>
          <p:cNvPr id="3" name="Объект 2"/>
          <p:cNvSpPr>
            <a:spLocks noGrp="1"/>
          </p:cNvSpPr>
          <p:nvPr>
            <p:ph idx="1"/>
          </p:nvPr>
        </p:nvSpPr>
        <p:spPr/>
        <p:txBody>
          <a:bodyPr rtlCol="0">
            <a:normAutofit fontScale="92500" lnSpcReduction="20000"/>
          </a:bodyPr>
          <a:lstStyle/>
          <a:p>
            <a:pPr marL="91440" indent="-91440" fontAlgn="auto">
              <a:defRPr/>
            </a:pPr>
            <a:r>
              <a:rPr lang="uk-UA" dirty="0" err="1">
                <a:solidFill>
                  <a:schemeClr val="tx1">
                    <a:lumMod val="75000"/>
                    <a:lumOff val="25000"/>
                  </a:schemeClr>
                </a:solidFill>
              </a:rPr>
              <a:t>Етносоціологія</a:t>
            </a:r>
            <a:r>
              <a:rPr lang="uk-UA" dirty="0">
                <a:solidFill>
                  <a:schemeClr val="tx1">
                    <a:lumMod val="75000"/>
                    <a:lumOff val="25000"/>
                  </a:schemeClr>
                </a:solidFill>
              </a:rPr>
              <a:t> - (галузь соціології, що вивчає структуру, форми та способи взаємодії етнічних і національних спільнот. Вона також розробляє методологію та методи </a:t>
            </a:r>
            <a:r>
              <a:rPr lang="uk-UA" dirty="0" err="1">
                <a:solidFill>
                  <a:schemeClr val="tx1">
                    <a:lumMod val="75000"/>
                    <a:lumOff val="25000"/>
                  </a:schemeClr>
                </a:solidFill>
              </a:rPr>
              <a:t>дослідж</a:t>
            </a:r>
            <a:r>
              <a:rPr lang="uk-UA" dirty="0">
                <a:solidFill>
                  <a:schemeClr val="tx1">
                    <a:lumMod val="75000"/>
                    <a:lumOff val="25000"/>
                  </a:schemeClr>
                </a:solidFill>
              </a:rPr>
              <a:t>. у сферах </a:t>
            </a:r>
            <a:r>
              <a:rPr lang="uk-UA" dirty="0" err="1">
                <a:solidFill>
                  <a:schemeClr val="tx1">
                    <a:lumMod val="75000"/>
                    <a:lumOff val="25000"/>
                  </a:schemeClr>
                </a:solidFill>
              </a:rPr>
              <a:t>міжетніч</a:t>
            </a:r>
            <a:r>
              <a:rPr lang="uk-UA" dirty="0">
                <a:solidFill>
                  <a:schemeClr val="tx1">
                    <a:lumMod val="75000"/>
                    <a:lumOff val="25000"/>
                  </a:schemeClr>
                </a:solidFill>
              </a:rPr>
              <a:t>. відносин, </a:t>
            </a:r>
            <a:r>
              <a:rPr lang="uk-UA" dirty="0" err="1">
                <a:solidFill>
                  <a:schemeClr val="tx1">
                    <a:lumMod val="75000"/>
                    <a:lumOff val="25000"/>
                  </a:schemeClr>
                </a:solidFill>
              </a:rPr>
              <a:t>етніч</a:t>
            </a:r>
            <a:r>
              <a:rPr lang="uk-UA" dirty="0">
                <a:solidFill>
                  <a:schemeClr val="tx1">
                    <a:lumMod val="75000"/>
                    <a:lumOff val="25000"/>
                  </a:schemeClr>
                </a:solidFill>
              </a:rPr>
              <a:t>. структури, ідентичності, конфліктів тощо. Поняття «Е.» у наук. обіг увів у 1930-х рр. нім. етнолог Р. </a:t>
            </a:r>
            <a:r>
              <a:rPr lang="uk-UA" dirty="0" err="1">
                <a:solidFill>
                  <a:schemeClr val="tx1">
                    <a:lumMod val="75000"/>
                    <a:lumOff val="25000"/>
                  </a:schemeClr>
                </a:solidFill>
              </a:rPr>
              <a:t>Турнвальд</a:t>
            </a:r>
            <a:r>
              <a:rPr lang="uk-UA" dirty="0">
                <a:solidFill>
                  <a:schemeClr val="tx1">
                    <a:lumMod val="75000"/>
                    <a:lumOff val="25000"/>
                  </a:schemeClr>
                </a:solidFill>
              </a:rPr>
              <a:t>, який вивчав </a:t>
            </a:r>
            <a:r>
              <a:rPr lang="uk-UA" dirty="0" err="1">
                <a:solidFill>
                  <a:schemeClr val="tx1">
                    <a:lumMod val="75000"/>
                    <a:lumOff val="25000"/>
                  </a:schemeClr>
                </a:solidFill>
              </a:rPr>
              <a:t>етнол</a:t>
            </a:r>
            <a:r>
              <a:rPr lang="uk-UA" dirty="0">
                <a:solidFill>
                  <a:schemeClr val="tx1">
                    <a:lumMod val="75000"/>
                    <a:lumOff val="25000"/>
                  </a:schemeClr>
                </a:solidFill>
              </a:rPr>
              <a:t>., </a:t>
            </a:r>
            <a:r>
              <a:rPr lang="uk-UA" dirty="0" err="1">
                <a:solidFill>
                  <a:schemeClr val="tx1">
                    <a:lumMod val="75000"/>
                    <a:lumOff val="25000"/>
                  </a:schemeClr>
                </a:solidFill>
              </a:rPr>
              <a:t>етнопсихол</a:t>
            </a:r>
            <a:r>
              <a:rPr lang="uk-UA" dirty="0">
                <a:solidFill>
                  <a:schemeClr val="tx1">
                    <a:lumMod val="75000"/>
                    <a:lumOff val="25000"/>
                  </a:schemeClr>
                </a:solidFill>
              </a:rPr>
              <a:t>. й </a:t>
            </a:r>
            <a:r>
              <a:rPr lang="uk-UA" dirty="0" err="1">
                <a:solidFill>
                  <a:schemeClr val="tx1">
                    <a:lumMod val="75000"/>
                    <a:lumOff val="25000"/>
                  </a:schemeClr>
                </a:solidFill>
              </a:rPr>
              <a:t>етносоц</a:t>
            </a:r>
            <a:r>
              <a:rPr lang="uk-UA" dirty="0">
                <a:solidFill>
                  <a:schemeClr val="tx1">
                    <a:lumMod val="75000"/>
                    <a:lumOff val="25000"/>
                  </a:schemeClr>
                </a:solidFill>
              </a:rPr>
              <a:t>. проблеми </a:t>
            </a:r>
            <a:r>
              <a:rPr lang="uk-UA" dirty="0" err="1">
                <a:solidFill>
                  <a:schemeClr val="tx1">
                    <a:lumMod val="75000"/>
                    <a:lumOff val="25000"/>
                  </a:schemeClr>
                </a:solidFill>
              </a:rPr>
              <a:t>традиц</a:t>
            </a:r>
            <a:r>
              <a:rPr lang="uk-UA" dirty="0">
                <a:solidFill>
                  <a:schemeClr val="tx1">
                    <a:lumMod val="75000"/>
                    <a:lumOff val="25000"/>
                  </a:schemeClr>
                </a:solidFill>
              </a:rPr>
              <a:t>. </a:t>
            </a:r>
            <a:r>
              <a:rPr lang="uk-UA" dirty="0" err="1">
                <a:solidFill>
                  <a:schemeClr val="tx1">
                    <a:lumMod val="75000"/>
                    <a:lumOff val="25000"/>
                  </a:schemeClr>
                </a:solidFill>
              </a:rPr>
              <a:t>сусп</a:t>
            </a:r>
            <a:r>
              <a:rPr lang="uk-UA" dirty="0">
                <a:solidFill>
                  <a:schemeClr val="tx1">
                    <a:lumMod val="75000"/>
                    <a:lumOff val="25000"/>
                  </a:schemeClr>
                </a:solidFill>
              </a:rPr>
              <a:t>-в. </a:t>
            </a:r>
          </a:p>
          <a:p>
            <a:pPr marL="91440" indent="-91440" fontAlgn="auto">
              <a:defRPr/>
            </a:pPr>
            <a:r>
              <a:rPr lang="uk-UA" dirty="0">
                <a:solidFill>
                  <a:schemeClr val="tx1">
                    <a:lumMod val="75000"/>
                    <a:lumOff val="25000"/>
                  </a:schemeClr>
                </a:solidFill>
              </a:rPr>
              <a:t>Перші </a:t>
            </a:r>
            <a:r>
              <a:rPr lang="uk-UA" dirty="0" err="1">
                <a:solidFill>
                  <a:schemeClr val="tx1">
                    <a:lumMod val="75000"/>
                    <a:lumOff val="25000"/>
                  </a:schemeClr>
                </a:solidFill>
              </a:rPr>
              <a:t>етносоціол</a:t>
            </a:r>
            <a:r>
              <a:rPr lang="uk-UA" dirty="0">
                <a:solidFill>
                  <a:schemeClr val="tx1">
                    <a:lumMod val="75000"/>
                    <a:lumOff val="25000"/>
                  </a:schemeClr>
                </a:solidFill>
              </a:rPr>
              <a:t>. </a:t>
            </a:r>
            <a:r>
              <a:rPr lang="uk-UA" dirty="0" err="1">
                <a:solidFill>
                  <a:schemeClr val="tx1">
                    <a:lumMod val="75000"/>
                    <a:lumOff val="25000"/>
                  </a:schemeClr>
                </a:solidFill>
              </a:rPr>
              <a:t>дослідж</a:t>
            </a:r>
            <a:r>
              <a:rPr lang="uk-UA" dirty="0">
                <a:solidFill>
                  <a:schemeClr val="tx1">
                    <a:lumMod val="75000"/>
                    <a:lumOff val="25000"/>
                  </a:schemeClr>
                </a:solidFill>
              </a:rPr>
              <a:t>. були </a:t>
            </a:r>
            <a:r>
              <a:rPr lang="uk-UA" dirty="0" err="1">
                <a:solidFill>
                  <a:schemeClr val="tx1">
                    <a:lumMod val="75000"/>
                    <a:lumOff val="25000"/>
                  </a:schemeClr>
                </a:solidFill>
              </a:rPr>
              <a:t>присвяч</a:t>
            </a:r>
            <a:r>
              <a:rPr lang="uk-UA" dirty="0">
                <a:solidFill>
                  <a:schemeClr val="tx1">
                    <a:lumMod val="75000"/>
                    <a:lumOff val="25000"/>
                  </a:schemeClr>
                </a:solidFill>
              </a:rPr>
              <a:t>. </a:t>
            </a:r>
            <a:r>
              <a:rPr lang="uk-UA" dirty="0" err="1">
                <a:solidFill>
                  <a:schemeClr val="tx1">
                    <a:lumMod val="75000"/>
                    <a:lumOff val="25000"/>
                  </a:schemeClr>
                </a:solidFill>
              </a:rPr>
              <a:t>колоніал</a:t>
            </a:r>
            <a:r>
              <a:rPr lang="uk-UA" dirty="0">
                <a:solidFill>
                  <a:schemeClr val="tx1">
                    <a:lumMod val="75000"/>
                    <a:lumOff val="25000"/>
                  </a:schemeClr>
                </a:solidFill>
              </a:rPr>
              <a:t>. народам, згодом тематику поширено і на сучасні етноси. Е. найбільш розвинена у </a:t>
            </a:r>
            <a:r>
              <a:rPr lang="uk-UA" dirty="0" err="1">
                <a:solidFill>
                  <a:schemeClr val="tx1">
                    <a:lumMod val="75000"/>
                    <a:lumOff val="25000"/>
                  </a:schemeClr>
                </a:solidFill>
              </a:rPr>
              <a:t>багатоетніч</a:t>
            </a:r>
            <a:r>
              <a:rPr lang="uk-UA" dirty="0">
                <a:solidFill>
                  <a:schemeClr val="tx1">
                    <a:lumMod val="75000"/>
                    <a:lumOff val="25000"/>
                  </a:schemeClr>
                </a:solidFill>
              </a:rPr>
              <a:t>. країнах, оскільки в них сама практика </a:t>
            </a:r>
            <a:r>
              <a:rPr lang="uk-UA" dirty="0" err="1">
                <a:solidFill>
                  <a:schemeClr val="tx1">
                    <a:lumMod val="75000"/>
                    <a:lumOff val="25000"/>
                  </a:schemeClr>
                </a:solidFill>
              </a:rPr>
              <a:t>сусп</a:t>
            </a:r>
            <a:r>
              <a:rPr lang="uk-UA" dirty="0">
                <a:solidFill>
                  <a:schemeClr val="tx1">
                    <a:lumMod val="75000"/>
                    <a:lumOff val="25000"/>
                  </a:schemeClr>
                </a:solidFill>
              </a:rPr>
              <a:t>. відносин вимагає вивчення проблем взаємодії етносів, що складають </a:t>
            </a:r>
            <a:r>
              <a:rPr lang="uk-UA" dirty="0" err="1">
                <a:solidFill>
                  <a:schemeClr val="tx1">
                    <a:lumMod val="75000"/>
                    <a:lumOff val="25000"/>
                  </a:schemeClr>
                </a:solidFill>
              </a:rPr>
              <a:t>сусп</a:t>
            </a:r>
            <a:r>
              <a:rPr lang="uk-UA" dirty="0">
                <a:solidFill>
                  <a:schemeClr val="tx1">
                    <a:lumMod val="75000"/>
                    <a:lumOff val="25000"/>
                  </a:schemeClr>
                </a:solidFill>
              </a:rPr>
              <a:t>-во, комунікації між домінуючим етносом і </a:t>
            </a:r>
            <a:r>
              <a:rPr lang="uk-UA" dirty="0" err="1">
                <a:solidFill>
                  <a:schemeClr val="tx1">
                    <a:lumMod val="75000"/>
                    <a:lumOff val="25000"/>
                  </a:schemeClr>
                </a:solidFill>
              </a:rPr>
              <a:t>нац</a:t>
            </a:r>
            <a:r>
              <a:rPr lang="uk-UA" dirty="0">
                <a:solidFill>
                  <a:schemeClr val="tx1">
                    <a:lumMod val="75000"/>
                    <a:lumOff val="25000"/>
                  </a:schemeClr>
                </a:solidFill>
              </a:rPr>
              <a:t>. меншинами, між самими </a:t>
            </a:r>
            <a:r>
              <a:rPr lang="uk-UA" dirty="0" err="1">
                <a:solidFill>
                  <a:schemeClr val="tx1">
                    <a:lumMod val="75000"/>
                    <a:lumOff val="25000"/>
                  </a:schemeClr>
                </a:solidFill>
              </a:rPr>
              <a:t>нац</a:t>
            </a:r>
            <a:r>
              <a:rPr lang="uk-UA" dirty="0">
                <a:solidFill>
                  <a:schemeClr val="tx1">
                    <a:lumMod val="75000"/>
                    <a:lumOff val="25000"/>
                  </a:schemeClr>
                </a:solidFill>
              </a:rPr>
              <a:t>. меншинами, питань культур. взаємовпливу та </a:t>
            </a:r>
            <a:r>
              <a:rPr lang="uk-UA" dirty="0" err="1">
                <a:solidFill>
                  <a:schemeClr val="tx1">
                    <a:lumMod val="75000"/>
                    <a:lumOff val="25000"/>
                  </a:schemeClr>
                </a:solidFill>
              </a:rPr>
              <a:t>взаємозапозичень</a:t>
            </a:r>
            <a:r>
              <a:rPr lang="uk-UA" dirty="0">
                <a:solidFill>
                  <a:schemeClr val="tx1">
                    <a:lumMod val="75000"/>
                    <a:lumOff val="25000"/>
                  </a:schemeClr>
                </a:solidFill>
              </a:rPr>
              <a:t> етносів. Предметом </a:t>
            </a:r>
            <a:r>
              <a:rPr lang="uk-UA" dirty="0" err="1">
                <a:solidFill>
                  <a:schemeClr val="tx1">
                    <a:lumMod val="75000"/>
                    <a:lumOff val="25000"/>
                  </a:schemeClr>
                </a:solidFill>
              </a:rPr>
              <a:t>дослідж</a:t>
            </a:r>
            <a:r>
              <a:rPr lang="uk-UA" dirty="0">
                <a:solidFill>
                  <a:schemeClr val="tx1">
                    <a:lumMod val="75000"/>
                    <a:lumOff val="25000"/>
                  </a:schemeClr>
                </a:solidFill>
              </a:rPr>
              <a:t>. Е. також є </a:t>
            </a:r>
            <a:r>
              <a:rPr lang="uk-UA" dirty="0" err="1">
                <a:solidFill>
                  <a:schemeClr val="tx1">
                    <a:lumMod val="75000"/>
                    <a:lumOff val="25000"/>
                  </a:schemeClr>
                </a:solidFill>
              </a:rPr>
              <a:t>соц</a:t>
            </a:r>
            <a:r>
              <a:rPr lang="uk-UA" dirty="0">
                <a:solidFill>
                  <a:schemeClr val="tx1">
                    <a:lumMod val="75000"/>
                    <a:lumOff val="25000"/>
                  </a:schemeClr>
                </a:solidFill>
              </a:rPr>
              <a:t>.-класова, освітня, </a:t>
            </a:r>
            <a:r>
              <a:rPr lang="uk-UA" dirty="0" err="1">
                <a:solidFill>
                  <a:schemeClr val="tx1">
                    <a:lumMod val="75000"/>
                    <a:lumOff val="25000"/>
                  </a:schemeClr>
                </a:solidFill>
              </a:rPr>
              <a:t>поселен</a:t>
            </a:r>
            <a:r>
              <a:rPr lang="uk-UA" dirty="0">
                <a:solidFill>
                  <a:schemeClr val="tx1">
                    <a:lumMod val="75000"/>
                    <a:lumOff val="25000"/>
                  </a:schemeClr>
                </a:solidFill>
              </a:rPr>
              <a:t>. і </a:t>
            </a:r>
            <a:r>
              <a:rPr lang="uk-UA" dirty="0" err="1">
                <a:solidFill>
                  <a:schemeClr val="tx1">
                    <a:lumMod val="75000"/>
                    <a:lumOff val="25000"/>
                  </a:schemeClr>
                </a:solidFill>
              </a:rPr>
              <a:t>соц</a:t>
            </a:r>
            <a:r>
              <a:rPr lang="uk-UA" dirty="0">
                <a:solidFill>
                  <a:schemeClr val="tx1">
                    <a:lumMod val="75000"/>
                    <a:lumOff val="25000"/>
                  </a:schemeClr>
                </a:solidFill>
              </a:rPr>
              <a:t>.-</a:t>
            </a:r>
            <a:r>
              <a:rPr lang="uk-UA" dirty="0" err="1">
                <a:solidFill>
                  <a:schemeClr val="tx1">
                    <a:lumMod val="75000"/>
                    <a:lumOff val="25000"/>
                  </a:schemeClr>
                </a:solidFill>
              </a:rPr>
              <a:t>демогр</a:t>
            </a:r>
            <a:r>
              <a:rPr lang="uk-UA" dirty="0">
                <a:solidFill>
                  <a:schemeClr val="tx1">
                    <a:lumMod val="75000"/>
                    <a:lumOff val="25000"/>
                  </a:schemeClr>
                </a:solidFill>
              </a:rPr>
              <a:t>. структура етнічних груп, їх престиж і </a:t>
            </a:r>
            <a:r>
              <a:rPr lang="uk-UA" dirty="0" err="1">
                <a:solidFill>
                  <a:schemeClr val="tx1">
                    <a:lumMod val="75000"/>
                    <a:lumOff val="25000"/>
                  </a:schemeClr>
                </a:solidFill>
              </a:rPr>
              <a:t>соц</a:t>
            </a:r>
            <a:r>
              <a:rPr lang="uk-UA" dirty="0">
                <a:solidFill>
                  <a:schemeClr val="tx1">
                    <a:lumMod val="75000"/>
                    <a:lumOff val="25000"/>
                  </a:schemeClr>
                </a:solidFill>
              </a:rPr>
              <a:t>. статус у </a:t>
            </a:r>
            <a:r>
              <a:rPr lang="uk-UA" dirty="0" err="1">
                <a:solidFill>
                  <a:schemeClr val="tx1">
                    <a:lumMod val="75000"/>
                    <a:lumOff val="25000"/>
                  </a:schemeClr>
                </a:solidFill>
              </a:rPr>
              <a:t>сусп-ві</a:t>
            </a:r>
            <a:r>
              <a:rPr lang="uk-UA" dirty="0">
                <a:solidFill>
                  <a:schemeClr val="tx1">
                    <a:lumMod val="75000"/>
                    <a:lumOff val="25000"/>
                  </a:schemeClr>
                </a:solidFill>
              </a:rPr>
              <a:t>.</a:t>
            </a:r>
          </a:p>
          <a:p>
            <a:pPr marL="91440" indent="-91440" fontAlgn="auto">
              <a:defRPr/>
            </a:pPr>
            <a:r>
              <a:rPr lang="uk-UA" dirty="0">
                <a:solidFill>
                  <a:schemeClr val="tx1">
                    <a:lumMod val="75000"/>
                    <a:lumOff val="25000"/>
                  </a:schemeClr>
                </a:solidFill>
              </a:rPr>
              <a:t>Знач. внесок у розвиток дисципліни зробили Ю. </a:t>
            </a:r>
            <a:r>
              <a:rPr lang="uk-UA" dirty="0" err="1">
                <a:solidFill>
                  <a:schemeClr val="tx1">
                    <a:lumMod val="75000"/>
                    <a:lumOff val="25000"/>
                  </a:schemeClr>
                </a:solidFill>
              </a:rPr>
              <a:t>Арутюнян</a:t>
            </a:r>
            <a:r>
              <a:rPr lang="uk-UA" dirty="0">
                <a:solidFill>
                  <a:schemeClr val="tx1">
                    <a:lumMod val="75000"/>
                    <a:lumOff val="25000"/>
                  </a:schemeClr>
                </a:solidFill>
              </a:rPr>
              <a:t>, Ю. </a:t>
            </a:r>
            <a:r>
              <a:rPr lang="uk-UA" dirty="0" err="1">
                <a:solidFill>
                  <a:schemeClr val="tx1">
                    <a:lumMod val="75000"/>
                    <a:lumOff val="25000"/>
                  </a:schemeClr>
                </a:solidFill>
              </a:rPr>
              <a:t>Бромлей</a:t>
            </a:r>
            <a:r>
              <a:rPr lang="uk-UA" dirty="0">
                <a:solidFill>
                  <a:schemeClr val="tx1">
                    <a:lumMod val="75000"/>
                    <a:lumOff val="25000"/>
                  </a:schemeClr>
                </a:solidFill>
              </a:rPr>
              <a:t>, Л. </a:t>
            </a:r>
            <a:r>
              <a:rPr lang="uk-UA" dirty="0" err="1">
                <a:solidFill>
                  <a:schemeClr val="tx1">
                    <a:lumMod val="75000"/>
                    <a:lumOff val="25000"/>
                  </a:schemeClr>
                </a:solidFill>
              </a:rPr>
              <a:t>Дробіжева</a:t>
            </a:r>
            <a:r>
              <a:rPr lang="uk-UA" dirty="0">
                <a:solidFill>
                  <a:schemeClr val="tx1">
                    <a:lumMod val="75000"/>
                    <a:lumOff val="25000"/>
                  </a:schemeClr>
                </a:solidFill>
              </a:rPr>
              <a:t>, Е. </a:t>
            </a:r>
            <a:r>
              <a:rPr lang="uk-UA" dirty="0" err="1">
                <a:solidFill>
                  <a:schemeClr val="tx1">
                    <a:lumMod val="75000"/>
                    <a:lumOff val="25000"/>
                  </a:schemeClr>
                </a:solidFill>
              </a:rPr>
              <a:t>Паїн</a:t>
            </a:r>
            <a:r>
              <a:rPr lang="uk-UA" dirty="0">
                <a:solidFill>
                  <a:schemeClr val="tx1">
                    <a:lumMod val="75000"/>
                    <a:lumOff val="25000"/>
                  </a:schemeClr>
                </a:solidFill>
              </a:rPr>
              <a:t>, С. </a:t>
            </a:r>
            <a:r>
              <a:rPr lang="uk-UA" dirty="0" err="1">
                <a:solidFill>
                  <a:schemeClr val="tx1">
                    <a:lumMod val="75000"/>
                    <a:lumOff val="25000"/>
                  </a:schemeClr>
                </a:solidFill>
              </a:rPr>
              <a:t>Савоскул</a:t>
            </a:r>
            <a:r>
              <a:rPr lang="uk-UA" dirty="0">
                <a:solidFill>
                  <a:schemeClr val="tx1">
                    <a:lumMod val="75000"/>
                    <a:lumOff val="25000"/>
                  </a:schemeClr>
                </a:solidFill>
              </a:rPr>
              <a:t>, З. </a:t>
            </a:r>
            <a:r>
              <a:rPr lang="uk-UA" dirty="0" err="1">
                <a:solidFill>
                  <a:schemeClr val="tx1">
                    <a:lumMod val="75000"/>
                    <a:lumOff val="25000"/>
                  </a:schemeClr>
                </a:solidFill>
              </a:rPr>
              <a:t>Сикевич</a:t>
            </a:r>
            <a:r>
              <a:rPr lang="uk-UA" dirty="0">
                <a:solidFill>
                  <a:schemeClr val="tx1">
                    <a:lumMod val="75000"/>
                    <a:lumOff val="25000"/>
                  </a:schemeClr>
                </a:solidFill>
              </a:rPr>
              <a:t>, Г. Солдатова, Г. </a:t>
            </a:r>
            <a:r>
              <a:rPr lang="uk-UA" dirty="0" err="1">
                <a:solidFill>
                  <a:schemeClr val="tx1">
                    <a:lumMod val="75000"/>
                    <a:lumOff val="25000"/>
                  </a:schemeClr>
                </a:solidFill>
              </a:rPr>
              <a:t>Старовойтова</a:t>
            </a:r>
            <a:r>
              <a:rPr lang="uk-UA" dirty="0">
                <a:solidFill>
                  <a:schemeClr val="tx1">
                    <a:lumMod val="75000"/>
                    <a:lumOff val="25000"/>
                  </a:schemeClr>
                </a:solidFill>
              </a:rPr>
              <a:t>, А. </a:t>
            </a:r>
            <a:r>
              <a:rPr lang="uk-UA" dirty="0" err="1">
                <a:solidFill>
                  <a:schemeClr val="tx1">
                    <a:lumMod val="75000"/>
                    <a:lumOff val="25000"/>
                  </a:schemeClr>
                </a:solidFill>
              </a:rPr>
              <a:t>Сусуколов</a:t>
            </a:r>
            <a:r>
              <a:rPr lang="uk-UA" dirty="0">
                <a:solidFill>
                  <a:schemeClr val="tx1">
                    <a:lumMod val="75000"/>
                    <a:lumOff val="25000"/>
                  </a:schemeClr>
                </a:solidFill>
              </a:rPr>
              <a:t>, В. </a:t>
            </a:r>
            <a:r>
              <a:rPr lang="uk-UA" dirty="0" err="1">
                <a:solidFill>
                  <a:schemeClr val="tx1">
                    <a:lumMod val="75000"/>
                    <a:lumOff val="25000"/>
                  </a:schemeClr>
                </a:solidFill>
              </a:rPr>
              <a:t>Тишков</a:t>
            </a:r>
            <a:r>
              <a:rPr lang="uk-UA" dirty="0">
                <a:solidFill>
                  <a:schemeClr val="tx1">
                    <a:lumMod val="75000"/>
                    <a:lumOff val="25000"/>
                  </a:schemeClr>
                </a:solidFill>
              </a:rPr>
              <a:t>.</a:t>
            </a:r>
          </a:p>
          <a:p>
            <a:pPr marL="91440" indent="-91440" fontAlgn="auto">
              <a:defRPr/>
            </a:pPr>
            <a:r>
              <a:rPr lang="uk-UA" dirty="0">
                <a:solidFill>
                  <a:schemeClr val="tx1">
                    <a:lumMod val="75000"/>
                    <a:lumOff val="25000"/>
                  </a:schemeClr>
                </a:solidFill>
              </a:rPr>
              <a:t>У сучасному контексті для </a:t>
            </a:r>
            <a:r>
              <a:rPr lang="uk-UA" dirty="0" err="1">
                <a:solidFill>
                  <a:schemeClr val="tx1">
                    <a:lumMod val="75000"/>
                    <a:lumOff val="25000"/>
                  </a:schemeClr>
                </a:solidFill>
              </a:rPr>
              <a:t>етносоціології</a:t>
            </a:r>
            <a:r>
              <a:rPr lang="uk-UA" dirty="0">
                <a:solidFill>
                  <a:schemeClr val="tx1">
                    <a:lumMod val="75000"/>
                    <a:lumOff val="25000"/>
                  </a:schemeClr>
                </a:solidFill>
              </a:rPr>
              <a:t>, названого </a:t>
            </a:r>
            <a:r>
              <a:rPr lang="uk-UA" dirty="0" err="1">
                <a:solidFill>
                  <a:schemeClr val="tx1">
                    <a:lumMod val="75000"/>
                    <a:lumOff val="25000"/>
                  </a:schemeClr>
                </a:solidFill>
              </a:rPr>
              <a:t>етніч</a:t>
            </a:r>
            <a:r>
              <a:rPr lang="uk-UA" dirty="0">
                <a:solidFill>
                  <a:schemeClr val="tx1">
                    <a:lumMod val="75000"/>
                    <a:lumOff val="25000"/>
                  </a:schemeClr>
                </a:solidFill>
              </a:rPr>
              <a:t>. ренесансом, характерне зростання у </a:t>
            </a:r>
            <a:r>
              <a:rPr lang="uk-UA" dirty="0" err="1">
                <a:solidFill>
                  <a:schemeClr val="tx1">
                    <a:lumMod val="75000"/>
                    <a:lumOff val="25000"/>
                  </a:schemeClr>
                </a:solidFill>
              </a:rPr>
              <a:t>сусп-вах</a:t>
            </a:r>
            <a:r>
              <a:rPr lang="uk-UA" dirty="0">
                <a:solidFill>
                  <a:schemeClr val="tx1">
                    <a:lumMod val="75000"/>
                    <a:lumOff val="25000"/>
                  </a:schemeClr>
                </a:solidFill>
              </a:rPr>
              <a:t> ролі </a:t>
            </a:r>
            <a:r>
              <a:rPr lang="uk-UA" dirty="0" err="1">
                <a:solidFill>
                  <a:schemeClr val="tx1">
                    <a:lumMod val="75000"/>
                    <a:lumOff val="25000"/>
                  </a:schemeClr>
                </a:solidFill>
              </a:rPr>
              <a:t>етніч</a:t>
            </a:r>
            <a:r>
              <a:rPr lang="uk-UA" dirty="0">
                <a:solidFill>
                  <a:schemeClr val="tx1">
                    <a:lumMod val="75000"/>
                    <a:lumOff val="25000"/>
                  </a:schemeClr>
                </a:solidFill>
              </a:rPr>
              <a:t>. </a:t>
            </a:r>
            <a:r>
              <a:rPr lang="uk-UA" dirty="0" err="1">
                <a:solidFill>
                  <a:schemeClr val="tx1">
                    <a:lumMod val="75000"/>
                    <a:lumOff val="25000"/>
                  </a:schemeClr>
                </a:solidFill>
              </a:rPr>
              <a:t>фактора</a:t>
            </a:r>
            <a:r>
              <a:rPr lang="uk-UA" dirty="0">
                <a:solidFill>
                  <a:schemeClr val="tx1">
                    <a:lumMod val="75000"/>
                    <a:lumOff val="25000"/>
                  </a:schemeClr>
                </a:solidFill>
              </a:rPr>
              <a:t>, загострення </a:t>
            </a:r>
            <a:r>
              <a:rPr lang="uk-UA" dirty="0" err="1">
                <a:solidFill>
                  <a:schemeClr val="tx1">
                    <a:lumMod val="75000"/>
                    <a:lumOff val="25000"/>
                  </a:schemeClr>
                </a:solidFill>
              </a:rPr>
              <a:t>міжетніч</a:t>
            </a:r>
            <a:r>
              <a:rPr lang="uk-UA" dirty="0">
                <a:solidFill>
                  <a:schemeClr val="tx1">
                    <a:lumMod val="75000"/>
                    <a:lumOff val="25000"/>
                  </a:schemeClr>
                </a:solidFill>
              </a:rPr>
              <a:t>. відносин і навіть прояви відкритих </a:t>
            </a:r>
            <a:r>
              <a:rPr lang="uk-UA" dirty="0" err="1">
                <a:solidFill>
                  <a:schemeClr val="tx1">
                    <a:lumMod val="75000"/>
                    <a:lumOff val="25000"/>
                  </a:schemeClr>
                </a:solidFill>
              </a:rPr>
              <a:t>етніч</a:t>
            </a:r>
            <a:r>
              <a:rPr lang="uk-UA" dirty="0">
                <a:solidFill>
                  <a:schemeClr val="tx1">
                    <a:lumMod val="75000"/>
                    <a:lumOff val="25000"/>
                  </a:schemeClr>
                </a:solidFill>
              </a:rPr>
              <a:t>. конфліктів і війн. </a:t>
            </a:r>
          </a:p>
          <a:p>
            <a:pPr marL="91440" indent="-91440" fontAlgn="auto">
              <a:defRPr/>
            </a:pPr>
            <a:endParaRPr lang="uk-UA"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TotalTime>
  <Words>865</Words>
  <Application>Microsoft Office PowerPoint</Application>
  <PresentationFormat>Произвольный</PresentationFormat>
  <Paragraphs>58</Paragraphs>
  <Slides>10</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7</vt:i4>
      </vt:variant>
      <vt:variant>
        <vt:lpstr>Заголовки слайдов</vt:lpstr>
      </vt:variant>
      <vt:variant>
        <vt:i4>10</vt:i4>
      </vt:variant>
    </vt:vector>
  </HeadingPairs>
  <TitlesOfParts>
    <vt:vector size="21" baseType="lpstr">
      <vt:lpstr>Calibri</vt:lpstr>
      <vt:lpstr>Arial</vt:lpstr>
      <vt:lpstr>Calibri Light</vt:lpstr>
      <vt:lpstr>Wingdings</vt:lpstr>
      <vt:lpstr>Ретро</vt:lpstr>
      <vt:lpstr>Ретро</vt:lpstr>
      <vt:lpstr>Ретро</vt:lpstr>
      <vt:lpstr>Ретро</vt:lpstr>
      <vt:lpstr>Ретро</vt:lpstr>
      <vt:lpstr>Ретро</vt:lpstr>
      <vt:lpstr>Ретро</vt:lpstr>
      <vt:lpstr>Етносоціологія: Сучасний контекст</vt:lpstr>
      <vt:lpstr>ПЛАН</vt:lpstr>
      <vt:lpstr>Поняття етносоціології</vt:lpstr>
      <vt:lpstr>Предметне поле етносоціології</vt:lpstr>
      <vt:lpstr>Сфера етносоціологічного вивчення</vt:lpstr>
      <vt:lpstr>Основні функції етносоціології</vt:lpstr>
      <vt:lpstr>Сучасний контекст досліджень етносоціології</vt:lpstr>
      <vt:lpstr>Минулий контекст досліджень етносоціології</vt:lpstr>
      <vt:lpstr>Висновок</vt:lpstr>
      <vt:lpstr>Список літератури</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Етносоціологія: Сучасний контекст</dc:title>
  <dc:creator>Пользователь</dc:creator>
  <cp:lastModifiedBy>Admin</cp:lastModifiedBy>
  <cp:revision>9</cp:revision>
  <dcterms:created xsi:type="dcterms:W3CDTF">2022-02-21T11:34:28Z</dcterms:created>
  <dcterms:modified xsi:type="dcterms:W3CDTF">2023-02-07T10:40:13Z</dcterms:modified>
</cp:coreProperties>
</file>