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74" r:id="rId25"/>
    <p:sldId id="278" r:id="rId26"/>
    <p:sldId id="273" r:id="rId27"/>
    <p:sldId id="272" r:id="rId28"/>
    <p:sldId id="287" r:id="rId2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010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814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38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731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1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909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65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734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455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75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984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BFD97983-CAE6-4D07-87D2-DCCABA8935E2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2A45A48-64A4-45E7-B690-9A95CD9F4E8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212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/>
              <a:t>Тема 3. </a:t>
            </a:r>
            <a:br>
              <a:rPr lang="ru-RU" sz="5400" dirty="0"/>
            </a:br>
            <a:r>
              <a:rPr lang="ru-RU" sz="5400" dirty="0" err="1"/>
              <a:t>Методологія</a:t>
            </a:r>
            <a:r>
              <a:rPr lang="ru-RU" sz="5400" dirty="0"/>
              <a:t> та </a:t>
            </a:r>
            <a:r>
              <a:rPr lang="ru-RU" sz="5400" dirty="0" err="1"/>
              <a:t>методи</a:t>
            </a:r>
            <a:r>
              <a:rPr lang="ru-RU" sz="5400" dirty="0"/>
              <a:t> </a:t>
            </a:r>
            <a:r>
              <a:rPr lang="ru-RU" sz="5400" dirty="0" err="1"/>
              <a:t>наукового</a:t>
            </a:r>
            <a:r>
              <a:rPr lang="ru-RU" sz="5400" dirty="0"/>
              <a:t> </a:t>
            </a:r>
            <a:r>
              <a:rPr lang="ru-RU" sz="5400" dirty="0" err="1"/>
              <a:t>дослідження</a:t>
            </a:r>
            <a:r>
              <a:rPr lang="ru-RU" sz="5400" dirty="0"/>
              <a:t> в </a:t>
            </a:r>
            <a:r>
              <a:rPr lang="ru-RU" sz="5400" dirty="0" err="1"/>
              <a:t>спеціальній</a:t>
            </a:r>
            <a:r>
              <a:rPr lang="ru-RU" sz="5400" dirty="0"/>
              <a:t> </a:t>
            </a:r>
            <a:r>
              <a:rPr lang="ru-RU" sz="5400" dirty="0" err="1"/>
              <a:t>освіті</a:t>
            </a:r>
            <a:endParaRPr lang="uk-UA" sz="54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68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142" y="648393"/>
            <a:ext cx="10972800" cy="598516"/>
          </a:xfrm>
        </p:spPr>
        <p:txBody>
          <a:bodyPr>
            <a:normAutofit/>
          </a:bodyPr>
          <a:lstStyle/>
          <a:p>
            <a:r>
              <a:rPr lang="ru-RU" sz="3600" dirty="0" err="1"/>
              <a:t>Класифікація</a:t>
            </a:r>
            <a:r>
              <a:rPr lang="ru-RU" sz="3600" dirty="0"/>
              <a:t> </a:t>
            </a:r>
            <a:r>
              <a:rPr lang="ru-RU" sz="3600" dirty="0" err="1"/>
              <a:t>методів</a:t>
            </a:r>
            <a:r>
              <a:rPr lang="ru-RU" sz="3600" dirty="0"/>
              <a:t> за </a:t>
            </a:r>
            <a:r>
              <a:rPr lang="ru-RU" sz="3600" dirty="0" err="1"/>
              <a:t>ступенем</a:t>
            </a:r>
            <a:r>
              <a:rPr lang="ru-RU" sz="3600" dirty="0"/>
              <a:t> </a:t>
            </a:r>
            <a:r>
              <a:rPr lang="ru-RU" sz="3600" dirty="0" err="1"/>
              <a:t>їх</a:t>
            </a:r>
            <a:r>
              <a:rPr lang="ru-RU" sz="3600" dirty="0"/>
              <a:t> </a:t>
            </a:r>
            <a:r>
              <a:rPr lang="ru-RU" sz="3600" dirty="0" err="1"/>
              <a:t>узагальнення</a:t>
            </a:r>
            <a:r>
              <a:rPr lang="ru-RU" sz="3600" dirty="0"/>
              <a:t> </a:t>
            </a:r>
            <a:endParaRPr lang="uk-UA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0160" y="1401024"/>
            <a:ext cx="9969998" cy="472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7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023" y="652037"/>
            <a:ext cx="10643062" cy="432262"/>
          </a:xfrm>
        </p:spPr>
        <p:txBody>
          <a:bodyPr>
            <a:noAutofit/>
          </a:bodyPr>
          <a:lstStyle/>
          <a:p>
            <a:r>
              <a:rPr lang="ru-RU" sz="3600" dirty="0" err="1"/>
              <a:t>Ієрархічна</a:t>
            </a:r>
            <a:r>
              <a:rPr lang="ru-RU" sz="3600" dirty="0"/>
              <a:t> </a:t>
            </a:r>
            <a:r>
              <a:rPr lang="ru-RU" sz="3600" dirty="0" err="1"/>
              <a:t>побудова</a:t>
            </a:r>
            <a:r>
              <a:rPr lang="ru-RU" sz="3600" dirty="0"/>
              <a:t> науки «</a:t>
            </a:r>
            <a:r>
              <a:rPr lang="ru-RU" sz="3600" dirty="0" err="1"/>
              <a:t>Спеціальна</a:t>
            </a:r>
            <a:r>
              <a:rPr lang="ru-RU" sz="3600" dirty="0"/>
              <a:t> </a:t>
            </a:r>
            <a:r>
              <a:rPr lang="ru-RU" sz="3600" dirty="0" err="1"/>
              <a:t>педагогіка</a:t>
            </a:r>
            <a:r>
              <a:rPr lang="ru-RU" sz="3600" dirty="0"/>
              <a:t>» як </a:t>
            </a:r>
            <a:r>
              <a:rPr lang="ru-RU" sz="3600" dirty="0" err="1"/>
              <a:t>системи</a:t>
            </a:r>
            <a:r>
              <a:rPr lang="ru-RU" sz="3600" dirty="0"/>
              <a:t> </a:t>
            </a:r>
            <a:r>
              <a:rPr lang="ru-RU" sz="3600" dirty="0" err="1"/>
              <a:t>знань</a:t>
            </a:r>
            <a:r>
              <a:rPr lang="ru-RU" sz="3600" dirty="0"/>
              <a:t> </a:t>
            </a:r>
            <a:endParaRPr lang="uk-UA" sz="36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5757" y="1361370"/>
            <a:ext cx="10601813" cy="508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85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3623" y="2975955"/>
            <a:ext cx="9070848" cy="1706105"/>
          </a:xfrm>
        </p:spPr>
        <p:txBody>
          <a:bodyPr/>
          <a:lstStyle/>
          <a:p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6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Загальнонаукова</a:t>
            </a: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</a:t>
            </a: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7796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87442"/>
          </a:xfrm>
        </p:spPr>
        <p:txBody>
          <a:bodyPr>
            <a:normAutofit fontScale="90000"/>
          </a:bodyPr>
          <a:lstStyle/>
          <a:p>
            <a:r>
              <a:rPr lang="uk-UA" dirty="0"/>
              <a:t>Методи загальнонаукового пізнання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25675"/>
            <a:ext cx="11520458" cy="25603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64770" y="4881634"/>
            <a:ext cx="10755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Загальнонаукова</a:t>
            </a:r>
            <a:r>
              <a:rPr lang="ru-RU" sz="3200" dirty="0"/>
              <a:t> </a:t>
            </a:r>
            <a:r>
              <a:rPr lang="ru-RU" sz="3200" dirty="0" err="1"/>
              <a:t>методологія</a:t>
            </a:r>
            <a:r>
              <a:rPr lang="ru-RU" sz="3200" dirty="0"/>
              <a:t> </a:t>
            </a:r>
            <a:r>
              <a:rPr lang="ru-RU" sz="3200" dirty="0" err="1"/>
              <a:t>ґрунтується</a:t>
            </a:r>
            <a:r>
              <a:rPr lang="ru-RU" sz="3200" dirty="0"/>
              <a:t> на </a:t>
            </a:r>
            <a:r>
              <a:rPr lang="ru-RU" sz="3200" dirty="0" err="1"/>
              <a:t>теоретичних</a:t>
            </a:r>
            <a:r>
              <a:rPr lang="ru-RU" sz="3200" dirty="0"/>
              <a:t> </a:t>
            </a:r>
            <a:r>
              <a:rPr lang="ru-RU" sz="3200" dirty="0" err="1"/>
              <a:t>концепціях</a:t>
            </a:r>
            <a:r>
              <a:rPr lang="ru-RU" sz="3200" dirty="0"/>
              <a:t> і </a:t>
            </a:r>
            <a:r>
              <a:rPr lang="ru-RU" sz="3200" dirty="0" err="1"/>
              <a:t>має</a:t>
            </a:r>
            <a:r>
              <a:rPr lang="ru-RU" sz="3200" dirty="0"/>
              <a:t> у </a:t>
            </a:r>
            <a:r>
              <a:rPr lang="ru-RU" sz="3200" dirty="0" err="1"/>
              <a:t>своєму</a:t>
            </a:r>
            <a:r>
              <a:rPr lang="ru-RU" sz="3200" dirty="0"/>
              <a:t> </a:t>
            </a:r>
            <a:r>
              <a:rPr lang="ru-RU" sz="3200" dirty="0" err="1"/>
              <a:t>розпорядженні</a:t>
            </a:r>
            <a:r>
              <a:rPr lang="ru-RU" sz="3200" dirty="0"/>
              <a:t> </a:t>
            </a:r>
            <a:r>
              <a:rPr lang="ru-RU" sz="3200" dirty="0" err="1"/>
              <a:t>методи</a:t>
            </a:r>
            <a:r>
              <a:rPr lang="ru-RU" sz="3200" dirty="0"/>
              <a:t> </a:t>
            </a:r>
            <a:r>
              <a:rPr lang="ru-RU" sz="3200" dirty="0" err="1"/>
              <a:t>пізнання</a:t>
            </a:r>
            <a:r>
              <a:rPr lang="ru-RU" sz="32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049458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3623" y="2094308"/>
            <a:ext cx="9070848" cy="2877741"/>
          </a:xfrm>
        </p:spPr>
        <p:txBody>
          <a:bodyPr/>
          <a:lstStyle/>
          <a:p>
            <a:pPr marR="2540" indent="450215"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Конкретно-</a:t>
            </a:r>
            <a:r>
              <a:rPr lang="ru-RU" sz="6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наукова</a:t>
            </a:r>
            <a:r>
              <a:rPr lang="ru-RU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</a:t>
            </a:r>
            <a:r>
              <a:rPr lang="ru-RU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uk-UA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0343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79231"/>
            <a:ext cx="10058400" cy="138039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/>
              <a:t>Процес дослідження у галузі спеціальної педагогіки має включати в себе наступні етапи: </a:t>
            </a:r>
            <a:br>
              <a:rPr lang="uk-UA" sz="4000" dirty="0"/>
            </a:b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723" y="2092569"/>
            <a:ext cx="10351477" cy="4281853"/>
          </a:xfrm>
        </p:spPr>
        <p:txBody>
          <a:bodyPr>
            <a:noAutofit/>
          </a:bodyPr>
          <a:lstStyle/>
          <a:p>
            <a:r>
              <a:rPr lang="uk-UA" sz="2400" dirty="0"/>
              <a:t>усвідомлення теоретичної та практичної недостатності існуючого знання, яке визріває на підставі професійної діяльності; </a:t>
            </a:r>
          </a:p>
          <a:p>
            <a:r>
              <a:rPr lang="uk-UA" sz="2400" dirty="0"/>
              <a:t>формування проблеми та висування гіпотези, можливостей її вирішення та отримання кінцевих результатів; </a:t>
            </a:r>
          </a:p>
          <a:p>
            <a:r>
              <a:rPr lang="uk-UA" sz="2400" dirty="0"/>
              <a:t>теоретичне вивчення проблеми; </a:t>
            </a:r>
          </a:p>
          <a:p>
            <a:r>
              <a:rPr lang="uk-UA" sz="2400" dirty="0"/>
              <a:t>емпірична перевірка сформульованої гіпотези. </a:t>
            </a:r>
          </a:p>
          <a:p>
            <a:pPr marL="0" indent="0">
              <a:buNone/>
            </a:pPr>
            <a:r>
              <a:rPr lang="uk-UA" sz="2400" dirty="0"/>
              <a:t>Слід зазначити, що конкретна реалізація поданого процесу дослідження може суттєво відрізнятися виходячи з теоретичної та практичної мети дослідження, можливостями якими він володіє. </a:t>
            </a:r>
          </a:p>
          <a:p>
            <a:pPr marL="0" indent="0">
              <a:buNone/>
            </a:pPr>
            <a:r>
              <a:rPr lang="uk-UA" sz="2400" dirty="0"/>
              <a:t>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86664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</a:t>
            </a:r>
            <a:r>
              <a:rPr lang="ru-RU" dirty="0" err="1"/>
              <a:t>Методологічні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та </a:t>
            </a:r>
            <a:r>
              <a:rPr lang="ru-RU" dirty="0" err="1"/>
              <a:t>підходи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5333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09954"/>
            <a:ext cx="10058400" cy="823546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err="1"/>
              <a:t>Принципи</a:t>
            </a:r>
            <a:endParaRPr lang="uk-UA" sz="4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462454"/>
            <a:ext cx="11063654" cy="4881196"/>
          </a:xfrm>
        </p:spPr>
        <p:txBody>
          <a:bodyPr>
            <a:noAutofit/>
          </a:bodyPr>
          <a:lstStyle/>
          <a:p>
            <a:r>
              <a:rPr lang="uk-UA" sz="3200" dirty="0"/>
              <a:t>Провідним принципом будь-якого наукового дослідження є методологічний </a:t>
            </a:r>
            <a:r>
              <a:rPr lang="uk-UA" sz="3200" b="1" dirty="0"/>
              <a:t>принцип об’єктивності. </a:t>
            </a:r>
          </a:p>
          <a:p>
            <a:r>
              <a:rPr lang="uk-UA" sz="3200" dirty="0"/>
              <a:t>Важливим методологічним принципом виступає </a:t>
            </a:r>
            <a:r>
              <a:rPr lang="uk-UA" sz="3200" b="1" dirty="0"/>
              <a:t>принцип сутнісного аналізу</a:t>
            </a:r>
            <a:r>
              <a:rPr lang="uk-UA" sz="3200" dirty="0"/>
              <a:t>.</a:t>
            </a:r>
          </a:p>
          <a:p>
            <a:r>
              <a:rPr lang="uk-UA" sz="3200" dirty="0"/>
              <a:t> </a:t>
            </a:r>
            <a:r>
              <a:rPr lang="uk-UA" sz="3200" b="1" dirty="0"/>
              <a:t>Принцип єдності логічного та історичного</a:t>
            </a:r>
            <a:r>
              <a:rPr lang="uk-UA" sz="3200" dirty="0"/>
              <a:t>, який вимагає у кожному дослідженні поєднувати вивчення історії об’єкта в його сучасному стані, а також перспективи його розвитку. </a:t>
            </a:r>
          </a:p>
          <a:p>
            <a:r>
              <a:rPr lang="uk-UA" sz="3200" b="1" dirty="0"/>
              <a:t>Принцип провідної ролі практики</a:t>
            </a:r>
            <a:r>
              <a:rPr lang="uk-UA" sz="3200" dirty="0"/>
              <a:t>. Практика  є основою розвитку пізнання.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285" y="477716"/>
            <a:ext cx="984738" cy="984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270" y="509954"/>
            <a:ext cx="955429" cy="955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4275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66394"/>
            <a:ext cx="10058400" cy="805206"/>
          </a:xfrm>
        </p:spPr>
        <p:txBody>
          <a:bodyPr/>
          <a:lstStyle/>
          <a:p>
            <a:pPr algn="ctr"/>
            <a:r>
              <a:rPr lang="ru-RU" b="1" dirty="0"/>
              <a:t>П</a:t>
            </a:r>
            <a:r>
              <a:rPr lang="uk-UA" b="1" dirty="0" err="1"/>
              <a:t>ідходи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71600"/>
            <a:ext cx="10896600" cy="5048250"/>
          </a:xfrm>
        </p:spPr>
        <p:txBody>
          <a:bodyPr>
            <a:normAutofit lnSpcReduction="10000"/>
          </a:bodyPr>
          <a:lstStyle/>
          <a:p>
            <a:r>
              <a:rPr lang="uk-UA" sz="2600" b="1" dirty="0"/>
              <a:t>Хронологічний (історичний) підхід </a:t>
            </a:r>
            <a:r>
              <a:rPr lang="uk-UA" sz="2600" dirty="0"/>
              <a:t>дає можливість досліджувати розвиток процесів та подій у хронологічній послідовності. </a:t>
            </a:r>
          </a:p>
          <a:p>
            <a:pPr marL="0" indent="0">
              <a:buNone/>
            </a:pPr>
            <a:r>
              <a:rPr lang="uk-UA" sz="2600" dirty="0"/>
              <a:t>Цей підхід особливо часто використовується у гуманітарних науках, таких, як педагогіка, соціологія, психологія, при вивченні етапів розвитку та формування тих або інших галузей науки, розвитку тих чи інших явищ. </a:t>
            </a:r>
          </a:p>
          <a:p>
            <a:r>
              <a:rPr lang="uk-UA" sz="2600" b="1" dirty="0"/>
              <a:t>Термінологічний підхід</a:t>
            </a:r>
            <a:r>
              <a:rPr lang="uk-UA" sz="2600" dirty="0"/>
              <a:t>. Будь-яке теоретичне дослідження потребує подання, аналіз та уточнення термінів та понять, що використовуються у дослідженні</a:t>
            </a:r>
          </a:p>
          <a:p>
            <a:pPr marL="0" indent="0">
              <a:buNone/>
            </a:pPr>
            <a:r>
              <a:rPr lang="ru-RU" sz="2600" dirty="0"/>
              <a:t>В </a:t>
            </a:r>
            <a:r>
              <a:rPr lang="ru-RU" sz="2600" dirty="0" err="1"/>
              <a:t>основі</a:t>
            </a:r>
            <a:r>
              <a:rPr lang="ru-RU" sz="2600" dirty="0"/>
              <a:t> </a:t>
            </a:r>
            <a:r>
              <a:rPr lang="ru-RU" sz="2600" dirty="0" err="1"/>
              <a:t>цього</a:t>
            </a:r>
            <a:r>
              <a:rPr lang="ru-RU" sz="2600" dirty="0"/>
              <a:t> </a:t>
            </a:r>
            <a:r>
              <a:rPr lang="ru-RU" sz="2600" dirty="0" err="1"/>
              <a:t>підходу</a:t>
            </a:r>
            <a:r>
              <a:rPr lang="ru-RU" sz="2600" dirty="0"/>
              <a:t> </a:t>
            </a:r>
            <a:r>
              <a:rPr lang="ru-RU" sz="2600" dirty="0" err="1"/>
              <a:t>покладено</a:t>
            </a:r>
            <a:r>
              <a:rPr lang="ru-RU" sz="2600" dirty="0"/>
              <a:t> не </a:t>
            </a:r>
            <a:r>
              <a:rPr lang="ru-RU" sz="2600" dirty="0" err="1"/>
              <a:t>лише</a:t>
            </a:r>
            <a:r>
              <a:rPr lang="ru-RU" sz="2600" dirty="0"/>
              <a:t> </a:t>
            </a:r>
            <a:r>
              <a:rPr lang="ru-RU" sz="2600" dirty="0" err="1"/>
              <a:t>вивчення</a:t>
            </a:r>
            <a:r>
              <a:rPr lang="ru-RU" sz="2600" dirty="0"/>
              <a:t> </a:t>
            </a:r>
            <a:r>
              <a:rPr lang="ru-RU" sz="2600" dirty="0" err="1"/>
              <a:t>історії</a:t>
            </a:r>
            <a:r>
              <a:rPr lang="ru-RU" sz="2600" dirty="0"/>
              <a:t> </a:t>
            </a:r>
            <a:r>
              <a:rPr lang="ru-RU" sz="2600" dirty="0" err="1"/>
              <a:t>становлення</a:t>
            </a:r>
            <a:r>
              <a:rPr lang="ru-RU" sz="2600" dirty="0"/>
              <a:t> та </a:t>
            </a:r>
            <a:r>
              <a:rPr lang="ru-RU" sz="2600" dirty="0" err="1"/>
              <a:t>аналіз</a:t>
            </a:r>
            <a:r>
              <a:rPr lang="ru-RU" sz="2600" dirty="0"/>
              <a:t> </a:t>
            </a:r>
            <a:r>
              <a:rPr lang="ru-RU" sz="2600" dirty="0" err="1"/>
              <a:t>термінів</a:t>
            </a:r>
            <a:r>
              <a:rPr lang="ru-RU" sz="2600" dirty="0"/>
              <a:t> і </a:t>
            </a:r>
            <a:r>
              <a:rPr lang="ru-RU" sz="2600" dirty="0" err="1"/>
              <a:t>позначуваних</a:t>
            </a:r>
            <a:r>
              <a:rPr lang="ru-RU" sz="2600" dirty="0"/>
              <a:t> ними понять, але й </a:t>
            </a:r>
            <a:r>
              <a:rPr lang="ru-RU" sz="2600" dirty="0" err="1"/>
              <a:t>розробка</a:t>
            </a:r>
            <a:r>
              <a:rPr lang="ru-RU" sz="2600" dirty="0"/>
              <a:t>, </a:t>
            </a:r>
            <a:r>
              <a:rPr lang="ru-RU" sz="2600" dirty="0" err="1"/>
              <a:t>уточнення</a:t>
            </a:r>
            <a:r>
              <a:rPr lang="ru-RU" sz="2600" dirty="0"/>
              <a:t>, </a:t>
            </a:r>
            <a:r>
              <a:rPr lang="ru-RU" sz="2600" dirty="0" err="1"/>
              <a:t>поглиблення</a:t>
            </a:r>
            <a:r>
              <a:rPr lang="ru-RU" sz="2600" dirty="0"/>
              <a:t> </a:t>
            </a:r>
            <a:r>
              <a:rPr lang="ru-RU" sz="2600" dirty="0" err="1"/>
              <a:t>понятійного</a:t>
            </a:r>
            <a:r>
              <a:rPr lang="ru-RU" sz="2600" dirty="0"/>
              <a:t> </a:t>
            </a:r>
            <a:r>
              <a:rPr lang="ru-RU" sz="2600" dirty="0" err="1"/>
              <a:t>апарату</a:t>
            </a:r>
            <a:r>
              <a:rPr lang="ru-RU" sz="2600" dirty="0"/>
              <a:t>, </a:t>
            </a:r>
            <a:r>
              <a:rPr lang="ru-RU" sz="2600" dirty="0" err="1"/>
              <a:t>встановлення</a:t>
            </a:r>
            <a:r>
              <a:rPr lang="ru-RU" sz="2600" dirty="0"/>
              <a:t> </a:t>
            </a:r>
            <a:r>
              <a:rPr lang="ru-RU" sz="2600" dirty="0" err="1"/>
              <a:t>підпорядкованості</a:t>
            </a:r>
            <a:r>
              <a:rPr lang="ru-RU" sz="2600" dirty="0"/>
              <a:t> та </a:t>
            </a:r>
            <a:r>
              <a:rPr lang="ru-RU" sz="2600" dirty="0" err="1"/>
              <a:t>взаємозв’язку</a:t>
            </a:r>
            <a:r>
              <a:rPr lang="ru-RU" sz="2600" dirty="0"/>
              <a:t> понять,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складають</a:t>
            </a:r>
            <a:r>
              <a:rPr lang="ru-RU" sz="2600" dirty="0"/>
              <a:t> основу </a:t>
            </a:r>
            <a:r>
              <a:rPr lang="ru-RU" sz="2600" dirty="0" err="1"/>
              <a:t>наукового</a:t>
            </a:r>
            <a:r>
              <a:rPr lang="ru-RU" sz="2600" dirty="0"/>
              <a:t> </a:t>
            </a:r>
            <a:r>
              <a:rPr lang="ru-RU" sz="2600" dirty="0" err="1"/>
              <a:t>дослідження</a:t>
            </a:r>
            <a:r>
              <a:rPr lang="ru-RU" sz="2600" dirty="0"/>
              <a:t>. 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661" y="566394"/>
            <a:ext cx="1431681" cy="1073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51991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3700" y="642594"/>
            <a:ext cx="571500" cy="1371600"/>
          </a:xfrm>
        </p:spPr>
        <p:txBody>
          <a:bodyPr>
            <a:normAutofit/>
          </a:bodyPr>
          <a:lstStyle/>
          <a:p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162" y="501162"/>
            <a:ext cx="11347938" cy="5890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/>
              <a:t>Системний </a:t>
            </a:r>
            <a:r>
              <a:rPr lang="ru-RU" sz="2800" b="1" dirty="0" err="1"/>
              <a:t>підхід</a:t>
            </a:r>
            <a:r>
              <a:rPr lang="ru-RU" sz="2800" b="1" dirty="0"/>
              <a:t>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загальнонаукова</a:t>
            </a:r>
            <a:r>
              <a:rPr lang="ru-RU" dirty="0"/>
              <a:t> 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теоретичну</a:t>
            </a:r>
            <a:r>
              <a:rPr lang="ru-RU" dirty="0"/>
              <a:t> </a:t>
            </a:r>
            <a:r>
              <a:rPr lang="ru-RU" dirty="0" err="1"/>
              <a:t>концепцію</a:t>
            </a:r>
            <a:r>
              <a:rPr lang="ru-RU" dirty="0"/>
              <a:t>, як </a:t>
            </a:r>
            <a:r>
              <a:rPr lang="ru-RU" dirty="0" err="1"/>
              <a:t>системний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комплексному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(систем),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обмежується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а </a:t>
            </a:r>
            <a:r>
              <a:rPr lang="ru-RU" dirty="0" err="1"/>
              <a:t>пов’язане</a:t>
            </a:r>
            <a:r>
              <a:rPr lang="ru-RU" dirty="0"/>
              <a:t>, перш за все, з </a:t>
            </a:r>
            <a:r>
              <a:rPr lang="ru-RU" dirty="0" err="1"/>
              <a:t>акцентуванням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дослідника</a:t>
            </a:r>
            <a:r>
              <a:rPr lang="ru-RU" dirty="0"/>
              <a:t> на характер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endParaRPr lang="ru-RU" dirty="0"/>
          </a:p>
          <a:p>
            <a:pPr marL="0" indent="0" algn="ctr">
              <a:buNone/>
            </a:pPr>
            <a:r>
              <a:rPr lang="ru-RU" b="1" u="sng" dirty="0" err="1"/>
              <a:t>Сутність</a:t>
            </a:r>
            <a:r>
              <a:rPr lang="ru-RU" b="1" u="sng" dirty="0"/>
              <a:t> системного </a:t>
            </a:r>
            <a:r>
              <a:rPr lang="ru-RU" b="1" u="sng" dirty="0" err="1"/>
              <a:t>підходу</a:t>
            </a:r>
            <a:r>
              <a:rPr lang="ru-RU" b="1" u="sng" dirty="0"/>
              <a:t> </a:t>
            </a:r>
            <a:r>
              <a:rPr lang="ru-RU" b="1" u="sng" dirty="0" err="1"/>
              <a:t>знаходить</a:t>
            </a:r>
            <a:r>
              <a:rPr lang="ru-RU" b="1" u="sng" dirty="0"/>
              <a:t> </a:t>
            </a:r>
            <a:r>
              <a:rPr lang="ru-RU" b="1" u="sng" dirty="0" err="1"/>
              <a:t>своє</a:t>
            </a:r>
            <a:r>
              <a:rPr lang="ru-RU" b="1" u="sng" dirty="0"/>
              <a:t> </a:t>
            </a:r>
            <a:r>
              <a:rPr lang="ru-RU" b="1" u="sng" dirty="0" err="1"/>
              <a:t>вираження</a:t>
            </a:r>
            <a:r>
              <a:rPr lang="ru-RU" b="1" u="sng" dirty="0"/>
              <a:t> у </a:t>
            </a:r>
            <a:r>
              <a:rPr lang="ru-RU" b="1" u="sng" dirty="0" err="1"/>
              <a:t>наступних</a:t>
            </a:r>
            <a:r>
              <a:rPr lang="ru-RU" b="1" u="sng" dirty="0"/>
              <a:t> </a:t>
            </a:r>
            <a:r>
              <a:rPr lang="ru-RU" b="1" u="sng" dirty="0" err="1"/>
              <a:t>положеннях</a:t>
            </a:r>
            <a:r>
              <a:rPr lang="ru-RU" b="1" u="sng" dirty="0"/>
              <a:t>, </a:t>
            </a:r>
            <a:r>
              <a:rPr lang="ru-RU" b="1" u="sng" dirty="0" err="1"/>
              <a:t>які</a:t>
            </a:r>
            <a:r>
              <a:rPr lang="ru-RU" b="1" u="sng" dirty="0"/>
              <a:t> </a:t>
            </a:r>
            <a:r>
              <a:rPr lang="ru-RU" b="1" u="sng" dirty="0" err="1"/>
              <a:t>можуть</a:t>
            </a:r>
            <a:r>
              <a:rPr lang="ru-RU" b="1" u="sng" dirty="0"/>
              <a:t> </a:t>
            </a:r>
            <a:r>
              <a:rPr lang="ru-RU" b="1" u="sng" dirty="0" err="1"/>
              <a:t>допомогти</a:t>
            </a:r>
            <a:r>
              <a:rPr lang="ru-RU" b="1" u="sng" dirty="0"/>
              <a:t> </a:t>
            </a:r>
            <a:r>
              <a:rPr lang="ru-RU" b="1" u="sng" dirty="0" err="1"/>
              <a:t>виявити</a:t>
            </a:r>
            <a:r>
              <a:rPr lang="ru-RU" b="1" u="sng" dirty="0"/>
              <a:t> </a:t>
            </a:r>
            <a:r>
              <a:rPr lang="ru-RU" b="1" u="sng" dirty="0" err="1"/>
              <a:t>властивості</a:t>
            </a:r>
            <a:r>
              <a:rPr lang="ru-RU" b="1" u="sng" dirty="0"/>
              <a:t> </a:t>
            </a:r>
            <a:r>
              <a:rPr lang="ru-RU" b="1" u="sng" dirty="0" err="1"/>
              <a:t>системних</a:t>
            </a:r>
            <a:r>
              <a:rPr lang="ru-RU" b="1" u="sng" dirty="0"/>
              <a:t> </a:t>
            </a:r>
            <a:r>
              <a:rPr lang="ru-RU" b="1" u="sng" dirty="0" err="1"/>
              <a:t>об’єктів</a:t>
            </a:r>
            <a:r>
              <a:rPr lang="ru-RU" b="1" u="sng" dirty="0"/>
              <a:t>: </a:t>
            </a:r>
          </a:p>
          <a:p>
            <a:pPr marL="0" indent="0">
              <a:buNone/>
            </a:pPr>
            <a:r>
              <a:rPr lang="ru-RU" dirty="0"/>
              <a:t>– 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в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. Особливо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означений</a:t>
            </a:r>
            <a:r>
              <a:rPr lang="ru-RU" dirty="0"/>
              <a:t> принцип у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де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обережно</a:t>
            </a:r>
            <a:r>
              <a:rPr lang="ru-RU" dirty="0"/>
              <a:t> треба </a:t>
            </a:r>
            <a:r>
              <a:rPr lang="ru-RU" dirty="0" err="1"/>
              <a:t>ставитися</a:t>
            </a:r>
            <a:r>
              <a:rPr lang="ru-RU" dirty="0"/>
              <a:t> до </a:t>
            </a:r>
            <a:r>
              <a:rPr lang="ru-RU" dirty="0" err="1"/>
              <a:t>виокремлення</a:t>
            </a:r>
            <a:r>
              <a:rPr lang="ru-RU" dirty="0"/>
              <a:t> з метою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uk-UA" dirty="0"/>
              <a:t>–  сукупність елементів дає уявлення про структуру і організацію системних об’єктів, структура конкретизує систему у статиці. Подання системи має виражати певну упорядкованість, взаємозалежність її елементів. Такою є, наприклад, система категорій, що виражає основні елементи системи освіти: мета – зміст – умови – засоби – результат; </a:t>
            </a:r>
          </a:p>
          <a:p>
            <a:pPr marL="0" indent="0">
              <a:buNone/>
            </a:pPr>
            <a:r>
              <a:rPr lang="uk-UA" dirty="0"/>
              <a:t>–  усі елементи системи знаходяться у складних зв’язках та взаємовідносинах. Дослідник має виділити у досліджуваній системі найсуттєвіші зв’язки (так звані </a:t>
            </a:r>
            <a:r>
              <a:rPr lang="uk-UA" dirty="0" err="1"/>
              <a:t>системоутворюючі</a:t>
            </a:r>
            <a:r>
              <a:rPr lang="uk-UA" dirty="0"/>
              <a:t> зв’язки); </a:t>
            </a:r>
          </a:p>
          <a:p>
            <a:pPr marL="0" indent="0">
              <a:buNone/>
            </a:pPr>
            <a:r>
              <a:rPr lang="uk-UA" dirty="0"/>
              <a:t>–  управління та регулювання </a:t>
            </a:r>
            <a:r>
              <a:rPr lang="uk-UA" dirty="0" err="1"/>
              <a:t>зв’язків</a:t>
            </a:r>
            <a:r>
              <a:rPr lang="uk-UA" dirty="0"/>
              <a:t> між елементами системи включає постановку цілей, вибір засобів, контроль та аналіз результатів.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762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808082"/>
          </a:xfrm>
        </p:spPr>
        <p:txBody>
          <a:bodyPr>
            <a:normAutofit/>
          </a:bodyPr>
          <a:lstStyle/>
          <a:p>
            <a:r>
              <a:rPr lang="uk-UA" sz="3600" dirty="0"/>
              <a:t>                                План</a:t>
            </a:r>
            <a:br>
              <a:rPr lang="uk-UA" sz="3600" dirty="0"/>
            </a:br>
            <a:r>
              <a:rPr lang="uk-UA" sz="3600" dirty="0"/>
              <a:t>1. Методологія наукового дослідження. </a:t>
            </a:r>
            <a:br>
              <a:rPr lang="uk-UA" sz="3600" dirty="0"/>
            </a:br>
            <a:r>
              <a:rPr lang="uk-UA" sz="3600" dirty="0"/>
              <a:t>2. Фундаментальна методологія</a:t>
            </a:r>
            <a:br>
              <a:rPr lang="uk-UA" sz="3600" dirty="0"/>
            </a:br>
            <a:r>
              <a:rPr lang="uk-UA" sz="3600" dirty="0"/>
              <a:t>3. Загальнонаукова методологія дослідження. </a:t>
            </a:r>
            <a:br>
              <a:rPr lang="uk-UA" sz="3600" dirty="0"/>
            </a:br>
            <a:r>
              <a:rPr lang="uk-UA" sz="3600" dirty="0"/>
              <a:t>4. Конкретно-наукова методологія. </a:t>
            </a:r>
            <a:br>
              <a:rPr lang="uk-UA" sz="3600" dirty="0"/>
            </a:br>
            <a:r>
              <a:rPr lang="uk-UA" sz="3600" dirty="0"/>
              <a:t>5. Методологічні принципи та підходи</a:t>
            </a:r>
            <a:br>
              <a:rPr lang="uk-UA" sz="3600" dirty="0"/>
            </a:br>
            <a:r>
              <a:rPr lang="uk-UA" sz="3600" dirty="0"/>
              <a:t>6. Теоретичний рівень дослідження</a:t>
            </a:r>
            <a:br>
              <a:rPr lang="uk-UA" sz="3600" dirty="0"/>
            </a:br>
            <a:r>
              <a:rPr lang="uk-UA" sz="3600" dirty="0"/>
              <a:t>7. Поняття про методи емпіричного та теоретичного дослідження в спеціальній педагогіці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2001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350" y="851676"/>
            <a:ext cx="9220959" cy="54500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992880"/>
            <a:ext cx="4038600" cy="516765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Схематичне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(за В.М. Шейко та Н.М. Кушнаренко) 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485900"/>
            <a:ext cx="9829800" cy="454914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6522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01162"/>
            <a:ext cx="10058400" cy="5627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</a:t>
            </a:r>
            <a:r>
              <a:rPr lang="uk-UA" b="1" dirty="0"/>
              <a:t>і</a:t>
            </a:r>
            <a:r>
              <a:rPr lang="ru-RU" b="1" dirty="0" err="1"/>
              <a:t>дходи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123" y="1063869"/>
            <a:ext cx="11218985" cy="5398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err="1"/>
              <a:t>Професійно</a:t>
            </a:r>
            <a:r>
              <a:rPr lang="uk-UA" sz="2400" b="1" dirty="0"/>
              <a:t>-діяльнісний підхід</a:t>
            </a:r>
            <a:r>
              <a:rPr lang="uk-UA" sz="2400" dirty="0"/>
              <a:t> у дослідженнях педагогіки є конкретно-науковим методологічним принципом.</a:t>
            </a:r>
          </a:p>
          <a:p>
            <a:pPr marL="0" indent="0">
              <a:buNone/>
            </a:pPr>
            <a:r>
              <a:rPr lang="uk-UA" sz="2400" dirty="0"/>
              <a:t>Сутність цього підходу полягає у використанні при підготовці фахівців, різних видів професійної діяльності, які сприятимуть вдосконаленню вмінь та навичок цієї діяльності.</a:t>
            </a:r>
          </a:p>
          <a:p>
            <a:pPr marL="0" indent="0">
              <a:buNone/>
            </a:pPr>
            <a:r>
              <a:rPr lang="uk-UA" sz="2400" b="1" dirty="0" err="1"/>
              <a:t>Пракселогічний</a:t>
            </a:r>
            <a:r>
              <a:rPr lang="uk-UA" sz="2400" b="1" dirty="0"/>
              <a:t> підхід</a:t>
            </a:r>
            <a:r>
              <a:rPr lang="uk-UA" sz="2400" dirty="0"/>
              <a:t>. </a:t>
            </a:r>
            <a:r>
              <a:rPr lang="uk-UA" sz="2400" dirty="0" err="1"/>
              <a:t>Пракселогія</a:t>
            </a:r>
            <a:r>
              <a:rPr lang="uk-UA" sz="2400" dirty="0"/>
              <a:t> – це здатність виконувати дію, яку людина набуває завдяки послідовним і цілеспрямованим тренуванням.</a:t>
            </a:r>
          </a:p>
          <a:p>
            <a:pPr marL="0" indent="0">
              <a:buNone/>
            </a:pPr>
            <a:r>
              <a:rPr lang="uk-UA" sz="2400" dirty="0"/>
              <a:t>Завдяки спеціально підібраним вправам, виконання дій поступово наближається до автоматизму, менш потребуючи контролю з боку розуму. Це дозволяє значно збільшити швидкість та покращити якість виконаної дії. </a:t>
            </a:r>
          </a:p>
          <a:p>
            <a:pPr marL="0" indent="0">
              <a:buNone/>
            </a:pPr>
            <a:r>
              <a:rPr lang="ru-RU" sz="2400" b="1" dirty="0" err="1"/>
              <a:t>Екзистенціально-гуманістичний</a:t>
            </a:r>
            <a:r>
              <a:rPr lang="ru-RU" sz="2400" b="1" dirty="0"/>
              <a:t> </a:t>
            </a:r>
            <a:r>
              <a:rPr lang="ru-RU" sz="2400" b="1" dirty="0" err="1"/>
              <a:t>підхід</a:t>
            </a:r>
            <a:r>
              <a:rPr lang="ru-RU" sz="2400" b="1" dirty="0"/>
              <a:t>  </a:t>
            </a:r>
            <a:r>
              <a:rPr lang="ru-RU" sz="2400" dirty="0" err="1"/>
              <a:t>сформувався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гуманістичної</a:t>
            </a:r>
            <a:r>
              <a:rPr lang="ru-RU" sz="2400" dirty="0"/>
              <a:t> </a:t>
            </a:r>
            <a:r>
              <a:rPr lang="ru-RU" sz="2400" dirty="0" err="1"/>
              <a:t>психології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2942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4108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Підходи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22131"/>
            <a:ext cx="10928838" cy="50907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400" b="1" dirty="0"/>
              <a:t>Рефлексивно-інноваційний підхід – </a:t>
            </a:r>
            <a:r>
              <a:rPr lang="uk-UA" sz="2400" dirty="0"/>
              <a:t>здатен не лише забезпечувати активне набуття професіональних навичок майбутнього спеціаліста спеціальної освіти, а також є однією з умов для розвитку рефлексивних та творчих можливостей спеціаліста, здатність знаходити сенс та визначеність у </a:t>
            </a:r>
            <a:r>
              <a:rPr lang="uk-UA" sz="2400" dirty="0" err="1"/>
              <a:t>багатовимірності</a:t>
            </a:r>
            <a:r>
              <a:rPr lang="uk-UA" sz="2400" dirty="0"/>
              <a:t> фактів та явищ. </a:t>
            </a:r>
          </a:p>
          <a:p>
            <a:pPr marL="0" indent="0" algn="ctr">
              <a:buNone/>
            </a:pPr>
            <a:r>
              <a:rPr lang="uk-UA" sz="2400" b="1" u="sng" dirty="0"/>
              <a:t>Основним критерієм сформованості рефлексивно-інноваційного підходу є: </a:t>
            </a:r>
          </a:p>
          <a:p>
            <a:pPr marL="0" indent="0">
              <a:buNone/>
            </a:pPr>
            <a:r>
              <a:rPr lang="uk-UA" sz="2400" dirty="0"/>
              <a:t>–  глибинне усвідомлення, аналіз і переосмислення власного емпіричного досвіду, який пов’язаний з їх життєдіяльністю у різноманітних ситуаціях майбутньої професії; </a:t>
            </a:r>
          </a:p>
          <a:p>
            <a:pPr marL="0" indent="0">
              <a:buNone/>
            </a:pPr>
            <a:r>
              <a:rPr lang="uk-UA" sz="2400" dirty="0"/>
              <a:t>–  налагодження їх на конструктивну асиміляцію досягнень світової культури, науки і практики у сфері спеціальної освіти; </a:t>
            </a:r>
          </a:p>
          <a:p>
            <a:pPr marL="0" indent="0">
              <a:buNone/>
            </a:pPr>
            <a:r>
              <a:rPr lang="uk-UA" sz="2400" dirty="0"/>
              <a:t>–  гуманізація цінностей спеціальної педагогіки, яка проводиться у співтворчості корекційний педагог – дитина; </a:t>
            </a:r>
          </a:p>
          <a:p>
            <a:pPr marL="0" indent="0">
              <a:buNone/>
            </a:pPr>
            <a:r>
              <a:rPr lang="uk-UA" sz="2400" dirty="0"/>
              <a:t>–  культивування організаційних способів саморозвитку як у дітей, так і у педагогів.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6734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1406"/>
          </a:xfrm>
        </p:spPr>
        <p:txBody>
          <a:bodyPr/>
          <a:lstStyle/>
          <a:p>
            <a:pPr algn="ctr"/>
            <a:r>
              <a:rPr lang="uk-UA" b="1" dirty="0"/>
              <a:t>Підходи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309" y="1380392"/>
            <a:ext cx="10770576" cy="4654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Культурологічний підхід </a:t>
            </a:r>
            <a:r>
              <a:rPr lang="uk-UA" sz="2400" dirty="0"/>
              <a:t>дозволяє дослідити педагогічні, психологічні, соціальні та інші об’єкти та явища через призму феномену культури, яка розглядається як багаторівнева ієрархічна система.</a:t>
            </a:r>
          </a:p>
          <a:p>
            <a:pPr marL="0" indent="0">
              <a:buNone/>
            </a:pPr>
            <a:r>
              <a:rPr lang="uk-UA" sz="2400" dirty="0"/>
              <a:t>На сучасному етапі, в межах культурологічного підходу активно розвивається </a:t>
            </a:r>
            <a:r>
              <a:rPr lang="uk-UA" sz="2400" b="1" dirty="0"/>
              <a:t>соціокультурний підхід</a:t>
            </a:r>
            <a:r>
              <a:rPr lang="uk-UA" sz="2400" dirty="0"/>
              <a:t>, в якому основний акцент робиться на єдності культури та соціальності. Даний підхід базується на наукових дослідженнях культурології, соціології, педагогіки, етнографії та ін. </a:t>
            </a:r>
          </a:p>
          <a:p>
            <a:pPr marL="0" indent="0">
              <a:buNone/>
            </a:pPr>
            <a:r>
              <a:rPr lang="uk-UA" sz="2400" b="1" dirty="0"/>
              <a:t>Формальний підхід</a:t>
            </a:r>
            <a:r>
              <a:rPr lang="uk-UA" sz="2400" dirty="0"/>
              <a:t>. У дослідженнях з педагогіки, психології часто використовують формальний підхід, сутність якого полягає в тому, що основні теоретичні положення тих чи інших процесів або явищ надаються у вигляді формул з використанням символьних систем. </a:t>
            </a:r>
          </a:p>
        </p:txBody>
      </p:sp>
    </p:spTree>
    <p:extLst>
      <p:ext uri="{BB962C8B-B14F-4D97-AF65-F5344CB8AC3E}">
        <p14:creationId xmlns:p14="http://schemas.microsoft.com/office/powerpoint/2010/main" val="705502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6. Теоретичний рівень дослідження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6437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86106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Основні елементи: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9955" y="1028700"/>
            <a:ext cx="11210192" cy="5336931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Наукова ідея </a:t>
            </a:r>
            <a:r>
              <a:rPr lang="uk-UA" dirty="0"/>
              <a:t>– інтуїтивне пояснення явища без проміжної аргументації й усвідомлення всієї сукупності </a:t>
            </a:r>
            <a:r>
              <a:rPr lang="uk-UA" dirty="0" err="1"/>
              <a:t>зв’язків</a:t>
            </a:r>
            <a:r>
              <a:rPr lang="uk-UA" dirty="0"/>
              <a:t>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Гіпотеза</a:t>
            </a:r>
            <a:r>
              <a:rPr lang="uk-UA" dirty="0"/>
              <a:t> – передбачення причини, яка викликає наслідок.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Теорія</a:t>
            </a:r>
            <a:r>
              <a:rPr lang="uk-UA" dirty="0"/>
              <a:t> – форма наукового знання, яка дає цілісне уявлення про закономірності та суттєві зв’язки дійсності.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Факти</a:t>
            </a:r>
            <a:r>
              <a:rPr lang="uk-UA" dirty="0"/>
              <a:t> – знання про об’єкт або явище, достовірність якого доведено.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Категорії</a:t>
            </a:r>
            <a:r>
              <a:rPr lang="uk-UA" dirty="0"/>
              <a:t> – найбільш загальні і фундаментальні поняття, які відображають суттєві зв’язки дійсності.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Аксіоми</a:t>
            </a:r>
            <a:r>
              <a:rPr lang="uk-UA" dirty="0"/>
              <a:t> – положення, які приймаються без логічного доведення.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Постулати </a:t>
            </a:r>
            <a:r>
              <a:rPr lang="uk-UA" dirty="0"/>
              <a:t>– твердження, що приймаються в межах якоїсь наукової теорії за істинне і відіграє роль аксіом.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Принципи </a:t>
            </a:r>
            <a:r>
              <a:rPr lang="uk-UA" dirty="0"/>
              <a:t>– основні вихідні положення якоїсь теорії, науки чи світогляду.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Поняття</a:t>
            </a:r>
            <a:r>
              <a:rPr lang="uk-UA" dirty="0"/>
              <a:t> – думки, в яких узагальнюються й відокремлюються предмети якогось класу (виду) за певними загальними ознаками.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Положення</a:t>
            </a:r>
            <a:r>
              <a:rPr lang="uk-UA" dirty="0"/>
              <a:t> – сформульовані думки, висловлені у формі наукового твердження.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Судження</a:t>
            </a:r>
            <a:r>
              <a:rPr lang="uk-UA" dirty="0"/>
              <a:t> – думки, висловленні у вигляді розповідного речення, які мають бути істинними і хибними. </a:t>
            </a:r>
          </a:p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Закони</a:t>
            </a:r>
            <a:r>
              <a:rPr lang="uk-UA" dirty="0"/>
              <a:t> – необхідні стійкі відносини між явищами у природі й суспільстві, які повторюються.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3083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7. </a:t>
            </a:r>
            <a:r>
              <a:rPr lang="ru-RU" sz="4400" dirty="0" err="1"/>
              <a:t>Поняття</a:t>
            </a:r>
            <a:r>
              <a:rPr lang="ru-RU" sz="4400" dirty="0"/>
              <a:t> про </a:t>
            </a:r>
            <a:r>
              <a:rPr lang="ru-RU" sz="4400" dirty="0" err="1"/>
              <a:t>методи</a:t>
            </a:r>
            <a:r>
              <a:rPr lang="ru-RU" sz="4400" dirty="0"/>
              <a:t> </a:t>
            </a:r>
            <a:r>
              <a:rPr lang="ru-RU" sz="4400" dirty="0" err="1"/>
              <a:t>емпіричного</a:t>
            </a:r>
            <a:r>
              <a:rPr lang="ru-RU" sz="4400" dirty="0"/>
              <a:t> та теоретичного </a:t>
            </a:r>
            <a:r>
              <a:rPr lang="ru-RU" sz="4400" dirty="0" err="1"/>
              <a:t>дослідження</a:t>
            </a:r>
            <a:r>
              <a:rPr lang="ru-RU" sz="4400" dirty="0"/>
              <a:t> в </a:t>
            </a:r>
            <a:r>
              <a:rPr lang="ru-RU" sz="4400" dirty="0" err="1"/>
              <a:t>спеціальній</a:t>
            </a:r>
            <a:r>
              <a:rPr lang="ru-RU" sz="4400" dirty="0"/>
              <a:t> </a:t>
            </a:r>
            <a:r>
              <a:rPr lang="ru-RU" sz="4400" dirty="0" err="1"/>
              <a:t>освіті</a:t>
            </a:r>
            <a:endParaRPr lang="uk-UA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5726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конкретнонаукових</a:t>
            </a:r>
            <a:r>
              <a:rPr lang="ru-RU" dirty="0"/>
              <a:t> та </a:t>
            </a:r>
            <a:r>
              <a:rPr lang="ru-RU" dirty="0" err="1"/>
              <a:t>загальнонаукових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708" y="2014194"/>
            <a:ext cx="11268583" cy="392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69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Дякую за увагу!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55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1. МЕТОДОЛОГІЯ НАУКОВОГО ДОСЛІДЖЕННЯ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443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Термін «методологія»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dirty="0"/>
              <a:t>(лат. </a:t>
            </a:r>
            <a:r>
              <a:rPr lang="en-US" sz="3200" dirty="0"/>
              <a:t>logos – </a:t>
            </a:r>
            <a:r>
              <a:rPr lang="uk-UA" sz="3200" dirty="0"/>
              <a:t>наука, знання, метод-шлях, напрямок пізнання) означає вчення про методи пізнання. </a:t>
            </a:r>
          </a:p>
          <a:p>
            <a:pPr marL="0" indent="0">
              <a:buNone/>
            </a:pPr>
            <a:r>
              <a:rPr lang="uk-UA" sz="3200" dirty="0"/>
              <a:t>    Але у науковій літературі зустрічаються різні тлумачення поняття «методологія». Найбільш розповсюдженні серед них філософські тлумачення, де методологія розглядається як філософське вчення про методи пізнання та практику, або перетворення дійсності.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40189" y="642593"/>
            <a:ext cx="2057825" cy="1543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64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055076"/>
            <a:ext cx="10058400" cy="95911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Методологія покликана виконати дві основні функції: 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094328"/>
            <a:ext cx="10058400" cy="3931920"/>
          </a:xfrm>
        </p:spPr>
        <p:txBody>
          <a:bodyPr>
            <a:normAutofit lnSpcReduction="10000"/>
          </a:bodyPr>
          <a:lstStyle/>
          <a:p>
            <a:r>
              <a:rPr lang="uk-UA" sz="3200" dirty="0"/>
              <a:t>отримання нового знання та подання цього знання у вигляді понять, критеріїв, законів, теорій, гіпотез; </a:t>
            </a:r>
          </a:p>
          <a:p>
            <a:r>
              <a:rPr lang="uk-UA" sz="3200" dirty="0"/>
              <a:t>організація використання нових знань у практичній діяльності. </a:t>
            </a:r>
          </a:p>
          <a:p>
            <a:pPr marL="0" indent="0">
              <a:buNone/>
            </a:pPr>
            <a:r>
              <a:rPr lang="ru-RU" sz="3200" b="1" dirty="0" err="1"/>
              <a:t>Сенс</a:t>
            </a:r>
            <a:r>
              <a:rPr lang="ru-RU" sz="3200" b="1" dirty="0"/>
              <a:t> </a:t>
            </a:r>
            <a:r>
              <a:rPr lang="ru-RU" sz="3200" b="1" dirty="0" err="1"/>
              <a:t>методології</a:t>
            </a:r>
            <a:r>
              <a:rPr lang="ru-RU" sz="3200" b="1" dirty="0"/>
              <a:t> </a:t>
            </a:r>
            <a:r>
              <a:rPr lang="ru-RU" sz="3200" dirty="0"/>
              <a:t>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внутрішня</a:t>
            </a:r>
            <a:r>
              <a:rPr lang="ru-RU" sz="3200" dirty="0"/>
              <a:t> </a:t>
            </a:r>
            <a:r>
              <a:rPr lang="ru-RU" sz="3200" dirty="0" err="1"/>
              <a:t>організація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</a:t>
            </a:r>
            <a:r>
              <a:rPr lang="ru-RU" sz="3200" dirty="0" err="1"/>
              <a:t>пізнання</a:t>
            </a:r>
            <a:r>
              <a:rPr lang="ru-RU" sz="3200" dirty="0"/>
              <a:t>, практичного </a:t>
            </a:r>
            <a:r>
              <a:rPr lang="ru-RU" sz="3200" dirty="0" err="1"/>
              <a:t>перетворення</a:t>
            </a:r>
            <a:r>
              <a:rPr lang="ru-RU" sz="3200" dirty="0"/>
              <a:t> </a:t>
            </a:r>
            <a:r>
              <a:rPr lang="ru-RU" sz="3200" dirty="0" err="1"/>
              <a:t>об’єктивної</a:t>
            </a:r>
            <a:r>
              <a:rPr lang="ru-RU" sz="3200" dirty="0"/>
              <a:t> </a:t>
            </a:r>
            <a:r>
              <a:rPr lang="ru-RU" sz="3200" dirty="0" err="1"/>
              <a:t>реальності</a:t>
            </a:r>
            <a:r>
              <a:rPr lang="ru-RU" sz="3200" dirty="0"/>
              <a:t> та </a:t>
            </a:r>
            <a:r>
              <a:rPr lang="ru-RU" sz="3200" dirty="0" err="1"/>
              <a:t>забезпечення</a:t>
            </a:r>
            <a:r>
              <a:rPr lang="ru-RU" sz="3200" dirty="0"/>
              <a:t> </a:t>
            </a:r>
            <a:r>
              <a:rPr lang="ru-RU" sz="3200" dirty="0" err="1"/>
              <a:t>програм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 </a:t>
            </a:r>
            <a:r>
              <a:rPr lang="ru-RU" sz="3200" dirty="0" err="1"/>
              <a:t>раціональною</a:t>
            </a:r>
            <a:r>
              <a:rPr lang="ru-RU" sz="3200" dirty="0"/>
              <a:t> </a:t>
            </a:r>
            <a:r>
              <a:rPr lang="ru-RU" sz="3200" dirty="0" err="1"/>
              <a:t>побудовою</a:t>
            </a:r>
            <a:r>
              <a:rPr lang="ru-RU" sz="3200" dirty="0"/>
              <a:t>.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57887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1036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461" y="1978269"/>
            <a:ext cx="8798170" cy="4153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Метод</a:t>
            </a:r>
            <a:r>
              <a:rPr lang="uk-UA" sz="2800" dirty="0"/>
              <a:t> (</a:t>
            </a:r>
            <a:r>
              <a:rPr lang="uk-UA" sz="3200" dirty="0" err="1"/>
              <a:t>грец</a:t>
            </a:r>
            <a:r>
              <a:rPr lang="uk-UA" sz="3200" dirty="0"/>
              <a:t>. – шлях дослідження чи пізнання) – спосіб організації практичного й теоретичного освоєння дійсності, зумовлений закономірностями розвитку об’єкта. </a:t>
            </a:r>
          </a:p>
          <a:p>
            <a:pPr marL="0" indent="0">
              <a:buNone/>
            </a:pP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Метод</a:t>
            </a:r>
            <a:r>
              <a:rPr lang="uk-UA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3200" dirty="0"/>
              <a:t>– це клітинка наукового дослідження. Від того, усвідомив науковець метод дослідження чи ні, зумів підібрати необхідні методи – залежить кінцевий результат дослідної роботи.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201" y="642594"/>
            <a:ext cx="2115099" cy="1840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791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Наукове дослідження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66800" y="1745673"/>
            <a:ext cx="10058400" cy="4289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Наукове дослідження </a:t>
            </a:r>
            <a:r>
              <a:rPr lang="uk-UA" sz="3200" dirty="0"/>
              <a:t>– це творчий процес, тут не існує заздалегідь визначених методів пізнання. </a:t>
            </a:r>
          </a:p>
          <a:p>
            <a:pPr marL="0" indent="0">
              <a:buNone/>
            </a:pPr>
            <a:r>
              <a:rPr lang="uk-UA" sz="3200" dirty="0"/>
              <a:t>Але було б невірним вважати, що зміст методів формується довільно, на свій розсуд дослідником. Визначається метод через практичну взаємодію суб’єкта (дослідника) з об’єктом дослідження.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208" y="764080"/>
            <a:ext cx="1178083" cy="1116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042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79913" y="2094309"/>
            <a:ext cx="9393382" cy="2587752"/>
          </a:xfrm>
        </p:spPr>
        <p:txBody>
          <a:bodyPr/>
          <a:lstStyle/>
          <a:p>
            <a:r>
              <a:rPr lang="uk-UA" sz="6000" dirty="0"/>
              <a:t>2. Фундаментальна (</a:t>
            </a:r>
            <a:r>
              <a:rPr lang="uk-UA" sz="6000" dirty="0" err="1"/>
              <a:t>загальнофілосовська</a:t>
            </a:r>
            <a:r>
              <a:rPr lang="uk-UA" sz="6000" dirty="0"/>
              <a:t>) методологія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625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2150483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/>
              <a:t>Фундаментальна або філософська методологія </a:t>
            </a:r>
            <a:r>
              <a:rPr lang="uk-UA" dirty="0"/>
              <a:t>– </a:t>
            </a:r>
            <a:r>
              <a:rPr lang="uk-UA" sz="2800" dirty="0"/>
              <a:t>це вищий рівень методології науки, який визначає загальну стратегію побудови процесу пізнання.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793077"/>
            <a:ext cx="10058400" cy="3241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Ця методологія використовується при дослідженні у всіх областях діяльності й на всіх етапах конкретного пізнавального процесу. Соціальне призначення фундаментальної методології полягає у тому, щоб відшукати нові світоглядні орієнтири шляхом критичного аналізу дійсності й формування на цій основі нових підходів до вирішення проблеми світосприйняття. </a:t>
            </a:r>
          </a:p>
        </p:txBody>
      </p:sp>
    </p:spTree>
    <p:extLst>
      <p:ext uri="{BB962C8B-B14F-4D97-AF65-F5344CB8AC3E}">
        <p14:creationId xmlns:p14="http://schemas.microsoft.com/office/powerpoint/2010/main" val="3803143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Cambria/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1042</TotalTime>
  <Words>1410</Words>
  <Application>Microsoft Office PowerPoint</Application>
  <PresentationFormat>Широкий екран</PresentationFormat>
  <Paragraphs>85</Paragraphs>
  <Slides>28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</vt:lpstr>
      <vt:lpstr>Times New Roman</vt:lpstr>
      <vt:lpstr>Савон</vt:lpstr>
      <vt:lpstr>Тема 3.  Методологія та методи наукового дослідження в спеціальній освіті</vt:lpstr>
      <vt:lpstr>                                План 1. Методологія наукового дослідження.  2. Фундаментальна методологія 3. Загальнонаукова методологія дослідження.  4. Конкретно-наукова методологія.  5. Методологічні принципи та підходи 6. Теоретичний рівень дослідження 7. Поняття про методи емпіричного та теоретичного дослідження в спеціальній педагогіці </vt:lpstr>
      <vt:lpstr>1. МЕТОДОЛОГІЯ НАУКОВОГО ДОСЛІДЖЕННЯ </vt:lpstr>
      <vt:lpstr>Термін «методологія» </vt:lpstr>
      <vt:lpstr>Методологія покликана виконати дві основні функції:  </vt:lpstr>
      <vt:lpstr>Метод </vt:lpstr>
      <vt:lpstr>Наукове дослідження </vt:lpstr>
      <vt:lpstr>2. Фундаментальна (загальнофілосовська) методологія </vt:lpstr>
      <vt:lpstr>Фундаментальна або філософська методологія – це вищий рівень методології науки, який визначає загальну стратегію побудови процесу пізнання.</vt:lpstr>
      <vt:lpstr>Класифікація методів за ступенем їх узагальнення </vt:lpstr>
      <vt:lpstr>Ієрархічна побудова науки «Спеціальна педагогіка» як системи знань </vt:lpstr>
      <vt:lpstr>3. Загальнонаукова методологія дослідження  </vt:lpstr>
      <vt:lpstr>Методи загальнонаукового пізнання </vt:lpstr>
      <vt:lpstr>  4. Конкретно-наукова методологія  </vt:lpstr>
      <vt:lpstr>Процес дослідження у галузі спеціальної педагогіки має включати в себе наступні етапи:  </vt:lpstr>
      <vt:lpstr>5. Методологічні принципи та підходи </vt:lpstr>
      <vt:lpstr>Принципи</vt:lpstr>
      <vt:lpstr>Підходи</vt:lpstr>
      <vt:lpstr>Презентація PowerPoint</vt:lpstr>
      <vt:lpstr>Схематичне зображення системи (за В.М. Шейко та Н.М. Кушнаренко)  </vt:lpstr>
      <vt:lpstr>Підходи</vt:lpstr>
      <vt:lpstr>Підходи</vt:lpstr>
      <vt:lpstr>Підходи</vt:lpstr>
      <vt:lpstr>6. Теоретичний рівень дослідження </vt:lpstr>
      <vt:lpstr>Основні елементи:</vt:lpstr>
      <vt:lpstr>7. Поняття про методи емпіричного та теоретичного дослідження в спеціальній освіті</vt:lpstr>
      <vt:lpstr>Взаємодія конкретнонаукових та загальнонаукових методів 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 Методологія та методи наукового дослідження в спеціальній освіті</dc:title>
  <dc:creator>Галина</dc:creator>
  <cp:lastModifiedBy>Тетяна</cp:lastModifiedBy>
  <cp:revision>22</cp:revision>
  <dcterms:created xsi:type="dcterms:W3CDTF">2021-04-06T22:18:09Z</dcterms:created>
  <dcterms:modified xsi:type="dcterms:W3CDTF">2023-10-10T07:51:03Z</dcterms:modified>
</cp:coreProperties>
</file>