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7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74" r:id="rId14"/>
    <p:sldId id="272" r:id="rId15"/>
    <p:sldId id="273" r:id="rId16"/>
  </p:sldIdLst>
  <p:sldSz cx="11522075" cy="7200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074" y="-84"/>
      </p:cViewPr>
      <p:guideLst>
        <p:guide orient="horz" pos="2268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7" y="2236949"/>
            <a:ext cx="9793764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4" y="4080510"/>
            <a:ext cx="806545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3506" y="288375"/>
            <a:ext cx="2592467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6106" y="288375"/>
            <a:ext cx="7585366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7" y="4627250"/>
            <a:ext cx="9793764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7" y="3052049"/>
            <a:ext cx="9793764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508891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57057" y="1680215"/>
            <a:ext cx="508891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611869"/>
            <a:ext cx="5090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6104" y="2283619"/>
            <a:ext cx="509091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6" y="1611869"/>
            <a:ext cx="5092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853056" y="2283619"/>
            <a:ext cx="5092917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86704"/>
            <a:ext cx="3790684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4814" y="286707"/>
            <a:ext cx="6441160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4" y="1506858"/>
            <a:ext cx="3790684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9" y="5040632"/>
            <a:ext cx="69132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9" y="643414"/>
            <a:ext cx="69132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9" y="5635707"/>
            <a:ext cx="69132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6" y="1680215"/>
            <a:ext cx="1036986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106" y="667417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6710" y="6674172"/>
            <a:ext cx="364865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7489" y="667417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938" y="457202"/>
            <a:ext cx="9793618" cy="5102225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ЗАПОРІЗЬКИЙ  НАЦІОНАЛЬНИЙ  УНІВЕРСИТЕТ</a:t>
            </a: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20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КАФЕДРА СОЦІАЛЬНОЇ ПЕДАГОГІКИ ТА СПЕЦІАЛЬНОЇ ОСВІТИ</a:t>
            </a:r>
            <a:r>
              <a:rPr lang="uk-UA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uk-UA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sym typeface="+mn-ea"/>
              </a:rPr>
              <a:t>2024</a:t>
            </a: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НАВЧАЛЬНА ДИСЦИПЛІНА:</a:t>
            </a:r>
            <a:r>
              <a:rPr lang="ru-RU" sz="24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24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4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ЛОГОКОРЕКЦІЙНА РОБОТА В УМОВАХ ПІСЛЯВОЄННОЇ ВІДБУДОВИ КРАЇНИ</a:t>
            </a:r>
            <a:r>
              <a:rPr lang="ru-RU" sz="4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4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2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uk-UA" sz="2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uk-UA" sz="24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571" y="5815028"/>
            <a:ext cx="10712209" cy="1071570"/>
          </a:xfrm>
        </p:spPr>
        <p:txBody>
          <a:bodyPr>
            <a:normAutofit fontScale="87500" lnSpcReduction="10000"/>
          </a:bodyPr>
          <a:lstStyle/>
          <a:p>
            <a:endParaRPr lang="uk-UA" sz="1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uk-UA" sz="1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НАТАЛЯ КВАША</a:t>
            </a:r>
            <a:r>
              <a:rPr lang="uk-UA" sz="12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ВИКЛАДАЧ</a:t>
            </a:r>
            <a:endParaRPr lang="uk-UA" sz="12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uk-UA" sz="1800" b="1" dirty="0" smtClean="0">
                <a:solidFill>
                  <a:srgbClr val="FF00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uk-UA" sz="1800" b="1" dirty="0" smtClean="0">
                <a:solidFill>
                  <a:srgbClr val="FF0000"/>
                </a:solidFill>
                <a:latin typeface="Bookman Old Style" panose="02050604050505020204" pitchFamily="18" charset="0"/>
                <a:sym typeface="+mn-ea"/>
              </a:rPr>
            </a:br>
            <a:endParaRPr lang="uk-UA" sz="1800" b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ПРОЯВИ та ФОРМА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стійкі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негативні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переконання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про себе,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інших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та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світ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непохитні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викривлені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переконання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про причини та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наслідки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труднощі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у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переживанні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позитивних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емоцій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почуття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провини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страху, сорому.</a:t>
            </a:r>
          </a:p>
          <a:p>
            <a:pPr lvl="0"/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uk-UA" b="1" i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У ОСОБИ ПІД ЧАС </a:t>
            </a:r>
          </a:p>
          <a:p>
            <a:pPr lvl="0">
              <a:buNone/>
            </a:pPr>
            <a:r>
              <a:rPr lang="uk-UA" b="1" i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СПІВПРАЦІ МОЖЛИВО </a:t>
            </a:r>
          </a:p>
          <a:p>
            <a:pPr lvl="0">
              <a:buNone/>
            </a:pPr>
            <a:r>
              <a:rPr lang="uk-UA" b="1" i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ПОМІТИТИ:</a:t>
            </a:r>
            <a:endParaRPr lang="ru-RU" b="1" i="1" dirty="0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надмірна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дратівливість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тривожність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спалахи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гніву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пильність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підвищена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лякливість,труднощі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увагою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та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концентрацією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endParaRPr lang="uk-UA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>
              <a:buNone/>
            </a:pPr>
            <a:r>
              <a:rPr lang="ru-RU" sz="2200" b="1" i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ПТСР </a:t>
            </a:r>
            <a:r>
              <a:rPr lang="ru-RU" sz="2200" b="1" i="1" dirty="0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має</a:t>
            </a:r>
            <a:r>
              <a:rPr lang="ru-RU" sz="2200" b="1" i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три </a:t>
            </a:r>
            <a:r>
              <a:rPr lang="ru-RU" sz="2200" b="1" i="1" dirty="0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форми</a:t>
            </a:r>
            <a:r>
              <a:rPr lang="ru-RU" sz="2200" b="1" i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: </a:t>
            </a:r>
            <a:r>
              <a:rPr lang="ru-RU" sz="2200" b="1" i="1" dirty="0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гостра</a:t>
            </a:r>
            <a:r>
              <a:rPr lang="ru-RU" sz="2200" b="1" i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</a:p>
          <a:p>
            <a:pPr>
              <a:buNone/>
            </a:pPr>
            <a:r>
              <a:rPr lang="ru-RU" sz="2200" b="1" i="1" dirty="0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хронічна</a:t>
            </a:r>
            <a:r>
              <a:rPr lang="ru-RU" sz="2200" b="1" i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sz="2200" b="1" i="1" dirty="0" err="1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відстрочена</a:t>
            </a:r>
            <a:endParaRPr lang="ru-RU" sz="2200" b="1" i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endParaRPr lang="ru-RU" sz="2200" b="1" i="1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ДОПОМОГА  У ПОДОЛАННІ СТАНУ, ЗАПОБІГАННЯ НАСЛІДКАМ</a:t>
            </a:r>
          </a:p>
        </p:txBody>
      </p:sp>
      <p:pic>
        <p:nvPicPr>
          <p:cNvPr id="4098" name="Picture 2" descr="C:\Users\asus\Desktop\img_4906-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49" y="1528748"/>
            <a:ext cx="3634774" cy="4360022"/>
          </a:xfrm>
          <a:prstGeom prst="rect">
            <a:avLst/>
          </a:prstGeom>
          <a:noFill/>
        </p:spPr>
      </p:pic>
      <p:pic>
        <p:nvPicPr>
          <p:cNvPr id="4099" name="Picture 3" descr="C:\Users\asus\Desktop\Без названия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89797" y="4171954"/>
            <a:ext cx="3919100" cy="2852325"/>
          </a:xfrm>
          <a:prstGeom prst="rect">
            <a:avLst/>
          </a:prstGeom>
          <a:noFill/>
        </p:spPr>
      </p:pic>
      <p:pic>
        <p:nvPicPr>
          <p:cNvPr id="4100" name="Picture 4" descr="C:\Users\asus\Desktop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3287" y="1743062"/>
            <a:ext cx="368676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528616"/>
            <a:ext cx="10369868" cy="9599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СИМПТОМИ У ДІТЕЙ ВІКОМ ДО 6 РОКІВ</a:t>
            </a:r>
            <a:r>
              <a:rPr lang="ru-RU" sz="36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sz="36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ru-RU" sz="3600" dirty="0" smtClean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5088916" cy="4992069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обмежена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гра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й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“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закрита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”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поведінка</a:t>
            </a:r>
            <a:endParaRPr lang="ru-RU" sz="20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гра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що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пов’язана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із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травматичними</a:t>
            </a:r>
            <a:endParaRPr lang="ru-RU" sz="20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подіями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і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повторюється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повторне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переживання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травми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)</a:t>
            </a:r>
          </a:p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втрата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інтересу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до речей та справ</a:t>
            </a:r>
          </a:p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дратівливість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спалахи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гніву,прояви</a:t>
            </a:r>
            <a:endParaRPr lang="ru-RU" sz="20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жорстокості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, 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істерики,пригніченість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перебільшена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реакція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переляку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труднощі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з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концентрацією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уваги</a:t>
            </a:r>
            <a:endParaRPr lang="ru-RU" sz="20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регресія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розвитку</a:t>
            </a:r>
            <a:r>
              <a:rPr lang="ru-RU" sz="2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втрата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звичок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,</a:t>
            </a:r>
          </a:p>
          <a:p>
            <a:pPr lvl="0">
              <a:buNone/>
            </a:pP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навичок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труднощі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у 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використанні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мови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/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вербальній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комунікації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тощо</a:t>
            </a:r>
            <a:r>
              <a:rPr lang="ru-RU" sz="20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)</a:t>
            </a:r>
          </a:p>
          <a:p>
            <a:pPr lvl="0">
              <a:buNone/>
            </a:pPr>
            <a:endParaRPr lang="ru-RU" sz="20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 algn="ctr">
              <a:buNone/>
            </a:pPr>
            <a:r>
              <a:rPr lang="uk-UA" sz="2000" b="1" i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діагностується не раніше ніж через місяць після травми</a:t>
            </a:r>
            <a:endParaRPr lang="ru-RU" sz="2000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pic>
        <p:nvPicPr>
          <p:cNvPr id="1027" name="Picture 3" descr="C:\Users\asus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8227" y="1743062"/>
            <a:ext cx="2730646" cy="1701846"/>
          </a:xfrm>
          <a:prstGeom prst="rect">
            <a:avLst/>
          </a:prstGeom>
          <a:noFill/>
        </p:spPr>
      </p:pic>
      <p:pic>
        <p:nvPicPr>
          <p:cNvPr id="1028" name="Picture 4" descr="C:\Users\asus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5747" y="3243260"/>
            <a:ext cx="1699685" cy="1428760"/>
          </a:xfrm>
          <a:prstGeom prst="rect">
            <a:avLst/>
          </a:prstGeom>
          <a:noFill/>
        </p:spPr>
      </p:pic>
      <p:pic>
        <p:nvPicPr>
          <p:cNvPr id="1031" name="Picture 7" descr="C:\Users\asus\Desktop\Без названия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1301" y="4814896"/>
            <a:ext cx="3357895" cy="1879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РОБОТА З ДОРОСЛИМИ І ДІТЬМИ: спільне та відмінне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uk-UA" b="1" dirty="0" smtClean="0">
              <a:latin typeface="Bookman Old Style" panose="02050604050505020204" pitchFamily="18" charset="0"/>
            </a:endParaRPr>
          </a:p>
          <a:p>
            <a:pPr marL="514350" indent="-514350">
              <a:buAutoNum type="arabicPeriod"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СПОСТЕРІГАЄМО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ЗАПИТУЄМО/УТОЧНЮЄМО (я вірно зрозуміла що…)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ВРАХУВАННЯ СТАНУ (рівень активності, зміст завдань та вправ)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ПОЄДНУЄМО МЕТОДИ 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СПІВПРАЦЯ З ІНШИМИ ФАХІВЦЯМИ 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СПІВПРАЦЮЄМО З БАТЬКАМИ (дитина)</a:t>
            </a:r>
          </a:p>
        </p:txBody>
      </p:sp>
      <p:pic>
        <p:nvPicPr>
          <p:cNvPr id="1026" name="Picture 2" descr="C:\Users\asus\Desktop\images (1)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91674" y="3243262"/>
            <a:ext cx="5183725" cy="2570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ЗАВДАННЯ на практичне заняття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Скласти </a:t>
            </a:r>
          </a:p>
          <a:p>
            <a:pPr>
              <a:buNone/>
            </a:pPr>
            <a:r>
              <a:rPr lang="uk-UA" b="1" dirty="0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перелік із 10 запинань</a:t>
            </a:r>
            <a:endParaRPr lang="uk-UA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 первинну бесіду</a:t>
            </a:r>
          </a:p>
          <a:p>
            <a:pPr>
              <a:buNone/>
            </a:pPr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(перша зустріч) </a:t>
            </a:r>
          </a:p>
          <a:p>
            <a:r>
              <a:rPr lang="uk-UA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доросла людина - ?</a:t>
            </a:r>
          </a:p>
          <a:p>
            <a:r>
              <a:rPr lang="uk-UA" b="1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дитина -?</a:t>
            </a:r>
          </a:p>
          <a:p>
            <a:endParaRPr lang="uk-UA" b="1" dirty="0" smtClean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pic>
        <p:nvPicPr>
          <p:cNvPr id="3075" name="Picture 3" descr="C:\Users\asus\Desktop\Без названия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46789" y="3600450"/>
            <a:ext cx="4547345" cy="2896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8752" y="1679577"/>
            <a:ext cx="9180824" cy="47529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b="1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uk-UA" sz="4800" b="1" dirty="0" smtClean="0">
                <a:latin typeface="Bookman Old Style" panose="02050604050505020204" pitchFamily="18" charset="0"/>
              </a:rPr>
              <a:t>   </a:t>
            </a:r>
            <a:r>
              <a:rPr lang="uk-UA" sz="5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ДЯКУЮ ЗА УВАГУ </a:t>
            </a:r>
            <a:r>
              <a:rPr lang="uk-UA" sz="54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>
                <a:latin typeface="Bookman Old Style" panose="02050604050505020204" pitchFamily="18" charset="0"/>
              </a:rPr>
              <a:t> </a:t>
            </a:r>
            <a:r>
              <a:rPr lang="uk-UA" sz="444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МЕТА  НАВЧАЛЬНОЇ ДИСЦИПЛІНИ </a:t>
            </a:r>
            <a:r>
              <a:rPr lang="ru-RU" sz="4445" dirty="0" smtClean="0"/>
              <a:t/>
            </a:r>
            <a:br>
              <a:rPr lang="ru-RU" sz="4445" dirty="0" smtClean="0"/>
            </a:br>
            <a:endParaRPr lang="ru-RU" sz="4445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- </a:t>
            </a:r>
            <a:r>
              <a:rPr lang="uk-UA" sz="8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формування теоретичних знань і</a:t>
            </a:r>
          </a:p>
          <a:p>
            <a:pPr algn="just">
              <a:buNone/>
            </a:pPr>
            <a:r>
              <a:rPr lang="uk-UA" sz="8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практичних вмінь</a:t>
            </a:r>
            <a:r>
              <a:rPr lang="uk-UA" sz="8000" b="1" dirty="0" smtClean="0">
                <a:latin typeface="Bookman Old Style" panose="02050604050505020204" pitchFamily="18" charset="0"/>
              </a:rPr>
              <a:t> </a:t>
            </a:r>
            <a:r>
              <a:rPr lang="uk-UA" sz="8000" dirty="0" smtClean="0">
                <a:latin typeface="Bookman Old Style" panose="02050604050505020204" pitchFamily="18" charset="0"/>
              </a:rPr>
              <a:t>у роботі з особами,</a:t>
            </a: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 які тривалий час знаходились  у</a:t>
            </a: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 стресовому стані що в свою черг у</a:t>
            </a: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 вплинуло на ментальне здоров’я та</a:t>
            </a: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 рівень когнітивних функцій</a:t>
            </a:r>
          </a:p>
          <a:p>
            <a:pPr algn="just">
              <a:buNone/>
            </a:pPr>
            <a:endParaRPr lang="uk-UA" sz="8000" dirty="0" smtClean="0">
              <a:latin typeface="Bookman Old Style" panose="02050604050505020204" pitchFamily="18" charset="0"/>
            </a:endParaRP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- формування навичок </a:t>
            </a:r>
            <a:r>
              <a:rPr lang="uk-UA" sz="8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збереження</a:t>
            </a:r>
          </a:p>
          <a:p>
            <a:pPr algn="just">
              <a:buNone/>
            </a:pPr>
            <a:r>
              <a:rPr lang="uk-UA" sz="8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власного емоційного стану</a:t>
            </a:r>
            <a:r>
              <a:rPr lang="uk-UA" sz="80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</a:t>
            </a:r>
            <a:endParaRPr lang="uk-UA" sz="8000" dirty="0" smtClean="0">
              <a:latin typeface="Bookman Old Style" panose="02050604050505020204" pitchFamily="18" charset="0"/>
            </a:endParaRP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 стабільного неувага до якого може стати</a:t>
            </a:r>
          </a:p>
          <a:p>
            <a:pPr algn="just">
              <a:buNone/>
            </a:pPr>
            <a:r>
              <a:rPr lang="uk-UA" sz="8000" dirty="0" smtClean="0">
                <a:latin typeface="Bookman Old Style" panose="02050604050505020204" pitchFamily="18" charset="0"/>
              </a:rPr>
              <a:t> причиною емоційного вигорання</a:t>
            </a:r>
          </a:p>
          <a:p>
            <a:pPr algn="just">
              <a:buNone/>
            </a:pPr>
            <a:endParaRPr lang="uk-UA" sz="8000" dirty="0" smtClean="0">
              <a:latin typeface="Bookman Old Style" panose="02050604050505020204" pitchFamily="18" charset="0"/>
            </a:endParaRPr>
          </a:p>
          <a:p>
            <a:pPr algn="just">
              <a:buNone/>
            </a:pPr>
            <a:endParaRPr lang="uk-UA" sz="8000" b="1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uk-UA" sz="8000" b="1" i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СУЧАСНІ ТА ЕФЕКТИВНІ  МЕТОДИ,</a:t>
            </a:r>
          </a:p>
          <a:p>
            <a:pPr algn="just">
              <a:buNone/>
            </a:pPr>
            <a:r>
              <a:rPr lang="uk-UA" sz="8000" b="1" i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         ПІДХОДИ ТА СИСТЕМИ</a:t>
            </a:r>
            <a:endParaRPr lang="ru-RU" sz="8000" b="1" i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endParaRPr lang="ru-RU" sz="8000" b="1" i="1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pic>
        <p:nvPicPr>
          <p:cNvPr id="4" name="Picture 2" descr="C:\Users\asus\Desktop\images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87630" y="3386138"/>
            <a:ext cx="4974462" cy="2848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3243" y="600056"/>
            <a:ext cx="2028672" cy="2400317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54835" y="224792"/>
            <a:ext cx="6216521" cy="6525895"/>
          </a:xfrm>
          <a:solidFill>
            <a:schemeClr val="accent3">
              <a:lumMod val="20000"/>
              <a:lumOff val="80000"/>
            </a:schemeClr>
          </a:solidFill>
          <a:ln w="3175">
            <a:solidFill>
              <a:srgbClr val="FF99FF"/>
            </a:solidFill>
          </a:ln>
        </p:spPr>
        <p:txBody>
          <a:bodyPr>
            <a:normAutofit fontScale="45000" lnSpcReduction="20000"/>
          </a:bodyPr>
          <a:lstStyle/>
          <a:p>
            <a:pPr marL="0" indent="0" algn="just">
              <a:buNone/>
            </a:pP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1996 - </a:t>
            </a:r>
            <a:r>
              <a:rPr lang="uk-UA" alt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Бердянський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державний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педагогічний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інститут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викладач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дошкільної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педагогічки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і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психології</a:t>
            </a:r>
            <a:endParaRPr lang="en-US" sz="2800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2020 - </a:t>
            </a:r>
            <a:r>
              <a:rPr lang="uk-UA" alt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Мелітопольский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державний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педагогічний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університет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ім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Богдана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Хмельницького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, 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психолог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практичний</a:t>
            </a:r>
            <a:r>
              <a:rPr lang="en-US" sz="2800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психолог</a:t>
            </a:r>
            <a:endParaRPr lang="uk-UA" sz="2800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just">
              <a:buNone/>
            </a:pPr>
            <a:endParaRPr lang="en-US" sz="2800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uk-UA" sz="2205" dirty="0" smtClean="0">
              <a:solidFill>
                <a:srgbClr val="21B719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2016 - Occupational Therapists в Kids Abilities</a:t>
            </a:r>
            <a:endParaRPr lang="uk-UA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Pediatric</a:t>
            </a: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Therapy, США (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Міннєсота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Сент-Пол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None/>
            </a:pPr>
            <a:endParaRPr lang="en-US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2018 - Picture Exchange Communication System –</a:t>
            </a:r>
            <a:endParaRPr lang="uk-UA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PECS</a:t>
            </a: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(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комунікаціна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обміном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зображеннями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None/>
            </a:pPr>
            <a:endParaRPr lang="en-US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2019 -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альтернативна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та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додадкова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комунікація</a:t>
            </a:r>
            <a:endParaRPr lang="uk-UA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(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Ст</a:t>
            </a:r>
            <a:r>
              <a:rPr lang="uk-UA" alt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і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вен</a:t>
            </a: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фон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Течнер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Алдона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Мисаковська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None/>
            </a:pPr>
            <a:endParaRPr lang="en-US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*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2019 -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нейропсихологічна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діагностика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і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корекція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в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Київському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інституті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раціонально-інтуітивної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психотерапії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“Я”, </a:t>
            </a:r>
            <a:r>
              <a:rPr lang="uk-UA" alt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тренер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Владислав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Князєв</a:t>
            </a:r>
            <a:r>
              <a:rPr lang="uk-UA" alt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)</a:t>
            </a:r>
          </a:p>
          <a:p>
            <a:pPr marL="0" indent="0" algn="just">
              <a:buNone/>
            </a:pPr>
            <a:endParaRPr lang="en-US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*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2023 - TBRI (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терапія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основана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взаємовідносинах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довіри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)</a:t>
            </a:r>
          </a:p>
          <a:p>
            <a:pPr marL="0" indent="0" algn="just">
              <a:buNone/>
            </a:pPr>
            <a:endParaRPr lang="en-US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*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2023</a:t>
            </a:r>
            <a:r>
              <a:rPr lang="uk-UA" alt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uk-UA" alt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BSFT (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короткотермінова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психотерапія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зосереждена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на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прийняття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735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рішення</a:t>
            </a:r>
            <a:r>
              <a:rPr lang="en-US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)</a:t>
            </a:r>
          </a:p>
          <a:p>
            <a:pPr marL="0" indent="0" algn="just">
              <a:buNone/>
            </a:pPr>
            <a:endParaRPr lang="uk-UA" sz="3735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just">
              <a:buNone/>
            </a:pPr>
            <a:r>
              <a:rPr lang="uk-UA" sz="42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*</a:t>
            </a:r>
            <a:r>
              <a:rPr lang="uk-UA" sz="3735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  <a:sym typeface="+mn-ea"/>
              </a:rPr>
              <a:t> 2024....:) </a:t>
            </a:r>
            <a:endParaRPr lang="uk-UA" altLang="en-US" sz="3735" b="1" i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uk-UA" altLang="en-US" sz="2100" b="1" i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uk-UA" altLang="en-US" sz="2100" b="1" i="1" dirty="0" smtClean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100" dirty="0">
              <a:latin typeface="Bookman Old Style" panose="020506040505050202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331749" y="3225165"/>
            <a:ext cx="3911303" cy="3826510"/>
          </a:xfrm>
          <a:solidFill>
            <a:schemeClr val="accent3">
              <a:lumMod val="20000"/>
              <a:lumOff val="80000"/>
            </a:schemeClr>
          </a:solidFill>
          <a:ln w="3175">
            <a:solidFill>
              <a:srgbClr val="FF99FF"/>
            </a:solidFill>
          </a:ln>
        </p:spPr>
        <p:txBody>
          <a:bodyPr>
            <a:normAutofit fontScale="25000" lnSpcReduction="20000"/>
          </a:bodyPr>
          <a:lstStyle/>
          <a:p>
            <a:endParaRPr lang="uk-UA" sz="189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r>
              <a:rPr lang="uk-UA" sz="1176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Наталя КВАША</a:t>
            </a:r>
            <a:br>
              <a:rPr lang="uk-UA" sz="1176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r>
              <a:rPr lang="uk-UA" sz="672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методистка</a:t>
            </a:r>
            <a:r>
              <a:rPr lang="uk-UA" sz="6720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ЗМТЦСО (</a:t>
            </a:r>
            <a:r>
              <a:rPr lang="uk-UA" sz="6720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нсп</a:t>
            </a:r>
            <a:r>
              <a:rPr lang="uk-UA" sz="6720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) </a:t>
            </a:r>
            <a:r>
              <a:rPr lang="uk-UA" sz="672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викладачка</a:t>
            </a:r>
            <a:r>
              <a:rPr lang="uk-UA" sz="6720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ЗНУ (кафедра соціальної педагогіки та спеціальної освіти),</a:t>
            </a:r>
          </a:p>
          <a:p>
            <a:r>
              <a:rPr lang="uk-UA" sz="672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психологиня</a:t>
            </a:r>
            <a:r>
              <a:rPr lang="en-US" sz="6720" b="1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uk-UA" sz="6720" i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r>
              <a:rPr lang="uk-UA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експертка</a:t>
            </a:r>
            <a:r>
              <a:rPr lang="uk-UA" alt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з корекції  розвитку дітей</a:t>
            </a:r>
            <a:endParaRPr lang="en-US" sz="5880" i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r>
              <a:rPr lang="uk-UA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тренерка</a:t>
            </a:r>
            <a:r>
              <a:rPr lang="uk-UA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консультантка</a:t>
            </a:r>
            <a:r>
              <a:rPr 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uk-UA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спів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організаторка</a:t>
            </a:r>
            <a:r>
              <a:rPr lang="uk-UA" alt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спікер</a:t>
            </a:r>
            <a:r>
              <a:rPr lang="uk-UA" alt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ка</a:t>
            </a:r>
            <a:r>
              <a:rPr 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конференцій</a:t>
            </a:r>
            <a:r>
              <a:rPr lang="en-US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uk-UA" sz="5880" i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r>
              <a:rPr lang="uk-UA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*рецензентка бакалаврських, магістерських програм і  навчальних дисциплін</a:t>
            </a:r>
          </a:p>
          <a:p>
            <a:r>
              <a:rPr lang="uk-UA" sz="5880" i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*</a:t>
            </a:r>
            <a:r>
              <a:rPr lang="uk-UA" sz="5880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  <a:cs typeface="Times New Roman" panose="02020603050405020304" pitchFamily="18" charset="0"/>
              </a:rPr>
              <a:t>стейкхолдерка</a:t>
            </a:r>
            <a:endParaRPr lang="en-US" sz="5880" i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uk-UA" sz="378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65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asus\Desktop\Screenshot_20240524-140758_Tele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50" y="300017"/>
            <a:ext cx="2541868" cy="2700355"/>
          </a:xfrm>
          <a:prstGeom prst="rect">
            <a:avLst/>
          </a:prstGeom>
          <a:noFill/>
          <a:ln w="3175">
            <a:solidFill>
              <a:srgbClr val="FF99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ТЕМИ  ДЛЯ РОЗГЛЯДУ (ЧАСТИНА ПЕРША ДИСЦИПЛІНИ)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6105" y="1680215"/>
            <a:ext cx="10541036" cy="475226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z="28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№1</a:t>
            </a:r>
            <a:r>
              <a:rPr lang="uk-UA" sz="2800" b="1" dirty="0" smtClean="0">
                <a:latin typeface="Bookman Old Style" panose="02050604050505020204" pitchFamily="18" charset="0"/>
              </a:rPr>
              <a:t>  </a:t>
            </a: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Робота з особами з посттравматичним стресовим  </a:t>
            </a:r>
          </a:p>
          <a:p>
            <a:pPr>
              <a:buNone/>
            </a:pP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     розладом (ПТСР).</a:t>
            </a:r>
            <a:endParaRPr lang="ru-RU" sz="2800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28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№2</a:t>
            </a:r>
            <a:r>
              <a:rPr lang="uk-UA" sz="28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uk-UA" sz="2800" dirty="0" smtClean="0">
                <a:latin typeface="Bookman Old Style" panose="02050604050505020204" pitchFamily="18" charset="0"/>
              </a:rPr>
              <a:t> </a:t>
            </a: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Емоційне вигорання. Збереження та підтримка власного</a:t>
            </a:r>
          </a:p>
          <a:p>
            <a:pPr>
              <a:buNone/>
            </a:pP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     ресурсного стану.</a:t>
            </a:r>
            <a:endParaRPr lang="ru-RU" sz="2800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№3</a:t>
            </a:r>
            <a:r>
              <a:rPr lang="uk-UA" sz="2800" dirty="0" smtClean="0">
                <a:latin typeface="Bookman Old Style" panose="02050604050505020204" pitchFamily="18" charset="0"/>
              </a:rPr>
              <a:t>  </a:t>
            </a:r>
            <a:r>
              <a:rPr lang="en-US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TBRI </a:t>
            </a: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- терапія основана на взаємовідносинах довіри у </a:t>
            </a:r>
          </a:p>
          <a:p>
            <a:pPr>
              <a:buNone/>
            </a:pP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     індивідуальній і груповій роботі.</a:t>
            </a:r>
            <a:endParaRPr lang="ru-RU" sz="2800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№4</a:t>
            </a:r>
            <a:r>
              <a:rPr lang="ru-RU" sz="2800" b="1" dirty="0" smtClean="0">
                <a:latin typeface="Bookman Old Style" panose="02050604050505020204" pitchFamily="18" charset="0"/>
              </a:rPr>
              <a:t>  </a:t>
            </a: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Альтернативна та </a:t>
            </a:r>
            <a:r>
              <a:rPr lang="ru-RU" sz="2800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додаткова</a:t>
            </a: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sz="2800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комунікація</a:t>
            </a: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–  бути </a:t>
            </a:r>
          </a:p>
          <a:p>
            <a:pPr>
              <a:buNone/>
            </a:pP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     почутим.</a:t>
            </a:r>
            <a:endParaRPr lang="ru-RU" sz="2800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№5</a:t>
            </a:r>
            <a:r>
              <a:rPr lang="ru-RU" sz="2800" b="1" dirty="0" smtClean="0">
                <a:latin typeface="Bookman Old Style" panose="02050604050505020204" pitchFamily="18" charset="0"/>
              </a:rPr>
              <a:t>  </a:t>
            </a: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Жести як </a:t>
            </a:r>
            <a:r>
              <a:rPr lang="ru-RU" sz="2800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засіб</a:t>
            </a: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</a:t>
            </a:r>
            <a:r>
              <a:rPr lang="ru-RU" sz="2800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комунікації</a:t>
            </a: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при проблемах вербального </a:t>
            </a:r>
          </a:p>
          <a:p>
            <a:pPr>
              <a:buNone/>
            </a:pP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      </a:t>
            </a:r>
            <a:r>
              <a:rPr lang="ru-RU" sz="2800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спілкування</a:t>
            </a:r>
            <a:r>
              <a:rPr lang="ru-RU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.</a:t>
            </a:r>
          </a:p>
          <a:p>
            <a:pPr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№6</a:t>
            </a:r>
            <a:r>
              <a:rPr lang="uk-UA" sz="2800" b="1" dirty="0" smtClean="0">
                <a:latin typeface="Bookman Old Style" panose="02050604050505020204" pitchFamily="18" charset="0"/>
              </a:rPr>
              <a:t>  </a:t>
            </a:r>
            <a:r>
              <a:rPr lang="uk-UA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Консультування: виявлення та узгодження запиту.</a:t>
            </a:r>
            <a:endParaRPr lang="ru-RU" sz="2800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>
                <a:latin typeface="Bookman Old Style" panose="02050604050505020204" pitchFamily="18" charset="0"/>
              </a:rPr>
              <a:t/>
            </a:r>
            <a:br>
              <a:rPr lang="uk-UA" sz="3100" b="1" dirty="0" smtClean="0">
                <a:latin typeface="Bookman Old Style" panose="02050604050505020204" pitchFamily="18" charset="0"/>
              </a:rPr>
            </a:br>
            <a:r>
              <a:rPr lang="uk-UA" sz="3100" b="1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ТЕМА №1: РОБОТА З ОСОБАМИ З ПОСТТРАВМАТИЧНИМ    СТРЕСОВИМ РОЗЛАДОМ (ПТСР)</a:t>
            </a:r>
            <a:r>
              <a:rPr lang="ru-RU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ru-RU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СЬОГОДНІ ПРО: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1. ПТСР. </a:t>
            </a:r>
            <a:r>
              <a:rPr lang="uk-UA" sz="2000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Психотравмуюча</a:t>
            </a: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подія.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2. Початок: час, термін, стан.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3. Прояви та форма.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4. Допомога у подоланні стану, запобігання наслідкам.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5. Прояви ПТСР у дітей.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6. Симптоми у дітей віком до 6 років.</a:t>
            </a:r>
          </a:p>
          <a:p>
            <a:pPr>
              <a:buNone/>
            </a:pPr>
            <a:r>
              <a:rPr lang="uk-UA" sz="20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7. Робота з дорослими та дітьми: спільне та відмінне.</a:t>
            </a:r>
          </a:p>
        </p:txBody>
      </p:sp>
      <p:pic>
        <p:nvPicPr>
          <p:cNvPr id="2050" name="Picture 2" descr="C:\Users\asus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2086" y="2457442"/>
            <a:ext cx="4080296" cy="2996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ПОСТТРАВИАТИЧНИЙ СТРЕСОВИЙ РОЗЛАД (ПТСР) </a:t>
            </a:r>
            <a:r>
              <a:rPr lang="uk-UA" sz="28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-</a:t>
            </a:r>
            <a:r>
              <a:rPr lang="uk-UA" sz="2800" b="1" dirty="0" smtClean="0">
                <a:latin typeface="Bookman Old Style" panose="02050604050505020204" pitchFamily="18" charset="0"/>
              </a:rPr>
              <a:t> </a:t>
            </a:r>
            <a:r>
              <a:rPr lang="uk-UA" sz="28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розлад, який може розвиватися у людини, яка зустрілася з </a:t>
            </a:r>
            <a:r>
              <a:rPr lang="uk-UA" sz="2800" b="1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психотравмуючою</a:t>
            </a:r>
            <a:r>
              <a:rPr lang="uk-UA" sz="28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подією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є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результатом того,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що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людина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пережила, стала </a:t>
            </a:r>
          </a:p>
          <a:p>
            <a:pPr>
              <a:buNone/>
            </a:pP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свідком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або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дізналася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про</a:t>
            </a:r>
          </a:p>
          <a:p>
            <a:pPr>
              <a:buNone/>
            </a:pP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події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що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травмували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які</a:t>
            </a:r>
            <a:endParaRPr lang="ru-RU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могли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призвести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до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смерті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або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серйозних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ru-RU" b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пошкоджень</a:t>
            </a:r>
            <a:endParaRPr lang="ru-RU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uk-UA" dirty="0" smtClean="0"/>
              <a:t>	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" name="Content Placeholder 1" descr="Без названия (1)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68912" y="2586992"/>
            <a:ext cx="4570510" cy="2870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ПСИХОТРАВМУЮЧА  ПОДІЯ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6105" y="1680215"/>
            <a:ext cx="5756436" cy="47522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небезпечна ситуація для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життя та здоров’я людини,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супроводжуватися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відчуттям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безсилля,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страху,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жахливими картинами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(військові або  бойові дії,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терористичні  акти, вбивства,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сексуальне або фізичне </a:t>
            </a:r>
          </a:p>
          <a:p>
            <a:pPr>
              <a:buNone/>
            </a:pPr>
            <a:r>
              <a:rPr lang="uk-UA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насильство,  ДТП тощо</a:t>
            </a:r>
          </a:p>
        </p:txBody>
      </p:sp>
      <p:pic>
        <p:nvPicPr>
          <p:cNvPr id="1026" name="Picture 2" descr="C:\Users\asus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57523" y="2243128"/>
            <a:ext cx="446595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ВПЛИВАЄ НА РІВЕНЬ ТРАВМАТИЧНОСТІ ПОДІЇ</a:t>
            </a:r>
            <a:r>
              <a:rPr lang="ru-RU" sz="4000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Раптовість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та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непередбачуваність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;</a:t>
            </a:r>
          </a:p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Тривалість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та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повторюваність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;</a:t>
            </a:r>
          </a:p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Відсутність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контролю</a:t>
            </a:r>
            <a:r>
              <a:rPr lang="ru-RU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почуття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безпорадності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;</a:t>
            </a:r>
          </a:p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Наявність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ризику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смерті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та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фізичних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ушкоджень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для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самої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людини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її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близьких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чи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соціально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незахищених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груп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(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наприклад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дітей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та людей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похилого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віку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);</a:t>
            </a:r>
          </a:p>
          <a:p>
            <a:pPr lvl="0">
              <a:buNone/>
            </a:pP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Примус до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порушення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норм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Моралі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важливих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особистих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переконань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та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цінностей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;</a:t>
            </a:r>
          </a:p>
          <a:p>
            <a:pPr lvl="0">
              <a:buNone/>
            </a:pP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Приниження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особистості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.</a:t>
            </a:r>
          </a:p>
          <a:p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pic>
        <p:nvPicPr>
          <p:cNvPr id="2052" name="Picture 4" descr="C:\Users\asus\Desktop\Без названия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48903" y="2386006"/>
            <a:ext cx="4739362" cy="3449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88370"/>
            <a:ext cx="10369868" cy="8831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/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ПОЧОЧАТОК: час, </a:t>
            </a:r>
            <a:r>
              <a:rPr lang="ru-RU" b="1" dirty="0" err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термін</a:t>
            </a:r>
            <a:r>
              <a:rPr lang="ru-RU" b="1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стан</a:t>
            </a:r>
            <a:r>
              <a:rPr lang="ru-RU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Bookman Old Style" panose="02050604050505020204" pitchFamily="18" charset="0"/>
              </a:rPr>
            </a:br>
            <a:endParaRPr lang="ru-RU" dirty="0" smtClean="0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ПОЧАТОК ПРОЯВЛЕННЯ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протягом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перших 3-х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місяців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після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травматичної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події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але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не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пізніше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року</a:t>
            </a:r>
          </a:p>
          <a:p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ОДУЖУЄ БІЛЬШІСТЬ ТИХ, ХТО СТРАЖДАЄ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протягом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першого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року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після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події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ВАРТО ЗВЕРНУТИСЯ ЗА ПРОФЕСІЙНОЮ ДОПОМОГОЮ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якщо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ПТСР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триває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понад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6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місяців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після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травмуючої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події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й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стан не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покращується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pPr lvl="0"/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ПОВТОРНЕ ПЕРЕЖИВАННЯ 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травматичного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досвіду</a:t>
            </a:r>
            <a:r>
              <a:rPr lang="ru-RU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виявляється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у</a:t>
            </a:r>
            <a:r>
              <a:rPr lang="ru-RU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сильних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реакціях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: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серцебиття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пітливість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порушення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сну,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нічні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кошмари</a:t>
            </a:r>
            <a:r>
              <a:rPr lang="ru-RU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Bookman Old Style" panose="02050604050505020204" pitchFamily="18" charset="0"/>
              </a:rPr>
              <a:t>тощо</a:t>
            </a:r>
            <a:endParaRPr lang="ru-RU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Bookman Old Style" panose="02050604050505020204" pitchFamily="18" charset="0"/>
            </a:endParaRPr>
          </a:p>
          <a:p>
            <a:endParaRPr lang="ru-RU" dirty="0" smtClean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pic>
        <p:nvPicPr>
          <p:cNvPr id="3075" name="Picture 3" descr="C:\Users\asus\Desktop\images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44857" y="2314568"/>
            <a:ext cx="4336146" cy="2845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672</Words>
  <Application>WPS Presentation</Application>
  <PresentationFormat>Произвольный</PresentationFormat>
  <Paragraphs>167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ЗАПОРІЗЬКИЙ  НАЦІОНАЛЬНИЙ  УНІВЕРСИТЕТ КАФЕДРА СОЦІАЛЬНОЇ ПЕДАГОГІКИ ТА СПЕЦІАЛЬНОЇ ОСВІТИ 2024    НАВЧАЛЬНА ДИСЦИПЛІНА: ЛОГОКОРЕКЦІЙНА РОБОТА В УМОВАХ ПІСЛЯВОЄННОЇ ВІДБУДОВИ КРАЇНИ  </vt:lpstr>
      <vt:lpstr>  МЕТА  НАВЧАЛЬНОЇ ДИСЦИПЛІНИ  </vt:lpstr>
      <vt:lpstr>Слайд 3</vt:lpstr>
      <vt:lpstr>ТЕМИ  ДЛЯ РОЗГЛЯДУ (ЧАСТИНА ПЕРША ДИСЦИПЛІНИ)</vt:lpstr>
      <vt:lpstr> ТЕМА №1: РОБОТА З ОСОБАМИ З ПОСТТРАВМАТИЧНИМ    СТРЕСОВИМ РОЗЛАДОМ (ПТСР) </vt:lpstr>
      <vt:lpstr>ПОСТТРАВИАТИЧНИЙ СТРЕСОВИЙ РОЗЛАД (ПТСР) - розлад, який може розвиватися у людини, яка зустрілася з психотравмуючою подією</vt:lpstr>
      <vt:lpstr>ПСИХОТРАВМУЮЧА  ПОДІЯ</vt:lpstr>
      <vt:lpstr>ВПЛИВАЄ НА РІВЕНЬ ТРАВМАТИЧНОСТІ ПОДІЇ:</vt:lpstr>
      <vt:lpstr> ПОЧОЧАТОК: час, термін, стан </vt:lpstr>
      <vt:lpstr>ПРОЯВИ та ФОРМА</vt:lpstr>
      <vt:lpstr>ДОПОМОГА  У ПОДОЛАННІ СТАНУ, ЗАПОБІГАННЯ НАСЛІДКАМ</vt:lpstr>
      <vt:lpstr>СИМПТОМИ У ДІТЕЙ ВІКОМ ДО 6 РОКІВ </vt:lpstr>
      <vt:lpstr>РОБОТА З ДОРОСЛИМИ І ДІТЬМИ: спільне та відмінне</vt:lpstr>
      <vt:lpstr>ЗАВДАННЯ на практичне заняття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</dc:title>
  <dc:creator>asus</dc:creator>
  <cp:lastModifiedBy>asus</cp:lastModifiedBy>
  <cp:revision>124</cp:revision>
  <dcterms:created xsi:type="dcterms:W3CDTF">2024-08-26T05:26:00Z</dcterms:created>
  <dcterms:modified xsi:type="dcterms:W3CDTF">2024-09-11T07:09:36Z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762C51984C4B48EBBCDAFA6C340D0C02_12</vt:lpwstr>
  </property>
  <property fmtid="{D5CDD505-2E9C-101B-9397-08002B2CF9AE}" pid="3" name="KSOProductBuildVer">
    <vt:lpwstr>1033-12.2.0.13472</vt:lpwstr>
  </property>
</Properties>
</file>