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9" r:id="rId3"/>
    <p:sldId id="277" r:id="rId4"/>
    <p:sldId id="258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70" r:id="rId13"/>
    <p:sldId id="274" r:id="rId14"/>
    <p:sldId id="272" r:id="rId15"/>
    <p:sldId id="273" r:id="rId16"/>
  </p:sldIdLst>
  <p:sldSz cx="11522075" cy="72009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268" userDrawn="1">
          <p15:clr>
            <a:srgbClr val="A4A3A4"/>
          </p15:clr>
        </p15:guide>
        <p15:guide id="2" pos="396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howGuides="1">
      <p:cViewPr varScale="1">
        <p:scale>
          <a:sx n="61" d="100"/>
          <a:sy n="61" d="100"/>
        </p:scale>
        <p:origin x="-1074" y="-84"/>
      </p:cViewPr>
      <p:guideLst>
        <p:guide orient="horz" pos="2268"/>
        <p:guide pos="362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64157" y="2236949"/>
            <a:ext cx="9793764" cy="1543526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28314" y="4080510"/>
            <a:ext cx="8065453" cy="184023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353506" y="288375"/>
            <a:ext cx="2592467" cy="614410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76106" y="288375"/>
            <a:ext cx="7585366" cy="61441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0167" y="4627250"/>
            <a:ext cx="9793764" cy="1430179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0167" y="3052049"/>
            <a:ext cx="9793764" cy="157519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76105" y="1680215"/>
            <a:ext cx="5088916" cy="475226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857057" y="1680215"/>
            <a:ext cx="5088916" cy="475226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76104" y="1611869"/>
            <a:ext cx="5090917" cy="6717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76104" y="2283619"/>
            <a:ext cx="5090917" cy="41488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853056" y="1611869"/>
            <a:ext cx="5092917" cy="6717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853056" y="2283619"/>
            <a:ext cx="5092917" cy="41488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6104" y="286704"/>
            <a:ext cx="3790684" cy="122015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04814" y="286707"/>
            <a:ext cx="6441160" cy="614576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76104" y="1506858"/>
            <a:ext cx="3790684" cy="49256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58409" y="5040632"/>
            <a:ext cx="6913245" cy="5950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58409" y="643414"/>
            <a:ext cx="6913245" cy="43205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258409" y="5635707"/>
            <a:ext cx="6913245" cy="84510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6106" y="288370"/>
            <a:ext cx="10369868" cy="12001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76106" y="1680215"/>
            <a:ext cx="10369868" cy="47522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76106" y="6674172"/>
            <a:ext cx="2688484" cy="3833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936710" y="6674172"/>
            <a:ext cx="3648658" cy="3833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57489" y="6674172"/>
            <a:ext cx="2688484" cy="3833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0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3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63938" y="457202"/>
            <a:ext cx="9793618" cy="5102225"/>
          </a:xfrm>
        </p:spPr>
        <p:txBody>
          <a:bodyPr>
            <a:normAutofit/>
          </a:bodyPr>
          <a:lstStyle/>
          <a:p>
            <a:r>
              <a:rPr lang="uk-UA" sz="2000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ЗАПОРІЗЬКИЙ  НАЦІОНАЛЬНИЙ  УНІВЕРСИТЕТ</a:t>
            </a:r>
            <a:r>
              <a:rPr lang="uk-UA" sz="2400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/>
            </a:r>
            <a:br>
              <a:rPr lang="uk-UA" sz="2400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</a:br>
            <a:r>
              <a:rPr lang="uk-UA" sz="2000" b="1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КАФЕДРА СОЦІАЛЬНОЇ ПЕДАГОГІКИ ТА СПЕЦІАЛЬНОЇ ОСВІТИ</a:t>
            </a:r>
            <a:r>
              <a:rPr lang="uk-UA" sz="20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/>
            </a:r>
            <a:br>
              <a:rPr lang="uk-UA" sz="20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</a:br>
            <a:r>
              <a:rPr lang="uk-UA" sz="2400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sym typeface="+mn-ea"/>
              </a:rPr>
              <a:t>2024</a:t>
            </a:r>
            <a:r>
              <a:rPr lang="uk-UA" sz="24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/>
            </a:r>
            <a:br>
              <a:rPr lang="uk-UA" sz="24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</a:br>
            <a:r>
              <a:rPr lang="uk-UA" sz="24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/>
            </a:r>
            <a:br>
              <a:rPr lang="uk-UA" sz="24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</a:br>
            <a:r>
              <a:rPr lang="uk-UA" sz="24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/>
            </a:r>
            <a:br>
              <a:rPr lang="uk-UA" sz="24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</a:br>
            <a:r>
              <a:rPr lang="uk-UA" sz="24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/>
            </a:r>
            <a:br>
              <a:rPr lang="uk-UA" sz="24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</a:br>
            <a:r>
              <a:rPr lang="uk-UA" sz="2400" b="1" dirty="0" smtClean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НАВЧАЛЬНА ДИСЦИПЛІНА:</a:t>
            </a:r>
            <a:r>
              <a:rPr lang="ru-RU" sz="2400" dirty="0" smtClean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/>
            </a:r>
            <a:br>
              <a:rPr lang="ru-RU" sz="2400" dirty="0" smtClean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</a:br>
            <a:r>
              <a:rPr lang="uk-UA" sz="4000" b="1" dirty="0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ЛОГОКОРЕКЦІЙНА РОБОТА В УМОВАХ ПІСЛЯВОЄННОЇ ВІДБУДОВИ КРАЇНИ</a:t>
            </a:r>
            <a:r>
              <a:rPr lang="ru-RU" sz="4000" dirty="0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/>
            </a:r>
            <a:br>
              <a:rPr lang="ru-RU" sz="4000" dirty="0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</a:rPr>
            </a:br>
            <a:r>
              <a:rPr lang="uk-UA" sz="2400" b="1" dirty="0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/>
            </a:r>
            <a:br>
              <a:rPr lang="uk-UA" sz="2400" b="1" dirty="0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</a:rPr>
            </a:br>
            <a:endParaRPr lang="uk-UA" sz="2400" b="1" dirty="0" smtClean="0">
              <a:gradFill>
                <a:gsLst>
                  <a:gs pos="0">
                    <a:srgbClr val="14CD68"/>
                  </a:gs>
                  <a:gs pos="100000">
                    <a:srgbClr val="035C7D"/>
                  </a:gs>
                </a:gsLst>
                <a:lin scaled="0"/>
              </a:gradFill>
              <a:latin typeface="Bookman Old Style" panose="020506040505050202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5571" y="5815028"/>
            <a:ext cx="10712209" cy="1071570"/>
          </a:xfrm>
        </p:spPr>
        <p:txBody>
          <a:bodyPr>
            <a:normAutofit fontScale="87500" lnSpcReduction="10000"/>
          </a:bodyPr>
          <a:lstStyle/>
          <a:p>
            <a:endParaRPr lang="uk-UA" sz="1800" b="1" dirty="0" smtClean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r"/>
            <a:r>
              <a:rPr lang="uk-UA" sz="1800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НАТАЛЯ КВАША</a:t>
            </a:r>
            <a:r>
              <a:rPr lang="uk-UA" sz="1200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, ВИКЛАДАЧ</a:t>
            </a:r>
            <a:endParaRPr lang="uk-UA" sz="1200" b="1" dirty="0" smtClean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r"/>
            <a:r>
              <a:rPr lang="uk-UA" sz="1800" b="1" dirty="0" smtClean="0">
                <a:solidFill>
                  <a:srgbClr val="FF0000"/>
                </a:solidFill>
                <a:latin typeface="Bookman Old Style" panose="02050604050505020204" pitchFamily="18" charset="0"/>
                <a:sym typeface="+mn-ea"/>
              </a:rPr>
              <a:t/>
            </a:r>
            <a:br>
              <a:rPr lang="uk-UA" sz="1800" b="1" dirty="0" smtClean="0">
                <a:solidFill>
                  <a:srgbClr val="FF0000"/>
                </a:solidFill>
                <a:latin typeface="Bookman Old Style" panose="02050604050505020204" pitchFamily="18" charset="0"/>
                <a:sym typeface="+mn-ea"/>
              </a:rPr>
            </a:br>
            <a:endParaRPr lang="uk-UA" sz="1800" b="1" dirty="0" smtClean="0">
              <a:gradFill>
                <a:gsLst>
                  <a:gs pos="0">
                    <a:srgbClr val="14CD68"/>
                  </a:gs>
                  <a:gs pos="100000">
                    <a:srgbClr val="035C7D"/>
                  </a:gs>
                </a:gsLst>
                <a:lin scaled="0"/>
              </a:gradFill>
              <a:latin typeface="Bookman Old Style" panose="020506040505050202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4000" b="1" dirty="0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ПРОЯВИ та ФОРМА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lvl="0">
              <a:buNone/>
            </a:pPr>
            <a:r>
              <a:rPr lang="ru-RU" b="1" dirty="0" err="1" smtClean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стійкі</a:t>
            </a:r>
            <a:r>
              <a:rPr lang="ru-RU" b="1" dirty="0" smtClean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 </a:t>
            </a:r>
            <a:r>
              <a:rPr lang="ru-RU" b="1" dirty="0" err="1" smtClean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негативні</a:t>
            </a:r>
            <a:r>
              <a:rPr lang="ru-RU" b="1" dirty="0" smtClean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 </a:t>
            </a:r>
            <a:r>
              <a:rPr lang="ru-RU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переконання</a:t>
            </a:r>
            <a:endParaRPr lang="ru-RU" dirty="0" smtClean="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latin typeface="Bookman Old Style" panose="02050604050505020204" pitchFamily="18" charset="0"/>
            </a:endParaRPr>
          </a:p>
          <a:p>
            <a:pPr lvl="0">
              <a:buNone/>
            </a:pPr>
            <a:r>
              <a:rPr lang="ru-RU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про себе, </a:t>
            </a:r>
            <a:r>
              <a:rPr lang="ru-RU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інших</a:t>
            </a:r>
            <a:r>
              <a:rPr lang="ru-RU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 та </a:t>
            </a:r>
            <a:r>
              <a:rPr lang="ru-RU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світ</a:t>
            </a:r>
            <a:endParaRPr lang="ru-RU" dirty="0" smtClean="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latin typeface="Bookman Old Style" panose="02050604050505020204" pitchFamily="18" charset="0"/>
            </a:endParaRPr>
          </a:p>
          <a:p>
            <a:pPr lvl="0">
              <a:buNone/>
            </a:pPr>
            <a:endParaRPr lang="ru-RU" dirty="0" smtClean="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latin typeface="Bookman Old Style" panose="02050604050505020204" pitchFamily="18" charset="0"/>
            </a:endParaRPr>
          </a:p>
          <a:p>
            <a:pPr lvl="0">
              <a:buNone/>
            </a:pPr>
            <a:r>
              <a:rPr lang="ru-RU" b="1" dirty="0" err="1" smtClean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непохитні</a:t>
            </a:r>
            <a:r>
              <a:rPr lang="ru-RU" b="1" dirty="0" smtClean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 </a:t>
            </a:r>
            <a:r>
              <a:rPr lang="ru-RU" b="1" dirty="0" err="1" smtClean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викривлені</a:t>
            </a:r>
            <a:r>
              <a:rPr lang="ru-RU" b="1" dirty="0" smtClean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 </a:t>
            </a:r>
          </a:p>
          <a:p>
            <a:pPr lvl="0">
              <a:buNone/>
            </a:pPr>
            <a:r>
              <a:rPr lang="ru-RU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переконання</a:t>
            </a:r>
            <a:r>
              <a:rPr lang="ru-RU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 про причини та </a:t>
            </a:r>
          </a:p>
          <a:p>
            <a:pPr lvl="0">
              <a:buNone/>
            </a:pPr>
            <a:r>
              <a:rPr lang="ru-RU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наслідки</a:t>
            </a:r>
            <a:r>
              <a:rPr lang="ru-RU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 </a:t>
            </a:r>
          </a:p>
          <a:p>
            <a:pPr lvl="0">
              <a:buNone/>
            </a:pPr>
            <a:endParaRPr lang="ru-RU" dirty="0" smtClean="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latin typeface="Bookman Old Style" panose="02050604050505020204" pitchFamily="18" charset="0"/>
            </a:endParaRPr>
          </a:p>
          <a:p>
            <a:pPr lvl="0">
              <a:buNone/>
            </a:pPr>
            <a:r>
              <a:rPr lang="ru-RU" b="1" dirty="0" err="1" smtClean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труднощі</a:t>
            </a:r>
            <a:r>
              <a:rPr lang="ru-RU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 у </a:t>
            </a:r>
            <a:r>
              <a:rPr lang="ru-RU" b="1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переживанні</a:t>
            </a:r>
            <a:r>
              <a:rPr lang="ru-RU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 </a:t>
            </a:r>
          </a:p>
          <a:p>
            <a:pPr lvl="0">
              <a:buNone/>
            </a:pPr>
            <a:r>
              <a:rPr lang="ru-RU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позитивних</a:t>
            </a:r>
            <a:r>
              <a:rPr lang="ru-RU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 </a:t>
            </a:r>
            <a:r>
              <a:rPr lang="ru-RU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емоцій</a:t>
            </a:r>
            <a:r>
              <a:rPr lang="ru-RU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, </a:t>
            </a:r>
            <a:r>
              <a:rPr lang="ru-RU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почуття</a:t>
            </a:r>
            <a:r>
              <a:rPr lang="ru-RU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 </a:t>
            </a:r>
          </a:p>
          <a:p>
            <a:pPr lvl="0">
              <a:buNone/>
            </a:pPr>
            <a:r>
              <a:rPr lang="ru-RU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провини</a:t>
            </a:r>
            <a:r>
              <a:rPr lang="ru-RU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, страху, сорому.</a:t>
            </a:r>
          </a:p>
          <a:p>
            <a:pPr lvl="0"/>
            <a:endParaRPr lang="ru-RU" dirty="0" smtClean="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</a:endParaRPr>
          </a:p>
          <a:p>
            <a:endParaRPr lang="ru-RU" dirty="0" smtClean="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lvl="0">
              <a:buNone/>
            </a:pPr>
            <a:r>
              <a:rPr lang="uk-UA" b="1" i="1" dirty="0" smtClean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У ОСОБИ ПІД ЧАС </a:t>
            </a:r>
          </a:p>
          <a:p>
            <a:pPr lvl="0">
              <a:buNone/>
            </a:pPr>
            <a:r>
              <a:rPr lang="uk-UA" b="1" i="1" dirty="0" smtClean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СПІВПРАЦІ МОЖЛИВО </a:t>
            </a:r>
          </a:p>
          <a:p>
            <a:pPr lvl="0">
              <a:buNone/>
            </a:pPr>
            <a:r>
              <a:rPr lang="uk-UA" b="1" i="1" dirty="0" smtClean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ПОМІТИТИ:</a:t>
            </a:r>
            <a:endParaRPr lang="ru-RU" b="1" i="1" dirty="0" smtClean="0">
              <a:gradFill>
                <a:gsLst>
                  <a:gs pos="0">
                    <a:srgbClr val="012D86"/>
                  </a:gs>
                  <a:gs pos="100000">
                    <a:srgbClr val="0E2557"/>
                  </a:gs>
                </a:gsLst>
                <a:lin scaled="0"/>
              </a:gradFill>
              <a:latin typeface="Bookman Old Style" panose="02050604050505020204" pitchFamily="18" charset="0"/>
            </a:endParaRPr>
          </a:p>
          <a:p>
            <a:pPr lvl="0">
              <a:buNone/>
            </a:pPr>
            <a:r>
              <a:rPr lang="ru-RU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надмірна</a:t>
            </a:r>
            <a:r>
              <a:rPr lang="ru-RU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 </a:t>
            </a:r>
            <a:r>
              <a:rPr lang="ru-RU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дратівливість</a:t>
            </a:r>
            <a:r>
              <a:rPr lang="ru-RU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, </a:t>
            </a:r>
          </a:p>
          <a:p>
            <a:pPr lvl="0">
              <a:buNone/>
            </a:pPr>
            <a:r>
              <a:rPr lang="ru-RU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тривожність</a:t>
            </a:r>
            <a:r>
              <a:rPr lang="ru-RU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, </a:t>
            </a:r>
            <a:r>
              <a:rPr lang="ru-RU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спалахи</a:t>
            </a:r>
            <a:r>
              <a:rPr lang="ru-RU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 </a:t>
            </a:r>
            <a:r>
              <a:rPr lang="ru-RU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гніву</a:t>
            </a:r>
            <a:r>
              <a:rPr lang="ru-RU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, </a:t>
            </a:r>
          </a:p>
          <a:p>
            <a:pPr lvl="0">
              <a:buNone/>
            </a:pPr>
            <a:r>
              <a:rPr lang="ru-RU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пильність</a:t>
            </a:r>
            <a:r>
              <a:rPr lang="ru-RU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,  </a:t>
            </a:r>
            <a:r>
              <a:rPr lang="ru-RU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підвищена</a:t>
            </a:r>
            <a:r>
              <a:rPr lang="ru-RU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 </a:t>
            </a:r>
          </a:p>
          <a:p>
            <a:pPr lvl="0">
              <a:buNone/>
            </a:pPr>
            <a:r>
              <a:rPr lang="ru-RU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лякливість,труднощі</a:t>
            </a:r>
            <a:r>
              <a:rPr lang="ru-RU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 </a:t>
            </a:r>
            <a:r>
              <a:rPr lang="ru-RU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з</a:t>
            </a:r>
            <a:r>
              <a:rPr lang="ru-RU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 </a:t>
            </a:r>
            <a:r>
              <a:rPr lang="ru-RU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увагою</a:t>
            </a:r>
            <a:r>
              <a:rPr lang="ru-RU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 </a:t>
            </a:r>
          </a:p>
          <a:p>
            <a:pPr lvl="0">
              <a:buNone/>
            </a:pPr>
            <a:r>
              <a:rPr lang="ru-RU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та </a:t>
            </a:r>
            <a:r>
              <a:rPr lang="ru-RU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концентрацією</a:t>
            </a:r>
            <a:endParaRPr lang="ru-RU" dirty="0" smtClean="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latin typeface="Bookman Old Style" panose="02050604050505020204" pitchFamily="18" charset="0"/>
            </a:endParaRPr>
          </a:p>
          <a:p>
            <a:endParaRPr lang="uk-UA" dirty="0" smtClean="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</a:endParaRPr>
          </a:p>
          <a:p>
            <a:pPr>
              <a:buNone/>
            </a:pPr>
            <a:r>
              <a:rPr lang="ru-RU" sz="2200" b="1" i="1" dirty="0" smtClean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ПТСР </a:t>
            </a:r>
            <a:r>
              <a:rPr lang="ru-RU" sz="2200" b="1" i="1" dirty="0" err="1" smtClean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має</a:t>
            </a:r>
            <a:r>
              <a:rPr lang="ru-RU" sz="2200" b="1" i="1" dirty="0" smtClean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 три </a:t>
            </a:r>
            <a:r>
              <a:rPr lang="ru-RU" sz="2200" b="1" i="1" dirty="0" err="1" smtClean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форми</a:t>
            </a:r>
            <a:r>
              <a:rPr lang="ru-RU" sz="2200" b="1" i="1" dirty="0" smtClean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: </a:t>
            </a:r>
            <a:r>
              <a:rPr lang="ru-RU" sz="2200" b="1" i="1" dirty="0" err="1" smtClean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гостра</a:t>
            </a:r>
            <a:r>
              <a:rPr lang="ru-RU" sz="2200" b="1" i="1" dirty="0" smtClean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, </a:t>
            </a:r>
          </a:p>
          <a:p>
            <a:pPr>
              <a:buNone/>
            </a:pPr>
            <a:r>
              <a:rPr lang="ru-RU" sz="2200" b="1" i="1" dirty="0" err="1" smtClean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хронічна</a:t>
            </a:r>
            <a:r>
              <a:rPr lang="ru-RU" sz="2200" b="1" i="1" dirty="0" smtClean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, </a:t>
            </a:r>
            <a:r>
              <a:rPr lang="ru-RU" sz="2200" b="1" i="1" dirty="0" err="1" smtClean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відстрочена</a:t>
            </a:r>
            <a:endParaRPr lang="ru-RU" sz="2200" b="1" i="1" dirty="0" smtClean="0">
              <a:gradFill>
                <a:gsLst>
                  <a:gs pos="0">
                    <a:srgbClr val="E30000"/>
                  </a:gs>
                  <a:gs pos="100000">
                    <a:srgbClr val="760303"/>
                  </a:gs>
                </a:gsLst>
                <a:lin scaled="0"/>
              </a:gradFill>
              <a:latin typeface="Bookman Old Style" panose="02050604050505020204" pitchFamily="18" charset="0"/>
            </a:endParaRPr>
          </a:p>
          <a:p>
            <a:endParaRPr lang="ru-RU" sz="2200" b="1" i="1" dirty="0" smtClean="0">
              <a:gradFill>
                <a:gsLst>
                  <a:gs pos="0">
                    <a:srgbClr val="E30000"/>
                  </a:gs>
                  <a:gs pos="100000">
                    <a:srgbClr val="760303"/>
                  </a:gs>
                </a:gsLst>
                <a:lin scaled="0"/>
              </a:gradFill>
              <a:latin typeface="Bookman Old Style" panose="020506040505050202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600" b="1" dirty="0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ДОПОМОГА  У ПОДОЛАННІ СТАНУ, ЗАПОБІГАННЯ НАСЛІДКАМ</a:t>
            </a:r>
          </a:p>
        </p:txBody>
      </p:sp>
      <p:pic>
        <p:nvPicPr>
          <p:cNvPr id="4098" name="Picture 2" descr="C:\Users\asus\Desktop\img_4906-1.pn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1749" y="1528748"/>
            <a:ext cx="3634774" cy="4360022"/>
          </a:xfrm>
          <a:prstGeom prst="rect">
            <a:avLst/>
          </a:prstGeom>
          <a:noFill/>
        </p:spPr>
      </p:pic>
      <p:pic>
        <p:nvPicPr>
          <p:cNvPr id="4099" name="Picture 3" descr="C:\Users\asus\Desktop\Без названия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189797" y="4171954"/>
            <a:ext cx="3919100" cy="2852325"/>
          </a:xfrm>
          <a:prstGeom prst="rect">
            <a:avLst/>
          </a:prstGeom>
          <a:noFill/>
        </p:spPr>
      </p:pic>
      <p:pic>
        <p:nvPicPr>
          <p:cNvPr id="4100" name="Picture 4" descr="C:\Users\asus\Desktop\images (7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353287" y="1743062"/>
            <a:ext cx="3686761" cy="335758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6106" y="528616"/>
            <a:ext cx="10369868" cy="959904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>
                <a:gradFill>
                  <a:gsLst>
                    <a:gs pos="0">
                      <a:srgbClr val="7B32B2"/>
                    </a:gs>
                    <a:gs pos="100000">
                      <a:srgbClr val="401A5D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СИМПТОМИ У ДІТЕЙ ВІКОМ ДО 6 РОКІВ</a:t>
            </a:r>
            <a:r>
              <a:rPr lang="ru-RU" sz="3600" dirty="0" smtClean="0">
                <a:gradFill>
                  <a:gsLst>
                    <a:gs pos="0">
                      <a:srgbClr val="7B32B2"/>
                    </a:gs>
                    <a:gs pos="100000">
                      <a:srgbClr val="401A5D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/>
            </a:r>
            <a:br>
              <a:rPr lang="ru-RU" sz="3600" dirty="0" smtClean="0">
                <a:gradFill>
                  <a:gsLst>
                    <a:gs pos="0">
                      <a:srgbClr val="7B32B2"/>
                    </a:gs>
                    <a:gs pos="100000">
                      <a:srgbClr val="401A5D"/>
                    </a:gs>
                  </a:gsLst>
                  <a:lin scaled="0"/>
                </a:gradFill>
                <a:latin typeface="Bookman Old Style" panose="02050604050505020204" pitchFamily="18" charset="0"/>
              </a:rPr>
            </a:br>
            <a:endParaRPr lang="ru-RU" sz="3600" dirty="0" smtClean="0">
              <a:gradFill>
                <a:gsLst>
                  <a:gs pos="0">
                    <a:srgbClr val="7B32B2"/>
                  </a:gs>
                  <a:gs pos="100000">
                    <a:srgbClr val="401A5D"/>
                  </a:gs>
                </a:gsLst>
                <a:lin scaled="0"/>
              </a:gradFill>
              <a:latin typeface="Bookman Old Style" panose="02050604050505020204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576105" y="1680215"/>
            <a:ext cx="5088916" cy="4992069"/>
          </a:xfrm>
          <a:solidFill>
            <a:schemeClr val="bg1">
              <a:lumMod val="85000"/>
            </a:schemeClr>
          </a:solidFill>
        </p:spPr>
        <p:txBody>
          <a:bodyPr>
            <a:normAutofit fontScale="92500" lnSpcReduction="10000"/>
          </a:bodyPr>
          <a:lstStyle/>
          <a:p>
            <a:pPr lvl="0">
              <a:buNone/>
            </a:pPr>
            <a:r>
              <a:rPr lang="ru-RU" sz="2000" b="1" dirty="0" err="1" smtClean="0">
                <a:solidFill>
                  <a:srgbClr val="C00000"/>
                </a:solidFill>
                <a:latin typeface="Bookman Old Style" panose="02050604050505020204" pitchFamily="18" charset="0"/>
              </a:rPr>
              <a:t>обмежена</a:t>
            </a:r>
            <a:r>
              <a:rPr lang="ru-RU" sz="2000" b="1" dirty="0" smtClean="0">
                <a:solidFill>
                  <a:srgbClr val="C00000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b="1" dirty="0" err="1" smtClean="0">
                <a:solidFill>
                  <a:srgbClr val="C00000"/>
                </a:solidFill>
                <a:latin typeface="Bookman Old Style" panose="02050604050505020204" pitchFamily="18" charset="0"/>
              </a:rPr>
              <a:t>гра</a:t>
            </a:r>
            <a:r>
              <a:rPr lang="ru-RU" sz="2000" b="1" dirty="0" smtClean="0">
                <a:solidFill>
                  <a:srgbClr val="C00000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  <a:latin typeface="Bookman Old Style" panose="02050604050505020204" pitchFamily="18" charset="0"/>
              </a:rPr>
              <a:t>й</a:t>
            </a:r>
            <a:r>
              <a:rPr lang="ru-RU" sz="20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 “</a:t>
            </a:r>
            <a:r>
              <a:rPr lang="ru-RU" sz="2000" dirty="0" err="1" smtClean="0">
                <a:solidFill>
                  <a:srgbClr val="0070C0"/>
                </a:solidFill>
                <a:latin typeface="Bookman Old Style" panose="02050604050505020204" pitchFamily="18" charset="0"/>
              </a:rPr>
              <a:t>закрита</a:t>
            </a:r>
            <a:r>
              <a:rPr lang="ru-RU" sz="20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” </a:t>
            </a:r>
            <a:r>
              <a:rPr lang="ru-RU" sz="2000" dirty="0" err="1" smtClean="0">
                <a:solidFill>
                  <a:srgbClr val="0070C0"/>
                </a:solidFill>
                <a:latin typeface="Bookman Old Style" panose="02050604050505020204" pitchFamily="18" charset="0"/>
              </a:rPr>
              <a:t>поведінка</a:t>
            </a:r>
            <a:endParaRPr lang="ru-RU" sz="2000" dirty="0" smtClean="0">
              <a:solidFill>
                <a:srgbClr val="0070C0"/>
              </a:solidFill>
              <a:latin typeface="Bookman Old Style" panose="02050604050505020204" pitchFamily="18" charset="0"/>
            </a:endParaRPr>
          </a:p>
          <a:p>
            <a:pPr lvl="0">
              <a:buNone/>
            </a:pPr>
            <a:r>
              <a:rPr lang="ru-RU" sz="2000" b="1" dirty="0" err="1" smtClean="0">
                <a:solidFill>
                  <a:srgbClr val="C00000"/>
                </a:solidFill>
                <a:latin typeface="Bookman Old Style" panose="02050604050505020204" pitchFamily="18" charset="0"/>
              </a:rPr>
              <a:t>гра</a:t>
            </a:r>
            <a:r>
              <a:rPr lang="ru-RU" sz="2000" b="1" dirty="0" smtClean="0">
                <a:solidFill>
                  <a:srgbClr val="C00000"/>
                </a:solidFill>
                <a:latin typeface="Bookman Old Style" panose="02050604050505020204" pitchFamily="18" charset="0"/>
              </a:rPr>
              <a:t>,</a:t>
            </a:r>
            <a:r>
              <a:rPr lang="ru-RU" sz="20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  <a:latin typeface="Bookman Old Style" panose="02050604050505020204" pitchFamily="18" charset="0"/>
              </a:rPr>
              <a:t>що</a:t>
            </a:r>
            <a:r>
              <a:rPr lang="ru-RU" sz="20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  <a:latin typeface="Bookman Old Style" panose="02050604050505020204" pitchFamily="18" charset="0"/>
              </a:rPr>
              <a:t>пов’язана</a:t>
            </a:r>
            <a:r>
              <a:rPr lang="ru-RU" sz="20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  <a:latin typeface="Bookman Old Style" panose="02050604050505020204" pitchFamily="18" charset="0"/>
              </a:rPr>
              <a:t>із</a:t>
            </a:r>
            <a:r>
              <a:rPr lang="ru-RU" sz="20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  <a:latin typeface="Bookman Old Style" panose="02050604050505020204" pitchFamily="18" charset="0"/>
              </a:rPr>
              <a:t>травматичними</a:t>
            </a:r>
            <a:endParaRPr lang="ru-RU" sz="2000" dirty="0" smtClean="0">
              <a:solidFill>
                <a:srgbClr val="0070C0"/>
              </a:solidFill>
              <a:latin typeface="Bookman Old Style" panose="02050604050505020204" pitchFamily="18" charset="0"/>
            </a:endParaRPr>
          </a:p>
          <a:p>
            <a:pPr lvl="0">
              <a:buNone/>
            </a:pPr>
            <a:r>
              <a:rPr lang="ru-RU" sz="20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  <a:latin typeface="Bookman Old Style" panose="02050604050505020204" pitchFamily="18" charset="0"/>
              </a:rPr>
              <a:t>подіями</a:t>
            </a:r>
            <a:r>
              <a:rPr lang="ru-RU" sz="20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  <a:latin typeface="Bookman Old Style" panose="02050604050505020204" pitchFamily="18" charset="0"/>
              </a:rPr>
              <a:t>і</a:t>
            </a:r>
            <a:r>
              <a:rPr lang="ru-RU" sz="20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  <a:latin typeface="Bookman Old Style" panose="02050604050505020204" pitchFamily="18" charset="0"/>
              </a:rPr>
              <a:t>повторюється</a:t>
            </a:r>
            <a:r>
              <a:rPr lang="ru-RU" sz="20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 </a:t>
            </a:r>
          </a:p>
          <a:p>
            <a:pPr lvl="0">
              <a:buNone/>
            </a:pPr>
            <a:r>
              <a:rPr lang="ru-RU" sz="20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(</a:t>
            </a:r>
            <a:r>
              <a:rPr lang="ru-RU" sz="2000" dirty="0" err="1" smtClean="0">
                <a:solidFill>
                  <a:srgbClr val="0070C0"/>
                </a:solidFill>
                <a:latin typeface="Bookman Old Style" panose="02050604050505020204" pitchFamily="18" charset="0"/>
              </a:rPr>
              <a:t>повторне</a:t>
            </a:r>
            <a:r>
              <a:rPr lang="ru-RU" sz="20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  <a:latin typeface="Bookman Old Style" panose="02050604050505020204" pitchFamily="18" charset="0"/>
              </a:rPr>
              <a:t>переживання</a:t>
            </a:r>
            <a:r>
              <a:rPr lang="ru-RU" sz="20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  <a:latin typeface="Bookman Old Style" panose="02050604050505020204" pitchFamily="18" charset="0"/>
              </a:rPr>
              <a:t>травми</a:t>
            </a:r>
            <a:r>
              <a:rPr lang="ru-RU" sz="20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)</a:t>
            </a:r>
          </a:p>
          <a:p>
            <a:pPr lvl="0">
              <a:buNone/>
            </a:pPr>
            <a:r>
              <a:rPr lang="ru-RU" sz="2000" b="1" dirty="0" err="1" smtClean="0">
                <a:solidFill>
                  <a:srgbClr val="C00000"/>
                </a:solidFill>
                <a:latin typeface="Bookman Old Style" panose="02050604050505020204" pitchFamily="18" charset="0"/>
              </a:rPr>
              <a:t>втрата</a:t>
            </a:r>
            <a:r>
              <a:rPr lang="ru-RU" sz="2000" b="1" dirty="0" smtClean="0">
                <a:solidFill>
                  <a:srgbClr val="C00000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b="1" dirty="0" err="1" smtClean="0">
                <a:solidFill>
                  <a:srgbClr val="C00000"/>
                </a:solidFill>
                <a:latin typeface="Bookman Old Style" panose="02050604050505020204" pitchFamily="18" charset="0"/>
              </a:rPr>
              <a:t>інтересу</a:t>
            </a:r>
            <a:r>
              <a:rPr lang="ru-RU" sz="2000" b="1" dirty="0" smtClean="0">
                <a:solidFill>
                  <a:srgbClr val="C00000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до речей та справ</a:t>
            </a:r>
          </a:p>
          <a:p>
            <a:pPr lvl="0">
              <a:buNone/>
            </a:pPr>
            <a:r>
              <a:rPr lang="ru-RU" sz="2000" b="1" dirty="0" err="1" smtClean="0">
                <a:solidFill>
                  <a:srgbClr val="C00000"/>
                </a:solidFill>
                <a:latin typeface="Bookman Old Style" panose="02050604050505020204" pitchFamily="18" charset="0"/>
              </a:rPr>
              <a:t>дратівливість</a:t>
            </a:r>
            <a:r>
              <a:rPr lang="ru-RU" sz="20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, </a:t>
            </a:r>
            <a:r>
              <a:rPr lang="ru-RU" sz="2000" dirty="0" err="1" smtClean="0">
                <a:solidFill>
                  <a:srgbClr val="0070C0"/>
                </a:solidFill>
                <a:latin typeface="Bookman Old Style" panose="02050604050505020204" pitchFamily="18" charset="0"/>
              </a:rPr>
              <a:t>спалахи</a:t>
            </a:r>
            <a:r>
              <a:rPr lang="ru-RU" sz="20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  <a:latin typeface="Bookman Old Style" panose="02050604050505020204" pitchFamily="18" charset="0"/>
              </a:rPr>
              <a:t>гніву,прояви</a:t>
            </a:r>
            <a:endParaRPr lang="ru-RU" sz="2000" dirty="0" smtClean="0">
              <a:solidFill>
                <a:srgbClr val="0070C0"/>
              </a:solidFill>
              <a:latin typeface="Bookman Old Style" panose="02050604050505020204" pitchFamily="18" charset="0"/>
            </a:endParaRPr>
          </a:p>
          <a:p>
            <a:pPr lvl="0">
              <a:buNone/>
            </a:pPr>
            <a:r>
              <a:rPr lang="ru-RU" sz="20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  <a:latin typeface="Bookman Old Style" panose="02050604050505020204" pitchFamily="18" charset="0"/>
              </a:rPr>
              <a:t>жорстокості</a:t>
            </a:r>
            <a:r>
              <a:rPr lang="ru-RU" sz="20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,  </a:t>
            </a:r>
            <a:r>
              <a:rPr lang="ru-RU" sz="2000" dirty="0" err="1" smtClean="0">
                <a:solidFill>
                  <a:srgbClr val="0070C0"/>
                </a:solidFill>
                <a:latin typeface="Bookman Old Style" panose="02050604050505020204" pitchFamily="18" charset="0"/>
              </a:rPr>
              <a:t>істерики,пригніченість</a:t>
            </a:r>
            <a:r>
              <a:rPr lang="ru-RU" sz="20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 </a:t>
            </a:r>
          </a:p>
          <a:p>
            <a:pPr lvl="0">
              <a:buNone/>
            </a:pPr>
            <a:r>
              <a:rPr lang="ru-RU" sz="2000" b="1" dirty="0" err="1" smtClean="0">
                <a:solidFill>
                  <a:srgbClr val="C00000"/>
                </a:solidFill>
                <a:latin typeface="Bookman Old Style" panose="02050604050505020204" pitchFamily="18" charset="0"/>
              </a:rPr>
              <a:t>перебільшена</a:t>
            </a:r>
            <a:r>
              <a:rPr lang="ru-RU" sz="2000" b="1" dirty="0" smtClean="0">
                <a:solidFill>
                  <a:srgbClr val="C00000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b="1" dirty="0" err="1" smtClean="0">
                <a:solidFill>
                  <a:srgbClr val="C00000"/>
                </a:solidFill>
                <a:latin typeface="Bookman Old Style" panose="02050604050505020204" pitchFamily="18" charset="0"/>
              </a:rPr>
              <a:t>реакція</a:t>
            </a:r>
            <a:r>
              <a:rPr lang="ru-RU" sz="2000" b="1" dirty="0" smtClean="0">
                <a:solidFill>
                  <a:srgbClr val="C00000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  <a:latin typeface="Bookman Old Style" panose="02050604050505020204" pitchFamily="18" charset="0"/>
              </a:rPr>
              <a:t>переляку</a:t>
            </a:r>
            <a:r>
              <a:rPr lang="ru-RU" sz="20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 </a:t>
            </a:r>
          </a:p>
          <a:p>
            <a:pPr lvl="0">
              <a:buNone/>
            </a:pPr>
            <a:r>
              <a:rPr lang="ru-RU" sz="2000" b="1" dirty="0" err="1" smtClean="0">
                <a:solidFill>
                  <a:srgbClr val="C00000"/>
                </a:solidFill>
                <a:latin typeface="Bookman Old Style" panose="02050604050505020204" pitchFamily="18" charset="0"/>
              </a:rPr>
              <a:t>труднощі</a:t>
            </a:r>
            <a:r>
              <a:rPr lang="ru-RU" sz="20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  <a:latin typeface="Bookman Old Style" panose="02050604050505020204" pitchFamily="18" charset="0"/>
              </a:rPr>
              <a:t>з</a:t>
            </a:r>
            <a:r>
              <a:rPr lang="ru-RU" sz="20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  <a:latin typeface="Bookman Old Style" panose="02050604050505020204" pitchFamily="18" charset="0"/>
              </a:rPr>
              <a:t>концентрацією</a:t>
            </a:r>
            <a:r>
              <a:rPr lang="ru-RU" sz="20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  <a:latin typeface="Bookman Old Style" panose="02050604050505020204" pitchFamily="18" charset="0"/>
              </a:rPr>
              <a:t>уваги</a:t>
            </a:r>
            <a:endParaRPr lang="ru-RU" sz="2000" dirty="0" smtClean="0">
              <a:solidFill>
                <a:srgbClr val="0070C0"/>
              </a:solidFill>
              <a:latin typeface="Bookman Old Style" panose="02050604050505020204" pitchFamily="18" charset="0"/>
            </a:endParaRPr>
          </a:p>
          <a:p>
            <a:pPr lvl="0">
              <a:buNone/>
            </a:pPr>
            <a:r>
              <a:rPr lang="ru-RU" sz="2000" b="1" dirty="0" err="1" smtClean="0">
                <a:solidFill>
                  <a:srgbClr val="C00000"/>
                </a:solidFill>
                <a:latin typeface="Bookman Old Style" panose="02050604050505020204" pitchFamily="18" charset="0"/>
              </a:rPr>
              <a:t>регресія</a:t>
            </a:r>
            <a:r>
              <a:rPr lang="ru-RU" sz="2000" b="1" dirty="0" smtClean="0">
                <a:solidFill>
                  <a:srgbClr val="C00000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b="1" dirty="0" err="1" smtClean="0">
                <a:solidFill>
                  <a:srgbClr val="C00000"/>
                </a:solidFill>
                <a:latin typeface="Bookman Old Style" panose="02050604050505020204" pitchFamily="18" charset="0"/>
              </a:rPr>
              <a:t>розвитку</a:t>
            </a:r>
            <a:r>
              <a:rPr lang="ru-RU" sz="2000" b="1" dirty="0" smtClean="0">
                <a:solidFill>
                  <a:srgbClr val="C00000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(</a:t>
            </a:r>
            <a:r>
              <a:rPr lang="ru-RU" sz="2000" dirty="0" err="1" smtClean="0">
                <a:solidFill>
                  <a:srgbClr val="0070C0"/>
                </a:solidFill>
                <a:latin typeface="Bookman Old Style" panose="02050604050505020204" pitchFamily="18" charset="0"/>
              </a:rPr>
              <a:t>втрата</a:t>
            </a:r>
            <a:r>
              <a:rPr lang="ru-RU" sz="20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  <a:latin typeface="Bookman Old Style" panose="02050604050505020204" pitchFamily="18" charset="0"/>
              </a:rPr>
              <a:t>звичок</a:t>
            </a:r>
            <a:r>
              <a:rPr lang="ru-RU" sz="20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,</a:t>
            </a:r>
          </a:p>
          <a:p>
            <a:pPr lvl="0">
              <a:buNone/>
            </a:pPr>
            <a:r>
              <a:rPr lang="ru-RU" sz="2000" dirty="0" err="1" smtClean="0">
                <a:solidFill>
                  <a:srgbClr val="0070C0"/>
                </a:solidFill>
                <a:latin typeface="Bookman Old Style" panose="02050604050505020204" pitchFamily="18" charset="0"/>
              </a:rPr>
              <a:t>навичок</a:t>
            </a:r>
            <a:r>
              <a:rPr lang="ru-RU" sz="20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, </a:t>
            </a:r>
            <a:r>
              <a:rPr lang="ru-RU" sz="2000" dirty="0" err="1" smtClean="0">
                <a:solidFill>
                  <a:srgbClr val="0070C0"/>
                </a:solidFill>
                <a:latin typeface="Bookman Old Style" panose="02050604050505020204" pitchFamily="18" charset="0"/>
              </a:rPr>
              <a:t>труднощі</a:t>
            </a:r>
            <a:r>
              <a:rPr lang="ru-RU" sz="20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 у  </a:t>
            </a:r>
            <a:r>
              <a:rPr lang="ru-RU" sz="2000" dirty="0" err="1" smtClean="0">
                <a:solidFill>
                  <a:srgbClr val="0070C0"/>
                </a:solidFill>
                <a:latin typeface="Bookman Old Style" panose="02050604050505020204" pitchFamily="18" charset="0"/>
              </a:rPr>
              <a:t>використанні</a:t>
            </a:r>
            <a:r>
              <a:rPr lang="ru-RU" sz="20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 </a:t>
            </a:r>
          </a:p>
          <a:p>
            <a:pPr lvl="0">
              <a:buNone/>
            </a:pPr>
            <a:r>
              <a:rPr lang="ru-RU" sz="2000" dirty="0" err="1" smtClean="0">
                <a:solidFill>
                  <a:srgbClr val="0070C0"/>
                </a:solidFill>
                <a:latin typeface="Bookman Old Style" panose="02050604050505020204" pitchFamily="18" charset="0"/>
              </a:rPr>
              <a:t>мови</a:t>
            </a:r>
            <a:r>
              <a:rPr lang="ru-RU" sz="20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/</a:t>
            </a:r>
            <a:r>
              <a:rPr lang="ru-RU" sz="2000" dirty="0" err="1" smtClean="0">
                <a:solidFill>
                  <a:srgbClr val="0070C0"/>
                </a:solidFill>
                <a:latin typeface="Bookman Old Style" panose="02050604050505020204" pitchFamily="18" charset="0"/>
              </a:rPr>
              <a:t>вербальній</a:t>
            </a:r>
            <a:r>
              <a:rPr lang="ru-RU" sz="20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  <a:latin typeface="Bookman Old Style" panose="02050604050505020204" pitchFamily="18" charset="0"/>
              </a:rPr>
              <a:t>комунікації</a:t>
            </a:r>
            <a:r>
              <a:rPr lang="ru-RU" sz="20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  <a:latin typeface="Bookman Old Style" panose="02050604050505020204" pitchFamily="18" charset="0"/>
              </a:rPr>
              <a:t>тощо</a:t>
            </a:r>
            <a:r>
              <a:rPr lang="ru-RU" sz="20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)</a:t>
            </a:r>
          </a:p>
          <a:p>
            <a:pPr lvl="0">
              <a:buNone/>
            </a:pPr>
            <a:endParaRPr lang="ru-RU" sz="2000" dirty="0" smtClean="0">
              <a:solidFill>
                <a:srgbClr val="0070C0"/>
              </a:solidFill>
              <a:latin typeface="Bookman Old Style" panose="02050604050505020204" pitchFamily="18" charset="0"/>
            </a:endParaRPr>
          </a:p>
          <a:p>
            <a:pPr lvl="0" algn="ctr">
              <a:buNone/>
            </a:pPr>
            <a:r>
              <a:rPr lang="uk-UA" sz="2000" b="1" i="1" dirty="0" smtClean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діагностується не раніше ніж через місяць після травми</a:t>
            </a:r>
            <a:endParaRPr lang="ru-RU" sz="2000" i="1" dirty="0" smtClean="0">
              <a:solidFill>
                <a:srgbClr val="0070C0"/>
              </a:solidFill>
              <a:latin typeface="Bookman Old Style" panose="02050604050505020204" pitchFamily="18" charset="0"/>
            </a:endParaRPr>
          </a:p>
          <a:p>
            <a:endParaRPr lang="ru-RU" dirty="0" smtClean="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latin typeface="Bookman Old Style" panose="02050604050505020204" pitchFamily="18" charset="0"/>
            </a:endParaRPr>
          </a:p>
        </p:txBody>
      </p:sp>
      <p:pic>
        <p:nvPicPr>
          <p:cNvPr id="1027" name="Picture 3" descr="C:\Users\asus\Desktop\images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118227" y="1743062"/>
            <a:ext cx="2730646" cy="1701846"/>
          </a:xfrm>
          <a:prstGeom prst="rect">
            <a:avLst/>
          </a:prstGeom>
          <a:noFill/>
        </p:spPr>
      </p:pic>
      <p:pic>
        <p:nvPicPr>
          <p:cNvPr id="1028" name="Picture 4" descr="C:\Users\asus\Desktop\Без названия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975747" y="3243260"/>
            <a:ext cx="1699685" cy="1428760"/>
          </a:xfrm>
          <a:prstGeom prst="rect">
            <a:avLst/>
          </a:prstGeom>
          <a:noFill/>
        </p:spPr>
      </p:pic>
      <p:pic>
        <p:nvPicPr>
          <p:cNvPr id="1031" name="Picture 7" descr="C:\Users\asus\Desktop\Без названия (2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61301" y="4814896"/>
            <a:ext cx="3357895" cy="187977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РОБОТА З ДОРОСЛИМИ І ДІТЬМИ: спільне та відмінне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AutoNum type="arabicPeriod"/>
            </a:pPr>
            <a:endParaRPr lang="uk-UA" b="1" dirty="0" smtClean="0">
              <a:latin typeface="Bookman Old Style" panose="02050604050505020204" pitchFamily="18" charset="0"/>
            </a:endParaRPr>
          </a:p>
          <a:p>
            <a:pPr marL="514350" indent="-514350">
              <a:buAutoNum type="arabicPeriod"/>
            </a:pPr>
            <a:r>
              <a:rPr lang="uk-UA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СПОСТЕРІГАЄМО</a:t>
            </a:r>
          </a:p>
          <a:p>
            <a:pPr marL="514350" indent="-514350">
              <a:buAutoNum type="arabicPeriod"/>
            </a:pPr>
            <a:r>
              <a:rPr lang="uk-UA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ЗАПИТУЄМО/УТОЧНЮЄМО (я вірно зрозуміла що…)</a:t>
            </a:r>
          </a:p>
          <a:p>
            <a:pPr marL="514350" indent="-514350">
              <a:buAutoNum type="arabicPeriod"/>
            </a:pPr>
            <a:r>
              <a:rPr lang="uk-UA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ВРАХУВАННЯ СТАНУ (рівень активності, зміст завдань та вправ)</a:t>
            </a:r>
          </a:p>
          <a:p>
            <a:pPr marL="514350" indent="-514350">
              <a:buAutoNum type="arabicPeriod"/>
            </a:pPr>
            <a:r>
              <a:rPr lang="uk-UA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ПОЄДНУЄМО МЕТОДИ </a:t>
            </a:r>
          </a:p>
          <a:p>
            <a:pPr marL="514350" indent="-514350">
              <a:buAutoNum type="arabicPeriod"/>
            </a:pPr>
            <a:r>
              <a:rPr lang="uk-UA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СПІВПРАЦЯ З ІНШИМИ ФАХІВЦЯМИ </a:t>
            </a:r>
          </a:p>
          <a:p>
            <a:pPr marL="514350" indent="-514350">
              <a:buAutoNum type="arabicPeriod"/>
            </a:pPr>
            <a:r>
              <a:rPr lang="uk-UA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СПІВПРАЦЮЄМО З БАТЬКАМИ (дитина)</a:t>
            </a:r>
          </a:p>
        </p:txBody>
      </p:sp>
      <p:pic>
        <p:nvPicPr>
          <p:cNvPr id="1026" name="Picture 2" descr="C:\Users\asus\Desktop\images (1)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891674" y="3243262"/>
            <a:ext cx="5183725" cy="257080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ЗАВДАННЯ на практичне заняття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uk-UA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Скласти </a:t>
            </a:r>
          </a:p>
          <a:p>
            <a:pPr>
              <a:buNone/>
            </a:pPr>
            <a:r>
              <a:rPr lang="uk-UA" b="1" dirty="0" smtClean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перелік із 10 запинань</a:t>
            </a:r>
            <a:endParaRPr lang="uk-UA" b="1" dirty="0" smtClean="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latin typeface="Bookman Old Style" panose="02050604050505020204" pitchFamily="18" charset="0"/>
            </a:endParaRPr>
          </a:p>
          <a:p>
            <a:pPr>
              <a:buNone/>
            </a:pPr>
            <a:r>
              <a:rPr lang="uk-UA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на первинну бесіду</a:t>
            </a:r>
          </a:p>
          <a:p>
            <a:pPr>
              <a:buNone/>
            </a:pPr>
            <a:r>
              <a:rPr lang="uk-UA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(перша зустріч) </a:t>
            </a:r>
          </a:p>
          <a:p>
            <a:r>
              <a:rPr lang="uk-UA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доросла людина - ?</a:t>
            </a:r>
          </a:p>
          <a:p>
            <a:r>
              <a:rPr lang="uk-UA" b="1" dirty="0" smtClean="0">
                <a:gradFill>
                  <a:gsLst>
                    <a:gs pos="0">
                      <a:srgbClr val="7B32B2"/>
                    </a:gs>
                    <a:gs pos="100000">
                      <a:srgbClr val="401A5D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дитина -?</a:t>
            </a:r>
          </a:p>
          <a:p>
            <a:endParaRPr lang="uk-UA" b="1" dirty="0" smtClean="0">
              <a:gradFill>
                <a:gsLst>
                  <a:gs pos="0">
                    <a:srgbClr val="7B32B2"/>
                  </a:gs>
                  <a:gs pos="100000">
                    <a:srgbClr val="401A5D"/>
                  </a:gs>
                </a:gsLst>
                <a:lin scaled="0"/>
              </a:gradFill>
              <a:latin typeface="Bookman Old Style" panose="02050604050505020204" pitchFamily="18" charset="0"/>
            </a:endParaRPr>
          </a:p>
        </p:txBody>
      </p:sp>
      <p:pic>
        <p:nvPicPr>
          <p:cNvPr id="3075" name="Picture 3" descr="C:\Users\asus\Desktop\Без названия (4)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046789" y="3600450"/>
            <a:ext cx="4547345" cy="28967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1188752" y="1679577"/>
            <a:ext cx="9180824" cy="4752975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uk-UA" sz="4000" b="1" dirty="0" smtClean="0">
              <a:latin typeface="Bookman Old Style" panose="02050604050505020204" pitchFamily="18" charset="0"/>
            </a:endParaRPr>
          </a:p>
          <a:p>
            <a:pPr algn="ctr">
              <a:buNone/>
            </a:pPr>
            <a:r>
              <a:rPr lang="uk-UA" sz="4800" b="1" dirty="0" smtClean="0">
                <a:latin typeface="Bookman Old Style" panose="02050604050505020204" pitchFamily="18" charset="0"/>
              </a:rPr>
              <a:t>   </a:t>
            </a:r>
            <a:r>
              <a:rPr lang="uk-UA" sz="5400" b="1" dirty="0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ДЯКУЮ ЗА УВАГУ </a:t>
            </a:r>
            <a:r>
              <a:rPr lang="uk-UA" sz="5400" b="1" dirty="0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  <a:sym typeface="Wingdings" panose="05000000000000000000" pitchFamily="2" charset="2"/>
              </a:rPr>
              <a:t>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/>
            </a:r>
            <a:br>
              <a:rPr lang="uk-UA" dirty="0" smtClean="0"/>
            </a:br>
            <a:r>
              <a:rPr lang="uk-UA" sz="3600" b="1" dirty="0" smtClean="0">
                <a:latin typeface="Bookman Old Style" panose="02050604050505020204" pitchFamily="18" charset="0"/>
              </a:rPr>
              <a:t> </a:t>
            </a:r>
            <a:r>
              <a:rPr lang="uk-UA" sz="4445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МЕТА  НАВЧАЛЬНОЇ ДИСЦИПЛІНИ </a:t>
            </a:r>
            <a:r>
              <a:rPr lang="ru-RU" sz="4445" dirty="0" smtClean="0"/>
              <a:t/>
            </a:r>
            <a:br>
              <a:rPr lang="ru-RU" sz="4445" dirty="0" smtClean="0"/>
            </a:br>
            <a:endParaRPr lang="ru-RU" sz="4445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25000" lnSpcReduction="20000"/>
          </a:bodyPr>
          <a:lstStyle/>
          <a:p>
            <a:pPr algn="just">
              <a:buNone/>
            </a:pPr>
            <a:r>
              <a:rPr lang="uk-UA" sz="8000" dirty="0" smtClean="0">
                <a:latin typeface="Bookman Old Style" panose="02050604050505020204" pitchFamily="18" charset="0"/>
              </a:rPr>
              <a:t>- </a:t>
            </a:r>
            <a:r>
              <a:rPr lang="uk-UA" sz="8000" b="1" dirty="0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формування теоретичних знань і</a:t>
            </a:r>
          </a:p>
          <a:p>
            <a:pPr algn="just">
              <a:buNone/>
            </a:pPr>
            <a:r>
              <a:rPr lang="uk-UA" sz="8000" b="1" dirty="0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 практичних вмінь</a:t>
            </a:r>
            <a:r>
              <a:rPr lang="uk-UA" sz="8000" b="1" dirty="0" smtClean="0">
                <a:latin typeface="Bookman Old Style" panose="02050604050505020204" pitchFamily="18" charset="0"/>
              </a:rPr>
              <a:t> </a:t>
            </a:r>
            <a:r>
              <a:rPr lang="uk-UA" sz="8000" dirty="0" smtClean="0">
                <a:latin typeface="Bookman Old Style" panose="02050604050505020204" pitchFamily="18" charset="0"/>
              </a:rPr>
              <a:t>у роботі з особами,</a:t>
            </a:r>
          </a:p>
          <a:p>
            <a:pPr algn="just">
              <a:buNone/>
            </a:pPr>
            <a:r>
              <a:rPr lang="uk-UA" sz="8000" dirty="0" smtClean="0">
                <a:latin typeface="Bookman Old Style" panose="02050604050505020204" pitchFamily="18" charset="0"/>
              </a:rPr>
              <a:t> які тривалий час знаходились  у</a:t>
            </a:r>
          </a:p>
          <a:p>
            <a:pPr algn="just">
              <a:buNone/>
            </a:pPr>
            <a:r>
              <a:rPr lang="uk-UA" sz="8000" dirty="0" smtClean="0">
                <a:latin typeface="Bookman Old Style" panose="02050604050505020204" pitchFamily="18" charset="0"/>
              </a:rPr>
              <a:t> стресовому стані що в свою черг у</a:t>
            </a:r>
          </a:p>
          <a:p>
            <a:pPr algn="just">
              <a:buNone/>
            </a:pPr>
            <a:r>
              <a:rPr lang="uk-UA" sz="8000" dirty="0" smtClean="0">
                <a:latin typeface="Bookman Old Style" panose="02050604050505020204" pitchFamily="18" charset="0"/>
              </a:rPr>
              <a:t> вплинуло на ментальне здоров’я та</a:t>
            </a:r>
          </a:p>
          <a:p>
            <a:pPr algn="just">
              <a:buNone/>
            </a:pPr>
            <a:r>
              <a:rPr lang="uk-UA" sz="8000" dirty="0" smtClean="0">
                <a:latin typeface="Bookman Old Style" panose="02050604050505020204" pitchFamily="18" charset="0"/>
              </a:rPr>
              <a:t> рівень когнітивних функцій</a:t>
            </a:r>
          </a:p>
          <a:p>
            <a:pPr algn="just">
              <a:buNone/>
            </a:pPr>
            <a:endParaRPr lang="uk-UA" sz="8000" dirty="0" smtClean="0">
              <a:latin typeface="Bookman Old Style" panose="02050604050505020204" pitchFamily="18" charset="0"/>
            </a:endParaRPr>
          </a:p>
          <a:p>
            <a:pPr algn="just">
              <a:buNone/>
            </a:pPr>
            <a:r>
              <a:rPr lang="uk-UA" sz="8000" dirty="0" smtClean="0">
                <a:latin typeface="Bookman Old Style" panose="02050604050505020204" pitchFamily="18" charset="0"/>
              </a:rPr>
              <a:t>- формування навичок </a:t>
            </a:r>
            <a:r>
              <a:rPr lang="uk-UA" sz="8000" b="1" dirty="0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збереження</a:t>
            </a:r>
          </a:p>
          <a:p>
            <a:pPr algn="just">
              <a:buNone/>
            </a:pPr>
            <a:r>
              <a:rPr lang="uk-UA" sz="8000" b="1" dirty="0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 власного емоційного стану</a:t>
            </a:r>
            <a:r>
              <a:rPr lang="uk-UA" sz="8000" dirty="0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,</a:t>
            </a:r>
            <a:endParaRPr lang="uk-UA" sz="8000" dirty="0" smtClean="0">
              <a:latin typeface="Bookman Old Style" panose="02050604050505020204" pitchFamily="18" charset="0"/>
            </a:endParaRPr>
          </a:p>
          <a:p>
            <a:pPr algn="just">
              <a:buNone/>
            </a:pPr>
            <a:r>
              <a:rPr lang="uk-UA" sz="8000" dirty="0" smtClean="0">
                <a:latin typeface="Bookman Old Style" panose="02050604050505020204" pitchFamily="18" charset="0"/>
              </a:rPr>
              <a:t> стабільного неувага до якого може стати</a:t>
            </a:r>
          </a:p>
          <a:p>
            <a:pPr algn="just">
              <a:buNone/>
            </a:pPr>
            <a:r>
              <a:rPr lang="uk-UA" sz="8000" dirty="0" smtClean="0">
                <a:latin typeface="Bookman Old Style" panose="02050604050505020204" pitchFamily="18" charset="0"/>
              </a:rPr>
              <a:t> причиною емоційного вигорання</a:t>
            </a:r>
          </a:p>
          <a:p>
            <a:pPr algn="just">
              <a:buNone/>
            </a:pPr>
            <a:endParaRPr lang="uk-UA" sz="8000" dirty="0" smtClean="0">
              <a:latin typeface="Bookman Old Style" panose="02050604050505020204" pitchFamily="18" charset="0"/>
            </a:endParaRPr>
          </a:p>
          <a:p>
            <a:pPr algn="just">
              <a:buNone/>
            </a:pPr>
            <a:endParaRPr lang="uk-UA" sz="8000" b="1" dirty="0" smtClean="0">
              <a:latin typeface="Bookman Old Style" panose="02050604050505020204" pitchFamily="18" charset="0"/>
            </a:endParaRPr>
          </a:p>
          <a:p>
            <a:pPr algn="ctr">
              <a:buNone/>
            </a:pPr>
            <a:r>
              <a:rPr lang="uk-UA" sz="8000" b="1" i="1" dirty="0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СУЧАСНІ ТА ЕФЕКТИВНІ  МЕТОДИ,</a:t>
            </a:r>
          </a:p>
          <a:p>
            <a:pPr algn="just">
              <a:buNone/>
            </a:pPr>
            <a:r>
              <a:rPr lang="uk-UA" sz="8000" b="1" i="1" dirty="0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           ПІДХОДИ ТА СИСТЕМИ</a:t>
            </a:r>
            <a:endParaRPr lang="ru-RU" sz="8000" b="1" i="1" dirty="0" smtClean="0">
              <a:gradFill>
                <a:gsLst>
                  <a:gs pos="0">
                    <a:srgbClr val="14CD68"/>
                  </a:gs>
                  <a:gs pos="100000">
                    <a:srgbClr val="035C7D"/>
                  </a:gs>
                </a:gsLst>
                <a:lin scaled="0"/>
              </a:gradFill>
              <a:latin typeface="Bookman Old Style" panose="02050604050505020204" pitchFamily="18" charset="0"/>
            </a:endParaRPr>
          </a:p>
          <a:p>
            <a:pPr>
              <a:buNone/>
            </a:pPr>
            <a:endParaRPr lang="ru-RU" sz="8000" b="1" i="1" dirty="0" smtClean="0">
              <a:gradFill>
                <a:gsLst>
                  <a:gs pos="0">
                    <a:srgbClr val="14CD68"/>
                  </a:gs>
                  <a:gs pos="100000">
                    <a:srgbClr val="035C7D"/>
                  </a:gs>
                </a:gsLst>
                <a:lin scaled="0"/>
              </a:gradFill>
              <a:latin typeface="Bookman Old Style" panose="02050604050505020204" pitchFamily="18" charset="0"/>
            </a:endParaRPr>
          </a:p>
        </p:txBody>
      </p:sp>
      <p:pic>
        <p:nvPicPr>
          <p:cNvPr id="4" name="Picture 2" descr="C:\Users\asus\Desktop\images (6)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087630" y="3386138"/>
            <a:ext cx="4974462" cy="284885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83243" y="600056"/>
            <a:ext cx="2028672" cy="2400317"/>
          </a:xfrm>
        </p:spPr>
        <p:txBody>
          <a:bodyPr>
            <a:normAutofit/>
          </a:bodyPr>
          <a:lstStyle/>
          <a:p>
            <a:endParaRPr lang="ru-RU" dirty="0">
              <a:solidFill>
                <a:srgbClr val="0070C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4554835" y="224792"/>
            <a:ext cx="6216521" cy="6525895"/>
          </a:xfrm>
          <a:solidFill>
            <a:schemeClr val="accent3">
              <a:lumMod val="20000"/>
              <a:lumOff val="80000"/>
            </a:schemeClr>
          </a:solidFill>
          <a:ln w="3175">
            <a:solidFill>
              <a:srgbClr val="FF99FF"/>
            </a:solidFill>
          </a:ln>
        </p:spPr>
        <p:txBody>
          <a:bodyPr>
            <a:normAutofit fontScale="45000" lnSpcReduction="20000"/>
          </a:bodyPr>
          <a:lstStyle/>
          <a:p>
            <a:pPr marL="0" indent="0" algn="just">
              <a:buNone/>
            </a:pPr>
            <a:r>
              <a:rPr lang="en-US" sz="2800" dirty="0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  <a:sym typeface="+mn-ea"/>
              </a:rPr>
              <a:t>1996 - </a:t>
            </a:r>
            <a:r>
              <a:rPr lang="uk-UA" altLang="en-US" sz="2800" dirty="0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dirty="0" err="1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  <a:sym typeface="+mn-ea"/>
              </a:rPr>
              <a:t>Бердянський</a:t>
            </a:r>
            <a:r>
              <a:rPr lang="en-US" sz="2800" dirty="0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uk-UA" altLang="en-US" sz="2800" dirty="0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dirty="0" err="1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  <a:sym typeface="+mn-ea"/>
              </a:rPr>
              <a:t>державний</a:t>
            </a:r>
            <a:r>
              <a:rPr lang="en-US" sz="2800" dirty="0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dirty="0" err="1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  <a:sym typeface="+mn-ea"/>
              </a:rPr>
              <a:t>педагогічний</a:t>
            </a:r>
            <a:r>
              <a:rPr lang="en-US" sz="2800" dirty="0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dirty="0" err="1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  <a:sym typeface="+mn-ea"/>
              </a:rPr>
              <a:t>інститут</a:t>
            </a:r>
            <a:r>
              <a:rPr lang="en-US" sz="2800" dirty="0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  <a:sym typeface="+mn-ea"/>
              </a:rPr>
              <a:t>, </a:t>
            </a:r>
            <a:r>
              <a:rPr lang="en-US" sz="2800" dirty="0" err="1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  <a:sym typeface="+mn-ea"/>
              </a:rPr>
              <a:t>викладач</a:t>
            </a:r>
            <a:r>
              <a:rPr lang="en-US" sz="2800" dirty="0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dirty="0" err="1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  <a:sym typeface="+mn-ea"/>
              </a:rPr>
              <a:t>дошкільної</a:t>
            </a:r>
            <a:r>
              <a:rPr lang="en-US" sz="2800" dirty="0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dirty="0" err="1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  <a:sym typeface="+mn-ea"/>
              </a:rPr>
              <a:t>педагогічки</a:t>
            </a:r>
            <a:r>
              <a:rPr lang="en-US" sz="2800" dirty="0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  <a:sym typeface="+mn-ea"/>
              </a:rPr>
              <a:t> і </a:t>
            </a:r>
            <a:r>
              <a:rPr lang="en-US" sz="2800" dirty="0" err="1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  <a:sym typeface="+mn-ea"/>
              </a:rPr>
              <a:t>психології</a:t>
            </a:r>
            <a:endParaRPr lang="en-US" sz="2800" dirty="0" smtClean="0">
              <a:gradFill>
                <a:gsLst>
                  <a:gs pos="0">
                    <a:srgbClr val="14CD68"/>
                  </a:gs>
                  <a:gs pos="100000">
                    <a:srgbClr val="035C7D"/>
                  </a:gs>
                </a:gsLst>
                <a:lin scaled="0"/>
              </a:gradFill>
              <a:latin typeface="Bookman Old Style" panose="020506040505050202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800" dirty="0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  <a:sym typeface="+mn-ea"/>
              </a:rPr>
              <a:t>2020 - </a:t>
            </a:r>
            <a:r>
              <a:rPr lang="uk-UA" altLang="en-US" sz="2800" dirty="0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dirty="0" err="1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  <a:sym typeface="+mn-ea"/>
              </a:rPr>
              <a:t>Мелітопольский</a:t>
            </a:r>
            <a:r>
              <a:rPr lang="en-US" sz="2800" dirty="0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uk-UA" altLang="en-US" sz="2800" dirty="0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dirty="0" err="1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  <a:sym typeface="+mn-ea"/>
              </a:rPr>
              <a:t>державний</a:t>
            </a:r>
            <a:r>
              <a:rPr lang="en-US" sz="2800" dirty="0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dirty="0" err="1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  <a:sym typeface="+mn-ea"/>
              </a:rPr>
              <a:t>педагогічний</a:t>
            </a:r>
            <a:r>
              <a:rPr lang="en-US" sz="2800" dirty="0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dirty="0" err="1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  <a:sym typeface="+mn-ea"/>
              </a:rPr>
              <a:t>університет</a:t>
            </a:r>
            <a:r>
              <a:rPr lang="en-US" sz="2800" dirty="0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  <a:sym typeface="+mn-ea"/>
              </a:rPr>
              <a:t>  </a:t>
            </a:r>
            <a:r>
              <a:rPr lang="en-US" sz="2800" dirty="0" err="1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  <a:sym typeface="+mn-ea"/>
              </a:rPr>
              <a:t>ім</a:t>
            </a:r>
            <a:r>
              <a:rPr lang="en-US" sz="2800" dirty="0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  <a:sym typeface="+mn-ea"/>
              </a:rPr>
              <a:t>. </a:t>
            </a:r>
            <a:r>
              <a:rPr lang="en-US" sz="2800" dirty="0" err="1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  <a:sym typeface="+mn-ea"/>
              </a:rPr>
              <a:t>Богдана</a:t>
            </a:r>
            <a:r>
              <a:rPr lang="en-US" sz="2800" dirty="0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dirty="0" err="1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  <a:sym typeface="+mn-ea"/>
              </a:rPr>
              <a:t>Хмельницького</a:t>
            </a:r>
            <a:r>
              <a:rPr lang="en-US" sz="2800" dirty="0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  <a:sym typeface="+mn-ea"/>
              </a:rPr>
              <a:t>,  </a:t>
            </a:r>
            <a:r>
              <a:rPr lang="en-US" sz="2800" dirty="0" err="1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  <a:sym typeface="+mn-ea"/>
              </a:rPr>
              <a:t>психолог</a:t>
            </a:r>
            <a:r>
              <a:rPr lang="en-US" sz="2800" dirty="0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  <a:sym typeface="+mn-ea"/>
              </a:rPr>
              <a:t>, </a:t>
            </a:r>
            <a:r>
              <a:rPr lang="en-US" sz="2800" dirty="0" err="1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  <a:sym typeface="+mn-ea"/>
              </a:rPr>
              <a:t>практичний</a:t>
            </a:r>
            <a:r>
              <a:rPr lang="en-US" sz="2800" dirty="0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dirty="0" err="1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  <a:sym typeface="+mn-ea"/>
              </a:rPr>
              <a:t>психолог</a:t>
            </a:r>
            <a:endParaRPr lang="uk-UA" sz="2800" dirty="0" smtClean="0">
              <a:gradFill>
                <a:gsLst>
                  <a:gs pos="0">
                    <a:srgbClr val="14CD68"/>
                  </a:gs>
                  <a:gs pos="100000">
                    <a:srgbClr val="035C7D"/>
                  </a:gs>
                </a:gsLst>
                <a:lin scaled="0"/>
              </a:gradFill>
              <a:latin typeface="Bookman Old Style" panose="02050604050505020204" pitchFamily="18" charset="0"/>
              <a:cs typeface="Times New Roman" panose="02020603050405020304" pitchFamily="18" charset="0"/>
              <a:sym typeface="+mn-ea"/>
            </a:endParaRPr>
          </a:p>
          <a:p>
            <a:pPr marL="0" indent="0" algn="just">
              <a:buNone/>
            </a:pPr>
            <a:endParaRPr lang="en-US" sz="2800" dirty="0" smtClean="0">
              <a:gradFill>
                <a:gsLst>
                  <a:gs pos="0">
                    <a:srgbClr val="14CD68"/>
                  </a:gs>
                  <a:gs pos="100000">
                    <a:srgbClr val="035C7D"/>
                  </a:gs>
                </a:gsLst>
                <a:lin scaled="0"/>
              </a:gra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None/>
            </a:pPr>
            <a:endParaRPr lang="uk-UA" sz="2205" dirty="0" smtClean="0">
              <a:solidFill>
                <a:srgbClr val="21B719"/>
              </a:solidFill>
              <a:latin typeface="Bookman Old Style" panose="02050604050505020204" pitchFamily="18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uk-UA" sz="3735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</a:rPr>
              <a:t>*</a:t>
            </a:r>
            <a:r>
              <a:rPr lang="en-US" sz="3735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</a:rPr>
              <a:t>2016 - Occupational Therapists в Kids Abilities</a:t>
            </a:r>
            <a:endParaRPr lang="uk-UA" sz="3735" b="1" dirty="0" smtClean="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latin typeface="Bookman Old Style" panose="02050604050505020204" pitchFamily="18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en-US" sz="3735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</a:rPr>
              <a:t> Pediatric</a:t>
            </a:r>
            <a:r>
              <a:rPr lang="uk-UA" sz="3735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</a:rPr>
              <a:t> </a:t>
            </a:r>
            <a:r>
              <a:rPr lang="en-US" sz="3735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</a:rPr>
              <a:t>Therapy, США (</a:t>
            </a:r>
            <a:r>
              <a:rPr lang="en-US" sz="3735" b="1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</a:rPr>
              <a:t>Міннєсота</a:t>
            </a:r>
            <a:r>
              <a:rPr lang="en-US" sz="3735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</a:rPr>
              <a:t>, </a:t>
            </a:r>
            <a:r>
              <a:rPr lang="en-US" sz="3735" b="1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</a:rPr>
              <a:t>Сент-Пол</a:t>
            </a:r>
            <a:r>
              <a:rPr lang="en-US" sz="3735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</a:rPr>
              <a:t>)</a:t>
            </a:r>
          </a:p>
          <a:p>
            <a:pPr algn="just">
              <a:buNone/>
            </a:pPr>
            <a:endParaRPr lang="en-US" sz="3735" b="1" dirty="0" smtClean="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latin typeface="Bookman Old Style" panose="02050604050505020204" pitchFamily="18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uk-UA" sz="3735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</a:rPr>
              <a:t>*</a:t>
            </a:r>
            <a:r>
              <a:rPr lang="en-US" sz="3735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</a:rPr>
              <a:t>2018 - Picture Exchange Communication System –</a:t>
            </a:r>
            <a:endParaRPr lang="uk-UA" sz="3735" b="1" dirty="0" smtClean="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latin typeface="Bookman Old Style" panose="02050604050505020204" pitchFamily="18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en-US" sz="3735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</a:rPr>
              <a:t> PECS</a:t>
            </a:r>
            <a:r>
              <a:rPr lang="uk-UA" sz="3735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</a:rPr>
              <a:t> </a:t>
            </a:r>
            <a:r>
              <a:rPr lang="en-US" sz="3735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</a:rPr>
              <a:t>(</a:t>
            </a:r>
            <a:r>
              <a:rPr lang="en-US" sz="3735" b="1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</a:rPr>
              <a:t>комунікаціна</a:t>
            </a:r>
            <a:r>
              <a:rPr lang="en-US" sz="3735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</a:rPr>
              <a:t> </a:t>
            </a:r>
            <a:r>
              <a:rPr lang="en-US" sz="3735" b="1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</a:rPr>
              <a:t>система</a:t>
            </a:r>
            <a:r>
              <a:rPr lang="en-US" sz="3735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</a:rPr>
              <a:t> </a:t>
            </a:r>
            <a:r>
              <a:rPr lang="en-US" sz="3735" b="1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</a:rPr>
              <a:t>обміном</a:t>
            </a:r>
            <a:r>
              <a:rPr lang="en-US" sz="3735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</a:rPr>
              <a:t> </a:t>
            </a:r>
            <a:r>
              <a:rPr lang="en-US" sz="3735" b="1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</a:rPr>
              <a:t>зображеннями</a:t>
            </a:r>
            <a:r>
              <a:rPr lang="en-US" sz="3735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</a:rPr>
              <a:t>)</a:t>
            </a:r>
          </a:p>
          <a:p>
            <a:pPr algn="just">
              <a:buNone/>
            </a:pPr>
            <a:endParaRPr lang="en-US" sz="3735" b="1" dirty="0" smtClean="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latin typeface="Bookman Old Style" panose="02050604050505020204" pitchFamily="18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uk-UA" sz="3735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</a:rPr>
              <a:t>*</a:t>
            </a:r>
            <a:r>
              <a:rPr lang="en-US" sz="3735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</a:rPr>
              <a:t>2019 - </a:t>
            </a:r>
            <a:r>
              <a:rPr lang="en-US" sz="3735" b="1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</a:rPr>
              <a:t>альтернативна</a:t>
            </a:r>
            <a:r>
              <a:rPr lang="en-US" sz="3735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</a:rPr>
              <a:t> </a:t>
            </a:r>
            <a:r>
              <a:rPr lang="en-US" sz="3735" b="1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</a:rPr>
              <a:t>та</a:t>
            </a:r>
            <a:r>
              <a:rPr lang="en-US" sz="3735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</a:rPr>
              <a:t> </a:t>
            </a:r>
            <a:r>
              <a:rPr lang="en-US" sz="3735" b="1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</a:rPr>
              <a:t>додадкова</a:t>
            </a:r>
            <a:r>
              <a:rPr lang="en-US" sz="3735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</a:rPr>
              <a:t> </a:t>
            </a:r>
            <a:r>
              <a:rPr lang="en-US" sz="3735" b="1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</a:rPr>
              <a:t>комунікація</a:t>
            </a:r>
            <a:endParaRPr lang="uk-UA" sz="3735" b="1" dirty="0" smtClean="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latin typeface="Bookman Old Style" panose="02050604050505020204" pitchFamily="18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en-US" sz="3735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</a:rPr>
              <a:t> (</a:t>
            </a:r>
            <a:r>
              <a:rPr lang="en-US" sz="3735" b="1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</a:rPr>
              <a:t>Ст</a:t>
            </a:r>
            <a:r>
              <a:rPr lang="uk-UA" altLang="en-US" sz="3735" b="1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</a:rPr>
              <a:t>і</a:t>
            </a:r>
            <a:r>
              <a:rPr lang="en-US" sz="3735" b="1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</a:rPr>
              <a:t>вен</a:t>
            </a:r>
            <a:r>
              <a:rPr lang="uk-UA" sz="3735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</a:rPr>
              <a:t> </a:t>
            </a:r>
            <a:r>
              <a:rPr lang="en-US" sz="3735" b="1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</a:rPr>
              <a:t>фон</a:t>
            </a:r>
            <a:r>
              <a:rPr lang="en-US" sz="3735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</a:rPr>
              <a:t> </a:t>
            </a:r>
            <a:r>
              <a:rPr lang="en-US" sz="3735" b="1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</a:rPr>
              <a:t>Течнер</a:t>
            </a:r>
            <a:r>
              <a:rPr lang="en-US" sz="3735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</a:rPr>
              <a:t>, </a:t>
            </a:r>
            <a:r>
              <a:rPr lang="en-US" sz="3735" b="1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</a:rPr>
              <a:t>Алдона</a:t>
            </a:r>
            <a:r>
              <a:rPr lang="en-US" sz="3735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</a:rPr>
              <a:t> </a:t>
            </a:r>
            <a:r>
              <a:rPr lang="en-US" sz="3735" b="1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</a:rPr>
              <a:t>Мисаковська</a:t>
            </a:r>
            <a:r>
              <a:rPr lang="en-US" sz="3735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</a:rPr>
              <a:t>)</a:t>
            </a:r>
          </a:p>
          <a:p>
            <a:pPr algn="just">
              <a:buNone/>
            </a:pPr>
            <a:endParaRPr lang="en-US" sz="3735" b="1" dirty="0" smtClean="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latin typeface="Bookman Old Style" panose="020506040505050202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sz="3735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  <a:sym typeface="+mn-ea"/>
              </a:rPr>
              <a:t>*</a:t>
            </a:r>
            <a:r>
              <a:rPr lang="en-US" sz="3735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  <a:sym typeface="+mn-ea"/>
              </a:rPr>
              <a:t>2019 - </a:t>
            </a:r>
            <a:r>
              <a:rPr lang="en-US" sz="3735" b="1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  <a:sym typeface="+mn-ea"/>
              </a:rPr>
              <a:t>нейропсихологічна</a:t>
            </a:r>
            <a:r>
              <a:rPr lang="en-US" sz="3735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735" b="1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  <a:sym typeface="+mn-ea"/>
              </a:rPr>
              <a:t>діагностика</a:t>
            </a:r>
            <a:r>
              <a:rPr lang="en-US" sz="3735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  <a:sym typeface="+mn-ea"/>
              </a:rPr>
              <a:t> і </a:t>
            </a:r>
            <a:r>
              <a:rPr lang="en-US" sz="3735" b="1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  <a:sym typeface="+mn-ea"/>
              </a:rPr>
              <a:t>корекція</a:t>
            </a:r>
            <a:r>
              <a:rPr lang="en-US" sz="3735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  <a:sym typeface="+mn-ea"/>
              </a:rPr>
              <a:t> в </a:t>
            </a:r>
            <a:r>
              <a:rPr lang="en-US" sz="3735" b="1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  <a:sym typeface="+mn-ea"/>
              </a:rPr>
              <a:t>Київському</a:t>
            </a:r>
            <a:r>
              <a:rPr lang="en-US" sz="3735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735" b="1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  <a:sym typeface="+mn-ea"/>
              </a:rPr>
              <a:t>інституті</a:t>
            </a:r>
            <a:r>
              <a:rPr lang="en-US" sz="3735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735" b="1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  <a:sym typeface="+mn-ea"/>
              </a:rPr>
              <a:t>раціонально-інтуітивної</a:t>
            </a:r>
            <a:r>
              <a:rPr lang="en-US" sz="3735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735" b="1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  <a:sym typeface="+mn-ea"/>
              </a:rPr>
              <a:t>психотерапії</a:t>
            </a:r>
            <a:r>
              <a:rPr lang="en-US" sz="3735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  <a:sym typeface="+mn-ea"/>
              </a:rPr>
              <a:t> “Я”, </a:t>
            </a:r>
            <a:r>
              <a:rPr lang="uk-UA" altLang="en-US" sz="3735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  <a:sym typeface="+mn-ea"/>
              </a:rPr>
              <a:t>(</a:t>
            </a:r>
            <a:r>
              <a:rPr lang="en-US" sz="3735" b="1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  <a:sym typeface="+mn-ea"/>
              </a:rPr>
              <a:t>тренер</a:t>
            </a:r>
            <a:r>
              <a:rPr lang="en-US" sz="3735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735" b="1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  <a:sym typeface="+mn-ea"/>
              </a:rPr>
              <a:t>Владислав</a:t>
            </a:r>
            <a:r>
              <a:rPr lang="en-US" sz="3735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735" b="1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  <a:sym typeface="+mn-ea"/>
              </a:rPr>
              <a:t>Князєв</a:t>
            </a:r>
            <a:r>
              <a:rPr lang="uk-UA" altLang="en-US" sz="3735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  <a:sym typeface="+mn-ea"/>
              </a:rPr>
              <a:t>)</a:t>
            </a:r>
          </a:p>
          <a:p>
            <a:pPr marL="0" indent="0" algn="just">
              <a:buNone/>
            </a:pPr>
            <a:endParaRPr lang="en-US" sz="3735" b="1" dirty="0" smtClean="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latin typeface="Bookman Old Style" panose="020506040505050202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sz="3735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  <a:sym typeface="+mn-ea"/>
              </a:rPr>
              <a:t>*</a:t>
            </a:r>
            <a:r>
              <a:rPr lang="en-US" sz="3735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  <a:sym typeface="+mn-ea"/>
              </a:rPr>
              <a:t>2023 - TBRI (</a:t>
            </a:r>
            <a:r>
              <a:rPr lang="en-US" sz="3735" b="1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  <a:sym typeface="+mn-ea"/>
              </a:rPr>
              <a:t>терапія</a:t>
            </a:r>
            <a:r>
              <a:rPr lang="en-US" sz="3735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735" b="1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  <a:sym typeface="+mn-ea"/>
              </a:rPr>
              <a:t>основана</a:t>
            </a:r>
            <a:r>
              <a:rPr lang="en-US" sz="3735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735" b="1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  <a:sym typeface="+mn-ea"/>
              </a:rPr>
              <a:t>на</a:t>
            </a:r>
            <a:r>
              <a:rPr lang="en-US" sz="3735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735" b="1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  <a:sym typeface="+mn-ea"/>
              </a:rPr>
              <a:t>взаємовідносинах</a:t>
            </a:r>
            <a:r>
              <a:rPr lang="en-US" sz="3735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735" b="1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  <a:sym typeface="+mn-ea"/>
              </a:rPr>
              <a:t>довіри</a:t>
            </a:r>
            <a:r>
              <a:rPr lang="en-US" sz="3735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  <a:sym typeface="+mn-ea"/>
              </a:rPr>
              <a:t>)</a:t>
            </a:r>
          </a:p>
          <a:p>
            <a:pPr marL="0" indent="0" algn="just">
              <a:buNone/>
            </a:pPr>
            <a:endParaRPr lang="en-US" sz="3735" b="1" dirty="0" smtClean="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latin typeface="Bookman Old Style" panose="020506040505050202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sz="3735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  <a:sym typeface="+mn-ea"/>
              </a:rPr>
              <a:t>*</a:t>
            </a:r>
            <a:r>
              <a:rPr lang="en-US" sz="3735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  <a:sym typeface="+mn-ea"/>
              </a:rPr>
              <a:t>2023</a:t>
            </a:r>
            <a:r>
              <a:rPr lang="uk-UA" altLang="en-US" sz="3735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735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  <a:sym typeface="+mn-ea"/>
              </a:rPr>
              <a:t>-</a:t>
            </a:r>
            <a:r>
              <a:rPr lang="uk-UA" altLang="en-US" sz="3735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735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  <a:sym typeface="+mn-ea"/>
              </a:rPr>
              <a:t>BSFT (</a:t>
            </a:r>
            <a:r>
              <a:rPr lang="en-US" sz="3735" b="1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  <a:sym typeface="+mn-ea"/>
              </a:rPr>
              <a:t>короткотермінова</a:t>
            </a:r>
            <a:r>
              <a:rPr lang="en-US" sz="3735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735" b="1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  <a:sym typeface="+mn-ea"/>
              </a:rPr>
              <a:t>психотерапія</a:t>
            </a:r>
            <a:r>
              <a:rPr lang="en-US" sz="3735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735" b="1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  <a:sym typeface="+mn-ea"/>
              </a:rPr>
              <a:t>зосереждена</a:t>
            </a:r>
            <a:r>
              <a:rPr lang="en-US" sz="3735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735" b="1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  <a:sym typeface="+mn-ea"/>
              </a:rPr>
              <a:t>на</a:t>
            </a:r>
            <a:r>
              <a:rPr lang="en-US" sz="3735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735" b="1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  <a:sym typeface="+mn-ea"/>
              </a:rPr>
              <a:t>прийняття</a:t>
            </a:r>
            <a:r>
              <a:rPr lang="en-US" sz="3735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735" b="1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  <a:sym typeface="+mn-ea"/>
              </a:rPr>
              <a:t>рішення</a:t>
            </a:r>
            <a:r>
              <a:rPr lang="en-US" sz="3735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  <a:sym typeface="+mn-ea"/>
              </a:rPr>
              <a:t>)</a:t>
            </a:r>
          </a:p>
          <a:p>
            <a:pPr marL="0" indent="0" algn="just">
              <a:buNone/>
            </a:pPr>
            <a:endParaRPr lang="uk-UA" sz="3735" b="1" dirty="0" smtClean="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latin typeface="Bookman Old Style" panose="02050604050505020204" pitchFamily="18" charset="0"/>
              <a:cs typeface="Times New Roman" panose="02020603050405020304" pitchFamily="18" charset="0"/>
              <a:sym typeface="+mn-ea"/>
            </a:endParaRPr>
          </a:p>
          <a:p>
            <a:pPr marL="0" indent="0" algn="just">
              <a:buNone/>
            </a:pPr>
            <a:r>
              <a:rPr lang="uk-UA" sz="4200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  <a:sym typeface="+mn-ea"/>
              </a:rPr>
              <a:t>*</a:t>
            </a:r>
            <a:r>
              <a:rPr lang="uk-UA" sz="3735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  <a:sym typeface="+mn-ea"/>
              </a:rPr>
              <a:t> 2024....:) </a:t>
            </a:r>
            <a:endParaRPr lang="uk-UA" altLang="en-US" sz="3735" b="1" i="1" dirty="0" smtClean="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None/>
            </a:pPr>
            <a:endParaRPr lang="uk-UA" altLang="en-US" sz="2100" b="1" i="1" dirty="0" smtClean="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None/>
            </a:pPr>
            <a:endParaRPr lang="uk-UA" altLang="en-US" sz="2100" b="1" i="1" dirty="0" smtClean="0">
              <a:gradFill>
                <a:gsLst>
                  <a:gs pos="0">
                    <a:srgbClr val="7B32B2"/>
                  </a:gs>
                  <a:gs pos="100000">
                    <a:srgbClr val="401A5D"/>
                  </a:gs>
                </a:gsLst>
                <a:lin scaled="0"/>
              </a:gra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None/>
            </a:pPr>
            <a:endParaRPr lang="ru-RU" sz="2100" dirty="0">
              <a:latin typeface="Bookman Old Style" panose="02050604050505020204" pitchFamily="18" charset="0"/>
            </a:endParaRPr>
          </a:p>
        </p:txBody>
      </p:sp>
      <p:sp>
        <p:nvSpPr>
          <p:cNvPr id="8" name="Текст 7"/>
          <p:cNvSpPr>
            <a:spLocks noGrp="1"/>
          </p:cNvSpPr>
          <p:nvPr>
            <p:ph type="body" sz="half" idx="2"/>
          </p:nvPr>
        </p:nvSpPr>
        <p:spPr>
          <a:xfrm>
            <a:off x="331749" y="3225165"/>
            <a:ext cx="3911303" cy="3826510"/>
          </a:xfrm>
          <a:solidFill>
            <a:schemeClr val="accent3">
              <a:lumMod val="20000"/>
              <a:lumOff val="80000"/>
            </a:schemeClr>
          </a:solidFill>
          <a:ln w="3175">
            <a:solidFill>
              <a:srgbClr val="FF99FF"/>
            </a:solidFill>
          </a:ln>
        </p:spPr>
        <p:txBody>
          <a:bodyPr>
            <a:normAutofit fontScale="25000" lnSpcReduction="20000"/>
          </a:bodyPr>
          <a:lstStyle/>
          <a:p>
            <a:endParaRPr lang="uk-UA" sz="1890" b="1" dirty="0" smtClean="0">
              <a:solidFill>
                <a:srgbClr val="0070C0"/>
              </a:solidFill>
              <a:latin typeface="Bookman Old Style" panose="02050604050505020204" pitchFamily="18" charset="0"/>
            </a:endParaRPr>
          </a:p>
          <a:p>
            <a:r>
              <a:rPr lang="uk-UA" sz="11760" b="1" dirty="0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Наталя КВАША</a:t>
            </a:r>
            <a:br>
              <a:rPr lang="uk-UA" sz="11760" b="1" dirty="0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</a:rPr>
            </a:br>
            <a:r>
              <a:rPr lang="uk-UA" sz="6720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методистка</a:t>
            </a:r>
            <a:r>
              <a:rPr lang="uk-UA" sz="6720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 ЗМТЦСО (</a:t>
            </a:r>
            <a:r>
              <a:rPr lang="uk-UA" sz="6720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нсп</a:t>
            </a:r>
            <a:r>
              <a:rPr lang="uk-UA" sz="6720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) </a:t>
            </a:r>
            <a:r>
              <a:rPr lang="uk-UA" sz="6720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викладачка</a:t>
            </a:r>
            <a:r>
              <a:rPr lang="uk-UA" sz="6720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 ЗНУ (кафедра соціальної педагогіки та спеціальної освіти),</a:t>
            </a:r>
          </a:p>
          <a:p>
            <a:r>
              <a:rPr lang="uk-UA" sz="6720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психологиня</a:t>
            </a:r>
            <a:r>
              <a:rPr lang="en-US" sz="6720" b="1" i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</a:rPr>
              <a:t> </a:t>
            </a:r>
            <a:endParaRPr lang="uk-UA" sz="6720" i="1" dirty="0" smtClean="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latin typeface="Bookman Old Style" panose="02050604050505020204" pitchFamily="18" charset="0"/>
              <a:cs typeface="Times New Roman" panose="02020603050405020304" pitchFamily="18" charset="0"/>
            </a:endParaRPr>
          </a:p>
          <a:p>
            <a:r>
              <a:rPr lang="uk-UA" sz="5880" i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</a:rPr>
              <a:t>*</a:t>
            </a:r>
            <a:r>
              <a:rPr lang="en-US" sz="5880" i="1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</a:rPr>
              <a:t>експертка</a:t>
            </a:r>
            <a:r>
              <a:rPr lang="uk-UA" altLang="en-US" sz="5880" i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</a:rPr>
              <a:t> з корекції  розвитку дітей</a:t>
            </a:r>
            <a:endParaRPr lang="en-US" sz="5880" i="1" dirty="0" smtClean="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latin typeface="Bookman Old Style" panose="02050604050505020204" pitchFamily="18" charset="0"/>
              <a:cs typeface="Times New Roman" panose="02020603050405020304" pitchFamily="18" charset="0"/>
            </a:endParaRPr>
          </a:p>
          <a:p>
            <a:r>
              <a:rPr lang="uk-UA" sz="5880" i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</a:rPr>
              <a:t>*</a:t>
            </a:r>
            <a:r>
              <a:rPr lang="en-US" sz="5880" i="1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</a:rPr>
              <a:t>тренерка</a:t>
            </a:r>
            <a:r>
              <a:rPr lang="uk-UA" sz="5880" i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</a:rPr>
              <a:t>, </a:t>
            </a:r>
            <a:r>
              <a:rPr lang="uk-UA" altLang="en-US" sz="5880" i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</a:rPr>
              <a:t> </a:t>
            </a:r>
            <a:r>
              <a:rPr lang="en-US" sz="5880" i="1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</a:rPr>
              <a:t>консультантка</a:t>
            </a:r>
            <a:r>
              <a:rPr lang="en-US" sz="5880" i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</a:rPr>
              <a:t> </a:t>
            </a:r>
            <a:r>
              <a:rPr lang="uk-UA" sz="5880" i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</a:rPr>
              <a:t>, </a:t>
            </a:r>
            <a:r>
              <a:rPr lang="uk-UA" altLang="en-US" sz="5880" i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</a:rPr>
              <a:t>спів</a:t>
            </a:r>
            <a:r>
              <a:rPr lang="en-US" sz="5880" i="1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</a:rPr>
              <a:t>організаторка</a:t>
            </a:r>
            <a:r>
              <a:rPr lang="uk-UA" altLang="en-US" sz="5880" i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</a:rPr>
              <a:t>, </a:t>
            </a:r>
            <a:r>
              <a:rPr lang="en-US" sz="5880" i="1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</a:rPr>
              <a:t>спікер</a:t>
            </a:r>
            <a:r>
              <a:rPr lang="uk-UA" altLang="en-US" sz="5880" i="1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</a:rPr>
              <a:t>ка</a:t>
            </a:r>
            <a:r>
              <a:rPr lang="en-US" sz="5880" i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</a:rPr>
              <a:t> </a:t>
            </a:r>
            <a:r>
              <a:rPr lang="en-US" sz="5880" i="1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</a:rPr>
              <a:t>міжнародних</a:t>
            </a:r>
            <a:r>
              <a:rPr lang="en-US" sz="5880" i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</a:rPr>
              <a:t> і </a:t>
            </a:r>
            <a:r>
              <a:rPr lang="en-US" sz="5880" i="1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</a:rPr>
              <a:t>всеукраїнських</a:t>
            </a:r>
            <a:r>
              <a:rPr lang="en-US" sz="5880" i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</a:rPr>
              <a:t> </a:t>
            </a:r>
            <a:r>
              <a:rPr lang="en-US" sz="5880" i="1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</a:rPr>
              <a:t>конференцій</a:t>
            </a:r>
            <a:r>
              <a:rPr lang="en-US" sz="5880" i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</a:rPr>
              <a:t> </a:t>
            </a:r>
            <a:endParaRPr lang="uk-UA" sz="5880" i="1" dirty="0" smtClean="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latin typeface="Bookman Old Style" panose="02050604050505020204" pitchFamily="18" charset="0"/>
              <a:cs typeface="Times New Roman" panose="02020603050405020304" pitchFamily="18" charset="0"/>
            </a:endParaRPr>
          </a:p>
          <a:p>
            <a:r>
              <a:rPr lang="uk-UA" sz="5880" i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</a:rPr>
              <a:t>*рецензентка бакалаврських, магістерських програм і  навчальних дисциплін</a:t>
            </a:r>
          </a:p>
          <a:p>
            <a:r>
              <a:rPr lang="uk-UA" sz="5880" i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</a:rPr>
              <a:t>*</a:t>
            </a:r>
            <a:r>
              <a:rPr lang="uk-UA" sz="5880" i="1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cs typeface="Times New Roman" panose="02020603050405020304" pitchFamily="18" charset="0"/>
              </a:rPr>
              <a:t>стейкхолдерка</a:t>
            </a:r>
            <a:endParaRPr lang="en-US" sz="5880" i="1" dirty="0" smtClean="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latin typeface="Bookman Old Style" panose="02050604050505020204" pitchFamily="18" charset="0"/>
              <a:cs typeface="Times New Roman" panose="02020603050405020304" pitchFamily="18" charset="0"/>
            </a:endParaRPr>
          </a:p>
          <a:p>
            <a:endParaRPr lang="uk-UA" sz="378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465" b="1" dirty="0" smtClean="0">
              <a:solidFill>
                <a:srgbClr val="0070C0"/>
              </a:solidFill>
              <a:latin typeface="Bookman Old Style" panose="02050604050505020204" pitchFamily="18" charset="0"/>
            </a:endParaRPr>
          </a:p>
          <a:p>
            <a:endParaRPr lang="ru-RU" dirty="0"/>
          </a:p>
        </p:txBody>
      </p:sp>
      <p:pic>
        <p:nvPicPr>
          <p:cNvPr id="2050" name="Picture 2" descr="C:\Users\asus\Desktop\Screenshot_20240524-140758_Telegra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1750" y="300017"/>
            <a:ext cx="2541868" cy="2700355"/>
          </a:xfrm>
          <a:prstGeom prst="rect">
            <a:avLst/>
          </a:prstGeom>
          <a:noFill/>
          <a:ln w="3175">
            <a:solidFill>
              <a:srgbClr val="FF99FF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3600" b="1" dirty="0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ТЕМИ  ДЛЯ РОЗГЛЯДУ (ЧАСТИНА ПЕРША ДИСЦИПЛІНИ)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6105" y="1680215"/>
            <a:ext cx="10541036" cy="4752261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uk-UA" sz="2800" b="1" dirty="0" smtClean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№1</a:t>
            </a:r>
            <a:r>
              <a:rPr lang="uk-UA" sz="2800" b="1" dirty="0" smtClean="0">
                <a:latin typeface="Bookman Old Style" panose="02050604050505020204" pitchFamily="18" charset="0"/>
              </a:rPr>
              <a:t>  </a:t>
            </a:r>
            <a:r>
              <a:rPr lang="uk-UA" sz="2800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Робота з особами з посттравматичним стресовим  </a:t>
            </a:r>
          </a:p>
          <a:p>
            <a:pPr>
              <a:buNone/>
            </a:pPr>
            <a:r>
              <a:rPr lang="uk-UA" sz="2800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       розладом (ПТСР).</a:t>
            </a:r>
            <a:endParaRPr lang="ru-RU" sz="2800" dirty="0" smtClean="0">
              <a:latin typeface="Bookman Old Style" panose="02050604050505020204" pitchFamily="18" charset="0"/>
            </a:endParaRPr>
          </a:p>
          <a:p>
            <a:pPr>
              <a:buNone/>
            </a:pPr>
            <a:r>
              <a:rPr lang="uk-UA" sz="2800" b="1" dirty="0" smtClean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№2</a:t>
            </a:r>
            <a:r>
              <a:rPr lang="uk-UA" sz="2800" dirty="0" smtClean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 </a:t>
            </a:r>
            <a:r>
              <a:rPr lang="uk-UA" sz="2800" dirty="0" smtClean="0">
                <a:latin typeface="Bookman Old Style" panose="02050604050505020204" pitchFamily="18" charset="0"/>
              </a:rPr>
              <a:t> </a:t>
            </a:r>
            <a:r>
              <a:rPr lang="uk-UA" sz="2800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Емоційне вигорання. Збереження та підтримка власного</a:t>
            </a:r>
          </a:p>
          <a:p>
            <a:pPr>
              <a:buNone/>
            </a:pPr>
            <a:r>
              <a:rPr lang="uk-UA" sz="2800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       ресурсного стану.</a:t>
            </a:r>
            <a:endParaRPr lang="ru-RU" sz="2800" dirty="0" smtClean="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latin typeface="Bookman Old Style" panose="02050604050505020204" pitchFamily="18" charset="0"/>
            </a:endParaRPr>
          </a:p>
          <a:p>
            <a:pPr>
              <a:buNone/>
            </a:pPr>
            <a:r>
              <a:rPr lang="uk-UA" sz="28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№3</a:t>
            </a:r>
            <a:r>
              <a:rPr lang="uk-UA" sz="2800" dirty="0" smtClean="0">
                <a:latin typeface="Bookman Old Style" panose="02050604050505020204" pitchFamily="18" charset="0"/>
              </a:rPr>
              <a:t>  </a:t>
            </a:r>
            <a:r>
              <a:rPr lang="en-US" sz="2800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TBRI </a:t>
            </a:r>
            <a:r>
              <a:rPr lang="uk-UA" sz="2800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- терапія основана на взаємовідносинах довіри у </a:t>
            </a:r>
          </a:p>
          <a:p>
            <a:pPr>
              <a:buNone/>
            </a:pPr>
            <a:r>
              <a:rPr lang="uk-UA" sz="2800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       індивідуальній і груповій роботі.</a:t>
            </a:r>
            <a:endParaRPr lang="ru-RU" sz="2800" dirty="0" smtClean="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latin typeface="Bookman Old Style" panose="02050604050505020204" pitchFamily="18" charset="0"/>
            </a:endParaRPr>
          </a:p>
          <a:p>
            <a:pPr>
              <a:buNone/>
            </a:pPr>
            <a:r>
              <a:rPr lang="uk-UA" sz="28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№4</a:t>
            </a:r>
            <a:r>
              <a:rPr lang="ru-RU" sz="2800" b="1" dirty="0" smtClean="0">
                <a:latin typeface="Bookman Old Style" panose="02050604050505020204" pitchFamily="18" charset="0"/>
              </a:rPr>
              <a:t>  </a:t>
            </a:r>
            <a:r>
              <a:rPr lang="ru-RU" sz="2800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Альтернативна та </a:t>
            </a:r>
            <a:r>
              <a:rPr lang="ru-RU" sz="2800" b="1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додаткова</a:t>
            </a:r>
            <a:r>
              <a:rPr lang="ru-RU" sz="2800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 </a:t>
            </a:r>
            <a:r>
              <a:rPr lang="ru-RU" sz="2800" b="1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комунікація</a:t>
            </a:r>
            <a:r>
              <a:rPr lang="uk-UA" sz="2800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 –  бути </a:t>
            </a:r>
          </a:p>
          <a:p>
            <a:pPr>
              <a:buNone/>
            </a:pPr>
            <a:r>
              <a:rPr lang="uk-UA" sz="2800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       почутим.</a:t>
            </a:r>
            <a:endParaRPr lang="ru-RU" sz="2800" dirty="0" smtClean="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latin typeface="Bookman Old Style" panose="02050604050505020204" pitchFamily="18" charset="0"/>
            </a:endParaRPr>
          </a:p>
          <a:p>
            <a:pPr>
              <a:buNone/>
            </a:pPr>
            <a:r>
              <a:rPr lang="uk-UA" sz="28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№5</a:t>
            </a:r>
            <a:r>
              <a:rPr lang="ru-RU" sz="2800" b="1" dirty="0" smtClean="0">
                <a:latin typeface="Bookman Old Style" panose="02050604050505020204" pitchFamily="18" charset="0"/>
              </a:rPr>
              <a:t>  </a:t>
            </a:r>
            <a:r>
              <a:rPr lang="ru-RU" sz="2800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Жести як </a:t>
            </a:r>
            <a:r>
              <a:rPr lang="ru-RU" sz="2800" b="1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засіб</a:t>
            </a:r>
            <a:r>
              <a:rPr lang="ru-RU" sz="2800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  </a:t>
            </a:r>
            <a:r>
              <a:rPr lang="ru-RU" sz="2800" b="1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комунікації</a:t>
            </a:r>
            <a:r>
              <a:rPr lang="ru-RU" sz="2800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 при проблемах вербального </a:t>
            </a:r>
          </a:p>
          <a:p>
            <a:pPr>
              <a:buNone/>
            </a:pPr>
            <a:r>
              <a:rPr lang="ru-RU" sz="2800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       </a:t>
            </a:r>
            <a:r>
              <a:rPr lang="ru-RU" sz="2800" b="1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спілкування</a:t>
            </a:r>
            <a:r>
              <a:rPr lang="ru-RU" sz="2800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.</a:t>
            </a:r>
          </a:p>
          <a:p>
            <a:pPr>
              <a:buNone/>
            </a:pPr>
            <a:r>
              <a:rPr lang="uk-UA" sz="28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№6</a:t>
            </a:r>
            <a:r>
              <a:rPr lang="uk-UA" sz="2800" b="1" dirty="0" smtClean="0">
                <a:latin typeface="Bookman Old Style" panose="02050604050505020204" pitchFamily="18" charset="0"/>
              </a:rPr>
              <a:t>  </a:t>
            </a:r>
            <a:r>
              <a:rPr lang="uk-UA" sz="2800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Консультування: виявлення та узгодження запиту.</a:t>
            </a:r>
            <a:endParaRPr lang="ru-RU" sz="2800" dirty="0" smtClean="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latin typeface="Bookman Old Style" panose="02050604050505020204" pitchFamily="18" charset="0"/>
            </a:endParaRPr>
          </a:p>
          <a:p>
            <a:pPr>
              <a:buNone/>
            </a:pPr>
            <a:endParaRPr lang="ru-RU" sz="2800" dirty="0" smtClean="0"/>
          </a:p>
          <a:p>
            <a:pPr>
              <a:buNone/>
            </a:pPr>
            <a:endParaRPr lang="ru-RU" sz="2800" dirty="0">
              <a:latin typeface="Bookman Old Style" panose="020506040505050202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3100" b="1" dirty="0" smtClean="0">
                <a:latin typeface="Bookman Old Style" panose="02050604050505020204" pitchFamily="18" charset="0"/>
              </a:rPr>
              <a:t/>
            </a:r>
            <a:br>
              <a:rPr lang="uk-UA" sz="3100" b="1" dirty="0" smtClean="0">
                <a:latin typeface="Bookman Old Style" panose="02050604050505020204" pitchFamily="18" charset="0"/>
              </a:rPr>
            </a:br>
            <a:r>
              <a:rPr lang="uk-UA" sz="3100" b="1" dirty="0" smtClean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ТЕМА №1: РОБОТА З ОСОБАМИ З ПОСТТРАВМАТИЧНИМ    СТРЕСОВИМ РОЗЛАДОМ (ПТСР)</a:t>
            </a:r>
            <a:r>
              <a:rPr lang="ru-RU" dirty="0" smtClean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/>
            </a:r>
            <a:br>
              <a:rPr lang="ru-RU" dirty="0" smtClean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</a:br>
            <a:endParaRPr lang="ru-RU" dirty="0" smtClean="0">
              <a:gradFill>
                <a:gsLst>
                  <a:gs pos="0">
                    <a:srgbClr val="E30000"/>
                  </a:gs>
                  <a:gs pos="100000">
                    <a:srgbClr val="760303"/>
                  </a:gs>
                </a:gsLst>
                <a:lin scaled="0"/>
              </a:gradFill>
              <a:latin typeface="Bookman Old Style" panose="020506040505050202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uk-UA" sz="2000" b="1" dirty="0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СЬОГОДНІ ПРО:</a:t>
            </a:r>
          </a:p>
          <a:p>
            <a:pPr>
              <a:buNone/>
            </a:pPr>
            <a:r>
              <a:rPr lang="uk-UA" sz="2000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1. ПТСР. </a:t>
            </a:r>
            <a:r>
              <a:rPr lang="uk-UA" sz="2000" b="1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Психотравмуюча</a:t>
            </a:r>
            <a:r>
              <a:rPr lang="uk-UA" sz="2000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 подія.</a:t>
            </a:r>
          </a:p>
          <a:p>
            <a:pPr>
              <a:buNone/>
            </a:pPr>
            <a:r>
              <a:rPr lang="uk-UA" sz="2000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2. Початок: час, термін, стан.</a:t>
            </a:r>
          </a:p>
          <a:p>
            <a:pPr>
              <a:buNone/>
            </a:pPr>
            <a:r>
              <a:rPr lang="uk-UA" sz="2000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3. Прояви та форма.</a:t>
            </a:r>
          </a:p>
          <a:p>
            <a:pPr>
              <a:buNone/>
            </a:pPr>
            <a:r>
              <a:rPr lang="uk-UA" sz="2000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4. Допомога у подоланні стану, запобігання наслідкам.</a:t>
            </a:r>
          </a:p>
          <a:p>
            <a:pPr>
              <a:buNone/>
            </a:pPr>
            <a:r>
              <a:rPr lang="uk-UA" sz="2000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5. Прояви ПТСР у дітей.</a:t>
            </a:r>
          </a:p>
          <a:p>
            <a:pPr>
              <a:buNone/>
            </a:pPr>
            <a:r>
              <a:rPr lang="uk-UA" sz="2000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6. Симптоми у дітей віком до 6 років.</a:t>
            </a:r>
          </a:p>
          <a:p>
            <a:pPr>
              <a:buNone/>
            </a:pPr>
            <a:r>
              <a:rPr lang="uk-UA" sz="2000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7. Робота з дорослими та дітьми: спільне та відмінне.</a:t>
            </a:r>
          </a:p>
        </p:txBody>
      </p:sp>
      <p:pic>
        <p:nvPicPr>
          <p:cNvPr id="2050" name="Picture 2" descr="C:\Users\asus\Desktop\images (1)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002086" y="2457442"/>
            <a:ext cx="4080296" cy="29967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3600" b="1" dirty="0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ПОСТТРАВИАТИЧНИЙ СТРЕСОВИЙ РОЗЛАД (ПТСР) </a:t>
            </a:r>
            <a:r>
              <a:rPr lang="uk-UA" sz="2800" b="1" dirty="0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-</a:t>
            </a:r>
            <a:r>
              <a:rPr lang="uk-UA" sz="2800" b="1" dirty="0" smtClean="0">
                <a:latin typeface="Bookman Old Style" panose="02050604050505020204" pitchFamily="18" charset="0"/>
              </a:rPr>
              <a:t> </a:t>
            </a:r>
            <a:r>
              <a:rPr lang="uk-UA" sz="2800" b="1" dirty="0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розлад, який може розвиватися у людини, яка зустрілася з </a:t>
            </a:r>
            <a:r>
              <a:rPr lang="uk-UA" sz="2800" b="1" dirty="0" err="1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психотравмуючою</a:t>
            </a:r>
            <a:r>
              <a:rPr lang="uk-UA" sz="2800" b="1" dirty="0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 подією</a:t>
            </a:r>
          </a:p>
        </p:txBody>
      </p:sp>
      <p:sp>
        <p:nvSpPr>
          <p:cNvPr id="8" name="Содержимое 7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endParaRPr lang="ru-RU" b="1" dirty="0" smtClean="0">
              <a:latin typeface="Bookman Old Style" panose="02050604050505020204" pitchFamily="18" charset="0"/>
            </a:endParaRPr>
          </a:p>
          <a:p>
            <a:pPr>
              <a:buNone/>
            </a:pPr>
            <a:r>
              <a:rPr lang="ru-RU" b="1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є</a:t>
            </a:r>
            <a:r>
              <a:rPr lang="ru-RU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 результатом того, </a:t>
            </a:r>
            <a:r>
              <a:rPr lang="ru-RU" b="1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що</a:t>
            </a:r>
            <a:r>
              <a:rPr lang="ru-RU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 </a:t>
            </a:r>
          </a:p>
          <a:p>
            <a:pPr>
              <a:buNone/>
            </a:pPr>
            <a:r>
              <a:rPr lang="ru-RU" b="1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людина</a:t>
            </a:r>
            <a:r>
              <a:rPr lang="ru-RU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 пережила, стала </a:t>
            </a:r>
          </a:p>
          <a:p>
            <a:pPr>
              <a:buNone/>
            </a:pPr>
            <a:r>
              <a:rPr lang="ru-RU" b="1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свідком</a:t>
            </a:r>
            <a:r>
              <a:rPr lang="ru-RU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 </a:t>
            </a:r>
            <a:r>
              <a:rPr lang="ru-RU" b="1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або</a:t>
            </a:r>
            <a:r>
              <a:rPr lang="ru-RU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 </a:t>
            </a:r>
            <a:r>
              <a:rPr lang="ru-RU" b="1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дізналася</a:t>
            </a:r>
            <a:r>
              <a:rPr lang="ru-RU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 про</a:t>
            </a:r>
          </a:p>
          <a:p>
            <a:pPr>
              <a:buNone/>
            </a:pPr>
            <a:r>
              <a:rPr lang="ru-RU" b="1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події</a:t>
            </a:r>
            <a:r>
              <a:rPr lang="ru-RU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, </a:t>
            </a:r>
            <a:r>
              <a:rPr lang="ru-RU" b="1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що</a:t>
            </a:r>
            <a:r>
              <a:rPr lang="ru-RU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 </a:t>
            </a:r>
            <a:r>
              <a:rPr lang="ru-RU" b="1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травмували</a:t>
            </a:r>
            <a:r>
              <a:rPr lang="ru-RU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, </a:t>
            </a:r>
            <a:r>
              <a:rPr lang="ru-RU" b="1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які</a:t>
            </a:r>
            <a:endParaRPr lang="ru-RU" b="1" dirty="0" smtClean="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latin typeface="Bookman Old Style" panose="02050604050505020204" pitchFamily="18" charset="0"/>
            </a:endParaRPr>
          </a:p>
          <a:p>
            <a:pPr>
              <a:buNone/>
            </a:pPr>
            <a:r>
              <a:rPr lang="ru-RU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могли </a:t>
            </a:r>
            <a:r>
              <a:rPr lang="ru-RU" b="1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призвести</a:t>
            </a:r>
            <a:r>
              <a:rPr lang="ru-RU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 </a:t>
            </a:r>
          </a:p>
          <a:p>
            <a:pPr>
              <a:buNone/>
            </a:pPr>
            <a:r>
              <a:rPr lang="ru-RU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до </a:t>
            </a:r>
            <a:r>
              <a:rPr lang="ru-RU" b="1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смерті</a:t>
            </a:r>
            <a:r>
              <a:rPr lang="ru-RU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 </a:t>
            </a:r>
            <a:r>
              <a:rPr lang="ru-RU" b="1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або</a:t>
            </a:r>
            <a:r>
              <a:rPr lang="ru-RU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 </a:t>
            </a:r>
            <a:r>
              <a:rPr lang="ru-RU" b="1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серйозних</a:t>
            </a:r>
            <a:r>
              <a:rPr lang="ru-RU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 </a:t>
            </a:r>
          </a:p>
          <a:p>
            <a:pPr>
              <a:buNone/>
            </a:pPr>
            <a:r>
              <a:rPr lang="ru-RU" b="1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пошкоджень</a:t>
            </a:r>
            <a:endParaRPr lang="ru-RU" b="1" dirty="0" smtClean="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latin typeface="Bookman Old Style" panose="02050604050505020204" pitchFamily="18" charset="0"/>
            </a:endParaRPr>
          </a:p>
          <a:p>
            <a:pPr>
              <a:buNone/>
            </a:pPr>
            <a:r>
              <a:rPr lang="uk-UA" dirty="0" smtClean="0"/>
              <a:t>	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2" name="Content Placeholder 1" descr="Без названия (1)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168912" y="2586992"/>
            <a:ext cx="4570510" cy="287083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3600" b="1" dirty="0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ПСИХОТРАВМУЮЧА  ПОДІЯ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576105" y="1680215"/>
            <a:ext cx="5756436" cy="4752261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uk-UA" sz="2400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небезпечна ситуація для </a:t>
            </a:r>
          </a:p>
          <a:p>
            <a:pPr>
              <a:buNone/>
            </a:pPr>
            <a:r>
              <a:rPr lang="uk-UA" sz="2400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життя та здоров’я людини,</a:t>
            </a:r>
          </a:p>
          <a:p>
            <a:pPr>
              <a:buNone/>
            </a:pPr>
            <a:r>
              <a:rPr lang="uk-UA" sz="2400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супроводжуватися </a:t>
            </a:r>
          </a:p>
          <a:p>
            <a:pPr>
              <a:buNone/>
            </a:pPr>
            <a:r>
              <a:rPr lang="uk-UA" sz="2400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відчуттям</a:t>
            </a:r>
          </a:p>
          <a:p>
            <a:pPr>
              <a:buNone/>
            </a:pPr>
            <a:r>
              <a:rPr lang="uk-UA" sz="2400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безсилля, </a:t>
            </a:r>
          </a:p>
          <a:p>
            <a:pPr>
              <a:buNone/>
            </a:pPr>
            <a:r>
              <a:rPr lang="uk-UA" sz="2400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страху, </a:t>
            </a:r>
          </a:p>
          <a:p>
            <a:pPr>
              <a:buNone/>
            </a:pPr>
            <a:r>
              <a:rPr lang="uk-UA" sz="2400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жахливими картинами </a:t>
            </a:r>
          </a:p>
          <a:p>
            <a:pPr>
              <a:buNone/>
            </a:pPr>
            <a:r>
              <a:rPr lang="uk-UA" sz="2400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(військові або  бойові дії, </a:t>
            </a:r>
          </a:p>
          <a:p>
            <a:pPr>
              <a:buNone/>
            </a:pPr>
            <a:r>
              <a:rPr lang="uk-UA" sz="2400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терористичні  акти, вбивства, </a:t>
            </a:r>
          </a:p>
          <a:p>
            <a:pPr>
              <a:buNone/>
            </a:pPr>
            <a:r>
              <a:rPr lang="uk-UA" sz="2400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сексуальне або фізичне </a:t>
            </a:r>
          </a:p>
          <a:p>
            <a:pPr>
              <a:buNone/>
            </a:pPr>
            <a:r>
              <a:rPr lang="uk-UA" sz="2400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насильство,  ДТП тощо</a:t>
            </a:r>
          </a:p>
        </p:txBody>
      </p:sp>
      <p:pic>
        <p:nvPicPr>
          <p:cNvPr id="1026" name="Picture 2" descr="C:\Users\asus\Desktop\images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757523" y="2243128"/>
            <a:ext cx="4465952" cy="28575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b="1" dirty="0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ВПЛИВАЄ НА РІВЕНЬ ТРАВМАТИЧНОСТІ ПОДІЇ</a:t>
            </a:r>
            <a:r>
              <a:rPr lang="ru-RU" sz="4000" b="1" dirty="0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</a:rPr>
              <a:t>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pPr lvl="0">
              <a:buNone/>
            </a:pPr>
            <a:r>
              <a:rPr lang="ru-RU" b="1" dirty="0" err="1" smtClean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Раптовість</a:t>
            </a:r>
            <a:r>
              <a:rPr lang="ru-RU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 та </a:t>
            </a:r>
            <a:r>
              <a:rPr lang="ru-RU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непередбачуваність</a:t>
            </a:r>
            <a:r>
              <a:rPr lang="ru-RU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;</a:t>
            </a:r>
          </a:p>
          <a:p>
            <a:pPr lvl="0">
              <a:buNone/>
            </a:pPr>
            <a:r>
              <a:rPr lang="ru-RU" b="1" dirty="0" err="1" smtClean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Тривалість</a:t>
            </a:r>
            <a:r>
              <a:rPr lang="ru-RU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 та </a:t>
            </a:r>
            <a:r>
              <a:rPr lang="ru-RU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повторюваність</a:t>
            </a:r>
            <a:r>
              <a:rPr lang="ru-RU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;</a:t>
            </a:r>
          </a:p>
          <a:p>
            <a:pPr lvl="0">
              <a:buNone/>
            </a:pPr>
            <a:r>
              <a:rPr lang="ru-RU" b="1" dirty="0" err="1" smtClean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Відсутність</a:t>
            </a:r>
            <a:r>
              <a:rPr lang="ru-RU" b="1" dirty="0" smtClean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 контролю</a:t>
            </a:r>
            <a:r>
              <a:rPr lang="ru-RU" dirty="0" smtClean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,</a:t>
            </a:r>
            <a:r>
              <a:rPr lang="ru-RU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 </a:t>
            </a:r>
            <a:r>
              <a:rPr lang="ru-RU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почуття</a:t>
            </a:r>
            <a:r>
              <a:rPr lang="ru-RU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 </a:t>
            </a:r>
          </a:p>
          <a:p>
            <a:pPr lvl="0">
              <a:buNone/>
            </a:pPr>
            <a:r>
              <a:rPr lang="ru-RU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безпорадності</a:t>
            </a:r>
            <a:r>
              <a:rPr lang="ru-RU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;</a:t>
            </a:r>
          </a:p>
          <a:p>
            <a:pPr lvl="0">
              <a:buNone/>
            </a:pPr>
            <a:r>
              <a:rPr lang="ru-RU" b="1" dirty="0" err="1" smtClean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Наявність</a:t>
            </a:r>
            <a:r>
              <a:rPr lang="ru-RU" b="1" dirty="0" smtClean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 </a:t>
            </a:r>
            <a:r>
              <a:rPr lang="ru-RU" b="1" dirty="0" err="1" smtClean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ризику</a:t>
            </a:r>
            <a:r>
              <a:rPr lang="ru-RU" b="1" dirty="0" smtClean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 </a:t>
            </a:r>
            <a:r>
              <a:rPr lang="ru-RU" b="1" dirty="0" err="1" smtClean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смерті</a:t>
            </a:r>
            <a:r>
              <a:rPr lang="ru-RU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 </a:t>
            </a:r>
            <a:r>
              <a:rPr lang="ru-RU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та</a:t>
            </a:r>
          </a:p>
          <a:p>
            <a:pPr lvl="0">
              <a:buNone/>
            </a:pPr>
            <a:r>
              <a:rPr lang="ru-RU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фізичних</a:t>
            </a:r>
            <a:r>
              <a:rPr lang="ru-RU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 </a:t>
            </a:r>
            <a:r>
              <a:rPr lang="ru-RU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ушкоджень</a:t>
            </a:r>
            <a:r>
              <a:rPr lang="ru-RU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, для </a:t>
            </a:r>
            <a:r>
              <a:rPr lang="ru-RU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самої</a:t>
            </a:r>
            <a:endParaRPr lang="ru-RU" dirty="0" smtClean="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latin typeface="Bookman Old Style" panose="02050604050505020204" pitchFamily="18" charset="0"/>
            </a:endParaRPr>
          </a:p>
          <a:p>
            <a:pPr lvl="0">
              <a:buNone/>
            </a:pPr>
            <a:r>
              <a:rPr lang="ru-RU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людини</a:t>
            </a:r>
            <a:r>
              <a:rPr lang="ru-RU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, </a:t>
            </a:r>
            <a:r>
              <a:rPr lang="ru-RU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її</a:t>
            </a:r>
            <a:r>
              <a:rPr lang="ru-RU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 </a:t>
            </a:r>
            <a:r>
              <a:rPr lang="ru-RU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близьких</a:t>
            </a:r>
            <a:r>
              <a:rPr lang="ru-RU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 </a:t>
            </a:r>
            <a:r>
              <a:rPr lang="ru-RU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чи</a:t>
            </a:r>
            <a:r>
              <a:rPr lang="ru-RU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 </a:t>
            </a:r>
            <a:r>
              <a:rPr lang="ru-RU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соціально</a:t>
            </a:r>
            <a:endParaRPr lang="ru-RU" dirty="0" smtClean="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latin typeface="Bookman Old Style" panose="02050604050505020204" pitchFamily="18" charset="0"/>
            </a:endParaRPr>
          </a:p>
          <a:p>
            <a:pPr lvl="0">
              <a:buNone/>
            </a:pPr>
            <a:r>
              <a:rPr lang="ru-RU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незахищених</a:t>
            </a:r>
            <a:r>
              <a:rPr lang="ru-RU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 </a:t>
            </a:r>
            <a:r>
              <a:rPr lang="ru-RU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груп</a:t>
            </a:r>
            <a:r>
              <a:rPr lang="ru-RU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 (</a:t>
            </a:r>
            <a:r>
              <a:rPr lang="ru-RU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наприклад</a:t>
            </a:r>
            <a:r>
              <a:rPr lang="ru-RU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, </a:t>
            </a:r>
          </a:p>
          <a:p>
            <a:pPr lvl="0">
              <a:buNone/>
            </a:pPr>
            <a:r>
              <a:rPr lang="ru-RU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дітей</a:t>
            </a:r>
            <a:r>
              <a:rPr lang="ru-RU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 та людей </a:t>
            </a:r>
            <a:r>
              <a:rPr lang="ru-RU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похилого</a:t>
            </a:r>
            <a:r>
              <a:rPr lang="ru-RU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 </a:t>
            </a:r>
            <a:r>
              <a:rPr lang="ru-RU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віку</a:t>
            </a:r>
            <a:r>
              <a:rPr lang="ru-RU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);</a:t>
            </a:r>
          </a:p>
          <a:p>
            <a:pPr lvl="0">
              <a:buNone/>
            </a:pPr>
            <a:r>
              <a:rPr lang="ru-RU" b="1" dirty="0" smtClean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Примус до </a:t>
            </a:r>
            <a:r>
              <a:rPr lang="ru-RU" b="1" dirty="0" err="1" smtClean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порушення</a:t>
            </a:r>
            <a:r>
              <a:rPr lang="ru-RU" b="1" dirty="0" smtClean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 норм</a:t>
            </a:r>
            <a:r>
              <a:rPr lang="ru-RU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 </a:t>
            </a:r>
          </a:p>
          <a:p>
            <a:pPr lvl="0">
              <a:buNone/>
            </a:pPr>
            <a:r>
              <a:rPr lang="ru-RU" b="1" dirty="0" err="1" smtClean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Моралі</a:t>
            </a:r>
            <a:r>
              <a:rPr lang="ru-RU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 </a:t>
            </a:r>
            <a:r>
              <a:rPr lang="ru-RU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важливих</a:t>
            </a:r>
            <a:r>
              <a:rPr lang="ru-RU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 </a:t>
            </a:r>
            <a:r>
              <a:rPr lang="ru-RU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особистих</a:t>
            </a:r>
            <a:r>
              <a:rPr lang="ru-RU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 </a:t>
            </a:r>
          </a:p>
          <a:p>
            <a:pPr lvl="0">
              <a:buNone/>
            </a:pPr>
            <a:r>
              <a:rPr lang="ru-RU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переконань</a:t>
            </a:r>
            <a:r>
              <a:rPr lang="ru-RU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 </a:t>
            </a:r>
          </a:p>
          <a:p>
            <a:pPr lvl="0">
              <a:buNone/>
            </a:pPr>
            <a:r>
              <a:rPr lang="ru-RU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та </a:t>
            </a:r>
            <a:r>
              <a:rPr lang="ru-RU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цінностей</a:t>
            </a:r>
            <a:r>
              <a:rPr lang="ru-RU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;</a:t>
            </a:r>
          </a:p>
          <a:p>
            <a:pPr lvl="0">
              <a:buNone/>
            </a:pPr>
            <a:r>
              <a:rPr lang="ru-RU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Приниження</a:t>
            </a:r>
            <a:r>
              <a:rPr lang="ru-RU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 </a:t>
            </a:r>
            <a:r>
              <a:rPr lang="ru-RU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особистості</a:t>
            </a:r>
            <a:r>
              <a:rPr lang="ru-RU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.</a:t>
            </a:r>
          </a:p>
          <a:p>
            <a:endParaRPr lang="ru-RU" dirty="0" smtClean="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latin typeface="Bookman Old Style" panose="02050604050505020204" pitchFamily="18" charset="0"/>
            </a:endParaRPr>
          </a:p>
        </p:txBody>
      </p:sp>
      <p:pic>
        <p:nvPicPr>
          <p:cNvPr id="2052" name="Picture 4" descr="C:\Users\asus\Desktop\Без названия (1)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348903" y="2386006"/>
            <a:ext cx="4739362" cy="344931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6106" y="288370"/>
            <a:ext cx="10369868" cy="883188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Bookman Old Style" panose="02050604050505020204" pitchFamily="18" charset="0"/>
              </a:rPr>
              <a:t/>
            </a:r>
            <a:br>
              <a:rPr lang="ru-RU" b="1" dirty="0" smtClean="0">
                <a:latin typeface="Bookman Old Style" panose="02050604050505020204" pitchFamily="18" charset="0"/>
              </a:rPr>
            </a:br>
            <a:r>
              <a:rPr lang="ru-RU" b="1" dirty="0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ПОЧОЧАТОК: час, </a:t>
            </a:r>
            <a:r>
              <a:rPr lang="ru-RU" b="1" dirty="0" err="1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термін</a:t>
            </a:r>
            <a:r>
              <a:rPr lang="ru-RU" b="1" dirty="0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, стан</a:t>
            </a:r>
            <a:r>
              <a:rPr lang="ru-RU" dirty="0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/>
            </a:r>
            <a:br>
              <a:rPr lang="ru-RU" dirty="0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</a:rPr>
            </a:br>
            <a:endParaRPr lang="ru-RU" dirty="0" smtClean="0">
              <a:gradFill>
                <a:gsLst>
                  <a:gs pos="0">
                    <a:srgbClr val="14CD68"/>
                  </a:gs>
                  <a:gs pos="100000">
                    <a:srgbClr val="035C7D"/>
                  </a:gs>
                </a:gsLst>
                <a:lin scaled="0"/>
              </a:gradFill>
              <a:latin typeface="Bookman Old Style" panose="020506040505050202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b="1" dirty="0" smtClean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ПОЧАТОК ПРОЯВЛЕННЯ</a:t>
            </a:r>
            <a:r>
              <a:rPr lang="ru-RU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 </a:t>
            </a:r>
            <a:r>
              <a:rPr lang="ru-RU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протягом</a:t>
            </a:r>
            <a:r>
              <a:rPr lang="ru-RU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 перших 3-х </a:t>
            </a:r>
            <a:r>
              <a:rPr lang="ru-RU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місяців</a:t>
            </a:r>
            <a:r>
              <a:rPr lang="ru-RU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 </a:t>
            </a:r>
            <a:r>
              <a:rPr lang="ru-RU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після</a:t>
            </a:r>
            <a:r>
              <a:rPr lang="ru-RU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 </a:t>
            </a:r>
            <a:r>
              <a:rPr lang="ru-RU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травматичної</a:t>
            </a:r>
            <a:r>
              <a:rPr lang="ru-RU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 </a:t>
            </a:r>
            <a:r>
              <a:rPr lang="ru-RU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події</a:t>
            </a:r>
            <a:r>
              <a:rPr lang="ru-RU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, </a:t>
            </a:r>
            <a:r>
              <a:rPr lang="ru-RU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але</a:t>
            </a:r>
            <a:r>
              <a:rPr lang="ru-RU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 не </a:t>
            </a:r>
            <a:r>
              <a:rPr lang="ru-RU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пізніше</a:t>
            </a:r>
            <a:r>
              <a:rPr lang="ru-RU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 року</a:t>
            </a:r>
          </a:p>
          <a:p>
            <a:r>
              <a:rPr lang="ru-RU" b="1" dirty="0" smtClean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ОДУЖУЄ БІЛЬШІСТЬ ТИХ, ХТО СТРАЖДАЄ</a:t>
            </a:r>
            <a:r>
              <a:rPr lang="ru-RU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 </a:t>
            </a:r>
            <a:r>
              <a:rPr lang="ru-RU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протягом</a:t>
            </a:r>
            <a:r>
              <a:rPr lang="ru-RU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 </a:t>
            </a:r>
            <a:r>
              <a:rPr lang="ru-RU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першого</a:t>
            </a:r>
            <a:r>
              <a:rPr lang="ru-RU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 року </a:t>
            </a:r>
            <a:r>
              <a:rPr lang="ru-RU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після</a:t>
            </a:r>
            <a:r>
              <a:rPr lang="ru-RU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 </a:t>
            </a:r>
            <a:r>
              <a:rPr lang="ru-RU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події</a:t>
            </a:r>
            <a:endParaRPr lang="ru-RU" dirty="0" smtClean="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latin typeface="Bookman Old Style" panose="02050604050505020204" pitchFamily="18" charset="0"/>
            </a:endParaRPr>
          </a:p>
          <a:p>
            <a:r>
              <a:rPr lang="ru-RU" b="1" dirty="0" smtClean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ВАРТО ЗВЕРНУТИСЯ ЗА ПРОФЕСІЙНОЮ ДОПОМОГОЮ</a:t>
            </a:r>
            <a:r>
              <a:rPr lang="ru-RU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 </a:t>
            </a:r>
            <a:r>
              <a:rPr lang="ru-RU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якщо</a:t>
            </a:r>
            <a:r>
              <a:rPr lang="ru-RU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 ПТСР </a:t>
            </a:r>
            <a:r>
              <a:rPr lang="ru-RU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триває</a:t>
            </a:r>
            <a:r>
              <a:rPr lang="ru-RU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 </a:t>
            </a:r>
            <a:r>
              <a:rPr lang="ru-RU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понад</a:t>
            </a:r>
            <a:r>
              <a:rPr lang="ru-RU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 6 </a:t>
            </a:r>
            <a:r>
              <a:rPr lang="ru-RU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місяців</a:t>
            </a:r>
            <a:r>
              <a:rPr lang="ru-RU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 </a:t>
            </a:r>
            <a:r>
              <a:rPr lang="ru-RU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після</a:t>
            </a:r>
            <a:r>
              <a:rPr lang="ru-RU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 </a:t>
            </a:r>
            <a:r>
              <a:rPr lang="ru-RU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травмуючої</a:t>
            </a:r>
            <a:r>
              <a:rPr lang="ru-RU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 </a:t>
            </a:r>
            <a:r>
              <a:rPr lang="ru-RU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події</a:t>
            </a:r>
            <a:r>
              <a:rPr lang="ru-RU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 </a:t>
            </a:r>
            <a:r>
              <a:rPr lang="ru-RU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й</a:t>
            </a:r>
            <a:r>
              <a:rPr lang="ru-RU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 стан не </a:t>
            </a:r>
            <a:r>
              <a:rPr lang="ru-RU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покращується</a:t>
            </a:r>
            <a:endParaRPr lang="ru-RU" dirty="0" smtClean="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latin typeface="Bookman Old Style" panose="02050604050505020204" pitchFamily="18" charset="0"/>
            </a:endParaRPr>
          </a:p>
          <a:p>
            <a:pPr lvl="0"/>
            <a:r>
              <a:rPr lang="ru-RU" b="1" dirty="0" smtClean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ПОВТОРНЕ ПЕРЕЖИВАННЯ  </a:t>
            </a:r>
            <a:r>
              <a:rPr lang="ru-RU" b="1" dirty="0" err="1" smtClean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травматичного</a:t>
            </a:r>
            <a:r>
              <a:rPr lang="ru-RU" b="1" dirty="0" smtClean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 </a:t>
            </a:r>
            <a:r>
              <a:rPr lang="ru-RU" b="1" dirty="0" err="1" smtClean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досвіду</a:t>
            </a:r>
            <a:r>
              <a:rPr lang="ru-RU" b="1" dirty="0" smtClean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 </a:t>
            </a:r>
            <a:r>
              <a:rPr lang="ru-RU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виявляється</a:t>
            </a:r>
            <a:r>
              <a:rPr lang="ru-RU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 у</a:t>
            </a:r>
            <a:r>
              <a:rPr lang="ru-RU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 </a:t>
            </a:r>
            <a:r>
              <a:rPr lang="ru-RU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 </a:t>
            </a:r>
            <a:r>
              <a:rPr lang="ru-RU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сильних</a:t>
            </a:r>
            <a:r>
              <a:rPr lang="ru-RU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 </a:t>
            </a:r>
            <a:r>
              <a:rPr lang="ru-RU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реакціях</a:t>
            </a:r>
            <a:r>
              <a:rPr lang="ru-RU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: </a:t>
            </a:r>
            <a:r>
              <a:rPr lang="ru-RU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серцебиття</a:t>
            </a:r>
            <a:r>
              <a:rPr lang="ru-RU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, </a:t>
            </a:r>
            <a:r>
              <a:rPr lang="ru-RU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пітливість</a:t>
            </a:r>
            <a:r>
              <a:rPr lang="ru-RU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, </a:t>
            </a:r>
            <a:r>
              <a:rPr lang="ru-RU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порушення</a:t>
            </a:r>
            <a:r>
              <a:rPr lang="ru-RU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 сну, </a:t>
            </a:r>
            <a:r>
              <a:rPr lang="ru-RU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нічні</a:t>
            </a:r>
            <a:r>
              <a:rPr lang="ru-RU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 </a:t>
            </a:r>
            <a:r>
              <a:rPr lang="ru-RU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кошмари</a:t>
            </a:r>
            <a:r>
              <a:rPr lang="ru-RU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 </a:t>
            </a:r>
            <a:r>
              <a:rPr lang="ru-RU" dirty="0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тощо</a:t>
            </a:r>
            <a:endParaRPr lang="ru-RU" dirty="0" smtClean="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latin typeface="Bookman Old Style" panose="02050604050505020204" pitchFamily="18" charset="0"/>
            </a:endParaRPr>
          </a:p>
          <a:p>
            <a:endParaRPr lang="ru-RU" dirty="0" smtClean="0">
              <a:latin typeface="Bookman Old Style" panose="02050604050505020204" pitchFamily="18" charset="0"/>
            </a:endParaRPr>
          </a:p>
          <a:p>
            <a:endParaRPr lang="ru-RU" dirty="0"/>
          </a:p>
        </p:txBody>
      </p:sp>
      <p:pic>
        <p:nvPicPr>
          <p:cNvPr id="3075" name="Picture 3" descr="C:\Users\asus\Desktop\images (6)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544857" y="2314568"/>
            <a:ext cx="4336146" cy="284543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672</Words>
  <Application>WPS Presentation</Application>
  <PresentationFormat>Произвольный</PresentationFormat>
  <Paragraphs>167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ЗАПОРІЗЬКИЙ  НАЦІОНАЛЬНИЙ  УНІВЕРСИТЕТ КАФЕДРА СОЦІАЛЬНОЇ ПЕДАГОГІКИ ТА СПЕЦІАЛЬНОЇ ОСВІТИ 2024    НАВЧАЛЬНА ДИСЦИПЛІНА: ЛОГОКОРЕКЦІЙНА РОБОТА В УМОВАХ ПІСЛЯВОЄННОЇ ВІДБУДОВИ КРАЇНИ  </vt:lpstr>
      <vt:lpstr>  МЕТА  НАВЧАЛЬНОЇ ДИСЦИПЛІНИ  </vt:lpstr>
      <vt:lpstr>Слайд 3</vt:lpstr>
      <vt:lpstr>ТЕМИ  ДЛЯ РОЗГЛЯДУ (ЧАСТИНА ПЕРША ДИСЦИПЛІНИ)</vt:lpstr>
      <vt:lpstr> ТЕМА №1: РОБОТА З ОСОБАМИ З ПОСТТРАВМАТИЧНИМ    СТРЕСОВИМ РОЗЛАДОМ (ПТСР) </vt:lpstr>
      <vt:lpstr>ПОСТТРАВИАТИЧНИЙ СТРЕСОВИЙ РОЗЛАД (ПТСР) - розлад, який може розвиватися у людини, яка зустрілася з психотравмуючою подією</vt:lpstr>
      <vt:lpstr>ПСИХОТРАВМУЮЧА  ПОДІЯ</vt:lpstr>
      <vt:lpstr>ВПЛИВАЄ НА РІВЕНЬ ТРАВМАТИЧНОСТІ ПОДІЇ:</vt:lpstr>
      <vt:lpstr> ПОЧОЧАТОК: час, термін, стан </vt:lpstr>
      <vt:lpstr>ПРОЯВИ та ФОРМА</vt:lpstr>
      <vt:lpstr>ДОПОМОГА  У ПОДОЛАННІ СТАНУ, ЗАПОБІГАННЯ НАСЛІДКАМ</vt:lpstr>
      <vt:lpstr>СИМПТОМИ У ДІТЕЙ ВІКОМ ДО 6 РОКІВ </vt:lpstr>
      <vt:lpstr>РОБОТА З ДОРОСЛИМИ І ДІТЬМИ: спільне та відмінне</vt:lpstr>
      <vt:lpstr>ЗАВДАННЯ на практичне заняття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</dc:title>
  <dc:creator>asus</dc:creator>
  <cp:lastModifiedBy>asus</cp:lastModifiedBy>
  <cp:revision>124</cp:revision>
  <dcterms:created xsi:type="dcterms:W3CDTF">2024-08-26T05:26:00Z</dcterms:created>
  <dcterms:modified xsi:type="dcterms:W3CDTF">2024-09-11T07:09:36Z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762C51984C4B48EBBCDAFA6C340D0C02_12</vt:lpwstr>
  </property>
  <property fmtid="{D5CDD505-2E9C-101B-9397-08002B2CF9AE}" pid="3" name="KSOProductBuildVer">
    <vt:lpwstr>1033-12.2.0.13472</vt:lpwstr>
  </property>
</Properties>
</file>