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8" r:id="rId11"/>
    <p:sldId id="266" r:id="rId12"/>
    <p:sldId id="283" r:id="rId13"/>
    <p:sldId id="267" r:id="rId14"/>
    <p:sldId id="268" r:id="rId15"/>
    <p:sldId id="269" r:id="rId16"/>
    <p:sldId id="270" r:id="rId17"/>
    <p:sldId id="271" r:id="rId18"/>
    <p:sldId id="284" r:id="rId19"/>
    <p:sldId id="272" r:id="rId20"/>
    <p:sldId id="285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00FF"/>
    <a:srgbClr val="996600"/>
    <a:srgbClr val="808000"/>
    <a:srgbClr val="CC9900"/>
    <a:srgbClr val="996633"/>
    <a:srgbClr val="99FF33"/>
    <a:srgbClr val="CCCC00"/>
    <a:srgbClr val="00CC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FBE07-5FAB-492D-8D6B-D1CF39289A82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EBBD-57F2-4583-AD97-691031148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14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3EBBD-57F2-4583-AD97-691031148CA9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113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485" y="1628800"/>
            <a:ext cx="885698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7000" b="1" i="1" dirty="0" smtClean="0">
                <a:latin typeface="Segoe Script" panose="030B0504020000000003" pitchFamily="66" charset="0"/>
                <a:ea typeface="Calibri"/>
                <a:cs typeface="MV Boli" panose="02000500030200090000" pitchFamily="2" charset="0"/>
              </a:rPr>
              <a:t>РОЗВИТОК УКРАЇНСЬКОГО </a:t>
            </a:r>
            <a:r>
              <a:rPr lang="uk-UA" sz="7000" b="1" i="1" dirty="0">
                <a:latin typeface="Segoe Script" panose="030B0504020000000003" pitchFamily="66" charset="0"/>
                <a:ea typeface="Calibri"/>
                <a:cs typeface="MV Boli" panose="02000500030200090000" pitchFamily="2" charset="0"/>
              </a:rPr>
              <a:t>ТЕАТРУ </a:t>
            </a:r>
            <a:endParaRPr lang="ru-RU" sz="7000" b="1" i="1" dirty="0">
              <a:latin typeface="Segoe Script" panose="030B0504020000000003" pitchFamily="66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37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Домінують теми, які лежать у філософській, соціальній, релігійній, морально-етичній площині: </a:t>
            </a:r>
            <a:endParaRPr lang="uk-UA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uk-UA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історична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(«Сава Чалий» І. Карпенко-Карий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)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інтелігенції (творчої – «Талан» М. Старицький, освітянської - «Учитель» І. Франко, в широкому «На громадській роботі» </a:t>
            </a:r>
            <a:r>
              <a:rPr lang="uk-UA" dirty="0" err="1">
                <a:latin typeface="Segoe Script" panose="030B0504020000000003" pitchFamily="66" charset="0"/>
                <a:ea typeface="Calibri"/>
                <a:cs typeface="Times New Roman"/>
              </a:rPr>
              <a:t>Б.Грінченко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)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класового розшарування села («Сто тисяч» І. Карпенко-Карий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)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революції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й революційної діяльності («Скрутна доба» М. Кропивницький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)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емансипації, насамперед жіночої («Крила» Л. Старицька-Черняхівська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)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оновлення моральних засад суспільства («Базар» В. Винниченко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) тощо</a:t>
            </a:r>
            <a:endParaRPr lang="ru-RU" dirty="0">
              <a:latin typeface="Segoe Script" panose="030B0504020000000003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97228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Валя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20888"/>
            <a:ext cx="8856984" cy="40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07026" y="606460"/>
            <a:ext cx="856895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52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30B0504020000000003" pitchFamily="66" charset="0"/>
              </a:rPr>
              <a:t>Іван Карпенко-Карий</a:t>
            </a:r>
          </a:p>
          <a:p>
            <a:pPr algn="ctr"/>
            <a:r>
              <a:rPr lang="uk-UA" sz="52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30B0504020000000003" pitchFamily="66" charset="0"/>
              </a:rPr>
              <a:t> </a:t>
            </a:r>
            <a:r>
              <a:rPr lang="uk-UA" sz="36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30B0504020000000003" pitchFamily="66" charset="0"/>
              </a:rPr>
              <a:t>1845-1907</a:t>
            </a:r>
            <a:endParaRPr lang="ru-RU" sz="3600" b="1" dirty="0">
              <a:solidFill>
                <a:srgbClr val="99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844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269155"/>
              </p:ext>
            </p:extLst>
          </p:nvPr>
        </p:nvGraphicFramePr>
        <p:xfrm>
          <a:off x="179512" y="188640"/>
          <a:ext cx="8784976" cy="64807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392488"/>
                <a:gridCol w="4392488"/>
              </a:tblGrid>
              <a:tr h="648072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Segoe Script" panose="030B0504020000000003" pitchFamily="66" charset="0"/>
                        </a:rPr>
                        <a:t>Іван</a:t>
                      </a:r>
                      <a:r>
                        <a:rPr lang="uk-UA" baseline="0" dirty="0" smtClean="0">
                          <a:latin typeface="Segoe Script" panose="030B0504020000000003" pitchFamily="66" charset="0"/>
                        </a:rPr>
                        <a:t> Карпович Тобілевич</a:t>
                      </a:r>
                      <a:endParaRPr lang="ru-RU" dirty="0">
                        <a:latin typeface="Segoe Script" panose="030B05040200000000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0" dirty="0" smtClean="0">
                          <a:latin typeface="Segoe Script" panose="030B0504020000000003" pitchFamily="66" charset="0"/>
                        </a:rPr>
                        <a:t>МЕТРИЧНА КНИГА АРСЕНІВСЬКОЇ ЦЕРКВИ СЕЛА МАКСИМІВНА: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Рождение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– 17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сентября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,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крещение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– 18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сентября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,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имя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–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Иоанн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,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звание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,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имя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,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отчество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родителей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и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какого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вероисповедания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–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проживающий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в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слободе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Арсениська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2-го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разряда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дворянин Карп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Адамов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Тобилевич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и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законная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жена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его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Евдокия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Зиновьевна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,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оба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православного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исповедания</a:t>
                      </a:r>
                      <a:endParaRPr lang="uk-UA" sz="1600" b="0" dirty="0" smtClean="0">
                        <a:latin typeface="Segoe Script" panose="030B0504020000000003" pitchFamily="66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Карпо Адамович і Євдокія Зіновіївна  Тобілевичі </a:t>
                      </a:r>
                      <a:endParaRPr lang="ru-RU" sz="1600" b="0" dirty="0">
                        <a:latin typeface="Segoe Script" panose="030B0504020000000003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3" descr="D:\Users\Валя\Desktop\завантаже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222" y="3429000"/>
            <a:ext cx="388843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2222" y="203255"/>
            <a:ext cx="432977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 smtClean="0"/>
          </a:p>
          <a:p>
            <a:r>
              <a:rPr lang="uk-UA" dirty="0" smtClean="0">
                <a:latin typeface="Segoe Script" panose="030B0504020000000003" pitchFamily="66" charset="0"/>
              </a:rPr>
              <a:t>Дата народження: 17 </a:t>
            </a:r>
            <a:r>
              <a:rPr lang="uk-UA" dirty="0">
                <a:latin typeface="Segoe Script" panose="030B0504020000000003" pitchFamily="66" charset="0"/>
              </a:rPr>
              <a:t>вересня (29 серпня за н. ст.) 1845 </a:t>
            </a:r>
            <a:r>
              <a:rPr lang="uk-UA" dirty="0" smtClean="0">
                <a:latin typeface="Segoe Script" panose="030B0504020000000003" pitchFamily="66" charset="0"/>
              </a:rPr>
              <a:t>року</a:t>
            </a:r>
          </a:p>
          <a:p>
            <a:pPr algn="just"/>
            <a:r>
              <a:rPr lang="uk-UA" dirty="0" smtClean="0">
                <a:latin typeface="Segoe Script" panose="030B0504020000000003" pitchFamily="66" charset="0"/>
              </a:rPr>
              <a:t>Місце народження:  с. Арсенівна (</a:t>
            </a:r>
            <a:r>
              <a:rPr lang="uk-UA" dirty="0" err="1">
                <a:latin typeface="Segoe Script" panose="030B0504020000000003" pitchFamily="66" charset="0"/>
              </a:rPr>
              <a:t>Великовисківська</a:t>
            </a:r>
            <a:r>
              <a:rPr lang="uk-UA" dirty="0">
                <a:latin typeface="Segoe Script" panose="030B0504020000000003" pitchFamily="66" charset="0"/>
              </a:rPr>
              <a:t> волость, тепер село </a:t>
            </a:r>
            <a:r>
              <a:rPr lang="uk-UA" dirty="0" err="1">
                <a:latin typeface="Segoe Script" panose="030B0504020000000003" pitchFamily="66" charset="0"/>
              </a:rPr>
              <a:t>Веселівка</a:t>
            </a:r>
            <a:r>
              <a:rPr lang="uk-UA" dirty="0">
                <a:latin typeface="Segoe Script" panose="030B0504020000000003" pitchFamily="66" charset="0"/>
              </a:rPr>
              <a:t> </a:t>
            </a:r>
            <a:r>
              <a:rPr lang="uk-UA" dirty="0" err="1">
                <a:latin typeface="Segoe Script" panose="030B0504020000000003" pitchFamily="66" charset="0"/>
              </a:rPr>
              <a:t>Новомиргородського</a:t>
            </a:r>
            <a:r>
              <a:rPr lang="uk-UA" dirty="0">
                <a:latin typeface="Segoe Script" panose="030B0504020000000003" pitchFamily="66" charset="0"/>
              </a:rPr>
              <a:t> району Кіровоградської області) в родині дрібного шляхтича, управителя панських </a:t>
            </a:r>
            <a:r>
              <a:rPr lang="uk-UA" dirty="0" err="1" smtClean="0">
                <a:latin typeface="Segoe Script" panose="030B0504020000000003" pitchFamily="66" charset="0"/>
              </a:rPr>
              <a:t>економій</a:t>
            </a:r>
            <a:endParaRPr lang="uk-UA" dirty="0" smtClean="0">
              <a:latin typeface="Segoe Script" panose="030B0504020000000003" pitchFamily="66" charset="0"/>
            </a:endParaRPr>
          </a:p>
          <a:p>
            <a:pPr algn="just"/>
            <a:r>
              <a:rPr lang="uk-UA" dirty="0" smtClean="0">
                <a:latin typeface="Segoe Script" panose="030B0504020000000003" pitchFamily="66" charset="0"/>
              </a:rPr>
              <a:t>Освіта: повітова школа </a:t>
            </a:r>
          </a:p>
          <a:p>
            <a:pPr algn="just"/>
            <a:r>
              <a:rPr lang="uk-UA" dirty="0" smtClean="0">
                <a:latin typeface="Segoe Script" panose="030B0504020000000003" pitchFamily="66" charset="0"/>
              </a:rPr>
              <a:t>Кар'єра: </a:t>
            </a: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Segoe Script" panose="030B0504020000000003" pitchFamily="66" charset="0"/>
              </a:rPr>
              <a:t>з 14 років</a:t>
            </a: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Segoe Script" panose="030B0504020000000003" pitchFamily="66" charset="0"/>
              </a:rPr>
              <a:t>писар </a:t>
            </a:r>
            <a:r>
              <a:rPr lang="uk-UA" dirty="0">
                <a:latin typeface="Segoe Script" panose="030B0504020000000003" pitchFamily="66" charset="0"/>
              </a:rPr>
              <a:t>у канцелярії ставного пристава Абрамова у Малій </a:t>
            </a:r>
            <a:r>
              <a:rPr lang="uk-UA" dirty="0" err="1" smtClean="0">
                <a:latin typeface="Segoe Script" panose="030B0504020000000003" pitchFamily="66" charset="0"/>
              </a:rPr>
              <a:t>Висці</a:t>
            </a:r>
            <a:endParaRPr lang="uk-UA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>
                <a:latin typeface="Segoe Script" panose="030B0504020000000003" pitchFamily="66" charset="0"/>
              </a:rPr>
              <a:t>писар </a:t>
            </a:r>
            <a:r>
              <a:rPr lang="uk-UA" dirty="0" err="1" smtClean="0">
                <a:latin typeface="Segoe Script" panose="030B0504020000000003" pitchFamily="66" charset="0"/>
              </a:rPr>
              <a:t>Бобринецького</a:t>
            </a:r>
            <a:r>
              <a:rPr lang="uk-UA" dirty="0" smtClean="0">
                <a:latin typeface="Segoe Script" panose="030B0504020000000003" pitchFamily="66" charset="0"/>
              </a:rPr>
              <a:t> повітового суду</a:t>
            </a: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Segoe Script" panose="030B0504020000000003" pitchFamily="66" charset="0"/>
              </a:rPr>
              <a:t>писар в </a:t>
            </a:r>
            <a:r>
              <a:rPr lang="uk-UA" dirty="0" err="1" smtClean="0">
                <a:latin typeface="Segoe Script" panose="030B0504020000000003" pitchFamily="66" charset="0"/>
              </a:rPr>
              <a:t>Єлисаветграді</a:t>
            </a:r>
            <a:endParaRPr lang="uk-UA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Segoe Script" panose="030B0504020000000003" pitchFamily="66" charset="0"/>
              </a:rPr>
              <a:t> секретар міської </a:t>
            </a:r>
            <a:r>
              <a:rPr lang="uk-UA" dirty="0">
                <a:latin typeface="Segoe Script" panose="030B0504020000000003" pitchFamily="66" charset="0"/>
              </a:rPr>
              <a:t>поліції в </a:t>
            </a:r>
            <a:r>
              <a:rPr lang="uk-UA" dirty="0" smtClean="0">
                <a:latin typeface="Segoe Script" panose="030B0504020000000003" pitchFamily="66" charset="0"/>
              </a:rPr>
              <a:t>Херсоні</a:t>
            </a: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Segoe Script" panose="030B0504020000000003" pitchFamily="66" charset="0"/>
              </a:rPr>
              <a:t>знову </a:t>
            </a:r>
            <a:r>
              <a:rPr lang="uk-UA" dirty="0">
                <a:latin typeface="Segoe Script" panose="030B0504020000000003" pitchFamily="66" charset="0"/>
              </a:rPr>
              <a:t>в </a:t>
            </a:r>
            <a:r>
              <a:rPr lang="uk-UA" dirty="0" err="1" smtClean="0">
                <a:latin typeface="Segoe Script" panose="030B0504020000000003" pitchFamily="66" charset="0"/>
              </a:rPr>
              <a:t>Єлисаветграді</a:t>
            </a:r>
            <a:endParaRPr lang="ru-RU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954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6569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b="1" dirty="0">
                <a:latin typeface="Segoe Script" panose="030B0504020000000003" pitchFamily="66" charset="0"/>
                <a:ea typeface="Calibri"/>
                <a:cs typeface="Times New Roman"/>
              </a:rPr>
              <a:t>Материні оповідання про виставу </a:t>
            </a:r>
            <a:r>
              <a:rPr lang="uk-UA" sz="20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«Наталка Полтавка»  </a:t>
            </a:r>
            <a:r>
              <a:rPr lang="uk-UA" sz="36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+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Власні </a:t>
            </a:r>
            <a:r>
              <a:rPr lang="uk-UA" sz="2000" b="1" dirty="0">
                <a:latin typeface="Segoe Script" panose="030B0504020000000003" pitchFamily="66" charset="0"/>
                <a:ea typeface="Calibri"/>
                <a:cs typeface="Times New Roman"/>
              </a:rPr>
              <a:t>враження від вистав у </a:t>
            </a:r>
            <a:r>
              <a:rPr lang="uk-UA" sz="2000" b="1" dirty="0" err="1" smtClean="0">
                <a:latin typeface="Segoe Script" panose="030B0504020000000003" pitchFamily="66" charset="0"/>
                <a:ea typeface="Calibri"/>
                <a:cs typeface="Times New Roman"/>
              </a:rPr>
              <a:t>Єлисаветграді</a:t>
            </a:r>
            <a:r>
              <a:rPr lang="uk-UA" sz="2000" b="1" dirty="0">
                <a:latin typeface="Segoe Script" panose="030B0504020000000003" pitchFamily="66" charset="0"/>
                <a:ea typeface="Calibri"/>
                <a:cs typeface="Times New Roman"/>
              </a:rPr>
              <a:t> </a:t>
            </a:r>
            <a:r>
              <a:rPr lang="uk-UA" sz="20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 </a:t>
            </a:r>
            <a:r>
              <a:rPr lang="uk-UA" sz="32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+</a:t>
            </a:r>
          </a:p>
          <a:p>
            <a:pPr indent="450215" algn="just">
              <a:lnSpc>
                <a:spcPct val="115000"/>
              </a:lnSpc>
            </a:pPr>
            <a:r>
              <a:rPr lang="uk-UA" sz="20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Участь у любительському артистичному гуртку </a:t>
            </a:r>
            <a:r>
              <a:rPr lang="uk-UA" sz="36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+</a:t>
            </a:r>
            <a:endParaRPr lang="uk-UA" sz="3600" b="1" dirty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uk-UA" sz="4800" dirty="0" smtClean="0">
                <a:latin typeface="Times New Roman"/>
                <a:ea typeface="Calibri"/>
                <a:cs typeface="Times New Roman"/>
              </a:rPr>
              <a:t>=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uk-UA" sz="20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ЗАХОПЛЕННЯ ТЕАТРОМ 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uk-UA" sz="2000" b="1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b="1" dirty="0">
                <a:latin typeface="Segoe Script" panose="030B0504020000000003" pitchFamily="66" charset="0"/>
                <a:ea typeface="Calibri"/>
                <a:cs typeface="Times New Roman"/>
              </a:rPr>
              <a:t>ЗАХОПЛЕННЯ ТЕАТРОМ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2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ЗАХОПЛЕННЯ ХУДОЖНЬОЮ ЛІТЕРАТУРОЮ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b="1" dirty="0" smtClean="0">
                <a:latin typeface="Segoe Script" panose="030B0504020000000003" pitchFamily="66" charset="0"/>
                <a:ea typeface="Calibri"/>
                <a:cs typeface="Times New Roman"/>
              </a:rPr>
              <a:t>ЗАХОПЛЕННЯ ЛІТЕРАТУРНОЮ КРИТИКОЮ </a:t>
            </a:r>
            <a:endParaRPr lang="uk-UA" dirty="0" smtClean="0"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dirty="0" smtClean="0"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dirty="0"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dirty="0" smtClean="0"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32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зростання </a:t>
            </a:r>
            <a:r>
              <a:rPr lang="uk-UA" sz="3200" b="1" dirty="0">
                <a:latin typeface="Segoe Script" panose="030B0504020000000003" pitchFamily="66" charset="0"/>
                <a:ea typeface="Calibri"/>
                <a:cs typeface="Times New Roman"/>
              </a:rPr>
              <a:t>творчого </a:t>
            </a:r>
            <a:r>
              <a:rPr lang="uk-UA" sz="32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таланту</a:t>
            </a:r>
            <a:endParaRPr lang="ru-RU" sz="3200" b="1" dirty="0">
              <a:latin typeface="Segoe Script" panose="030B0504020000000003" pitchFamily="66" charset="0"/>
              <a:ea typeface="Calibri"/>
              <a:cs typeface="Times New Roman"/>
            </a:endParaRPr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8028384" y="4576515"/>
            <a:ext cx="1008112" cy="2020838"/>
          </a:xfrm>
          <a:prstGeom prst="curvedLef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>
            <a:off x="251520" y="4149080"/>
            <a:ext cx="504056" cy="22322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923928" y="5157192"/>
            <a:ext cx="14401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846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7"/>
            <a:ext cx="8496944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 algn="just">
              <a:buFont typeface="Wingdings" panose="05000000000000000000" pitchFamily="2" charset="2"/>
              <a:buChar char="ü"/>
            </a:pPr>
            <a:r>
              <a:rPr lang="uk-UA" sz="2600" dirty="0" smtClean="0">
                <a:latin typeface="Segoe Script" panose="030B0504020000000003" pitchFamily="66" charset="0"/>
                <a:ea typeface="Calibri"/>
              </a:rPr>
              <a:t>«…перший </a:t>
            </a:r>
            <a:r>
              <a:rPr lang="uk-UA" sz="2600" dirty="0">
                <a:latin typeface="Segoe Script" panose="030B0504020000000003" pitchFamily="66" charset="0"/>
                <a:ea typeface="Calibri"/>
              </a:rPr>
              <a:t>виступив за межі </a:t>
            </a:r>
            <a:r>
              <a:rPr lang="uk-UA" sz="2600" dirty="0" smtClean="0">
                <a:latin typeface="Segoe Script" panose="030B0504020000000003" pitchFamily="66" charset="0"/>
                <a:ea typeface="Calibri"/>
              </a:rPr>
              <a:t>шаблону»  (</a:t>
            </a:r>
            <a:r>
              <a:rPr lang="uk-UA" sz="2600" dirty="0" err="1">
                <a:latin typeface="Segoe Script" panose="030B0504020000000003" pitchFamily="66" charset="0"/>
                <a:ea typeface="Calibri"/>
              </a:rPr>
              <a:t>Мамонтов</a:t>
            </a:r>
            <a:r>
              <a:rPr lang="uk-UA" sz="2600" dirty="0">
                <a:latin typeface="Segoe Script" panose="030B0504020000000003" pitchFamily="66" charset="0"/>
                <a:ea typeface="Calibri"/>
              </a:rPr>
              <a:t> Я</a:t>
            </a:r>
            <a:r>
              <a:rPr lang="uk-UA" sz="2600" dirty="0" smtClean="0">
                <a:latin typeface="Segoe Script" panose="030B0504020000000003" pitchFamily="66" charset="0"/>
                <a:ea typeface="Calibri"/>
              </a:rPr>
              <a:t>.)</a:t>
            </a:r>
          </a:p>
          <a:p>
            <a:pPr marL="450850" indent="-450850" algn="just">
              <a:buFont typeface="Wingdings" panose="05000000000000000000" pitchFamily="2" charset="2"/>
              <a:buChar char="ü"/>
            </a:pPr>
            <a:endParaRPr lang="uk-UA" sz="2600" dirty="0" smtClean="0">
              <a:latin typeface="Segoe Script" panose="030B0504020000000003" pitchFamily="66" charset="0"/>
              <a:ea typeface="Calibri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800" b="1" dirty="0" smtClean="0">
                <a:latin typeface="Segoe Script" panose="030B0504020000000003" pitchFamily="66" charset="0"/>
              </a:rPr>
              <a:t>ПОЧАТОК ТВОРЧОСТІ</a:t>
            </a:r>
            <a:r>
              <a:rPr lang="uk-UA" sz="2400" dirty="0" smtClean="0">
                <a:latin typeface="Segoe Script" panose="030B0504020000000003" pitchFamily="66" charset="0"/>
              </a:rPr>
              <a:t>: 80-ті рр.</a:t>
            </a:r>
          </a:p>
          <a:p>
            <a:pPr indent="355600" algn="just"/>
            <a:endParaRPr lang="uk-UA" sz="2400" dirty="0" smtClean="0">
              <a:latin typeface="Segoe Script" panose="030B0504020000000003" pitchFamily="66" charset="0"/>
            </a:endParaRPr>
          </a:p>
          <a:p>
            <a:pPr marL="355600" algn="just"/>
            <a:r>
              <a:rPr lang="uk-UA" sz="2800" dirty="0">
                <a:latin typeface="Segoe Script" panose="030B0504020000000003" pitchFamily="66" charset="0"/>
              </a:rPr>
              <a:t>Напрями</a:t>
            </a:r>
            <a:r>
              <a:rPr lang="uk-UA" sz="2600" dirty="0" smtClean="0">
                <a:latin typeface="Segoe Script" panose="030B0504020000000003" pitchFamily="66" charset="0"/>
              </a:rPr>
              <a:t>:</a:t>
            </a:r>
          </a:p>
          <a:p>
            <a:pPr marL="355600" algn="just"/>
            <a:r>
              <a:rPr lang="uk-UA" sz="2600" dirty="0" smtClean="0">
                <a:latin typeface="Segoe Script" panose="030B0504020000000003" pitchFamily="66" charset="0"/>
              </a:rPr>
              <a:t> </a:t>
            </a:r>
            <a:endParaRPr lang="uk-UA" sz="2600" dirty="0">
              <a:latin typeface="Segoe Script" panose="030B0504020000000003" pitchFamily="66" charset="0"/>
            </a:endParaRPr>
          </a:p>
          <a:p>
            <a:pPr marL="698500" indent="25400" algn="just">
              <a:buFont typeface="Wingdings" panose="05000000000000000000" pitchFamily="2" charset="2"/>
              <a:buChar char="Ø"/>
            </a:pPr>
            <a:r>
              <a:rPr lang="uk-UA" sz="2600" dirty="0">
                <a:latin typeface="Segoe Script" panose="030B0504020000000003" pitchFamily="66" charset="0"/>
              </a:rPr>
              <a:t>  романтичний</a:t>
            </a:r>
          </a:p>
          <a:p>
            <a:pPr marL="698500" indent="25400" algn="just">
              <a:buFont typeface="Wingdings" panose="05000000000000000000" pitchFamily="2" charset="2"/>
              <a:buChar char="Ø"/>
            </a:pPr>
            <a:r>
              <a:rPr lang="uk-UA" sz="2600" dirty="0">
                <a:latin typeface="Segoe Script" panose="030B0504020000000003" pitchFamily="66" charset="0"/>
              </a:rPr>
              <a:t>  </a:t>
            </a:r>
            <a:r>
              <a:rPr lang="uk-UA" sz="2600" dirty="0" smtClean="0">
                <a:latin typeface="Segoe Script" panose="030B0504020000000003" pitchFamily="66" charset="0"/>
              </a:rPr>
              <a:t>реалістичний</a:t>
            </a:r>
          </a:p>
          <a:p>
            <a:pPr marL="698500" indent="25400" algn="just">
              <a:buFont typeface="Wingdings" panose="05000000000000000000" pitchFamily="2" charset="2"/>
              <a:buChar char="Ø"/>
            </a:pPr>
            <a:endParaRPr lang="uk-UA" sz="2600" dirty="0">
              <a:latin typeface="Segoe Script" panose="030B0504020000000003" pitchFamily="66" charset="0"/>
            </a:endParaRPr>
          </a:p>
          <a:p>
            <a:pPr indent="355600" algn="just"/>
            <a:r>
              <a:rPr lang="uk-UA" sz="2800" dirty="0" smtClean="0">
                <a:latin typeface="Segoe Script" panose="030B0504020000000003" pitchFamily="66" charset="0"/>
              </a:rPr>
              <a:t>Жанри</a:t>
            </a:r>
            <a:r>
              <a:rPr lang="uk-UA" sz="2800" dirty="0">
                <a:latin typeface="Segoe Script" panose="030B0504020000000003" pitchFamily="66" charset="0"/>
              </a:rPr>
              <a:t>, жанрові різновиди</a:t>
            </a:r>
            <a:r>
              <a:rPr lang="uk-UA" sz="2800" dirty="0" smtClean="0">
                <a:latin typeface="Segoe Script" panose="030B0504020000000003" pitchFamily="66" charset="0"/>
              </a:rPr>
              <a:t>:</a:t>
            </a:r>
          </a:p>
          <a:p>
            <a:pPr indent="355600" algn="just"/>
            <a:endParaRPr lang="uk-UA" sz="2600" dirty="0">
              <a:latin typeface="Segoe Script" panose="030B0504020000000003" pitchFamily="66" charset="0"/>
            </a:endParaRPr>
          </a:p>
          <a:p>
            <a:pPr marL="685800" indent="392113" algn="just">
              <a:buFont typeface="Wingdings" panose="05000000000000000000" pitchFamily="2" charset="2"/>
              <a:buChar char="Ø"/>
            </a:pPr>
            <a:r>
              <a:rPr lang="uk-UA" sz="2600" dirty="0">
                <a:latin typeface="Segoe Script" panose="030B0504020000000003" pitchFamily="66" charset="0"/>
              </a:rPr>
              <a:t>соціально-побутова драма </a:t>
            </a:r>
          </a:p>
          <a:p>
            <a:pPr marL="685800" indent="392113" algn="just">
              <a:buFont typeface="Wingdings" panose="05000000000000000000" pitchFamily="2" charset="2"/>
              <a:buChar char="Ø"/>
            </a:pPr>
            <a:r>
              <a:rPr lang="uk-UA" sz="2600" dirty="0">
                <a:latin typeface="Segoe Script" panose="030B0504020000000003" pitchFamily="66" charset="0"/>
              </a:rPr>
              <a:t>комедія </a:t>
            </a:r>
          </a:p>
          <a:p>
            <a:pPr marL="685800" indent="392113" algn="just">
              <a:buFont typeface="Wingdings" panose="05000000000000000000" pitchFamily="2" charset="2"/>
              <a:buChar char="Ø"/>
            </a:pPr>
            <a:r>
              <a:rPr lang="uk-UA" sz="2600" dirty="0">
                <a:latin typeface="Segoe Script" panose="030B0504020000000003" pitchFamily="66" charset="0"/>
              </a:rPr>
              <a:t>історична </a:t>
            </a:r>
            <a:r>
              <a:rPr lang="uk-UA" sz="2600" dirty="0" smtClean="0">
                <a:latin typeface="Segoe Script" panose="030B0504020000000003" pitchFamily="66" charset="0"/>
              </a:rPr>
              <a:t>драма</a:t>
            </a:r>
          </a:p>
          <a:p>
            <a:pPr marL="685800" indent="392113" algn="just">
              <a:buFont typeface="Wingdings" panose="05000000000000000000" pitchFamily="2" charset="2"/>
              <a:buChar char="Ø"/>
            </a:pPr>
            <a:endParaRPr lang="uk-UA" sz="2600" dirty="0">
              <a:latin typeface="Segoe Script" panose="030B0504020000000003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400" dirty="0" smtClean="0">
              <a:latin typeface="Segoe Script" panose="030B0504020000000003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6534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8935" y="332656"/>
            <a:ext cx="8136904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uk-UA" sz="2800" b="1" dirty="0">
                <a:latin typeface="Segoe Script" panose="030B0504020000000003" pitchFamily="66" charset="0"/>
              </a:rPr>
              <a:t>«Бурлака» (1883</a:t>
            </a:r>
            <a:r>
              <a:rPr lang="uk-UA" sz="2800" b="1" dirty="0" smtClean="0">
                <a:latin typeface="Segoe Script" panose="030B0504020000000003" pitchFamily="66" charset="0"/>
              </a:rPr>
              <a:t>)</a:t>
            </a:r>
          </a:p>
          <a:p>
            <a:pPr indent="355600" algn="just"/>
            <a:r>
              <a:rPr lang="uk-UA" dirty="0" smtClean="0"/>
              <a:t>-   </a:t>
            </a:r>
            <a:r>
              <a:rPr lang="uk-UA" sz="2300" dirty="0" smtClean="0">
                <a:latin typeface="Segoe Script" panose="030B0504020000000003" pitchFamily="66" charset="0"/>
              </a:rPr>
              <a:t>перша </a:t>
            </a:r>
            <a:r>
              <a:rPr lang="uk-UA" sz="2300" dirty="0">
                <a:latin typeface="Segoe Script" panose="030B0504020000000003" pitchFamily="66" charset="0"/>
              </a:rPr>
              <a:t>п’єса </a:t>
            </a:r>
          </a:p>
          <a:p>
            <a:pPr marL="355600" indent="176213" algn="just">
              <a:buFontTx/>
              <a:buChar char="-"/>
            </a:pPr>
            <a:r>
              <a:rPr lang="uk-UA" sz="2300" dirty="0" smtClean="0">
                <a:latin typeface="Segoe Script" panose="030B0504020000000003" pitchFamily="66" charset="0"/>
              </a:rPr>
              <a:t> синтез </a:t>
            </a:r>
            <a:r>
              <a:rPr lang="uk-UA" sz="2300" dirty="0">
                <a:latin typeface="Segoe Script" panose="030B0504020000000003" pitchFamily="66" charset="0"/>
              </a:rPr>
              <a:t>принципів реалізму </a:t>
            </a:r>
            <a:r>
              <a:rPr lang="uk-UA" sz="2300" dirty="0" smtClean="0">
                <a:latin typeface="Segoe Script" panose="030B0504020000000003" pitchFamily="66" charset="0"/>
              </a:rPr>
              <a:t>і романтизму</a:t>
            </a:r>
            <a:endParaRPr lang="uk-UA" sz="2300" dirty="0">
              <a:latin typeface="Segoe Script" panose="030B0504020000000003" pitchFamily="66" charset="0"/>
            </a:endParaRPr>
          </a:p>
          <a:p>
            <a:pPr marL="342900" indent="188913" algn="just">
              <a:buFontTx/>
              <a:buChar char="-"/>
            </a:pPr>
            <a:r>
              <a:rPr lang="uk-UA" sz="2300" dirty="0" smtClean="0">
                <a:latin typeface="Segoe Script" panose="030B0504020000000003" pitchFamily="66" charset="0"/>
              </a:rPr>
              <a:t> тема</a:t>
            </a:r>
            <a:r>
              <a:rPr lang="uk-UA" sz="2300" dirty="0">
                <a:latin typeface="Segoe Script" panose="030B0504020000000003" pitchFamily="66" charset="0"/>
              </a:rPr>
              <a:t>: соціальні й економічні відносини на селі в умовах початків капіталістичного нагромадження</a:t>
            </a:r>
          </a:p>
          <a:p>
            <a:pPr marL="342900" indent="188913" algn="just">
              <a:buFontTx/>
              <a:buChar char="-"/>
            </a:pPr>
            <a:r>
              <a:rPr lang="uk-UA" sz="2300" dirty="0" smtClean="0">
                <a:latin typeface="Segoe Script" panose="030B0504020000000003" pitchFamily="66" charset="0"/>
              </a:rPr>
              <a:t> за </a:t>
            </a:r>
            <a:r>
              <a:rPr lang="uk-UA" sz="2300" dirty="0">
                <a:latin typeface="Segoe Script" panose="030B0504020000000003" pitchFamily="66" charset="0"/>
              </a:rPr>
              <a:t>І. Франком – це „найбільша політична драма” І</a:t>
            </a:r>
            <a:r>
              <a:rPr lang="uk-UA" sz="2300" dirty="0" smtClean="0">
                <a:latin typeface="Segoe Script" panose="030B0504020000000003" pitchFamily="66" charset="0"/>
              </a:rPr>
              <a:t>. Тобілевича</a:t>
            </a:r>
          </a:p>
          <a:p>
            <a:pPr marL="342900" indent="188913" algn="just">
              <a:buFontTx/>
              <a:buChar char="-"/>
            </a:pPr>
            <a:r>
              <a:rPr lang="uk-UA" sz="2300" dirty="0">
                <a:latin typeface="Segoe Script" panose="030B0504020000000003" pitchFamily="66" charset="0"/>
              </a:rPr>
              <a:t> </a:t>
            </a:r>
            <a:r>
              <a:rPr lang="uk-UA" sz="2300" dirty="0" smtClean="0">
                <a:latin typeface="Segoe Script" panose="030B0504020000000003" pitchFamily="66" charset="0"/>
              </a:rPr>
              <a:t>головний герой – бунтар</a:t>
            </a:r>
          </a:p>
          <a:p>
            <a:pPr marL="342900" indent="188913" algn="just">
              <a:buFontTx/>
              <a:buChar char="-"/>
            </a:pPr>
            <a:r>
              <a:rPr lang="uk-UA" sz="2300" dirty="0" smtClean="0">
                <a:latin typeface="Segoe Script" panose="030B0504020000000003" pitchFamily="66" charset="0"/>
              </a:rPr>
              <a:t> розкрито </a:t>
            </a:r>
            <a:r>
              <a:rPr lang="uk-UA" sz="2300" dirty="0">
                <a:latin typeface="Segoe Script" panose="030B0504020000000003" pitchFamily="66" charset="0"/>
              </a:rPr>
              <a:t>механізм </a:t>
            </a:r>
            <a:r>
              <a:rPr lang="uk-UA" sz="2300" dirty="0" smtClean="0">
                <a:latin typeface="Segoe Script" panose="030B0504020000000003" pitchFamily="66" charset="0"/>
              </a:rPr>
              <a:t>фізичного і духовного упокорення </a:t>
            </a:r>
            <a:r>
              <a:rPr lang="uk-UA" sz="2300" dirty="0">
                <a:latin typeface="Segoe Script" panose="030B0504020000000003" pitchFamily="66" charset="0"/>
              </a:rPr>
              <a:t>простих </a:t>
            </a:r>
            <a:r>
              <a:rPr lang="uk-UA" sz="2300" dirty="0" smtClean="0">
                <a:latin typeface="Segoe Script" panose="030B0504020000000003" pitchFamily="66" charset="0"/>
              </a:rPr>
              <a:t>людей</a:t>
            </a:r>
          </a:p>
          <a:p>
            <a:pPr marL="342900" indent="188913" algn="just">
              <a:buFontTx/>
              <a:buChar char="-"/>
            </a:pPr>
            <a:r>
              <a:rPr lang="uk-UA" sz="2300" dirty="0" smtClean="0">
                <a:latin typeface="Segoe Script" panose="030B0504020000000003" pitchFamily="66" charset="0"/>
              </a:rPr>
              <a:t> використано художній прийом подвійного драматичного конфлікту</a:t>
            </a:r>
          </a:p>
          <a:p>
            <a:pPr marL="342900" indent="188913" algn="just">
              <a:buFontTx/>
              <a:buChar char="-"/>
            </a:pPr>
            <a:r>
              <a:rPr lang="uk-UA" sz="2300" dirty="0" smtClean="0">
                <a:latin typeface="Segoe Script" panose="030B0504020000000003" pitchFamily="66" charset="0"/>
              </a:rPr>
              <a:t> дві </a:t>
            </a:r>
            <a:r>
              <a:rPr lang="uk-UA" sz="2300" dirty="0">
                <a:latin typeface="Segoe Script" panose="030B0504020000000003" pitchFamily="66" charset="0"/>
              </a:rPr>
              <a:t>конфліктні </a:t>
            </a:r>
            <a:r>
              <a:rPr lang="uk-UA" sz="2300" dirty="0" smtClean="0">
                <a:latin typeface="Segoe Script" panose="030B0504020000000003" pitchFamily="66" charset="0"/>
              </a:rPr>
              <a:t>лінії: любовна й соціально-економічна</a:t>
            </a:r>
          </a:p>
          <a:p>
            <a:pPr marL="342900" algn="just"/>
            <a:endParaRPr lang="uk-UA" sz="2300" dirty="0">
              <a:latin typeface="Segoe Script" panose="030B0504020000000003" pitchFamily="66" charset="0"/>
            </a:endParaRPr>
          </a:p>
          <a:p>
            <a:pPr marL="342900" indent="188913" algn="just">
              <a:buFontTx/>
              <a:buChar char="-"/>
            </a:pPr>
            <a:endParaRPr lang="uk-UA" sz="2400" dirty="0" smtClean="0">
              <a:latin typeface="Segoe Script" panose="030B0504020000000003" pitchFamily="66" charset="0"/>
            </a:endParaRPr>
          </a:p>
          <a:p>
            <a:pPr marL="342900" indent="188913" algn="just">
              <a:buFontTx/>
              <a:buChar char="-"/>
            </a:pPr>
            <a:endParaRPr lang="uk-UA" sz="2400" dirty="0">
              <a:latin typeface="Segoe Script" panose="030B0504020000000003" pitchFamily="66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uk-UA" sz="2400" dirty="0">
              <a:latin typeface="Segoe Script" panose="030B0504020000000003" pitchFamily="66" charset="0"/>
            </a:endParaRPr>
          </a:p>
          <a:p>
            <a:pPr marL="355600" algn="just"/>
            <a:endParaRPr lang="uk-UA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527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16632"/>
            <a:ext cx="835292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latin typeface="Segoe Script" panose="030B0504020000000003" pitchFamily="66" charset="0"/>
              </a:rPr>
              <a:t>«Розумний </a:t>
            </a:r>
            <a:r>
              <a:rPr lang="uk-UA" sz="2800" b="1" dirty="0">
                <a:latin typeface="Segoe Script" panose="030B0504020000000003" pitchFamily="66" charset="0"/>
              </a:rPr>
              <a:t>і </a:t>
            </a:r>
            <a:r>
              <a:rPr lang="uk-UA" sz="2800" b="1" dirty="0" smtClean="0">
                <a:latin typeface="Segoe Script" panose="030B0504020000000003" pitchFamily="66" charset="0"/>
              </a:rPr>
              <a:t>дурень» (1885)</a:t>
            </a:r>
          </a:p>
          <a:p>
            <a:pPr marL="457200" indent="-457200" algn="just">
              <a:buFontTx/>
              <a:buChar char="-"/>
            </a:pPr>
            <a:r>
              <a:rPr lang="uk-UA" sz="2600" dirty="0" smtClean="0">
                <a:latin typeface="Segoe Script" panose="030B0504020000000003" pitchFamily="66" charset="0"/>
              </a:rPr>
              <a:t>перша в серії </a:t>
            </a:r>
            <a:r>
              <a:rPr lang="uk-UA" sz="2600" dirty="0">
                <a:latin typeface="Segoe Script" panose="030B0504020000000003" pitchFamily="66" charset="0"/>
              </a:rPr>
              <a:t>сатиричних </a:t>
            </a:r>
            <a:r>
              <a:rPr lang="uk-UA" sz="2600" dirty="0" smtClean="0">
                <a:latin typeface="Segoe Script" panose="030B0504020000000003" pitchFamily="66" charset="0"/>
              </a:rPr>
              <a:t>комедій</a:t>
            </a:r>
          </a:p>
          <a:p>
            <a:pPr marL="457200" indent="-457200" algn="just">
              <a:buFontTx/>
              <a:buChar char="-"/>
            </a:pPr>
            <a:r>
              <a:rPr lang="uk-UA" sz="2600" dirty="0" smtClean="0">
                <a:latin typeface="Segoe Script" panose="030B0504020000000003" pitchFamily="66" charset="0"/>
              </a:rPr>
              <a:t>тема: становлення представника сільської буржуазії</a:t>
            </a:r>
          </a:p>
          <a:p>
            <a:pPr marL="457200" indent="-457200" algn="just">
              <a:buFontTx/>
              <a:buChar char="-"/>
            </a:pPr>
            <a:r>
              <a:rPr lang="uk-UA" sz="2600" dirty="0" smtClean="0">
                <a:latin typeface="Segoe Script" panose="030B0504020000000003" pitchFamily="66" charset="0"/>
              </a:rPr>
              <a:t>вже використовуваний подвійний драматичний конфлікт: зовнішній (широкий: утвердження нового буржуа) внутрішній (вузький: батьки </a:t>
            </a:r>
            <a:r>
              <a:rPr lang="uk-UA" sz="2600" dirty="0">
                <a:latin typeface="Segoe Script" panose="030B0504020000000003" pitchFamily="66" charset="0"/>
              </a:rPr>
              <a:t>і </a:t>
            </a:r>
            <a:r>
              <a:rPr lang="uk-UA" sz="2600" dirty="0" smtClean="0">
                <a:latin typeface="Segoe Script" panose="030B0504020000000003" pitchFamily="66" charset="0"/>
              </a:rPr>
              <a:t>діти)</a:t>
            </a:r>
          </a:p>
          <a:p>
            <a:pPr marL="457200" indent="-457200" algn="just">
              <a:buFontTx/>
              <a:buChar char="-"/>
            </a:pPr>
            <a:r>
              <a:rPr lang="uk-UA" sz="2600" dirty="0" smtClean="0">
                <a:latin typeface="Segoe Script" panose="030B0504020000000003" pitchFamily="66" charset="0"/>
              </a:rPr>
              <a:t>ширший конфлікт відкритий</a:t>
            </a:r>
          </a:p>
          <a:p>
            <a:pPr marL="457200" indent="-457200" algn="just">
              <a:buFontTx/>
              <a:buChar char="-"/>
            </a:pPr>
            <a:endParaRPr lang="uk-UA" sz="2600" dirty="0" smtClean="0">
              <a:latin typeface="Segoe Script" panose="030B0504020000000003" pitchFamily="66" charset="0"/>
            </a:endParaRPr>
          </a:p>
          <a:p>
            <a:pPr algn="just"/>
            <a:r>
              <a:rPr lang="uk-UA" sz="2800" b="1" dirty="0" smtClean="0">
                <a:latin typeface="Segoe Script" panose="030B0504020000000003" pitchFamily="66" charset="0"/>
              </a:rPr>
              <a:t>Вади:</a:t>
            </a:r>
          </a:p>
          <a:p>
            <a:pPr marL="457200" indent="-457200" algn="just">
              <a:buFontTx/>
              <a:buChar char="-"/>
            </a:pPr>
            <a:r>
              <a:rPr lang="uk-UA" sz="2600" dirty="0" smtClean="0">
                <a:latin typeface="Segoe Script" panose="030B0504020000000003" pitchFamily="66" charset="0"/>
              </a:rPr>
              <a:t>серед другорядних персонажів немає характерів </a:t>
            </a:r>
          </a:p>
          <a:p>
            <a:pPr marL="457200" indent="-457200" algn="just">
              <a:buFontTx/>
              <a:buChar char="-"/>
            </a:pPr>
            <a:r>
              <a:rPr lang="uk-UA" sz="2600" dirty="0" smtClean="0">
                <a:latin typeface="Segoe Script" panose="030B0504020000000003" pitchFamily="66" charset="0"/>
              </a:rPr>
              <a:t>ослаблення </a:t>
            </a:r>
            <a:r>
              <a:rPr lang="uk-UA" sz="2600" dirty="0">
                <a:latin typeface="Segoe Script" panose="030B0504020000000003" pitchFamily="66" charset="0"/>
              </a:rPr>
              <a:t>драматичної інтриги </a:t>
            </a:r>
          </a:p>
          <a:p>
            <a:pPr marL="457200" indent="-457200" algn="just">
              <a:buFontTx/>
              <a:buChar char="-"/>
            </a:pPr>
            <a:r>
              <a:rPr lang="uk-UA" sz="2600" dirty="0" smtClean="0">
                <a:latin typeface="Segoe Script" panose="030B0504020000000003" pitchFamily="66" charset="0"/>
              </a:rPr>
              <a:t>введення конфлікту надто прямолінійне</a:t>
            </a:r>
            <a:endParaRPr lang="uk-UA" sz="2600" b="1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451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43512"/>
            <a:ext cx="849694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latin typeface="Segoe Script" panose="030B0504020000000003" pitchFamily="66" charset="0"/>
              </a:rPr>
              <a:t>«Наймичка» (1885)</a:t>
            </a:r>
          </a:p>
          <a:p>
            <a:pPr algn="just"/>
            <a:r>
              <a:rPr lang="uk-UA" sz="2400" dirty="0" smtClean="0">
                <a:latin typeface="Segoe Script" panose="030B0504020000000003" pitchFamily="66" charset="0"/>
              </a:rPr>
              <a:t>- драма</a:t>
            </a:r>
          </a:p>
          <a:p>
            <a:pPr algn="just"/>
            <a:r>
              <a:rPr lang="uk-UA" sz="2400" dirty="0" smtClean="0">
                <a:latin typeface="Segoe Script" panose="030B0504020000000003" pitchFamily="66" charset="0"/>
              </a:rPr>
              <a:t>- театральна класика</a:t>
            </a:r>
          </a:p>
          <a:p>
            <a:pPr algn="just"/>
            <a:r>
              <a:rPr lang="uk-UA" sz="2400" dirty="0" smtClean="0">
                <a:latin typeface="Segoe Script" panose="030B0504020000000003" pitchFamily="66" charset="0"/>
              </a:rPr>
              <a:t>- тема </a:t>
            </a:r>
            <a:r>
              <a:rPr lang="uk-UA" sz="2400" dirty="0">
                <a:latin typeface="Segoe Script" panose="030B0504020000000003" pitchFamily="66" charset="0"/>
              </a:rPr>
              <a:t>нових </a:t>
            </a:r>
            <a:r>
              <a:rPr lang="uk-UA" sz="2400" dirty="0" smtClean="0">
                <a:latin typeface="Segoe Script" panose="030B0504020000000003" pitchFamily="66" charset="0"/>
              </a:rPr>
              <a:t>«хазяїв села»</a:t>
            </a:r>
          </a:p>
          <a:p>
            <a:pPr algn="just"/>
            <a:r>
              <a:rPr lang="uk-UA" sz="2400" dirty="0" smtClean="0">
                <a:latin typeface="Segoe Script" panose="030B0504020000000003" pitchFamily="66" charset="0"/>
              </a:rPr>
              <a:t>- фабула: хазяїн </a:t>
            </a:r>
            <a:r>
              <a:rPr lang="uk-UA" sz="2400" dirty="0">
                <a:latin typeface="Segoe Script" panose="030B0504020000000003" pitchFamily="66" charset="0"/>
              </a:rPr>
              <a:t>Василь Микитович </a:t>
            </a:r>
            <a:r>
              <a:rPr lang="uk-UA" sz="2400" dirty="0" err="1" smtClean="0">
                <a:latin typeface="Segoe Script" panose="030B0504020000000003" pitchFamily="66" charset="0"/>
              </a:rPr>
              <a:t>Цокуль</a:t>
            </a:r>
            <a:r>
              <a:rPr lang="uk-UA" sz="2400" dirty="0" smtClean="0">
                <a:latin typeface="Segoe Script" panose="030B0504020000000003" pitchFamily="66" charset="0"/>
              </a:rPr>
              <a:t> прагне любові молодої дівчини</a:t>
            </a:r>
            <a:r>
              <a:rPr lang="uk-UA" sz="2400" dirty="0">
                <a:latin typeface="Segoe Script" panose="030B0504020000000003" pitchFamily="66" charset="0"/>
              </a:rPr>
              <a:t>. Жертвою домагань його стає юна й беззахисна сирота-наймичка Харитина, яка кохає наймита </a:t>
            </a:r>
            <a:r>
              <a:rPr lang="uk-UA" sz="2400" dirty="0" smtClean="0">
                <a:latin typeface="Segoe Script" panose="030B0504020000000003" pitchFamily="66" charset="0"/>
              </a:rPr>
              <a:t>Панаса.</a:t>
            </a:r>
            <a:r>
              <a:rPr lang="ru-RU" sz="2400" dirty="0">
                <a:latin typeface="Segoe Script" panose="030B0504020000000003" pitchFamily="66" charset="0"/>
              </a:rPr>
              <a:t> </a:t>
            </a:r>
            <a:r>
              <a:rPr lang="uk-UA" sz="2400" dirty="0" smtClean="0">
                <a:latin typeface="Segoe Script" panose="030B0504020000000003" pitchFamily="66" charset="0"/>
              </a:rPr>
              <a:t>Драматична інтрига закінчується  </a:t>
            </a:r>
            <a:r>
              <a:rPr lang="uk-UA" sz="2400" dirty="0">
                <a:latin typeface="Segoe Script" panose="030B0504020000000003" pitchFamily="66" charset="0"/>
              </a:rPr>
              <a:t>загибеллю </a:t>
            </a:r>
            <a:r>
              <a:rPr lang="uk-UA" sz="2400" dirty="0" smtClean="0">
                <a:latin typeface="Segoe Script" panose="030B0504020000000003" pitchFamily="66" charset="0"/>
              </a:rPr>
              <a:t>дівчини, потрясінням  і сповіддю-самовикриттям </a:t>
            </a:r>
            <a:r>
              <a:rPr lang="uk-UA" sz="2400" dirty="0" err="1" smtClean="0">
                <a:latin typeface="Segoe Script" panose="030B0504020000000003" pitchFamily="66" charset="0"/>
              </a:rPr>
              <a:t>Цокуля</a:t>
            </a:r>
            <a:r>
              <a:rPr lang="uk-UA" sz="2400" dirty="0" smtClean="0">
                <a:latin typeface="Segoe Script" panose="030B0504020000000003" pitchFamily="66" charset="0"/>
              </a:rPr>
              <a:t> від з’ясування факту: Христина  -  рідна дочка </a:t>
            </a:r>
          </a:p>
          <a:p>
            <a:pPr algn="just"/>
            <a:r>
              <a:rPr lang="uk-UA" sz="2400" dirty="0" smtClean="0">
                <a:latin typeface="Segoe Script" panose="030B0504020000000003" pitchFamily="66" charset="0"/>
              </a:rPr>
              <a:t>- мелодраматична кінцівка має пояснення – відсутність щастя у Василя Микитовича, якому батько не дозволив  одружитися з коханою</a:t>
            </a:r>
            <a:endParaRPr lang="ru-RU" sz="2400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857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76772"/>
            <a:ext cx="828092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>
                <a:latin typeface="Segoe Script" panose="030B0504020000000003" pitchFamily="66" charset="0"/>
                <a:ea typeface="Calibri"/>
              </a:rPr>
              <a:t>„Мартин Боруля” (1885</a:t>
            </a:r>
            <a:r>
              <a:rPr lang="uk-UA" sz="2800" b="1" dirty="0" smtClean="0">
                <a:latin typeface="Segoe Script" panose="030B0504020000000003" pitchFamily="66" charset="0"/>
                <a:ea typeface="Calibri"/>
              </a:rPr>
              <a:t>)</a:t>
            </a:r>
          </a:p>
          <a:p>
            <a:pPr algn="just"/>
            <a:endParaRPr lang="uk-UA" sz="2800" b="1" dirty="0" smtClean="0">
              <a:latin typeface="Segoe Script" panose="030B0504020000000003" pitchFamily="66" charset="0"/>
              <a:ea typeface="Calibri"/>
            </a:endParaRPr>
          </a:p>
          <a:p>
            <a:pPr marL="342900" indent="-342900" algn="just">
              <a:buFontTx/>
              <a:buChar char="-"/>
            </a:pPr>
            <a:r>
              <a:rPr lang="uk-UA" sz="2400" dirty="0" smtClean="0">
                <a:latin typeface="Segoe Script" panose="030B0504020000000003" pitchFamily="66" charset="0"/>
              </a:rPr>
              <a:t>фабула: історія </a:t>
            </a:r>
            <a:r>
              <a:rPr lang="uk-UA" sz="2400" dirty="0">
                <a:latin typeface="Segoe Script" panose="030B0504020000000003" pitchFamily="66" charset="0"/>
              </a:rPr>
              <a:t>погоні селянина за дворянством і втрати омріяних дворянських прав через прикрий недогляд, допущений писарем у минулі часи </a:t>
            </a:r>
            <a:endParaRPr lang="uk-UA" sz="2400" dirty="0" smtClean="0">
              <a:latin typeface="Segoe Script" panose="030B0504020000000003" pitchFamily="66" charset="0"/>
            </a:endParaRPr>
          </a:p>
          <a:p>
            <a:pPr marL="342900" indent="-342900" algn="just">
              <a:buFontTx/>
              <a:buChar char="-"/>
            </a:pPr>
            <a:endParaRPr lang="uk-UA" sz="2400" dirty="0" smtClean="0">
              <a:latin typeface="Segoe Script" panose="030B0504020000000003" pitchFamily="66" charset="0"/>
            </a:endParaRPr>
          </a:p>
          <a:p>
            <a:pPr marL="342900" indent="-342900" algn="just">
              <a:buFontTx/>
              <a:buChar char="-"/>
            </a:pPr>
            <a:r>
              <a:rPr lang="uk-UA" sz="2400" dirty="0" smtClean="0">
                <a:latin typeface="Segoe Script" panose="030B0504020000000003" pitchFamily="66" charset="0"/>
              </a:rPr>
              <a:t>комізм  полягає у втраті морально-етичних цінностей</a:t>
            </a:r>
          </a:p>
          <a:p>
            <a:pPr marL="342900" indent="-342900" algn="just">
              <a:buFontTx/>
              <a:buChar char="-"/>
            </a:pPr>
            <a:endParaRPr lang="uk-UA" sz="2400" dirty="0" smtClean="0">
              <a:latin typeface="Segoe Script" panose="030B0504020000000003" pitchFamily="66" charset="0"/>
            </a:endParaRPr>
          </a:p>
          <a:p>
            <a:pPr algn="just"/>
            <a:r>
              <a:rPr lang="uk-UA" sz="2400" dirty="0" smtClean="0">
                <a:latin typeface="Segoe Script" panose="030B0504020000000003" pitchFamily="66" charset="0"/>
              </a:rPr>
              <a:t>- гонитва </a:t>
            </a:r>
            <a:r>
              <a:rPr lang="uk-UA" sz="2400" dirty="0">
                <a:latin typeface="Segoe Script" panose="030B0504020000000003" pitchFamily="66" charset="0"/>
              </a:rPr>
              <a:t>Борулі за </a:t>
            </a:r>
            <a:r>
              <a:rPr lang="uk-UA" sz="2400" dirty="0" smtClean="0">
                <a:latin typeface="Segoe Script" panose="030B0504020000000003" pitchFamily="66" charset="0"/>
              </a:rPr>
              <a:t>дворянством трагічна у </a:t>
            </a:r>
            <a:r>
              <a:rPr lang="uk-UA" sz="2400" dirty="0">
                <a:latin typeface="Segoe Script" panose="030B0504020000000003" pitchFamily="66" charset="0"/>
              </a:rPr>
              <a:t>своїй </a:t>
            </a:r>
            <a:r>
              <a:rPr lang="uk-UA" sz="2400" dirty="0" smtClean="0">
                <a:latin typeface="Segoe Script" panose="030B0504020000000003" pitchFamily="66" charset="0"/>
              </a:rPr>
              <a:t>суті </a:t>
            </a:r>
            <a:r>
              <a:rPr lang="uk-UA" sz="2400" dirty="0">
                <a:latin typeface="Segoe Script" panose="030B0504020000000003" pitchFamily="66" charset="0"/>
              </a:rPr>
              <a:t>й комічна у </a:t>
            </a:r>
            <a:r>
              <a:rPr lang="uk-UA" sz="2400" dirty="0" smtClean="0">
                <a:latin typeface="Segoe Script" panose="030B0504020000000003" pitchFamily="66" charset="0"/>
              </a:rPr>
              <a:t>зовнішніх проявах. прообраз </a:t>
            </a:r>
            <a:r>
              <a:rPr lang="uk-UA" sz="2400" dirty="0">
                <a:latin typeface="Segoe Script" panose="030B0504020000000003" pitchFamily="66" charset="0"/>
              </a:rPr>
              <a:t>Борулі </a:t>
            </a:r>
            <a:r>
              <a:rPr lang="uk-UA" sz="2400" dirty="0" smtClean="0">
                <a:latin typeface="Segoe Script" panose="030B0504020000000003" pitchFamily="66" charset="0"/>
              </a:rPr>
              <a:t>- Карпо </a:t>
            </a:r>
            <a:r>
              <a:rPr lang="uk-UA" sz="2400" dirty="0">
                <a:latin typeface="Segoe Script" panose="030B0504020000000003" pitchFamily="66" charset="0"/>
              </a:rPr>
              <a:t>Адамович </a:t>
            </a:r>
            <a:r>
              <a:rPr lang="uk-UA" sz="2400" dirty="0" smtClean="0">
                <a:latin typeface="Segoe Script" panose="030B0504020000000003" pitchFamily="66" charset="0"/>
              </a:rPr>
              <a:t>Тобілевич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971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dirty="0" smtClean="0">
                <a:latin typeface="Segoe Script" panose="030B0504020000000003" pitchFamily="66" charset="0"/>
                <a:ea typeface="Calibri"/>
              </a:rPr>
              <a:t>«Розумний </a:t>
            </a:r>
            <a:r>
              <a:rPr lang="uk-UA" sz="3200" b="1" dirty="0">
                <a:latin typeface="Segoe Script" panose="030B0504020000000003" pitchFamily="66" charset="0"/>
                <a:ea typeface="Calibri"/>
              </a:rPr>
              <a:t>і </a:t>
            </a:r>
            <a:r>
              <a:rPr lang="uk-UA" sz="3200" b="1" dirty="0" smtClean="0">
                <a:latin typeface="Segoe Script" panose="030B0504020000000003" pitchFamily="66" charset="0"/>
                <a:ea typeface="Calibri"/>
              </a:rPr>
              <a:t>дурень» </a:t>
            </a:r>
            <a:r>
              <a:rPr lang="uk-UA" sz="3200" dirty="0" smtClean="0">
                <a:latin typeface="Segoe Script" panose="030B0504020000000003" pitchFamily="66" charset="0"/>
                <a:ea typeface="Calibri"/>
              </a:rPr>
              <a:t>- </a:t>
            </a:r>
            <a:r>
              <a:rPr lang="uk-UA" sz="3200" dirty="0">
                <a:latin typeface="Segoe Script" panose="030B0504020000000003" pitchFamily="66" charset="0"/>
              </a:rPr>
              <a:t>становлення </a:t>
            </a:r>
            <a:r>
              <a:rPr lang="uk-UA" sz="3200" dirty="0" smtClean="0">
                <a:latin typeface="Segoe Script" panose="030B0504020000000003" pitchFamily="66" charset="0"/>
              </a:rPr>
              <a:t>«</a:t>
            </a:r>
            <a:r>
              <a:rPr lang="uk-UA" sz="3200" dirty="0" err="1" smtClean="0">
                <a:latin typeface="Segoe Script" panose="030B0504020000000003" pitchFamily="66" charset="0"/>
              </a:rPr>
              <a:t>хазяйственного</a:t>
            </a:r>
            <a:r>
              <a:rPr lang="uk-UA" sz="3200" dirty="0" smtClean="0">
                <a:latin typeface="Segoe Script" panose="030B0504020000000003" pitchFamily="66" charset="0"/>
              </a:rPr>
              <a:t>  мужика» </a:t>
            </a:r>
          </a:p>
          <a:p>
            <a:pPr algn="just"/>
            <a:endParaRPr lang="uk-UA" sz="3200" b="1" dirty="0" smtClean="0">
              <a:latin typeface="Segoe Script" panose="030B0504020000000003" pitchFamily="66" charset="0"/>
            </a:endParaRPr>
          </a:p>
          <a:p>
            <a:pPr algn="just"/>
            <a:r>
              <a:rPr lang="uk-UA" sz="3200" b="1" dirty="0" smtClean="0">
                <a:latin typeface="Segoe Script" panose="030B0504020000000003" pitchFamily="66" charset="0"/>
              </a:rPr>
              <a:t>«Сто тисяча» </a:t>
            </a:r>
            <a:r>
              <a:rPr lang="uk-UA" sz="3200" dirty="0" smtClean="0">
                <a:latin typeface="Segoe Script" panose="030B0504020000000003" pitchFamily="66" charset="0"/>
              </a:rPr>
              <a:t>– утвердження «</a:t>
            </a:r>
            <a:r>
              <a:rPr lang="uk-UA" sz="3200" dirty="0" err="1" smtClean="0">
                <a:latin typeface="Segoe Script" panose="030B0504020000000003" pitchFamily="66" charset="0"/>
              </a:rPr>
              <a:t>хазяйственного</a:t>
            </a:r>
            <a:r>
              <a:rPr lang="uk-UA" sz="3200" dirty="0" smtClean="0">
                <a:latin typeface="Segoe Script" panose="030B0504020000000003" pitchFamily="66" charset="0"/>
              </a:rPr>
              <a:t>  мужика»</a:t>
            </a:r>
          </a:p>
          <a:p>
            <a:pPr algn="just"/>
            <a:endParaRPr lang="uk-UA" sz="3200" b="1" dirty="0" smtClean="0">
              <a:latin typeface="Segoe Script" panose="030B0504020000000003" pitchFamily="66" charset="0"/>
            </a:endParaRPr>
          </a:p>
          <a:p>
            <a:pPr algn="just"/>
            <a:r>
              <a:rPr lang="uk-UA" sz="3200" b="1" dirty="0" smtClean="0">
                <a:latin typeface="Segoe Script" panose="030B0504020000000003" pitchFamily="66" charset="0"/>
              </a:rPr>
              <a:t> «Хазяїн»– </a:t>
            </a:r>
            <a:r>
              <a:rPr lang="uk-UA" sz="3200" dirty="0">
                <a:latin typeface="Segoe Script" panose="030B0504020000000003" pitchFamily="66" charset="0"/>
              </a:rPr>
              <a:t>вся система господарювання </a:t>
            </a:r>
            <a:r>
              <a:rPr lang="uk-UA" sz="3200" dirty="0" smtClean="0">
                <a:latin typeface="Segoe Script" panose="030B0504020000000003" pitchFamily="66" charset="0"/>
              </a:rPr>
              <a:t>мільйонера-землевласника</a:t>
            </a:r>
            <a:endParaRPr lang="ru-RU" sz="3200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215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136904" cy="6675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b="1" dirty="0">
                <a:latin typeface="Segoe Script" panose="030B0504020000000003" pitchFamily="66" charset="0"/>
                <a:ea typeface="Calibri"/>
                <a:cs typeface="Times New Roman"/>
              </a:rPr>
              <a:t>Український театр XIX ст. почав свою нову добу </a:t>
            </a:r>
            <a:r>
              <a:rPr lang="uk-UA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1819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en-US" sz="2400" b="1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Кріпацький театр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sz="2400" b="1" dirty="0" smtClean="0">
              <a:ln w="38100">
                <a:solidFill>
                  <a:schemeClr val="tx1"/>
                </a:solidFill>
              </a:ln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Він </a:t>
            </a:r>
            <a:r>
              <a:rPr lang="uk-UA" sz="2400" b="1" dirty="0" err="1">
                <a:latin typeface="Segoe Script" panose="030B0504020000000003" pitchFamily="66" charset="0"/>
                <a:ea typeface="Calibri"/>
                <a:cs typeface="Times New Roman"/>
              </a:rPr>
              <a:t>організувався</a:t>
            </a:r>
            <a:r>
              <a:rPr lang="uk-UA" sz="2400" b="1" dirty="0">
                <a:latin typeface="Segoe Script" panose="030B0504020000000003" pitchFamily="66" charset="0"/>
                <a:ea typeface="Calibri"/>
                <a:cs typeface="Times New Roman"/>
              </a:rPr>
              <a:t> з міських акторів і аматорів </a:t>
            </a:r>
            <a:endParaRPr lang="uk-UA" sz="2400" b="1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sz="2400" b="1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Тривалий час </a:t>
            </a:r>
            <a:r>
              <a:rPr lang="uk-UA" sz="2400" b="1" dirty="0">
                <a:latin typeface="Segoe Script" panose="030B0504020000000003" pitchFamily="66" charset="0"/>
                <a:ea typeface="Calibri"/>
                <a:cs typeface="Times New Roman"/>
              </a:rPr>
              <a:t>мав епізодичний або аматорський </a:t>
            </a:r>
            <a:r>
              <a:rPr lang="uk-UA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характер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sz="2400" b="1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Панівні жанри в театрі європейському й Російської імперії: комічна </a:t>
            </a:r>
            <a:r>
              <a:rPr lang="uk-UA" sz="2400" b="1" dirty="0">
                <a:latin typeface="Segoe Script" panose="030B0504020000000003" pitchFamily="66" charset="0"/>
                <a:ea typeface="Calibri"/>
                <a:cs typeface="Times New Roman"/>
              </a:rPr>
              <a:t>опера, водевіль і </a:t>
            </a:r>
            <a:r>
              <a:rPr lang="uk-UA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мелодрама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b="1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b="1" dirty="0" smtClean="0">
                <a:latin typeface="Segoe Script" panose="030B0504020000000003" pitchFamily="66" charset="0"/>
                <a:ea typeface="Calibri"/>
                <a:cs typeface="Times New Roman"/>
              </a:rPr>
              <a:t> </a:t>
            </a:r>
            <a:endParaRPr lang="uk-UA" b="1" dirty="0">
              <a:latin typeface="Segoe Script" panose="030B0504020000000003" pitchFamily="66" charset="0"/>
              <a:ea typeface="Calibri"/>
              <a:cs typeface="Times New Roman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2278357" y="1534331"/>
            <a:ext cx="1512168" cy="64807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422373" y="1498327"/>
            <a:ext cx="1224136" cy="72008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13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20891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600" b="1" dirty="0" smtClean="0">
                <a:latin typeface="Segoe Script" panose="030B0504020000000003" pitchFamily="66" charset="0"/>
              </a:rPr>
              <a:t>«Сто тисяч» </a:t>
            </a:r>
          </a:p>
          <a:p>
            <a:pPr marL="342900" indent="-342900" algn="just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знаходять своє продовження не лише тема, а й художні принципи її втілення</a:t>
            </a:r>
          </a:p>
          <a:p>
            <a:pPr marL="342900" indent="-342900" algn="just">
              <a:buFontTx/>
              <a:buChar char="-"/>
            </a:pPr>
            <a:endParaRPr lang="uk-UA" sz="2000" dirty="0" smtClean="0">
              <a:latin typeface="Segoe Script" panose="030B0504020000000003" pitchFamily="66" charset="0"/>
            </a:endParaRPr>
          </a:p>
          <a:p>
            <a:pPr marL="342900" indent="-342900" algn="just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перший план драматичної дії – сюжетна лінія ста тисяч. Вона художньо вичерпує себе з розв’язкою комедії</a:t>
            </a:r>
          </a:p>
          <a:p>
            <a:pPr marL="342900" indent="-342900" algn="just">
              <a:buFontTx/>
              <a:buChar char="-"/>
            </a:pPr>
            <a:endParaRPr lang="uk-UA" sz="2000" dirty="0" smtClean="0">
              <a:latin typeface="Segoe Script" panose="030B0504020000000003" pitchFamily="66" charset="0"/>
            </a:endParaRPr>
          </a:p>
          <a:p>
            <a:pPr marL="342900" indent="-342900" algn="just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другий план – становлення сільської буржуазії. Як нового суспільного класу на зламі епох</a:t>
            </a:r>
          </a:p>
          <a:p>
            <a:pPr marL="342900" indent="-342900" algn="just">
              <a:buFontTx/>
              <a:buChar char="-"/>
            </a:pPr>
            <a:endParaRPr lang="uk-UA" sz="2000" dirty="0">
              <a:latin typeface="Segoe Script" panose="030B0504020000000003" pitchFamily="66" charset="0"/>
            </a:endParaRPr>
          </a:p>
          <a:p>
            <a:pPr marL="342900" indent="-342900" algn="just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 Калитка не будує ніякої інтриги, його почуття стосуються не так людей, як землі</a:t>
            </a:r>
          </a:p>
          <a:p>
            <a:pPr algn="just"/>
            <a:endParaRPr lang="uk-UA" sz="2000" dirty="0" smtClean="0">
              <a:latin typeface="Segoe Script" panose="030B0504020000000003" pitchFamily="66" charset="0"/>
            </a:endParaRPr>
          </a:p>
          <a:p>
            <a:pPr marL="450850" indent="-450850" algn="just"/>
            <a:r>
              <a:rPr lang="uk-UA" sz="2000" dirty="0" smtClean="0">
                <a:latin typeface="Segoe Script" panose="030B0504020000000003" pitchFamily="66" charset="0"/>
              </a:rPr>
              <a:t>- мотиви дій і вчинків персонажів мають економічну, психологічну моральну мотивацію</a:t>
            </a:r>
          </a:p>
          <a:p>
            <a:pPr algn="just"/>
            <a:endParaRPr lang="ru-RU" sz="2000" dirty="0" smtClean="0">
              <a:latin typeface="Segoe Script" panose="030B0504020000000003" pitchFamily="66" charset="0"/>
            </a:endParaRPr>
          </a:p>
          <a:p>
            <a:endParaRPr lang="uk-UA" sz="2000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4963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9694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latin typeface="Segoe Script" panose="030B0504020000000003" pitchFamily="66" charset="0"/>
              </a:rPr>
              <a:t>«Хазяїн»</a:t>
            </a: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Segoe Script" panose="030B0504020000000003" pitchFamily="66" charset="0"/>
              </a:rPr>
              <a:t>твір нової якості: </a:t>
            </a:r>
            <a:r>
              <a:rPr lang="uk-UA" dirty="0">
                <a:latin typeface="Segoe Script" panose="030B0504020000000003" pitchFamily="66" charset="0"/>
              </a:rPr>
              <a:t>реалізм, який </a:t>
            </a:r>
            <a:r>
              <a:rPr lang="uk-UA" dirty="0" smtClean="0">
                <a:latin typeface="Segoe Script" panose="030B0504020000000003" pitchFamily="66" charset="0"/>
              </a:rPr>
              <a:t>«витончився </a:t>
            </a:r>
            <a:r>
              <a:rPr lang="uk-UA" dirty="0">
                <a:latin typeface="Segoe Script" panose="030B0504020000000003" pitchFamily="66" charset="0"/>
              </a:rPr>
              <a:t>до </a:t>
            </a:r>
            <a:r>
              <a:rPr lang="uk-UA" dirty="0" smtClean="0">
                <a:latin typeface="Segoe Script" panose="030B0504020000000003" pitchFamily="66" charset="0"/>
              </a:rPr>
              <a:t>символу»</a:t>
            </a:r>
          </a:p>
          <a:p>
            <a:pPr marL="285750" indent="-285750" algn="just">
              <a:buFontTx/>
              <a:buChar char="-"/>
            </a:pPr>
            <a:endParaRPr lang="uk-UA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Segoe Script" panose="030B0504020000000003" pitchFamily="66" charset="0"/>
              </a:rPr>
              <a:t>водночас тут  художнє відтворення життя позбавлене </a:t>
            </a:r>
            <a:r>
              <a:rPr lang="uk-UA" dirty="0">
                <a:latin typeface="Segoe Script" panose="030B0504020000000003" pitchFamily="66" charset="0"/>
              </a:rPr>
              <a:t>художньої </a:t>
            </a:r>
            <a:r>
              <a:rPr lang="uk-UA" dirty="0" smtClean="0">
                <a:latin typeface="Segoe Script" panose="030B0504020000000003" pitchFamily="66" charset="0"/>
              </a:rPr>
              <a:t>умовності</a:t>
            </a:r>
          </a:p>
          <a:p>
            <a:pPr marL="285750" indent="-285750" algn="just">
              <a:buFontTx/>
              <a:buChar char="-"/>
            </a:pPr>
            <a:endParaRPr lang="uk-UA" dirty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>
                <a:latin typeface="Segoe Script" panose="030B0504020000000003" pitchFamily="66" charset="0"/>
              </a:rPr>
              <a:t>п’єса може сприйматися як камерна, </a:t>
            </a:r>
            <a:r>
              <a:rPr lang="uk-UA" dirty="0" smtClean="0">
                <a:latin typeface="Segoe Script" panose="030B0504020000000003" pitchFamily="66" charset="0"/>
              </a:rPr>
              <a:t>сімейна</a:t>
            </a:r>
          </a:p>
          <a:p>
            <a:pPr marL="285750" indent="-285750" algn="just">
              <a:buFontTx/>
              <a:buChar char="-"/>
            </a:pPr>
            <a:endParaRPr lang="uk-UA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>
                <a:latin typeface="Segoe Script" panose="030B0504020000000003" pitchFamily="66" charset="0"/>
              </a:rPr>
              <a:t>кілька сюжетних ліній: </a:t>
            </a:r>
            <a:r>
              <a:rPr lang="uk-UA" dirty="0">
                <a:latin typeface="Segoe Script" panose="030B0504020000000003" pitchFamily="66" charset="0"/>
                <a:ea typeface="Calibri"/>
              </a:rPr>
              <a:t>кожен персонаж веде свою </a:t>
            </a:r>
            <a:r>
              <a:rPr lang="uk-UA" dirty="0" smtClean="0">
                <a:latin typeface="Segoe Script" panose="030B0504020000000003" pitchFamily="66" charset="0"/>
                <a:ea typeface="Calibri"/>
              </a:rPr>
              <a:t>партію</a:t>
            </a:r>
          </a:p>
          <a:p>
            <a:pPr marL="285750" indent="-285750" algn="just">
              <a:buFontTx/>
              <a:buChar char="-"/>
            </a:pPr>
            <a:endParaRPr lang="uk-UA" dirty="0" smtClean="0">
              <a:latin typeface="Segoe Script" panose="030B0504020000000003" pitchFamily="66" charset="0"/>
              <a:ea typeface="Calibri"/>
            </a:endParaRPr>
          </a:p>
          <a:p>
            <a:pPr marL="285750" indent="-285750" algn="just">
              <a:buFontTx/>
              <a:buChar char="-"/>
            </a:pPr>
            <a:r>
              <a:rPr lang="uk-UA" dirty="0">
                <a:latin typeface="Segoe Script" panose="030B0504020000000003" pitchFamily="66" charset="0"/>
              </a:rPr>
              <a:t>опозиційні сили з інтелігентських </a:t>
            </a:r>
            <a:r>
              <a:rPr lang="uk-UA" dirty="0" smtClean="0">
                <a:latin typeface="Segoe Script" panose="030B0504020000000003" pitchFamily="66" charset="0"/>
              </a:rPr>
              <a:t>кіл</a:t>
            </a:r>
          </a:p>
          <a:p>
            <a:pPr marL="285750" indent="-285750" algn="just">
              <a:buFontTx/>
              <a:buChar char="-"/>
            </a:pPr>
            <a:endParaRPr lang="uk-UA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Segoe Script" panose="030B0504020000000003" pitchFamily="66" charset="0"/>
              </a:rPr>
              <a:t>епізодичне, але виразне зростання </a:t>
            </a:r>
            <a:r>
              <a:rPr lang="uk-UA" dirty="0">
                <a:latin typeface="Segoe Script" panose="030B0504020000000003" pitchFamily="66" charset="0"/>
              </a:rPr>
              <a:t>активності найманих робітників – </a:t>
            </a:r>
            <a:r>
              <a:rPr lang="uk-UA" dirty="0" smtClean="0">
                <a:latin typeface="Segoe Script" panose="030B0504020000000003" pitchFamily="66" charset="0"/>
              </a:rPr>
              <a:t>батраків</a:t>
            </a:r>
          </a:p>
          <a:p>
            <a:pPr marL="285750" indent="-285750" algn="just">
              <a:buFontTx/>
              <a:buChar char="-"/>
            </a:pPr>
            <a:endParaRPr lang="uk-UA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>
                <a:latin typeface="Segoe Script" panose="030B0504020000000003" pitchFamily="66" charset="0"/>
              </a:rPr>
              <a:t>бунт </a:t>
            </a:r>
            <a:r>
              <a:rPr lang="uk-UA" dirty="0" smtClean="0">
                <a:latin typeface="Segoe Script" panose="030B0504020000000003" pitchFamily="66" charset="0"/>
              </a:rPr>
              <a:t>у Мануйлівці – </a:t>
            </a:r>
            <a:r>
              <a:rPr lang="uk-UA" dirty="0">
                <a:latin typeface="Segoe Script" panose="030B0504020000000003" pitchFamily="66" charset="0"/>
              </a:rPr>
              <a:t>зародок селянських заворушень і страйків, що передували подіям революції 1905-1907 </a:t>
            </a:r>
            <a:r>
              <a:rPr lang="uk-UA" dirty="0" smtClean="0">
                <a:latin typeface="Segoe Script" panose="030B0504020000000003" pitchFamily="66" charset="0"/>
              </a:rPr>
              <a:t>рр.</a:t>
            </a:r>
          </a:p>
          <a:p>
            <a:pPr marL="285750" indent="-285750" algn="just">
              <a:buFontTx/>
              <a:buChar char="-"/>
            </a:pPr>
            <a:endParaRPr lang="uk-UA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Segoe Script" panose="030B0504020000000003" pitchFamily="66" charset="0"/>
              </a:rPr>
              <a:t>жорстока  хазяйська силу урівноважується  </a:t>
            </a:r>
            <a:r>
              <a:rPr lang="uk-UA" dirty="0">
                <a:latin typeface="Segoe Script" panose="030B0504020000000003" pitchFamily="66" charset="0"/>
              </a:rPr>
              <a:t>думкою про слабкість </a:t>
            </a:r>
            <a:r>
              <a:rPr lang="uk-UA" dirty="0" smtClean="0">
                <a:latin typeface="Segoe Script" panose="030B0504020000000003" pitchFamily="66" charset="0"/>
              </a:rPr>
              <a:t>життя</a:t>
            </a:r>
          </a:p>
          <a:p>
            <a:pPr marL="285750" indent="-285750" algn="just">
              <a:buFontTx/>
              <a:buChar char="-"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6034270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684659"/>
              </p:ext>
            </p:extLst>
          </p:nvPr>
        </p:nvGraphicFramePr>
        <p:xfrm>
          <a:off x="323528" y="188640"/>
          <a:ext cx="8640960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  <a:gridCol w="939235"/>
                <a:gridCol w="3381245"/>
              </a:tblGrid>
              <a:tr h="468255">
                <a:tc>
                  <a:txBody>
                    <a:bodyPr/>
                    <a:lstStyle/>
                    <a:p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«Бондарівна»</a:t>
                      </a:r>
                      <a:endParaRPr lang="ru-RU" sz="2200" dirty="0">
                        <a:latin typeface="Segoe Script" panose="030B0504020000000003" pitchFamily="66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драма</a:t>
                      </a:r>
                      <a:endParaRPr lang="ru-RU" sz="2200" dirty="0">
                        <a:latin typeface="Segoe Script" panose="030B0504020000000003" pitchFamily="66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Segoe Script" panose="030B0504020000000003" pitchFamily="66" charset="0"/>
                        </a:rPr>
                        <a:t>історична тема</a:t>
                      </a:r>
                      <a:endParaRPr lang="ru-RU" sz="3200" dirty="0">
                        <a:latin typeface="Segoe Script" panose="030B0504020000000003" pitchFamily="66" charset="0"/>
                      </a:endParaRPr>
                    </a:p>
                  </a:txBody>
                  <a:tcPr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романтична основа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романтичний герой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реалістичний малюнок 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людина в руслі  часу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результати</a:t>
                      </a:r>
                      <a:r>
                        <a:rPr lang="uk-UA" sz="2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 діяльності людської – з відстані часу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основою драматичної дії  -переддень визвольної війни 1648-1654 років.</a:t>
                      </a:r>
                      <a:endParaRPr lang="ru-RU" sz="2200" b="1" kern="1200" dirty="0" smtClean="0">
                        <a:solidFill>
                          <a:schemeClr val="lt1"/>
                        </a:solidFill>
                        <a:effectLst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endParaRPr lang="uk-UA" sz="2400" b="1" kern="1200" dirty="0" smtClean="0">
                        <a:solidFill>
                          <a:schemeClr val="lt1"/>
                        </a:solidFill>
                        <a:effectLst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0982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 «Паливода Х</a:t>
                      </a: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V</a:t>
                      </a:r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ІІІ ст.»</a:t>
                      </a:r>
                      <a:endParaRPr lang="ru-RU" sz="2200" dirty="0">
                        <a:latin typeface="Segoe Script" panose="030B0504020000000003" pitchFamily="66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комедія-жарт </a:t>
                      </a:r>
                      <a:endParaRPr lang="ru-RU" sz="2200" dirty="0">
                        <a:latin typeface="Segoe Script" panose="030B0504020000000003" pitchFamily="66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68793">
                <a:tc>
                  <a:txBody>
                    <a:bodyPr/>
                    <a:lstStyle/>
                    <a:p>
                      <a:pPr marL="0" indent="0"/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„Лиха іскра поле спалить і сама щезне”</a:t>
                      </a:r>
                      <a:endParaRPr lang="ru-RU" sz="2200" dirty="0">
                        <a:latin typeface="Segoe Script" panose="030B0504020000000003" pitchFamily="66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200" dirty="0">
                        <a:latin typeface="Segoe Script" panose="030B0504020000000003" pitchFamily="66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07691">
                <a:tc>
                  <a:txBody>
                    <a:bodyPr/>
                    <a:lstStyle/>
                    <a:p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„Сава Чалий”</a:t>
                      </a:r>
                      <a:endParaRPr lang="ru-RU" sz="2200" dirty="0">
                        <a:latin typeface="Segoe Script" panose="030B0504020000000003" pitchFamily="66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трагедія </a:t>
                      </a:r>
                      <a:endParaRPr lang="ru-RU" sz="2200" dirty="0">
                        <a:latin typeface="Segoe Script" panose="030B0504020000000003" pitchFamily="66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660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5"/>
            <a:ext cx="8496944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«БОНДАРІВНА»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en-US" sz="2400" b="1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героїко-романтичний зміст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400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інтрига – любовного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400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новий романтизм: незвичайний характер соціально й психологічно </a:t>
            </a:r>
            <a:r>
              <a:rPr lang="uk-UA" sz="2400" dirty="0" err="1" smtClean="0">
                <a:latin typeface="Segoe Script" panose="030B0504020000000003" pitchFamily="66" charset="0"/>
                <a:ea typeface="Calibri"/>
                <a:cs typeface="Times New Roman"/>
              </a:rPr>
              <a:t>обгрунтований</a:t>
            </a:r>
            <a:endParaRPr lang="uk-UA" sz="2400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400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драматична </a:t>
            </a:r>
            <a:r>
              <a:rPr lang="uk-UA" sz="2400" dirty="0">
                <a:latin typeface="Segoe Script" panose="030B0504020000000003" pitchFamily="66" charset="0"/>
                <a:ea typeface="Calibri"/>
                <a:cs typeface="Times New Roman"/>
              </a:rPr>
              <a:t>напруженість </a:t>
            </a: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зумовлена художнім осмисленням часу: переддень Хмельниччини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400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головна ідея: самопожертва </a:t>
            </a:r>
            <a:r>
              <a:rPr lang="uk-UA" sz="2400" dirty="0">
                <a:latin typeface="Segoe Script" panose="030B0504020000000003" pitchFamily="66" charset="0"/>
                <a:ea typeface="Calibri"/>
                <a:cs typeface="Times New Roman"/>
              </a:rPr>
              <a:t>в ім’я </a:t>
            </a: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народу</a:t>
            </a:r>
            <a:endParaRPr lang="ru-RU" sz="2400" dirty="0">
              <a:latin typeface="Segoe Script" panose="030B0504020000000003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116205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568952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b="1" dirty="0" smtClean="0">
                <a:latin typeface="Segoe Script" panose="030B0504020000000003" pitchFamily="66" charset="0"/>
              </a:rPr>
              <a:t>«ЛИХА ІСКРА ПОЛЕ СПАЛИТЬ І САМА ЩЕЗНЕ</a:t>
            </a:r>
            <a:r>
              <a:rPr lang="uk-UA" sz="2200" dirty="0" smtClean="0">
                <a:latin typeface="Segoe Script" panose="030B0504020000000003" pitchFamily="66" charset="0"/>
              </a:rPr>
              <a:t>»</a:t>
            </a:r>
          </a:p>
          <a:p>
            <a:pPr marL="342900" indent="-342900">
              <a:buFontTx/>
              <a:buChar char="-"/>
              <a:tabLst>
                <a:tab pos="95250" algn="l"/>
              </a:tabLst>
            </a:pPr>
            <a:r>
              <a:rPr lang="uk-UA" sz="2000" dirty="0" smtClean="0">
                <a:latin typeface="Segoe Script" panose="030B0504020000000003" pitchFamily="66" charset="0"/>
              </a:rPr>
              <a:t>продовжено мотиви «Бондарівни» </a:t>
            </a:r>
          </a:p>
          <a:p>
            <a:pPr marL="342900" indent="-342900">
              <a:buFontTx/>
              <a:buChar char="-"/>
              <a:tabLst>
                <a:tab pos="95250" algn="l"/>
              </a:tabLst>
            </a:pPr>
            <a:endParaRPr lang="uk-UA" sz="2000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ретроспекція подій  Х</a:t>
            </a:r>
            <a:r>
              <a:rPr lang="en-US" sz="2000" dirty="0">
                <a:latin typeface="Segoe Script" panose="030B0504020000000003" pitchFamily="66" charset="0"/>
              </a:rPr>
              <a:t>V</a:t>
            </a:r>
            <a:r>
              <a:rPr lang="uk-UA" sz="2000" dirty="0">
                <a:latin typeface="Segoe Script" panose="030B0504020000000003" pitchFamily="66" charset="0"/>
              </a:rPr>
              <a:t>ІІІ </a:t>
            </a:r>
            <a:r>
              <a:rPr lang="uk-UA" sz="2000" dirty="0" smtClean="0">
                <a:latin typeface="Segoe Script" panose="030B0504020000000003" pitchFamily="66" charset="0"/>
              </a:rPr>
              <a:t>століття (згадки, розповіді)</a:t>
            </a:r>
          </a:p>
          <a:p>
            <a:pPr marL="285750" indent="-285750" algn="just">
              <a:buFontTx/>
              <a:buChar char="-"/>
            </a:pPr>
            <a:endParaRPr lang="uk-UA" sz="2000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історичні </a:t>
            </a:r>
            <a:r>
              <a:rPr lang="uk-UA" sz="2000" dirty="0">
                <a:latin typeface="Segoe Script" panose="030B0504020000000003" pitchFamily="66" charset="0"/>
              </a:rPr>
              <a:t>події </a:t>
            </a:r>
            <a:r>
              <a:rPr lang="uk-UA" sz="2000" dirty="0" smtClean="0">
                <a:latin typeface="Segoe Script" panose="030B0504020000000003" pitchFamily="66" charset="0"/>
              </a:rPr>
              <a:t> - тло </a:t>
            </a:r>
            <a:r>
              <a:rPr lang="uk-UA" sz="2000" dirty="0">
                <a:latin typeface="Segoe Script" panose="030B0504020000000003" pitchFamily="66" charset="0"/>
              </a:rPr>
              <a:t>для розкриття </a:t>
            </a:r>
            <a:r>
              <a:rPr lang="uk-UA" sz="2000" dirty="0" smtClean="0">
                <a:latin typeface="Segoe Script" panose="030B0504020000000003" pitchFamily="66" charset="0"/>
              </a:rPr>
              <a:t>приватних стосунків </a:t>
            </a:r>
          </a:p>
          <a:p>
            <a:pPr marL="285750" indent="-285750">
              <a:buFontTx/>
              <a:buChar char="-"/>
            </a:pPr>
            <a:endParaRPr lang="uk-UA" sz="2000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приватні стосунки складають </a:t>
            </a:r>
            <a:r>
              <a:rPr lang="uk-UA" sz="2000" dirty="0">
                <a:latin typeface="Segoe Script" panose="030B0504020000000003" pitchFamily="66" charset="0"/>
              </a:rPr>
              <a:t>драматичну </a:t>
            </a:r>
            <a:r>
              <a:rPr lang="uk-UA" sz="2000" dirty="0" smtClean="0">
                <a:latin typeface="Segoe Script" panose="030B0504020000000003" pitchFamily="66" charset="0"/>
              </a:rPr>
              <a:t>інтригу</a:t>
            </a:r>
          </a:p>
          <a:p>
            <a:pPr marL="285750" indent="-285750">
              <a:buFontTx/>
              <a:buChar char="-"/>
            </a:pPr>
            <a:endParaRPr lang="uk-UA" sz="2000" dirty="0" smtClean="0">
              <a:latin typeface="Segoe Script" panose="030B0504020000000003" pitchFamily="66" charset="0"/>
            </a:endParaRPr>
          </a:p>
          <a:p>
            <a:pPr marL="285750" indent="-285750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домінують  морально-етичні проблеми</a:t>
            </a:r>
          </a:p>
          <a:p>
            <a:pPr marL="285750" indent="-285750">
              <a:buFontTx/>
              <a:buChar char="-"/>
            </a:pPr>
            <a:endParaRPr lang="uk-UA" sz="2000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риси романтизму: підступні </a:t>
            </a:r>
            <a:r>
              <a:rPr lang="uk-UA" sz="2000" dirty="0">
                <a:latin typeface="Segoe Script" panose="030B0504020000000003" pitchFamily="66" charset="0"/>
              </a:rPr>
              <a:t>й злочинні задуми, віщі передчуття й сни, чаклування відьми-чарівниці, </a:t>
            </a:r>
            <a:r>
              <a:rPr lang="uk-UA" sz="2000" dirty="0" smtClean="0">
                <a:latin typeface="Segoe Script" panose="030B0504020000000003" pitchFamily="66" charset="0"/>
              </a:rPr>
              <a:t>незвичайні повороти долі,  характери сильні</a:t>
            </a:r>
            <a:r>
              <a:rPr lang="uk-UA" sz="2000" dirty="0">
                <a:latin typeface="Segoe Script" panose="030B0504020000000003" pitchFamily="66" charset="0"/>
              </a:rPr>
              <a:t>, </a:t>
            </a:r>
            <a:r>
              <a:rPr lang="uk-UA" sz="2000" dirty="0" smtClean="0">
                <a:latin typeface="Segoe Script" panose="030B0504020000000003" pitchFamily="66" charset="0"/>
              </a:rPr>
              <a:t> почуття</a:t>
            </a:r>
          </a:p>
          <a:p>
            <a:pPr marL="285750" indent="-285750" algn="just">
              <a:buFontTx/>
              <a:buChar char="-"/>
            </a:pPr>
            <a:endParaRPr lang="uk-UA" sz="2000" dirty="0" smtClean="0">
              <a:latin typeface="Segoe Script" panose="030B0504020000000003" pitchFamily="66" charset="0"/>
            </a:endParaRPr>
          </a:p>
          <a:p>
            <a:pPr marL="285750" indent="-285750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мінуси: мелодраматизм </a:t>
            </a:r>
            <a:r>
              <a:rPr lang="uk-UA" sz="2000" dirty="0">
                <a:latin typeface="Segoe Script" panose="030B0504020000000003" pitchFamily="66" charset="0"/>
              </a:rPr>
              <a:t>подій і </a:t>
            </a:r>
            <a:r>
              <a:rPr lang="uk-UA" sz="2000" dirty="0" smtClean="0">
                <a:latin typeface="Segoe Script" panose="030B0504020000000003" pitchFamily="66" charset="0"/>
              </a:rPr>
              <a:t>ситуацій</a:t>
            </a:r>
          </a:p>
          <a:p>
            <a:pPr marL="285750" indent="-285750">
              <a:buFontTx/>
              <a:buChar char="-"/>
            </a:pPr>
            <a:endParaRPr lang="uk-UA" sz="2000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переваги: поглиблений психологізм  героїв  і композиції </a:t>
            </a:r>
            <a:r>
              <a:rPr lang="uk-UA" sz="2000" dirty="0">
                <a:latin typeface="Segoe Script" panose="030B0504020000000003" pitchFamily="66" charset="0"/>
              </a:rPr>
              <a:t>твору </a:t>
            </a:r>
          </a:p>
        </p:txBody>
      </p:sp>
    </p:spTree>
    <p:extLst>
      <p:ext uri="{BB962C8B-B14F-4D97-AF65-F5344CB8AC3E}">
        <p14:creationId xmlns:p14="http://schemas.microsoft.com/office/powerpoint/2010/main" val="271651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250" y="188640"/>
            <a:ext cx="8948750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«САВА ЧАЛИЙ» 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400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синтез морально-людських </a:t>
            </a:r>
            <a:r>
              <a:rPr lang="uk-UA" sz="2400" dirty="0">
                <a:latin typeface="Segoe Script" panose="030B0504020000000003" pitchFamily="66" charset="0"/>
                <a:ea typeface="Calibri"/>
                <a:cs typeface="Times New Roman"/>
              </a:rPr>
              <a:t>і </a:t>
            </a: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соціально-історичних аспектів </a:t>
            </a:r>
            <a:r>
              <a:rPr lang="uk-UA" sz="2400" dirty="0">
                <a:latin typeface="Segoe Script" panose="030B0504020000000003" pitchFamily="66" charset="0"/>
                <a:ea typeface="Calibri"/>
                <a:cs typeface="Times New Roman"/>
              </a:rPr>
              <a:t>зображення </a:t>
            </a: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особистості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2400" dirty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головна проблема: «народ і вождь» 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400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головна проблема подана з позицій часу автора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400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героїко-романтичний/</a:t>
            </a:r>
            <a:r>
              <a:rPr lang="uk-UA" sz="2400" dirty="0" err="1" smtClean="0">
                <a:latin typeface="Segoe Script" panose="030B0504020000000003" pitchFamily="66" charset="0"/>
                <a:ea typeface="Calibri"/>
                <a:cs typeface="Times New Roman"/>
              </a:rPr>
              <a:t>трагікоромантичний</a:t>
            </a: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 пафос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400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в основі зображення - контраст</a:t>
            </a:r>
            <a:endParaRPr lang="ru-RU" sz="2400" dirty="0">
              <a:latin typeface="Segoe Script" panose="030B0504020000000003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08198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49694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ЗДОБУТКИ ДРАМАТУРГІЇ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драматичні твори віх класичних жанрів (драма, комедія, трагедія)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проблемний діапазон: соціальні, політичні, моральні, етичні проблеми в найрізноманітніших  проявах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і тенденціях.  </a:t>
            </a:r>
            <a:endParaRPr lang="ru-RU" dirty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18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оригінальних 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творів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322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образи 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головних і другорядних персонажів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обмежувався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дуже загальними 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описом персонажів чи й взагалі обходився без нього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зосереджувався на розкритті внутрішнього світу персонажа</a:t>
            </a:r>
            <a:endParaRPr lang="ru-RU" dirty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мова – головний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засіб змалювання персонажів </a:t>
            </a:r>
            <a:endParaRPr lang="uk-UA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використання </a:t>
            </a:r>
            <a:r>
              <a:rPr lang="uk-UA" dirty="0" err="1" smtClean="0">
                <a:latin typeface="Segoe Script" panose="030B0504020000000003" pitchFamily="66" charset="0"/>
                <a:ea typeface="Calibri"/>
                <a:cs typeface="Times New Roman"/>
              </a:rPr>
              <a:t>апосіопези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, що дає можливість   глядачеві/читачеві бути співучасником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творчості письменника й 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акторів</a:t>
            </a:r>
            <a:endParaRPr lang="ru-RU" dirty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важливе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місце 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посідають діалоги й монологи. Монолог вводиться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в момент найвищого напруження душевної боротьби 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персонажа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життя - епіграф до всієї своєї творчості</a:t>
            </a:r>
          </a:p>
        </p:txBody>
      </p:sp>
    </p:spTree>
    <p:extLst>
      <p:ext uri="{BB962C8B-B14F-4D97-AF65-F5344CB8AC3E}">
        <p14:creationId xmlns:p14="http://schemas.microsoft.com/office/powerpoint/2010/main" val="353368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1"/>
            <a:ext cx="8431852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b="1" dirty="0">
                <a:latin typeface="Segoe Script" panose="030B0504020000000003" pitchFamily="66" charset="0"/>
                <a:ea typeface="Calibri"/>
                <a:cs typeface="Times New Roman"/>
              </a:rPr>
              <a:t>Використання популярних театральних жанрів по-українськи: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sz="2400" b="1" dirty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530225" indent="246063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uk-UA" sz="2400" b="1" dirty="0">
                <a:latin typeface="Segoe Script" panose="030B0504020000000003" pitchFamily="66" charset="0"/>
                <a:ea typeface="Calibri"/>
                <a:cs typeface="Times New Roman"/>
              </a:rPr>
              <a:t>насичення їх селянським побутом</a:t>
            </a:r>
          </a:p>
          <a:p>
            <a:pPr marL="530225" indent="246063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uk-UA" sz="2400" b="1" dirty="0">
                <a:latin typeface="Segoe Script" panose="030B0504020000000003" pitchFamily="66" charset="0"/>
                <a:ea typeface="Calibri"/>
                <a:cs typeface="Times New Roman"/>
              </a:rPr>
              <a:t>яскраве оздоблення своєрідною українською </a:t>
            </a:r>
            <a:r>
              <a:rPr lang="uk-UA" sz="2400" b="1" dirty="0" err="1">
                <a:latin typeface="Segoe Script" panose="030B0504020000000003" pitchFamily="66" charset="0"/>
                <a:ea typeface="Calibri"/>
                <a:cs typeface="Times New Roman"/>
              </a:rPr>
              <a:t>етнографікою</a:t>
            </a:r>
            <a:r>
              <a:rPr lang="uk-UA" sz="2400" b="1" dirty="0">
                <a:latin typeface="Segoe Script" panose="030B0504020000000003" pitchFamily="66" charset="0"/>
                <a:ea typeface="Calibri"/>
                <a:cs typeface="Times New Roman"/>
              </a:rPr>
              <a:t> (убрання, спів, танок тощо</a:t>
            </a:r>
            <a:r>
              <a:rPr lang="uk-UA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)</a:t>
            </a:r>
          </a:p>
          <a:p>
            <a:pPr marL="530225" indent="246063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uk-UA" sz="2400" b="1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 </a:t>
            </a:r>
            <a:r>
              <a:rPr lang="uk-UA" sz="2400" b="1" dirty="0" smtClean="0">
                <a:latin typeface="Segoe Script" panose="030B0504020000000003" pitchFamily="66" charset="0"/>
              </a:rPr>
              <a:t>1819       початок нової доби українського театру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400" b="1" dirty="0" smtClean="0">
                <a:latin typeface="Segoe Script" panose="030B0504020000000003" pitchFamily="66" charset="0"/>
              </a:rPr>
              <a:t> </a:t>
            </a:r>
            <a:endParaRPr lang="uk-UA" sz="2400" b="1" dirty="0" smtClean="0">
              <a:latin typeface="Segoe Script" panose="030B0504020000000003" pitchFamily="66" charset="0"/>
              <a:ea typeface="Calibri"/>
            </a:endParaRPr>
          </a:p>
          <a:p>
            <a:pPr algn="just"/>
            <a:r>
              <a:rPr lang="uk-UA" sz="2400" b="1" dirty="0" smtClean="0">
                <a:latin typeface="Segoe Script" panose="030B0504020000000003" pitchFamily="66" charset="0"/>
                <a:ea typeface="Calibri"/>
              </a:rPr>
              <a:t>1876–1881   українські вистави заборонено</a:t>
            </a:r>
          </a:p>
          <a:p>
            <a:pPr algn="just"/>
            <a:endParaRPr lang="uk-UA" sz="2400" b="1" dirty="0" smtClean="0">
              <a:latin typeface="Segoe Script" panose="030B0504020000000003" pitchFamily="66" charset="0"/>
              <a:ea typeface="Calibri"/>
            </a:endParaRPr>
          </a:p>
          <a:p>
            <a:pPr marL="1350963" indent="-1350963" algn="just">
              <a:buAutoNum type="arabicPlain" startAt="1881"/>
            </a:pPr>
            <a:r>
              <a:rPr lang="uk-UA" sz="2400" b="1" dirty="0" smtClean="0">
                <a:latin typeface="Segoe Script" panose="030B0504020000000003" pitchFamily="66" charset="0"/>
                <a:ea typeface="Calibri"/>
              </a:rPr>
              <a:t>Г</a:t>
            </a:r>
            <a:r>
              <a:rPr lang="uk-UA" sz="2400" b="1" dirty="0">
                <a:latin typeface="Segoe Script" panose="030B0504020000000003" pitchFamily="66" charset="0"/>
                <a:ea typeface="Calibri"/>
              </a:rPr>
              <a:t>. </a:t>
            </a:r>
            <a:r>
              <a:rPr lang="uk-UA" sz="2400" b="1" dirty="0" err="1" smtClean="0">
                <a:latin typeface="Segoe Script" panose="030B0504020000000003" pitchFamily="66" charset="0"/>
                <a:ea typeface="Calibri"/>
              </a:rPr>
              <a:t>Ашкаренко</a:t>
            </a:r>
            <a:r>
              <a:rPr lang="uk-UA" sz="2400" b="1" dirty="0" smtClean="0">
                <a:latin typeface="Segoe Script" panose="030B0504020000000003" pitchFamily="66" charset="0"/>
                <a:ea typeface="Calibri"/>
              </a:rPr>
              <a:t> отримує дозвіл на постановку українських спектаклів</a:t>
            </a:r>
          </a:p>
          <a:p>
            <a:pPr indent="1350963" algn="just">
              <a:buAutoNum type="arabicPlain" startAt="1881"/>
            </a:pPr>
            <a:endParaRPr lang="uk-UA" sz="2400" dirty="0">
              <a:latin typeface="Segoe Script" panose="030B0504020000000003" pitchFamily="66" charset="0"/>
              <a:ea typeface="Calibri"/>
            </a:endParaRPr>
          </a:p>
          <a:p>
            <a:pPr marL="1433513" indent="-82550" algn="just"/>
            <a:r>
              <a:rPr lang="uk-UA" sz="2400" b="1" dirty="0">
                <a:latin typeface="Segoe Script" panose="030B0504020000000003" pitchFamily="66" charset="0"/>
              </a:rPr>
              <a:t>утворення першої української трупи</a:t>
            </a:r>
            <a:endParaRPr lang="uk-UA" sz="2400" b="1" dirty="0" smtClean="0">
              <a:latin typeface="Segoe Script" panose="030B0504020000000003" pitchFamily="66" charset="0"/>
              <a:ea typeface="Calibri"/>
            </a:endParaRPr>
          </a:p>
          <a:p>
            <a:pPr marL="342900" indent="-342900" algn="just">
              <a:buAutoNum type="arabicPlain" startAt="1881"/>
            </a:pPr>
            <a:endParaRPr lang="uk-UA" sz="2400" dirty="0" smtClean="0">
              <a:latin typeface="Segoe Script" panose="030B0504020000000003" pitchFamily="66" charset="0"/>
              <a:ea typeface="Calibri"/>
            </a:endParaRPr>
          </a:p>
          <a:p>
            <a:pPr marL="1350963" indent="-1350963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720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085332"/>
              </p:ext>
            </p:extLst>
          </p:nvPr>
        </p:nvGraphicFramePr>
        <p:xfrm>
          <a:off x="179512" y="332656"/>
          <a:ext cx="8850068" cy="5782746"/>
        </p:xfrm>
        <a:graphic>
          <a:graphicData uri="http://schemas.openxmlformats.org/drawingml/2006/table">
            <a:tbl>
              <a:tblPr bandRow="1">
                <a:tableStyleId>{22838BEF-8BB2-4498-84A7-C5851F593DF1}</a:tableStyleId>
              </a:tblPr>
              <a:tblGrid>
                <a:gridCol w="4464253"/>
                <a:gridCol w="4385815"/>
              </a:tblGrid>
              <a:tr h="373369">
                <a:tc gridSpan="2"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effectLst/>
                          <a:latin typeface="Segoe Script" panose="030B0504020000000003" pitchFamily="66" charset="0"/>
                        </a:rPr>
                        <a:t>ПОБУТОВИЙ ТЕАТР</a:t>
                      </a:r>
                      <a:endParaRPr lang="ru-RU" sz="1800" b="1" dirty="0">
                        <a:latin typeface="Segoe Script" panose="030B0504020000000003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0346">
                <a:tc>
                  <a:txBody>
                    <a:bodyPr/>
                    <a:lstStyle/>
                    <a:p>
                      <a:pPr algn="just"/>
                      <a:r>
                        <a:rPr lang="uk-UA" sz="1800" b="1" kern="1200" dirty="0" smtClean="0">
                          <a:effectLst/>
                          <a:latin typeface="Segoe Script" panose="030B0504020000000003" pitchFamily="66" charset="0"/>
                        </a:rPr>
                        <a:t>РОМАНТИЧНО-побутовий</a:t>
                      </a:r>
                      <a:r>
                        <a:rPr lang="uk-UA" sz="1800" b="1" kern="1200" baseline="0" dirty="0" smtClean="0">
                          <a:effectLst/>
                          <a:latin typeface="Segoe Script" panose="030B0504020000000003" pitchFamily="66" charset="0"/>
                        </a:rPr>
                        <a:t> театр</a:t>
                      </a:r>
                      <a:endParaRPr lang="ru-RU" sz="1800" b="1" dirty="0">
                        <a:latin typeface="Segoe Script" panose="030B05040200000000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800" b="1" kern="1200" dirty="0" smtClean="0">
                          <a:effectLst/>
                          <a:latin typeface="Segoe Script" panose="030B0504020000000003" pitchFamily="66" charset="0"/>
                        </a:rPr>
                        <a:t>РЕАЛІСТИЧНО-побутовий театр</a:t>
                      </a:r>
                      <a:endParaRPr lang="ru-RU" sz="1800" b="1" dirty="0">
                        <a:latin typeface="Segoe Script" panose="030B0504020000000003" pitchFamily="66" charset="0"/>
                      </a:endParaRPr>
                    </a:p>
                  </a:txBody>
                  <a:tcPr/>
                </a:tc>
              </a:tr>
              <a:tr h="1187861">
                <a:tc>
                  <a:txBody>
                    <a:bodyPr/>
                    <a:lstStyle/>
                    <a:p>
                      <a:pPr algn="just"/>
                      <a:r>
                        <a:rPr lang="uk-UA" sz="1800" b="1" kern="1200" dirty="0" smtClean="0">
                          <a:effectLst/>
                          <a:latin typeface="Segoe Script" panose="030B0504020000000003" pitchFamily="66" charset="0"/>
                        </a:rPr>
                        <a:t>мелодраматичний та музично-комедійний репертуар</a:t>
                      </a:r>
                      <a:endParaRPr lang="ru-RU" sz="1800" b="1" dirty="0">
                        <a:latin typeface="Segoe Script" panose="030B05040200000000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800" b="1" kern="1200" dirty="0" smtClean="0">
                          <a:effectLst/>
                          <a:latin typeface="Segoe Script" panose="030B0504020000000003" pitchFamily="66" charset="0"/>
                        </a:rPr>
                        <a:t>соціально-побутовий реалістичний репертуар </a:t>
                      </a:r>
                      <a:r>
                        <a:rPr lang="uk-UA" sz="1800" b="1" kern="1200" baseline="0" dirty="0" smtClean="0">
                          <a:effectLst/>
                          <a:latin typeface="Segoe Script" panose="030B0504020000000003" pitchFamily="66" charset="0"/>
                        </a:rPr>
                        <a:t> </a:t>
                      </a:r>
                      <a:r>
                        <a:rPr lang="uk-UA" sz="1800" b="1" kern="1200" dirty="0" smtClean="0">
                          <a:effectLst/>
                          <a:latin typeface="Segoe Script" panose="030B0504020000000003" pitchFamily="66" charset="0"/>
                        </a:rPr>
                        <a:t>з. європейським елементом, тобто почав виходити за межі сільського побуту </a:t>
                      </a:r>
                      <a:endParaRPr lang="ru-RU" sz="1800" b="1" dirty="0">
                        <a:latin typeface="Segoe Script" panose="030B0504020000000003" pitchFamily="66" charset="0"/>
                      </a:endParaRPr>
                    </a:p>
                  </a:txBody>
                  <a:tcPr/>
                </a:tc>
              </a:tr>
              <a:tr h="1187861">
                <a:tc>
                  <a:txBody>
                    <a:bodyPr/>
                    <a:lstStyle/>
                    <a:p>
                      <a:pPr algn="just"/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переважають</a:t>
                      </a:r>
                      <a:r>
                        <a:rPr lang="uk-UA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мелодраматичні герої чи коміки</a:t>
                      </a:r>
                      <a:endParaRPr lang="ru-RU" sz="1800" b="1" dirty="0">
                        <a:latin typeface="Segoe Script" panose="030B05040200000000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центральною фігурою переважно є резонер </a:t>
                      </a:r>
                      <a:endParaRPr lang="ru-RU" sz="1800" b="1" dirty="0">
                        <a:latin typeface="Segoe Script" panose="030B0504020000000003" pitchFamily="66" charset="0"/>
                      </a:endParaRPr>
                    </a:p>
                  </a:txBody>
                  <a:tcPr/>
                </a:tc>
              </a:tr>
              <a:tr h="2118396">
                <a:tc>
                  <a:txBody>
                    <a:bodyPr/>
                    <a:lstStyle/>
                    <a:p>
                      <a:pPr algn="just"/>
                      <a:r>
                        <a:rPr lang="uk-UA" sz="1800" b="1" kern="1200" dirty="0" smtClean="0">
                          <a:effectLst/>
                          <a:latin typeface="Segoe Script" panose="030B0504020000000003" pitchFamily="66" charset="0"/>
                        </a:rPr>
                        <a:t>драматурги: І. Котляревський, С. Гулак-Артемовський, </a:t>
                      </a:r>
                      <a:r>
                        <a:rPr lang="uk-UA" sz="1800" b="1" kern="1200" dirty="0" err="1" smtClean="0">
                          <a:effectLst/>
                          <a:latin typeface="Segoe Script" panose="030B0504020000000003" pitchFamily="66" charset="0"/>
                        </a:rPr>
                        <a:t>Г.Квітка-Основ'яненко</a:t>
                      </a:r>
                      <a:r>
                        <a:rPr lang="uk-UA" sz="1800" b="1" kern="1200" dirty="0" smtClean="0">
                          <a:effectLst/>
                          <a:latin typeface="Segoe Script" panose="030B0504020000000003" pitchFamily="66" charset="0"/>
                        </a:rPr>
                        <a:t>, </a:t>
                      </a:r>
                      <a:r>
                        <a:rPr lang="uk-UA" sz="1800" b="1" kern="1200" dirty="0" err="1" smtClean="0">
                          <a:effectLst/>
                          <a:latin typeface="Segoe Script" panose="030B0504020000000003" pitchFamily="66" charset="0"/>
                        </a:rPr>
                        <a:t>Т.Шевченко</a:t>
                      </a:r>
                      <a:r>
                        <a:rPr lang="uk-UA" sz="1800" b="1" kern="1200" dirty="0" smtClean="0">
                          <a:effectLst/>
                          <a:latin typeface="Segoe Script" panose="030B0504020000000003" pitchFamily="66" charset="0"/>
                        </a:rPr>
                        <a:t>,</a:t>
                      </a:r>
                      <a:r>
                        <a:rPr lang="uk-UA" sz="1800" b="1" kern="1200" baseline="0" dirty="0" smtClean="0">
                          <a:effectLst/>
                          <a:latin typeface="Segoe Script" panose="030B0504020000000003" pitchFamily="66" charset="0"/>
                        </a:rPr>
                        <a:t> </a:t>
                      </a:r>
                      <a:r>
                        <a:rPr lang="uk-UA" sz="1800" b="1" kern="1200" dirty="0" smtClean="0">
                          <a:effectLst/>
                          <a:latin typeface="Segoe Script" panose="030B0504020000000003" pitchFamily="66" charset="0"/>
                        </a:rPr>
                        <a:t>М. Кропивницький, М. Старицький, І. Карпенко-Карий</a:t>
                      </a:r>
                      <a:endParaRPr lang="ru-RU" sz="1800" b="1" dirty="0">
                        <a:latin typeface="Segoe Script" panose="030B05040200000000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800" b="1" kern="1200" dirty="0" smtClean="0">
                          <a:effectLst/>
                          <a:latin typeface="Segoe Script" panose="030B0504020000000003" pitchFamily="66" charset="0"/>
                        </a:rPr>
                        <a:t>драматурги: І. Карпенко-Карий, І. Франко, Б. Грінченко, </a:t>
                      </a:r>
                      <a:r>
                        <a:rPr lang="uk-UA" sz="1800" b="1" kern="1200" dirty="0" err="1" smtClean="0">
                          <a:effectLst/>
                          <a:latin typeface="Segoe Script" panose="030B0504020000000003" pitchFamily="66" charset="0"/>
                        </a:rPr>
                        <a:t>Л.Яновська</a:t>
                      </a:r>
                      <a:endParaRPr lang="ru-RU" sz="1800" b="1" dirty="0">
                        <a:latin typeface="Segoe Script" panose="030B0504020000000003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72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b="1" dirty="0" err="1">
                <a:latin typeface="Segoe Script" panose="030B0504020000000003" pitchFamily="66" charset="0"/>
              </a:rPr>
              <a:t>романтично</a:t>
            </a:r>
            <a:r>
              <a:rPr lang="uk-UA" sz="2400" b="1" dirty="0">
                <a:latin typeface="Segoe Script" panose="030B0504020000000003" pitchFamily="66" charset="0"/>
              </a:rPr>
              <a:t>-побутовий театр довгий час тримається паралельно з </a:t>
            </a:r>
            <a:r>
              <a:rPr lang="uk-UA" sz="2400" b="1" dirty="0" err="1">
                <a:latin typeface="Segoe Script" panose="030B0504020000000003" pitchFamily="66" charset="0"/>
              </a:rPr>
              <a:t>реалістично</a:t>
            </a:r>
            <a:r>
              <a:rPr lang="uk-UA" sz="2400" b="1" dirty="0">
                <a:latin typeface="Segoe Script" panose="030B0504020000000003" pitchFamily="66" charset="0"/>
              </a:rPr>
              <a:t>-побутовим театром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400" b="1" dirty="0" smtClean="0">
              <a:latin typeface="Segoe Script" panose="030B0504020000000003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400" b="1" dirty="0">
              <a:latin typeface="Segoe Script" panose="030B0504020000000003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b="1" dirty="0">
                <a:latin typeface="Segoe Script" panose="030B0504020000000003" pitchFamily="66" charset="0"/>
              </a:rPr>
              <a:t>театр І. Карпенка-Карого і </a:t>
            </a:r>
            <a:r>
              <a:rPr lang="uk-UA" sz="2400" b="1" dirty="0" err="1" smtClean="0">
                <a:latin typeface="Segoe Script" panose="030B0504020000000003" pitchFamily="66" charset="0"/>
              </a:rPr>
              <a:t>П.Саксаганського</a:t>
            </a:r>
            <a:r>
              <a:rPr lang="uk-UA" sz="2400" b="1" dirty="0" smtClean="0">
                <a:latin typeface="Segoe Script" panose="030B0504020000000003" pitchFamily="66" charset="0"/>
              </a:rPr>
              <a:t> </a:t>
            </a:r>
            <a:r>
              <a:rPr lang="uk-UA" sz="2400" b="1" dirty="0">
                <a:latin typeface="Segoe Script" panose="030B0504020000000003" pitchFamily="66" charset="0"/>
              </a:rPr>
              <a:t>був виразником переходу від побутового романтизму до побутового реалізму</a:t>
            </a:r>
            <a:endParaRPr lang="ru-RU" sz="2400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40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04664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latin typeface="Segoe Script" panose="030B0504020000000003" pitchFamily="66" charset="0"/>
                <a:ea typeface="Calibri"/>
              </a:rPr>
              <a:t>ТЕАТР КОРИФЕЇВ</a:t>
            </a:r>
            <a:endParaRPr lang="ru-RU" sz="3600" b="1" dirty="0">
              <a:latin typeface="Segoe Script" panose="030B0504020000000003" pitchFamily="66" charset="0"/>
            </a:endParaRPr>
          </a:p>
        </p:txBody>
      </p:sp>
      <p:pic>
        <p:nvPicPr>
          <p:cNvPr id="1027" name="Picture 3" descr="D:\Users\Валя\Desktop\Mykhaylo_starycky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030" y="957934"/>
            <a:ext cx="1944216" cy="215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Users\Валя\Desktop\Mark_Kropyvnytsk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750" y="879959"/>
            <a:ext cx="1910184" cy="2187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Users\Валя\Desktop\Садовський_М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21146"/>
            <a:ext cx="1778293" cy="2345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Users\Валя\Desktop\Саксаганський_П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159" y="3563073"/>
            <a:ext cx="2032000" cy="2393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Users\Валя\Desktop\Заньковецька_Марія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88" y="3412017"/>
            <a:ext cx="1944216" cy="253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:\Users\Валя\Desktop\завантаження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88" y="321146"/>
            <a:ext cx="1743075" cy="2216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7751" y="2617020"/>
            <a:ext cx="2003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/>
                <a:ea typeface="Calibri"/>
              </a:rPr>
              <a:t>І. </a:t>
            </a:r>
            <a:r>
              <a:rPr lang="uk-UA" dirty="0" smtClean="0">
                <a:latin typeface="Times New Roman"/>
                <a:ea typeface="Calibri"/>
              </a:rPr>
              <a:t>Карпенко-Карий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86484" y="3067137"/>
            <a:ext cx="17266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/>
                <a:ea typeface="Calibri"/>
              </a:rPr>
              <a:t>М. </a:t>
            </a:r>
            <a:r>
              <a:rPr lang="uk-UA" dirty="0" smtClean="0">
                <a:latin typeface="Times New Roman"/>
                <a:ea typeface="Calibri"/>
              </a:rPr>
              <a:t>Старицький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06621" y="3067137"/>
            <a:ext cx="22943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/>
                <a:ea typeface="Calibri"/>
              </a:rPr>
              <a:t>М. </a:t>
            </a:r>
            <a:r>
              <a:rPr lang="uk-UA" dirty="0" smtClean="0">
                <a:latin typeface="Times New Roman"/>
                <a:ea typeface="Calibri"/>
              </a:rPr>
              <a:t>Кропивницький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92280" y="2666562"/>
            <a:ext cx="17746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/>
                <a:ea typeface="Calibri"/>
              </a:rPr>
              <a:t>М. </a:t>
            </a:r>
            <a:r>
              <a:rPr lang="uk-UA" dirty="0" smtClean="0">
                <a:latin typeface="Times New Roman"/>
                <a:ea typeface="Calibri"/>
              </a:rPr>
              <a:t>Садовський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8759" y="6021650"/>
            <a:ext cx="1819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/>
                <a:ea typeface="Calibri"/>
              </a:rPr>
              <a:t>М. </a:t>
            </a:r>
            <a:r>
              <a:rPr lang="uk-UA" dirty="0" smtClean="0">
                <a:latin typeface="Times New Roman"/>
                <a:ea typeface="Calibri"/>
              </a:rPr>
              <a:t>Заньковецька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635897" y="6021650"/>
            <a:ext cx="22099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/>
                <a:ea typeface="Calibri"/>
              </a:rPr>
              <a:t>П. </a:t>
            </a:r>
            <a:r>
              <a:rPr lang="uk-UA" dirty="0" smtClean="0">
                <a:latin typeface="Times New Roman"/>
                <a:ea typeface="Calibri"/>
              </a:rPr>
              <a:t>Саксаганський</a:t>
            </a:r>
            <a:endParaRPr lang="ru-RU" dirty="0"/>
          </a:p>
        </p:txBody>
      </p:sp>
      <p:pic>
        <p:nvPicPr>
          <p:cNvPr id="1033" name="Picture 9" descr="D:\Users\Валя\Desktop\завантаження (1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934" y="3412018"/>
            <a:ext cx="1695450" cy="254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624528" y="6021650"/>
            <a:ext cx="2519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М. </a:t>
            </a:r>
            <a:r>
              <a:rPr lang="uk-UA" dirty="0" smtClean="0"/>
              <a:t>Садовська-</a:t>
            </a:r>
            <a:r>
              <a:rPr lang="uk-UA" dirty="0" err="1" smtClean="0"/>
              <a:t>Барілотті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36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61345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8000" b="1" i="1" dirty="0" smtClean="0">
                <a:latin typeface="Segoe Script" panose="030B0504020000000003" pitchFamily="66" charset="0"/>
                <a:cs typeface="MV Boli" panose="02000500030200090000" pitchFamily="2" charset="0"/>
              </a:rPr>
              <a:t>ДРАМАТУРГІЯ </a:t>
            </a:r>
            <a:endParaRPr lang="ru-RU" sz="8000" b="1" i="1" dirty="0">
              <a:latin typeface="Segoe Script" panose="030B0504020000000003" pitchFamily="66" charset="0"/>
              <a:cs typeface="MV Boli" panose="02000500030200090000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14530"/>
            <a:ext cx="871296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3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ТИПИ ХУДОЖНЬОГО МИСЛЕННЯ</a:t>
            </a:r>
          </a:p>
          <a:p>
            <a:pPr indent="450215" algn="ctr">
              <a:lnSpc>
                <a:spcPts val="4800"/>
              </a:lnSpc>
              <a:spcAft>
                <a:spcPts val="0"/>
              </a:spcAft>
            </a:pPr>
            <a:endParaRPr lang="ru-RU" sz="4000" b="1" dirty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indent="450215" algn="ctr">
              <a:spcAft>
                <a:spcPts val="0"/>
              </a:spcAft>
            </a:pPr>
            <a:r>
              <a:rPr lang="uk-UA" sz="32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романтичний</a:t>
            </a:r>
            <a:r>
              <a:rPr lang="uk-UA" sz="3200" b="1" dirty="0">
                <a:latin typeface="Segoe Script" panose="030B0504020000000003" pitchFamily="66" charset="0"/>
                <a:ea typeface="Calibri"/>
                <a:cs typeface="Times New Roman"/>
              </a:rPr>
              <a:t>, натуралістичний, </a:t>
            </a:r>
            <a:r>
              <a:rPr lang="uk-UA" sz="32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реалістичний</a:t>
            </a:r>
          </a:p>
          <a:p>
            <a:pPr indent="450215" algn="ctr">
              <a:spcAft>
                <a:spcPts val="0"/>
              </a:spcAft>
            </a:pPr>
            <a:r>
              <a:rPr lang="uk-UA" sz="32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+</a:t>
            </a:r>
          </a:p>
          <a:p>
            <a:pPr indent="450215" algn="ctr">
              <a:spcAft>
                <a:spcPts val="0"/>
              </a:spcAft>
            </a:pPr>
            <a:r>
              <a:rPr lang="uk-UA" sz="32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неоромантичний, символістський</a:t>
            </a:r>
            <a:r>
              <a:rPr lang="uk-UA" sz="3200" b="1" dirty="0">
                <a:latin typeface="Segoe Script" panose="030B0504020000000003" pitchFamily="66" charset="0"/>
                <a:ea typeface="Calibri"/>
                <a:cs typeface="Times New Roman"/>
              </a:rPr>
              <a:t>, </a:t>
            </a:r>
            <a:r>
              <a:rPr lang="uk-UA" sz="32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імпресіоністичний, експресіоністичний</a:t>
            </a:r>
            <a:endParaRPr lang="ru-RU" sz="3200" b="1" dirty="0">
              <a:latin typeface="Segoe Script" panose="030B0504020000000003" pitchFamily="66" charset="0"/>
              <a:ea typeface="Calibri"/>
              <a:cs typeface="Times New Roman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463988" y="2204864"/>
            <a:ext cx="0" cy="304933"/>
          </a:xfrm>
          <a:prstGeom prst="straightConnector1">
            <a:avLst/>
          </a:prstGeom>
          <a:ln w="5715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865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9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 </a:t>
            </a:r>
            <a:r>
              <a:rPr lang="uk-UA" sz="2400" dirty="0">
                <a:latin typeface="Segoe Script" panose="030B0504020000000003" pitchFamily="66" charset="0"/>
              </a:rPr>
              <a:t>Історико-романтичний і мелодраматично-водевільний репертуар збагачується соціально-психологічною мотивацією художньої дії, типізацією </a:t>
            </a:r>
            <a:r>
              <a:rPr lang="uk-UA" sz="2400" dirty="0" smtClean="0">
                <a:latin typeface="Segoe Script" panose="030B0504020000000003" pitchFamily="66" charset="0"/>
              </a:rPr>
              <a:t>образів</a:t>
            </a:r>
          </a:p>
          <a:p>
            <a:pPr algn="just"/>
            <a:endParaRPr lang="uk-UA" sz="2400" dirty="0">
              <a:latin typeface="Segoe Script" panose="030B0504020000000003" pitchFamily="66" charset="0"/>
            </a:endParaRPr>
          </a:p>
          <a:p>
            <a:r>
              <a:rPr lang="uk-UA" sz="2400" b="1" dirty="0" smtClean="0">
                <a:latin typeface="Segoe Script" panose="030B0504020000000003" pitchFamily="66" charset="0"/>
              </a:rPr>
              <a:t>ЖАНРИ Й ЖАНРОВІ РІЗНОВИДИ: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</a:rPr>
              <a:t>соціально-побутова </a:t>
            </a:r>
            <a:r>
              <a:rPr lang="uk-UA" sz="2400" dirty="0">
                <a:latin typeface="Segoe Script" panose="030B0504020000000003" pitchFamily="66" charset="0"/>
              </a:rPr>
              <a:t>драма («Дві сім’ї» </a:t>
            </a:r>
            <a:r>
              <a:rPr lang="uk-UA" sz="2400" dirty="0" err="1" smtClean="0">
                <a:latin typeface="Segoe Script" panose="030B0504020000000003" pitchFamily="66" charset="0"/>
              </a:rPr>
              <a:t>М.Кропивницький</a:t>
            </a:r>
            <a:r>
              <a:rPr lang="uk-UA" sz="2400" dirty="0" smtClean="0">
                <a:latin typeface="Segoe Script" panose="030B0504020000000003" pitchFamily="66" charset="0"/>
              </a:rPr>
              <a:t>)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</a:rPr>
              <a:t>історична </a:t>
            </a:r>
            <a:r>
              <a:rPr lang="uk-UA" sz="2400" dirty="0">
                <a:latin typeface="Segoe Script" panose="030B0504020000000003" pitchFamily="66" charset="0"/>
              </a:rPr>
              <a:t>трагедія («Сава Чалий» І. Карпенко-Карий</a:t>
            </a:r>
            <a:r>
              <a:rPr lang="uk-UA" sz="2400" dirty="0" smtClean="0">
                <a:latin typeface="Segoe Script" panose="030B0504020000000003" pitchFamily="66" charset="0"/>
              </a:rPr>
              <a:t>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</a:rPr>
              <a:t> соціальна </a:t>
            </a:r>
            <a:r>
              <a:rPr lang="uk-UA" sz="2400" dirty="0">
                <a:latin typeface="Segoe Script" panose="030B0504020000000003" pitchFamily="66" charset="0"/>
              </a:rPr>
              <a:t>драма («Талан» М. Старицький</a:t>
            </a:r>
            <a:r>
              <a:rPr lang="uk-UA" sz="2400" dirty="0" smtClean="0">
                <a:latin typeface="Segoe Script" panose="030B0504020000000003" pitchFamily="66" charset="0"/>
              </a:rPr>
              <a:t>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</a:rPr>
              <a:t> </a:t>
            </a:r>
            <a:r>
              <a:rPr lang="uk-UA" sz="2400" dirty="0">
                <a:latin typeface="Segoe Script" panose="030B0504020000000003" pitchFamily="66" charset="0"/>
              </a:rPr>
              <a:t>мелодрама («Дай серцю волю, заведе в неволю» </a:t>
            </a:r>
            <a:r>
              <a:rPr lang="uk-UA" sz="2400" dirty="0" err="1" smtClean="0">
                <a:latin typeface="Segoe Script" panose="030B0504020000000003" pitchFamily="66" charset="0"/>
              </a:rPr>
              <a:t>М.Кропивницький</a:t>
            </a:r>
            <a:r>
              <a:rPr lang="uk-UA" sz="2400" dirty="0">
                <a:latin typeface="Segoe Script" panose="030B0504020000000003" pitchFamily="66" charset="0"/>
              </a:rPr>
              <a:t>), </a:t>
            </a:r>
            <a:endParaRPr lang="uk-UA" sz="2400" dirty="0" smtClean="0">
              <a:latin typeface="Segoe Script" panose="030B0504020000000003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</a:rPr>
              <a:t>комедія </a:t>
            </a:r>
            <a:r>
              <a:rPr lang="uk-UA" sz="2400" dirty="0">
                <a:latin typeface="Segoe Script" panose="030B0504020000000003" pitchFamily="66" charset="0"/>
              </a:rPr>
              <a:t>(«На Кожум’яках» І. Нечуй-Левицький</a:t>
            </a:r>
            <a:r>
              <a:rPr lang="uk-UA" sz="2400" dirty="0" smtClean="0">
                <a:latin typeface="Segoe Script" panose="030B0504020000000003" pitchFamily="66" charset="0"/>
              </a:rPr>
              <a:t>)</a:t>
            </a:r>
          </a:p>
          <a:p>
            <a:pPr marL="892175" indent="-446088"/>
            <a:r>
              <a:rPr lang="uk-UA" sz="2400" dirty="0" smtClean="0">
                <a:latin typeface="Segoe Script" panose="030B0504020000000003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96795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28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+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uk-UA" sz="28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фантастична </a:t>
            </a:r>
            <a:r>
              <a:rPr lang="uk-UA" sz="2800" dirty="0">
                <a:solidFill>
                  <a:prstClr val="black"/>
                </a:solidFill>
                <a:latin typeface="Segoe Script" panose="030B0504020000000003" pitchFamily="66" charset="0"/>
              </a:rPr>
              <a:t>драма («Осіння казка» </a:t>
            </a:r>
            <a:r>
              <a:rPr lang="uk-UA" sz="28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Леся Українка),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uk-UA" sz="28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драматична </a:t>
            </a:r>
            <a:r>
              <a:rPr lang="uk-UA" sz="2800" dirty="0">
                <a:solidFill>
                  <a:prstClr val="black"/>
                </a:solidFill>
                <a:latin typeface="Segoe Script" panose="030B0504020000000003" pitchFamily="66" charset="0"/>
              </a:rPr>
              <a:t>поема («Кассандра» Леся Українка</a:t>
            </a:r>
            <a:r>
              <a:rPr lang="uk-UA" sz="28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»)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uk-UA" sz="28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 </a:t>
            </a:r>
            <a:r>
              <a:rPr lang="uk-UA" sz="2800" dirty="0">
                <a:solidFill>
                  <a:prstClr val="black"/>
                </a:solidFill>
                <a:latin typeface="Segoe Script" panose="030B0504020000000003" pitchFamily="66" charset="0"/>
              </a:rPr>
              <a:t>драматичний етюд («По дорозі в Казку» </a:t>
            </a:r>
            <a:r>
              <a:rPr lang="uk-UA" sz="2800" dirty="0" err="1">
                <a:solidFill>
                  <a:prstClr val="black"/>
                </a:solidFill>
                <a:latin typeface="Segoe Script" panose="030B0504020000000003" pitchFamily="66" charset="0"/>
              </a:rPr>
              <a:t>О.Олесь</a:t>
            </a:r>
            <a:r>
              <a:rPr lang="uk-UA" sz="28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)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uk-UA" sz="28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 </a:t>
            </a:r>
            <a:r>
              <a:rPr lang="uk-UA" sz="2800" dirty="0">
                <a:solidFill>
                  <a:prstClr val="black"/>
                </a:solidFill>
                <a:latin typeface="Segoe Script" panose="030B0504020000000003" pitchFamily="66" charset="0"/>
              </a:rPr>
              <a:t>драматична казка («Микита Кожум’яка» О. Олесь</a:t>
            </a:r>
            <a:r>
              <a:rPr lang="uk-UA" sz="28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)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uk-UA" sz="28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драматичний </a:t>
            </a:r>
            <a:r>
              <a:rPr lang="uk-UA" sz="2800" dirty="0">
                <a:solidFill>
                  <a:prstClr val="black"/>
                </a:solidFill>
                <a:latin typeface="Segoe Script" panose="030B0504020000000003" pitchFamily="66" charset="0"/>
              </a:rPr>
              <a:t>ескіз («Повинен» </a:t>
            </a:r>
            <a:r>
              <a:rPr lang="uk-UA" sz="2800" dirty="0" err="1" smtClean="0">
                <a:solidFill>
                  <a:prstClr val="black"/>
                </a:solidFill>
                <a:latin typeface="Segoe Script" panose="030B0504020000000003" pitchFamily="66" charset="0"/>
              </a:rPr>
              <a:t>С.Черкасенко</a:t>
            </a:r>
            <a:r>
              <a:rPr lang="uk-UA" sz="28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)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uk-UA" sz="28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 </a:t>
            </a:r>
            <a:r>
              <a:rPr lang="uk-UA" sz="2800" dirty="0">
                <a:solidFill>
                  <a:prstClr val="black"/>
                </a:solidFill>
                <a:latin typeface="Segoe Script" panose="030B0504020000000003" pitchFamily="66" charset="0"/>
              </a:rPr>
              <a:t>драматична балада («Троянда з Єрихону» Ю. Липа)</a:t>
            </a:r>
            <a:endParaRPr lang="ru-RU" sz="2800" dirty="0">
              <a:solidFill>
                <a:prstClr val="black"/>
              </a:solidFill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62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</TotalTime>
  <Words>1391</Words>
  <Application>Microsoft Office PowerPoint</Application>
  <PresentationFormat>Экран (4:3)</PresentationFormat>
  <Paragraphs>266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Валя</dc:creator>
  <cp:lastModifiedBy>Валя</cp:lastModifiedBy>
  <cp:revision>53</cp:revision>
  <dcterms:created xsi:type="dcterms:W3CDTF">2023-03-23T08:51:56Z</dcterms:created>
  <dcterms:modified xsi:type="dcterms:W3CDTF">2023-04-09T19:28:02Z</dcterms:modified>
</cp:coreProperties>
</file>