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3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>
      <p:cViewPr varScale="1">
        <p:scale>
          <a:sx n="100" d="100"/>
          <a:sy n="100" d="100"/>
        </p:scale>
        <p:origin x="10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80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29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4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7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3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761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6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4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63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74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10/5/23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513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12" r:id="rId6"/>
    <p:sldLayoutId id="2147483707" r:id="rId7"/>
    <p:sldLayoutId id="2147483708" r:id="rId8"/>
    <p:sldLayoutId id="2147483709" r:id="rId9"/>
    <p:sldLayoutId id="2147483711" r:id="rId10"/>
    <p:sldLayoutId id="214748371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7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3" descr="Изображение выглядит как Красочность, снимок экрана, шаблон, линия&#10;&#10;Автоматически созданное описание">
            <a:extLst>
              <a:ext uri="{FF2B5EF4-FFF2-40B4-BE49-F238E27FC236}">
                <a16:creationId xmlns:a16="http://schemas.microsoft.com/office/drawing/2014/main" id="{9E70ADE8-EEDC-7281-D2CD-8726A71DDC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8791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 useBgFill="1">
        <p:nvSpPr>
          <p:cNvPr id="16" name="Oval 10">
            <a:extLst>
              <a:ext uri="{FF2B5EF4-FFF2-40B4-BE49-F238E27FC236}">
                <a16:creationId xmlns:a16="http://schemas.microsoft.com/office/drawing/2014/main" id="{07F1F8E1-08C9-4C32-8CD0-F0DEB444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4197"/>
            <a:ext cx="4629606" cy="462960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DCBB92-A949-2257-975E-E0B2A2257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5242" y="349807"/>
            <a:ext cx="7976871" cy="2036311"/>
          </a:xfrm>
        </p:spPr>
        <p:txBody>
          <a:bodyPr anchor="b">
            <a:normAutofit/>
          </a:bodyPr>
          <a:lstStyle/>
          <a:p>
            <a:pPr algn="ctr"/>
            <a:r>
              <a:rPr lang="uk-UA" sz="1800" dirty="0">
                <a:solidFill>
                  <a:srgbClr val="002060"/>
                </a:solidFill>
                <a:effectLst/>
                <a:latin typeface="TimesNewRomanPS"/>
              </a:rPr>
              <a:t>Математичне та комп'ютерне моделювання в біології̈ та медицині. ФАРМАКОКІНЕТИЧНА МОДЕЛЬ</a:t>
            </a:r>
            <a:br>
              <a:rPr lang="uk-UA" dirty="0">
                <a:solidFill>
                  <a:srgbClr val="002060"/>
                </a:solidFill>
              </a:rPr>
            </a:br>
            <a:endParaRPr lang="uk-UA" dirty="0">
              <a:solidFill>
                <a:srgbClr val="002060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14C5C93-B9E9-4392-ADCF-ABF21209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62423" y="396058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699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20232E-E0D9-11B2-923E-EEA03E6374C2}"/>
              </a:ext>
            </a:extLst>
          </p:cNvPr>
          <p:cNvSpPr txBox="1"/>
          <p:nvPr/>
        </p:nvSpPr>
        <p:spPr>
          <a:xfrm>
            <a:off x="3886200" y="19633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400" b="1" dirty="0">
                <a:solidFill>
                  <a:schemeClr val="bg1"/>
                </a:solidFill>
              </a:rPr>
              <a:t>Фармакокінетична модель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EAF4BC-E211-1DD6-DF48-565B084F23A9}"/>
              </a:ext>
            </a:extLst>
          </p:cNvPr>
          <p:cNvSpPr txBox="1"/>
          <p:nvPr/>
        </p:nvSpPr>
        <p:spPr>
          <a:xfrm>
            <a:off x="393700" y="819835"/>
            <a:ext cx="112014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Знайти закони зміни концентрації лікарського препарату при різних способах і параметрах його введення та виведення.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C6B724-5E76-FE28-CA0F-908A73199917}"/>
              </a:ext>
            </a:extLst>
          </p:cNvPr>
          <p:cNvSpPr txBox="1"/>
          <p:nvPr/>
        </p:nvSpPr>
        <p:spPr>
          <a:xfrm>
            <a:off x="393700" y="1859339"/>
            <a:ext cx="64770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UA" sz="2000" dirty="0">
                <a:solidFill>
                  <a:schemeClr val="bg1"/>
                </a:solidFill>
              </a:rPr>
              <a:t>Основні припущення:</a:t>
            </a:r>
          </a:p>
          <a:p>
            <a:pPr algn="just">
              <a:lnSpc>
                <a:spcPct val="150000"/>
              </a:lnSpc>
            </a:pPr>
            <a:r>
              <a:rPr lang="ru-UA" sz="2000" dirty="0">
                <a:solidFill>
                  <a:schemeClr val="bg1"/>
                </a:solidFill>
              </a:rPr>
              <a:t>1. Не розглядатимемо систему органів, якими послідовно проходять ліки. Виключимо багатостадійність процесів введення, перенесення, виведення лікарської речовини.</a:t>
            </a:r>
          </a:p>
          <a:p>
            <a:pPr algn="just">
              <a:lnSpc>
                <a:spcPct val="150000"/>
              </a:lnSpc>
            </a:pPr>
            <a:r>
              <a:rPr lang="ru-UA" sz="2000" dirty="0">
                <a:solidFill>
                  <a:schemeClr val="bg1"/>
                </a:solidFill>
              </a:rPr>
              <a:t>2. Не враховуватимемо молекулярні механізми процесів (наприклад, проникність речовини, хімічні перетворення).</a:t>
            </a:r>
          </a:p>
          <a:p>
            <a:pPr algn="just">
              <a:lnSpc>
                <a:spcPct val="150000"/>
              </a:lnSpc>
            </a:pPr>
            <a:r>
              <a:rPr lang="ru-UA" sz="2000" dirty="0">
                <a:solidFill>
                  <a:schemeClr val="bg1"/>
                </a:solidFill>
              </a:rPr>
              <a:t>3. Процеси введення та виведення зведемо до швидкості. Розглянемо закони зміни c(t) за різних способів введення ліків.</a:t>
            </a:r>
          </a:p>
          <a:p>
            <a:endParaRPr lang="ru-UA" dirty="0"/>
          </a:p>
        </p:txBody>
      </p:sp>
      <p:pic>
        <p:nvPicPr>
          <p:cNvPr id="1026" name="Picture 2" descr="Чому вакцини вводять по різному - пояснення медиків | Стайлер">
            <a:extLst>
              <a:ext uri="{FF2B5EF4-FFF2-40B4-BE49-F238E27FC236}">
                <a16:creationId xmlns:a16="http://schemas.microsoft.com/office/drawing/2014/main" id="{0E798BF2-D991-62B2-4F3C-145FF8693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350" y="1689557"/>
            <a:ext cx="3810000" cy="2396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З дисципліни «Основи медсестринства» Тема: «Виписування, зберігання та  застосування лікарських засобів. Ускладнення перентерального способу введення  ліків»">
            <a:extLst>
              <a:ext uri="{FF2B5EF4-FFF2-40B4-BE49-F238E27FC236}">
                <a16:creationId xmlns:a16="http://schemas.microsoft.com/office/drawing/2014/main" id="{3DE3F174-73C7-DDF7-2B35-75BD2B210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350" y="4376738"/>
            <a:ext cx="38100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983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CA51C75-218B-F897-D2EE-3437C0255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904" y="457199"/>
            <a:ext cx="9594191" cy="495776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826E46-D43A-9D9C-63F6-ECAB6B34BBDD}"/>
              </a:ext>
            </a:extLst>
          </p:cNvPr>
          <p:cNvSpPr txBox="1"/>
          <p:nvPr/>
        </p:nvSpPr>
        <p:spPr>
          <a:xfrm>
            <a:off x="1298904" y="5541962"/>
            <a:ext cx="102881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dirty="0">
                <a:solidFill>
                  <a:schemeClr val="bg1"/>
                </a:solidFill>
              </a:rPr>
              <a:t>Рисунок 1.5- Фармакокінетичні моделі для різних способів</a:t>
            </a:r>
          </a:p>
          <a:p>
            <a:pPr algn="just"/>
            <a:r>
              <a:rPr lang="ru-UA" dirty="0">
                <a:solidFill>
                  <a:schemeClr val="bg1"/>
                </a:solidFill>
              </a:rPr>
              <a:t>введення лікарського препарату: одноразове (а), безперервне (б) і комбіноване (в) і графіки відповідних їм тимчасових залежностей концентрації лікарського препарату в організмі</a:t>
            </a:r>
          </a:p>
        </p:txBody>
      </p:sp>
    </p:spTree>
    <p:extLst>
      <p:ext uri="{BB962C8B-B14F-4D97-AF65-F5344CB8AC3E}">
        <p14:creationId xmlns:p14="http://schemas.microsoft.com/office/powerpoint/2010/main" val="144797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C9700D-EF5D-E070-5A76-234E2644551F}"/>
              </a:ext>
            </a:extLst>
          </p:cNvPr>
          <p:cNvSpPr txBox="1"/>
          <p:nvPr/>
        </p:nvSpPr>
        <p:spPr>
          <a:xfrm>
            <a:off x="2488010" y="352326"/>
            <a:ext cx="862449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b="1" dirty="0">
                <a:solidFill>
                  <a:schemeClr val="bg1"/>
                </a:solidFill>
              </a:rPr>
              <a:t>1-й спосіб. Одноразове введення лікарського препарату – ін'єкція (рис. 1.5, а) (це відповідає нагоді, коли пацієнту "зробили укол").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C16CAD-29B1-3FF6-1EC7-8620F1E03ACE}"/>
              </a:ext>
            </a:extLst>
          </p:cNvPr>
          <p:cNvSpPr txBox="1"/>
          <p:nvPr/>
        </p:nvSpPr>
        <p:spPr>
          <a:xfrm>
            <a:off x="704255" y="1506995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sz="2000" dirty="0">
                <a:solidFill>
                  <a:schemeClr val="bg1"/>
                </a:solidFill>
              </a:rPr>
              <a:t>Уявімо організм як систему об'ємом V, після введення, в яку лікарського препарату масою m</a:t>
            </a:r>
            <a:r>
              <a:rPr lang="ru-UA" sz="2000" baseline="-25000" dirty="0">
                <a:solidFill>
                  <a:schemeClr val="bg1"/>
                </a:solidFill>
              </a:rPr>
              <a:t>0</a:t>
            </a:r>
            <a:r>
              <a:rPr lang="ru-UA" sz="2000" dirty="0">
                <a:solidFill>
                  <a:schemeClr val="bg1"/>
                </a:solidFill>
              </a:rPr>
              <a:t>, починається його видалення з організму. Розподіл препарату за обсягом передбачається рівномірним. Швидкість видалення р препарату з організму прямо пропорційна його масі в організмі: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C9B9DA2-E724-9C85-B74C-541BB8C37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9850" y="1993037"/>
            <a:ext cx="1485900" cy="558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2187A8E-EA08-6892-F906-1BE81BF0F72C}"/>
              </a:ext>
            </a:extLst>
          </p:cNvPr>
          <p:cNvSpPr txBox="1"/>
          <p:nvPr/>
        </p:nvSpPr>
        <p:spPr>
          <a:xfrm>
            <a:off x="735410" y="366343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де k – коефіцієнт видалення препарату з організму.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2F6EA4-06EF-EA3B-E014-2ED599999B01}"/>
              </a:ext>
            </a:extLst>
          </p:cNvPr>
          <p:cNvSpPr txBox="1"/>
          <p:nvPr/>
        </p:nvSpPr>
        <p:spPr>
          <a:xfrm>
            <a:off x="735410" y="4337963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Швидкість зміни маси лікарської речовини в організмі дорівнює швидкості її виведення Р: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26775AD-7C17-6FF8-47AE-4EE769569B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6550" y="4217601"/>
            <a:ext cx="571500" cy="762000"/>
          </a:xfrm>
          <a:prstGeom prst="rect">
            <a:avLst/>
          </a:prstGeom>
        </p:spPr>
      </p:pic>
      <p:pic>
        <p:nvPicPr>
          <p:cNvPr id="15" name="Рисунок 14" descr="Изображение выглядит как текст, Шрифт, белый, типография&#10;&#10;Автоматически созданное описание">
            <a:extLst>
              <a:ext uri="{FF2B5EF4-FFF2-40B4-BE49-F238E27FC236}">
                <a16:creationId xmlns:a16="http://schemas.microsoft.com/office/drawing/2014/main" id="{DA42B63B-3F7A-49BE-4470-3C9EF23111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410" y="5441950"/>
            <a:ext cx="1130300" cy="850900"/>
          </a:xfrm>
          <a:prstGeom prst="rect">
            <a:avLst/>
          </a:prstGeom>
        </p:spPr>
      </p:pic>
      <p:pic>
        <p:nvPicPr>
          <p:cNvPr id="17" name="Рисунок 16" descr="Изображение выглядит как текст, Шрифт, белый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5E5F64AA-6EFA-6C90-D351-FAB222863C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5384800"/>
            <a:ext cx="1625600" cy="9652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5C0FA1A-AE56-70D1-B763-989129DFDC3A}"/>
              </a:ext>
            </a:extLst>
          </p:cNvPr>
          <p:cNvSpPr txBox="1"/>
          <p:nvPr/>
        </p:nvSpPr>
        <p:spPr>
          <a:xfrm>
            <a:off x="2411810" y="5682734"/>
            <a:ext cx="2057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1800" dirty="0">
                <a:solidFill>
                  <a:schemeClr val="bg1"/>
                </a:solidFill>
              </a:rPr>
              <a:t>звідки</a:t>
            </a:r>
            <a:endParaRPr lang="ru-UA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EDF7BF4-FBB7-2668-B6D1-6A946FA122DC}"/>
              </a:ext>
            </a:extLst>
          </p:cNvPr>
          <p:cNvSpPr txBox="1"/>
          <p:nvPr/>
        </p:nvSpPr>
        <p:spPr>
          <a:xfrm>
            <a:off x="6096000" y="5430446"/>
            <a:ext cx="58801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sz="2000" dirty="0">
                <a:solidFill>
                  <a:schemeClr val="bg1"/>
                </a:solidFill>
              </a:rPr>
              <a:t>Розв'язання цього диференціального рівняння, з урахуванням початкової умови, що при t = 0 маса введеного лікарського m = m</a:t>
            </a:r>
            <a:r>
              <a:rPr lang="ru-UA" sz="2000" baseline="-25000" dirty="0">
                <a:solidFill>
                  <a:schemeClr val="bg1"/>
                </a:solidFill>
              </a:rPr>
              <a:t>0</a:t>
            </a:r>
            <a:r>
              <a:rPr lang="ru-UA" sz="2000" dirty="0">
                <a:solidFill>
                  <a:schemeClr val="bg1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514788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текст, Шрифт, белый,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19024463-3262-E3BF-585F-D00CA1FC2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444500"/>
            <a:ext cx="2057400" cy="635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157A0F-8BD6-04D3-8FEE-C4BB50A4CC79}"/>
              </a:ext>
            </a:extLst>
          </p:cNvPr>
          <p:cNvSpPr txBox="1"/>
          <p:nvPr/>
        </p:nvSpPr>
        <p:spPr>
          <a:xfrm>
            <a:off x="2946400" y="438834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Концентрація лікарського препарату в організмі (наприклад, у крові),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19C7FE3-E9EF-9555-4B08-B441E27510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2300" y="438834"/>
            <a:ext cx="1371600" cy="406400"/>
          </a:xfrm>
          <a:prstGeom prst="rect">
            <a:avLst/>
          </a:prstGeom>
        </p:spPr>
      </p:pic>
      <p:pic>
        <p:nvPicPr>
          <p:cNvPr id="9" name="Рисунок 8" descr="Изображение выглядит как Шрифт, текст, белый, символ&#10;&#10;Автоматически созданное описание">
            <a:extLst>
              <a:ext uri="{FF2B5EF4-FFF2-40B4-BE49-F238E27FC236}">
                <a16:creationId xmlns:a16="http://schemas.microsoft.com/office/drawing/2014/main" id="{626CC030-808F-2EF2-643E-B0FAB19A03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0550" y="1488732"/>
            <a:ext cx="2679700" cy="1117600"/>
          </a:xfrm>
          <a:prstGeom prst="rect">
            <a:avLst/>
          </a:prstGeom>
        </p:spPr>
      </p:pic>
      <p:pic>
        <p:nvPicPr>
          <p:cNvPr id="11" name="Рисунок 10" descr="Изображение выглядит как Шрифт, белый, текст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5EA503B0-33E0-6799-082F-4782455889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0550" y="2819400"/>
            <a:ext cx="3098800" cy="8382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F469599-744F-D8B7-F191-95DAD26D06AD}"/>
              </a:ext>
            </a:extLst>
          </p:cNvPr>
          <p:cNvSpPr txBox="1"/>
          <p:nvPr/>
        </p:nvSpPr>
        <p:spPr>
          <a:xfrm>
            <a:off x="7404100" y="1798394"/>
            <a:ext cx="223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1800" dirty="0">
                <a:solidFill>
                  <a:schemeClr val="bg1"/>
                </a:solidFill>
              </a:rPr>
              <a:t>або</a:t>
            </a:r>
            <a:endParaRPr lang="ru-UA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417831-97ED-550A-F39F-A480AADDF8E9}"/>
              </a:ext>
            </a:extLst>
          </p:cNvPr>
          <p:cNvSpPr txBox="1"/>
          <p:nvPr/>
        </p:nvSpPr>
        <p:spPr>
          <a:xfrm>
            <a:off x="1352550" y="4251669"/>
            <a:ext cx="981075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sz="2000" dirty="0">
                <a:solidFill>
                  <a:schemeClr val="bg1"/>
                </a:solidFill>
              </a:rPr>
              <a:t>де V – об'єм крові, с</a:t>
            </a:r>
            <a:r>
              <a:rPr lang="ru-UA" sz="2000" baseline="-25000" dirty="0">
                <a:solidFill>
                  <a:schemeClr val="bg1"/>
                </a:solidFill>
              </a:rPr>
              <a:t>0</a:t>
            </a:r>
            <a:r>
              <a:rPr lang="ru-UA" sz="2000" dirty="0">
                <a:solidFill>
                  <a:schemeClr val="bg1"/>
                </a:solidFill>
              </a:rPr>
              <a:t> – початкова концентрація.</a:t>
            </a:r>
          </a:p>
          <a:p>
            <a:pPr algn="just"/>
            <a:endParaRPr lang="ru-UA" sz="2000" dirty="0">
              <a:solidFill>
                <a:schemeClr val="bg1"/>
              </a:solidFill>
            </a:endParaRPr>
          </a:p>
          <a:p>
            <a:pPr algn="just"/>
            <a:r>
              <a:rPr lang="ru-UA" sz="2000" dirty="0">
                <a:solidFill>
                  <a:schemeClr val="bg1"/>
                </a:solidFill>
              </a:rPr>
              <a:t>Концентрація лікарського препарату в крові безперервно знижуватиметься за спадаючим експоненційним законом (рис. 1.5, а). Таким чином, при одноразовому способі введення ліків не вдається підтримувати в крові його постійну концентрацію.</a:t>
            </a:r>
          </a:p>
        </p:txBody>
      </p:sp>
    </p:spTree>
    <p:extLst>
      <p:ext uri="{BB962C8B-B14F-4D97-AF65-F5344CB8AC3E}">
        <p14:creationId xmlns:p14="http://schemas.microsoft.com/office/powerpoint/2010/main" val="57388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3DBD04-61D4-0DE1-BECA-91A6D5E8B7C8}"/>
              </a:ext>
            </a:extLst>
          </p:cNvPr>
          <p:cNvSpPr txBox="1"/>
          <p:nvPr/>
        </p:nvSpPr>
        <p:spPr>
          <a:xfrm>
            <a:off x="2425700" y="224135"/>
            <a:ext cx="84455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b="1" dirty="0">
                <a:solidFill>
                  <a:schemeClr val="bg1"/>
                </a:solidFill>
              </a:rPr>
              <a:t>2-й спосіб. Безперервне введення препарату з постійною швидкістю – інфузія (рис. 1.5, б) (це відповідає нагоді, коли пацієнту поставили крапельницю).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1F90A7-4910-754E-A0FE-3D3F1FB76119}"/>
              </a:ext>
            </a:extLst>
          </p:cNvPr>
          <p:cNvSpPr txBox="1"/>
          <p:nvPr/>
        </p:nvSpPr>
        <p:spPr>
          <a:xfrm>
            <a:off x="527050" y="1412954"/>
            <a:ext cx="106997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sz="2000" dirty="0">
                <a:solidFill>
                  <a:schemeClr val="bg1"/>
                </a:solidFill>
              </a:rPr>
              <a:t>В цьому випадку зміна маси лікарського препарату в організмі         визначається не тільки швидкістю його видалення р, а й швидкістю введення Q - кількістю лікарської речовини, що вводиться в організм за одиницю часу: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88A78E34-8904-50B6-5D53-B8D974ECC3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227411"/>
              </p:ext>
            </p:extLst>
          </p:nvPr>
        </p:nvGraphicFramePr>
        <p:xfrm>
          <a:off x="7823200" y="1222296"/>
          <a:ext cx="419100" cy="618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146800" imgH="9067800" progId="Equation.3">
                  <p:embed/>
                </p:oleObj>
              </mc:Choice>
              <mc:Fallback>
                <p:oleObj r:id="rId2" imgW="6146800" imgH="9067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3200" y="1222296"/>
                        <a:ext cx="419100" cy="6186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 descr="Изображение выглядит как текст, Шрифт, белый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C0FB404E-FA25-B432-3AD6-2CE38F6CF9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8250" y="2144573"/>
            <a:ext cx="2095500" cy="9144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7FB0755-4B53-5321-22D8-C61739F3D85F}"/>
              </a:ext>
            </a:extLst>
          </p:cNvPr>
          <p:cNvSpPr txBox="1"/>
          <p:nvPr/>
        </p:nvSpPr>
        <p:spPr>
          <a:xfrm>
            <a:off x="361950" y="3058973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Розв'яжемо це диференціальне рівняння з урахуванням, що при t = 0 маса m = 0:</a:t>
            </a:r>
          </a:p>
        </p:txBody>
      </p:sp>
      <p:pic>
        <p:nvPicPr>
          <p:cNvPr id="13" name="Рисунок 12" descr="Изображение выглядит как Шрифт, белый, текст, число&#10;&#10;Автоматически созданное описание">
            <a:extLst>
              <a:ext uri="{FF2B5EF4-FFF2-40B4-BE49-F238E27FC236}">
                <a16:creationId xmlns:a16="http://schemas.microsoft.com/office/drawing/2014/main" id="{57CFEFF4-F89D-2BBD-DB8A-461D5EEBA0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83500" y="3004582"/>
            <a:ext cx="3302000" cy="13081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D52C329-8C75-3BB4-A712-BADB0E6F8DB7}"/>
              </a:ext>
            </a:extLst>
          </p:cNvPr>
          <p:cNvSpPr txBox="1"/>
          <p:nvPr/>
        </p:nvSpPr>
        <p:spPr>
          <a:xfrm>
            <a:off x="361950" y="405095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Введемо нову змінну:</a:t>
            </a:r>
          </a:p>
        </p:txBody>
      </p:sp>
      <p:pic>
        <p:nvPicPr>
          <p:cNvPr id="19" name="Рисунок 18" descr="Изображение выглядит как текст, Шрифт, диаграмма, линия&#10;&#10;Автоматически созданное описание">
            <a:extLst>
              <a:ext uri="{FF2B5EF4-FFF2-40B4-BE49-F238E27FC236}">
                <a16:creationId xmlns:a16="http://schemas.microsoft.com/office/drawing/2014/main" id="{37478D42-482E-ED1E-969E-ABCB2493C3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050" y="4527550"/>
            <a:ext cx="5143500" cy="13589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B767837-1DA2-414D-8C0E-D8996421D7E4}"/>
              </a:ext>
            </a:extLst>
          </p:cNvPr>
          <p:cNvSpPr txBox="1"/>
          <p:nvPr/>
        </p:nvSpPr>
        <p:spPr>
          <a:xfrm>
            <a:off x="5916612" y="4565650"/>
            <a:ext cx="14636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Тоді отримуємо</a:t>
            </a:r>
          </a:p>
        </p:txBody>
      </p:sp>
      <p:pic>
        <p:nvPicPr>
          <p:cNvPr id="23" name="Рисунок 22" descr="Изображение выглядит как Шрифт, текст, рукописный текст, белый&#10;&#10;Автоматически созданное описание">
            <a:extLst>
              <a:ext uri="{FF2B5EF4-FFF2-40B4-BE49-F238E27FC236}">
                <a16:creationId xmlns:a16="http://schemas.microsoft.com/office/drawing/2014/main" id="{98E89048-EC66-847B-40F8-41BB5986F18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83500" y="4486196"/>
            <a:ext cx="3543300" cy="191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1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Шрифт, белый, текст, типография&#10;&#10;Автоматически созданное описание">
            <a:extLst>
              <a:ext uri="{FF2B5EF4-FFF2-40B4-BE49-F238E27FC236}">
                <a16:creationId xmlns:a16="http://schemas.microsoft.com/office/drawing/2014/main" id="{AD0FDF6E-54CB-6190-7FD7-F823ED32A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2625" y="138521"/>
            <a:ext cx="2730500" cy="12573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F65FFD2-0340-FE2A-D3E5-26F6A14B5A50}"/>
              </a:ext>
            </a:extLst>
          </p:cNvPr>
          <p:cNvSpPr txBox="1"/>
          <p:nvPr/>
        </p:nvSpPr>
        <p:spPr>
          <a:xfrm>
            <a:off x="393700" y="1669534"/>
            <a:ext cx="5969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Концентрація ліків у крові</a:t>
            </a:r>
          </a:p>
        </p:txBody>
      </p:sp>
      <p:pic>
        <p:nvPicPr>
          <p:cNvPr id="7" name="Рисунок 6" descr="Изображение выглядит как Шрифт, белый, символ, типография&#10;&#10;Автоматически созданное описание">
            <a:extLst>
              <a:ext uri="{FF2B5EF4-FFF2-40B4-BE49-F238E27FC236}">
                <a16:creationId xmlns:a16="http://schemas.microsoft.com/office/drawing/2014/main" id="{2307BB49-2405-4BFB-2E5E-7F10D28B12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0600" y="1619562"/>
            <a:ext cx="3302000" cy="10541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F780473-8B23-41D0-47C5-9C5AC4FB74F6}"/>
              </a:ext>
            </a:extLst>
          </p:cNvPr>
          <p:cNvSpPr txBox="1"/>
          <p:nvPr/>
        </p:nvSpPr>
        <p:spPr>
          <a:xfrm>
            <a:off x="393700" y="2723634"/>
            <a:ext cx="60936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У початковий час, при t = 0, С = 0.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C9D782-8806-6EEF-0FC6-6D5ECB178337}"/>
              </a:ext>
            </a:extLst>
          </p:cNvPr>
          <p:cNvSpPr txBox="1"/>
          <p:nvPr/>
        </p:nvSpPr>
        <p:spPr>
          <a:xfrm>
            <a:off x="330200" y="339719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При                     величина                      та .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51CAC878-4F8A-37F6-8A5D-AE2D78D85F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3950" y="3377624"/>
            <a:ext cx="749300" cy="36830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DD45BC3-3750-DBA2-B60E-C0360BA664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625" y="3342729"/>
            <a:ext cx="977900" cy="469900"/>
          </a:xfrm>
          <a:prstGeom prst="rect">
            <a:avLst/>
          </a:prstGeom>
        </p:spPr>
      </p:pic>
      <p:pic>
        <p:nvPicPr>
          <p:cNvPr id="17" name="Рисунок 16" descr="Изображение выглядит как зарисовка, вешалка, дизайн, типография&#10;&#10;Автоматически созданное описание">
            <a:extLst>
              <a:ext uri="{FF2B5EF4-FFF2-40B4-BE49-F238E27FC236}">
                <a16:creationId xmlns:a16="http://schemas.microsoft.com/office/drawing/2014/main" id="{CA57DA52-7A93-BB8B-015C-BBF377BE3B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14850" y="3193474"/>
            <a:ext cx="1181100" cy="7366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0E11D87-DFAB-DDDC-CD96-D8DA6A1ED041}"/>
              </a:ext>
            </a:extLst>
          </p:cNvPr>
          <p:cNvSpPr txBox="1"/>
          <p:nvPr/>
        </p:nvSpPr>
        <p:spPr>
          <a:xfrm>
            <a:off x="6096000" y="3238608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Через деякий час після початку введення ліків встановлюється постійна концентрація:</a:t>
            </a:r>
          </a:p>
        </p:txBody>
      </p:sp>
      <p:pic>
        <p:nvPicPr>
          <p:cNvPr id="21" name="Рисунок 20" descr="Изображение выглядит как текст, Шрифт, белый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D3B51B70-C365-AC7A-242A-2180076074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6300" y="3977668"/>
            <a:ext cx="1295400" cy="8763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0EB613BD-2B7E-9EE0-9455-B465E1EAB940}"/>
              </a:ext>
            </a:extLst>
          </p:cNvPr>
          <p:cNvSpPr txBox="1"/>
          <p:nvPr/>
        </p:nvSpPr>
        <p:spPr>
          <a:xfrm>
            <a:off x="393700" y="5007373"/>
            <a:ext cx="115189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Підібравши швидкість введення ліків,                          досягнемо того, що через деякий час встановиться оптимальна концентрація с</a:t>
            </a:r>
            <a:r>
              <a:rPr lang="ru-UA" sz="2000" baseline="-25000" dirty="0">
                <a:solidFill>
                  <a:schemeClr val="bg1"/>
                </a:solidFill>
              </a:rPr>
              <a:t>ОПТ</a:t>
            </a:r>
            <a:r>
              <a:rPr lang="ru-UA" sz="2000" dirty="0">
                <a:solidFill>
                  <a:schemeClr val="bg1"/>
                </a:solidFill>
              </a:rPr>
              <a:t>, необхідна для терапевтичного ефекту. При безперервному способі введення ліків вдається досягти заданого результату з = с</a:t>
            </a:r>
            <a:r>
              <a:rPr lang="ru-UA" sz="2000" baseline="-25000" dirty="0">
                <a:solidFill>
                  <a:schemeClr val="bg1"/>
                </a:solidFill>
              </a:rPr>
              <a:t>опт </a:t>
            </a:r>
            <a:r>
              <a:rPr lang="ru-UA" sz="2000" dirty="0">
                <a:solidFill>
                  <a:schemeClr val="bg1"/>
                </a:solidFill>
              </a:rPr>
              <a:t>тільки через деякий час (рис. 1.5, б). Оптимальна концентрація може бути встановлена в організмі миттєво при поєднанні першого та другого способів.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BA7971F2-4683-32E1-C490-2F2E3B3D0D3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5175" y="4864468"/>
            <a:ext cx="1333500" cy="520700"/>
          </a:xfrm>
          <a:prstGeom prst="rect">
            <a:avLst/>
          </a:prstGeom>
        </p:spPr>
      </p:pic>
      <p:pic>
        <p:nvPicPr>
          <p:cNvPr id="3074" name="Picture 2" descr="Крапельниця вдома: поставити крапельницю вдома, ціна в Оксфорд Медікал">
            <a:extLst>
              <a:ext uri="{FF2B5EF4-FFF2-40B4-BE49-F238E27FC236}">
                <a16:creationId xmlns:a16="http://schemas.microsoft.com/office/drawing/2014/main" id="{9AACCF71-157A-F33E-29E1-0128BF8A3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700" y="219411"/>
            <a:ext cx="4051300" cy="200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766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6DC6E9-D4AD-5B40-08C6-BF41D5BCFAF6}"/>
              </a:ext>
            </a:extLst>
          </p:cNvPr>
          <p:cNvSpPr txBox="1"/>
          <p:nvPr/>
        </p:nvSpPr>
        <p:spPr>
          <a:xfrm>
            <a:off x="2197100" y="211435"/>
            <a:ext cx="84963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b="1" dirty="0">
                <a:solidFill>
                  <a:schemeClr val="bg1"/>
                </a:solidFill>
              </a:rPr>
              <a:t>3-й спосіб. Поєднання безперервного введення лікарського препарату (2-й спосіб) з введенням дози навантаження (1-й спосіб) (рис. 1.5, в)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33AE98-EB8D-AD8A-1BCE-52221A4AB783}"/>
              </a:ext>
            </a:extLst>
          </p:cNvPr>
          <p:cNvSpPr txBox="1"/>
          <p:nvPr/>
        </p:nvSpPr>
        <p:spPr>
          <a:xfrm>
            <a:off x="203200" y="109803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При цьому фармакокінетична модель набуде вигляду:</a:t>
            </a:r>
          </a:p>
        </p:txBody>
      </p:sp>
      <p:pic>
        <p:nvPicPr>
          <p:cNvPr id="7" name="Рисунок 6" descr="Изображение выглядит как Шрифт, рукописный текст, белый, линия&#10;&#10;Автоматически созданное описание">
            <a:extLst>
              <a:ext uri="{FF2B5EF4-FFF2-40B4-BE49-F238E27FC236}">
                <a16:creationId xmlns:a16="http://schemas.microsoft.com/office/drawing/2014/main" id="{69A9C17C-815F-2401-A9E9-BCB26CDE0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9850" y="1587500"/>
            <a:ext cx="3848100" cy="1193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DDA6D17-026F-C90C-A282-8616862B9A33}"/>
              </a:ext>
            </a:extLst>
          </p:cNvPr>
          <p:cNvSpPr txBox="1"/>
          <p:nvPr/>
        </p:nvSpPr>
        <p:spPr>
          <a:xfrm>
            <a:off x="85725" y="2925515"/>
            <a:ext cx="114363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Графік цієї залежності у загальному вигляді на рис. 1.5, криві 1 і 1'.</a:t>
            </a:r>
          </a:p>
          <a:p>
            <a:r>
              <a:rPr lang="ru-UA" sz="2000" dirty="0">
                <a:solidFill>
                  <a:schemeClr val="bg1"/>
                </a:solidFill>
              </a:rPr>
              <a:t>Якщо вибрати відповідну швидкість введення ліків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0E58103-1642-123B-1ED8-904ABCE5F1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000" y="3261870"/>
            <a:ext cx="1714500" cy="4826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5C83EA5-9C02-2746-42CD-E0B4D07A2197}"/>
              </a:ext>
            </a:extLst>
          </p:cNvPr>
          <p:cNvSpPr txBox="1"/>
          <p:nvPr/>
        </p:nvSpPr>
        <p:spPr>
          <a:xfrm>
            <a:off x="7302500" y="324942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та навантажувальну дозу</a:t>
            </a:r>
          </a:p>
        </p:txBody>
      </p:sp>
      <p:pic>
        <p:nvPicPr>
          <p:cNvPr id="15" name="Рисунок 14" descr="Изображение выглядит как текст, Шрифт, белый, типография&#10;&#10;Автоматически созданное описание">
            <a:extLst>
              <a:ext uri="{FF2B5EF4-FFF2-40B4-BE49-F238E27FC236}">
                <a16:creationId xmlns:a16="http://schemas.microsoft.com/office/drawing/2014/main" id="{A01D1B73-9121-F492-EDE2-30F25AF27D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1900" y="3122170"/>
            <a:ext cx="2044700" cy="762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C804A21-F35A-8F85-8905-D0271B43B528}"/>
              </a:ext>
            </a:extLst>
          </p:cNvPr>
          <p:cNvSpPr txBox="1"/>
          <p:nvPr/>
        </p:nvSpPr>
        <p:spPr>
          <a:xfrm>
            <a:off x="85724" y="3993126"/>
            <a:ext cx="107346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sz="2000" dirty="0">
                <a:solidFill>
                  <a:schemeClr val="bg1"/>
                </a:solidFill>
              </a:rPr>
              <a:t>постійна концентрація с = с </a:t>
            </a:r>
            <a:r>
              <a:rPr lang="ru-UA" sz="2000" baseline="-25000" dirty="0">
                <a:solidFill>
                  <a:schemeClr val="bg1"/>
                </a:solidFill>
              </a:rPr>
              <a:t>опт</a:t>
            </a:r>
            <a:r>
              <a:rPr lang="ru-UA" sz="2000" dirty="0">
                <a:solidFill>
                  <a:schemeClr val="bg1"/>
                </a:solidFill>
              </a:rPr>
              <a:t> встановлюється миттєво (пряма лінія 2, рис. 1.5, в)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3D4111F-723E-D445-1F26-28CCD18507BC}"/>
              </a:ext>
            </a:extLst>
          </p:cNvPr>
          <p:cNvSpPr txBox="1"/>
          <p:nvPr/>
        </p:nvSpPr>
        <p:spPr>
          <a:xfrm>
            <a:off x="203200" y="5098246"/>
            <a:ext cx="113188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sz="2000" dirty="0">
                <a:solidFill>
                  <a:schemeClr val="bg1"/>
                </a:solidFill>
              </a:rPr>
              <a:t>Таким чином, фармакокінетична модель дозволяє в межах вище зазначених припущень знайти закон зміни концентрації препарату в часі при різних способах його введення в організм, розрахувати оптимальне співвідношення між параметрами введення і виведення препарату для забезпечення необхідного терапевтичного ефекту.</a:t>
            </a:r>
          </a:p>
        </p:txBody>
      </p:sp>
    </p:spTree>
    <p:extLst>
      <p:ext uri="{BB962C8B-B14F-4D97-AF65-F5344CB8AC3E}">
        <p14:creationId xmlns:p14="http://schemas.microsoft.com/office/powerpoint/2010/main" val="1152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2E8E8"/>
      </a:lt2>
      <a:accent1>
        <a:srgbClr val="C69996"/>
      </a:accent1>
      <a:accent2>
        <a:srgbClr val="BA9B7F"/>
      </a:accent2>
      <a:accent3>
        <a:srgbClr val="A9A580"/>
      </a:accent3>
      <a:accent4>
        <a:srgbClr val="99AA74"/>
      </a:accent4>
      <a:accent5>
        <a:srgbClr val="8DAC82"/>
      </a:accent5>
      <a:accent6>
        <a:srgbClr val="78AF80"/>
      </a:accent6>
      <a:hlink>
        <a:srgbClr val="578D91"/>
      </a:hlink>
      <a:folHlink>
        <a:srgbClr val="7F7F7F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601</Words>
  <Application>Microsoft Macintosh PowerPoint</Application>
  <PresentationFormat>Широкоэкранный</PresentationFormat>
  <Paragraphs>37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TimesNewRomanPS</vt:lpstr>
      <vt:lpstr>Trade Gothic Next Cond</vt:lpstr>
      <vt:lpstr>Trade Gothic Next Light</vt:lpstr>
      <vt:lpstr>PortalVTI</vt:lpstr>
      <vt:lpstr>Equation.3</vt:lpstr>
      <vt:lpstr>Математичне та комп'ютерне моделювання в біології̈ та медицині. ФАРМАКОКІНЕТИЧНА МОДЕЛЬ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Математичне та комп'ютерне моделювання в біології̈ та медицині. Математичні моделі зростання чисельності популяції̈  </dc:title>
  <dc:creator>ivanovvl</dc:creator>
  <cp:lastModifiedBy>ivanovvl</cp:lastModifiedBy>
  <cp:revision>3</cp:revision>
  <dcterms:created xsi:type="dcterms:W3CDTF">2023-09-28T07:52:49Z</dcterms:created>
  <dcterms:modified xsi:type="dcterms:W3CDTF">2023-10-05T09:07:03Z</dcterms:modified>
</cp:coreProperties>
</file>