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864" y="1580456"/>
            <a:ext cx="8001000" cy="3656562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мутацій</a:t>
            </a:r>
            <a:r>
              <a:rPr lang="ru-RU" sz="3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3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спектру,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класифікацій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описання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генетичних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колекціях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03" y="178212"/>
            <a:ext cx="6826154" cy="653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94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9" y="696036"/>
            <a:ext cx="8751562" cy="541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582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92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98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/>
              <a:t>Зрушення</a:t>
            </a:r>
            <a:r>
              <a:rPr lang="ru-RU" sz="3600" b="1" dirty="0"/>
              <a:t> рамки </a:t>
            </a:r>
            <a:r>
              <a:rPr lang="ru-RU" sz="3600" b="1" dirty="0" err="1"/>
              <a:t>зчитування</a:t>
            </a:r>
            <a:endParaRPr lang="ru-RU" sz="3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0" y="1337481"/>
            <a:ext cx="8766325" cy="423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61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/>
              <a:t>Інверсія</a:t>
            </a:r>
            <a:r>
              <a:rPr lang="ru-RU" sz="3600" b="1" dirty="0"/>
              <a:t> в межах гена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17" y="1450974"/>
            <a:ext cx="5281920" cy="528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162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/>
              <a:t>Значення</a:t>
            </a:r>
            <a:r>
              <a:rPr lang="ru-RU" sz="3600" b="1" dirty="0"/>
              <a:t> </a:t>
            </a:r>
            <a:r>
              <a:rPr lang="ru-RU" sz="3600" b="1" dirty="0" err="1"/>
              <a:t>генних</a:t>
            </a:r>
            <a:r>
              <a:rPr lang="ru-RU" sz="3600" b="1" dirty="0"/>
              <a:t> </a:t>
            </a:r>
            <a:r>
              <a:rPr lang="ru-RU" sz="3600" b="1" dirty="0" err="1"/>
              <a:t>мутацій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125" y="1405717"/>
            <a:ext cx="3521123" cy="43536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err="1"/>
              <a:t>Генна</a:t>
            </a:r>
            <a:r>
              <a:rPr lang="ru-RU" sz="2600" dirty="0"/>
              <a:t> </a:t>
            </a:r>
            <a:r>
              <a:rPr lang="ru-RU" sz="2600" dirty="0" err="1"/>
              <a:t>мутація</a:t>
            </a:r>
            <a:r>
              <a:rPr lang="ru-RU" sz="2600" dirty="0"/>
              <a:t> </a:t>
            </a:r>
            <a:r>
              <a:rPr lang="ru-RU" sz="2600" dirty="0" err="1"/>
              <a:t>може</a:t>
            </a:r>
            <a:r>
              <a:rPr lang="ru-RU" sz="2600" dirty="0"/>
              <a:t> </a:t>
            </a:r>
            <a:r>
              <a:rPr lang="ru-RU" sz="2600" dirty="0" err="1"/>
              <a:t>призвести</a:t>
            </a:r>
            <a:r>
              <a:rPr lang="ru-RU" sz="2600" dirty="0"/>
              <a:t> до того, </a:t>
            </a:r>
            <a:r>
              <a:rPr lang="ru-RU" sz="2600" dirty="0" err="1"/>
              <a:t>що</a:t>
            </a:r>
            <a:r>
              <a:rPr lang="ru-RU" sz="2600" dirty="0"/>
              <a:t> в </a:t>
            </a:r>
            <a:r>
              <a:rPr lang="ru-RU" sz="2600" dirty="0" err="1"/>
              <a:t>певному</a:t>
            </a:r>
            <a:r>
              <a:rPr lang="ru-RU" sz="2600" dirty="0"/>
              <a:t> </a:t>
            </a:r>
            <a:r>
              <a:rPr lang="ru-RU" sz="2600" dirty="0" err="1"/>
              <a:t>локусі</a:t>
            </a:r>
            <a:r>
              <a:rPr lang="ru-RU" sz="2600" dirty="0"/>
              <a:t> </a:t>
            </a:r>
            <a:r>
              <a:rPr lang="ru-RU" sz="2600" dirty="0" err="1"/>
              <a:t>виявиться</a:t>
            </a:r>
            <a:r>
              <a:rPr lang="ru-RU" sz="2600" dirty="0"/>
              <a:t> </a:t>
            </a:r>
            <a:r>
              <a:rPr lang="ru-RU" sz="2600" dirty="0" err="1"/>
              <a:t>кілька</a:t>
            </a:r>
            <a:r>
              <a:rPr lang="ru-RU" sz="2600" dirty="0"/>
              <a:t> </a:t>
            </a:r>
            <a:r>
              <a:rPr lang="ru-RU" sz="2600" dirty="0" err="1"/>
              <a:t>алелей</a:t>
            </a:r>
            <a:r>
              <a:rPr lang="ru-RU" sz="2600" dirty="0"/>
              <a:t>.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збільшує</a:t>
            </a:r>
            <a:r>
              <a:rPr lang="ru-RU" sz="2600" dirty="0"/>
              <a:t> як </a:t>
            </a:r>
            <a:r>
              <a:rPr lang="ru-RU" sz="2600" dirty="0" err="1"/>
              <a:t>гетерозиготність</a:t>
            </a:r>
            <a:r>
              <a:rPr lang="ru-RU" sz="2600" dirty="0"/>
              <a:t> </a:t>
            </a:r>
            <a:r>
              <a:rPr lang="ru-RU" sz="2600" dirty="0" err="1"/>
              <a:t>даної</a:t>
            </a:r>
            <a:r>
              <a:rPr lang="ru-RU" sz="2600" dirty="0"/>
              <a:t> </a:t>
            </a:r>
            <a:r>
              <a:rPr lang="ru-RU" sz="2600" dirty="0" err="1"/>
              <a:t>популяції</a:t>
            </a:r>
            <a:r>
              <a:rPr lang="ru-RU" sz="2600" dirty="0"/>
              <a:t>, так і </a:t>
            </a:r>
            <a:r>
              <a:rPr lang="ru-RU" sz="2600" dirty="0" err="1"/>
              <a:t>її</a:t>
            </a:r>
            <a:r>
              <a:rPr lang="ru-RU" sz="2600" dirty="0"/>
              <a:t> генофонд, і </a:t>
            </a:r>
            <a:r>
              <a:rPr lang="ru-RU" sz="2600" dirty="0" err="1"/>
              <a:t>веде</a:t>
            </a:r>
            <a:r>
              <a:rPr lang="ru-RU" sz="2600" dirty="0"/>
              <a:t> до </a:t>
            </a:r>
            <a:r>
              <a:rPr lang="ru-RU" sz="2600" dirty="0" err="1"/>
              <a:t>посилення</a:t>
            </a:r>
            <a:r>
              <a:rPr lang="ru-RU" sz="2600" dirty="0"/>
              <a:t> </a:t>
            </a:r>
            <a:r>
              <a:rPr lang="ru-RU" sz="2600" dirty="0" err="1"/>
              <a:t>внутрішньопопуляційної</a:t>
            </a:r>
            <a:r>
              <a:rPr lang="ru-RU" sz="2600" dirty="0"/>
              <a:t> </a:t>
            </a:r>
            <a:r>
              <a:rPr lang="ru-RU" sz="2600" dirty="0" err="1"/>
              <a:t>мінливості</a:t>
            </a:r>
            <a:r>
              <a:rPr lang="ru-RU" sz="2600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73" y="1405717"/>
            <a:ext cx="5064010" cy="509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460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573207"/>
            <a:ext cx="4749422" cy="560922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dirty="0" err="1"/>
              <a:t>Деякі</a:t>
            </a:r>
            <a:r>
              <a:rPr lang="ru-RU" sz="2600" dirty="0"/>
              <a:t> </a:t>
            </a:r>
            <a:r>
              <a:rPr lang="ru-RU" sz="2600" dirty="0" err="1"/>
              <a:t>генні</a:t>
            </a:r>
            <a:r>
              <a:rPr lang="ru-RU" sz="2600" dirty="0"/>
              <a:t> </a:t>
            </a:r>
            <a:r>
              <a:rPr lang="ru-RU" sz="2600" dirty="0" err="1"/>
              <a:t>мутації</a:t>
            </a:r>
            <a:r>
              <a:rPr lang="ru-RU" sz="2600" dirty="0"/>
              <a:t> </a:t>
            </a:r>
            <a:r>
              <a:rPr lang="ru-RU" sz="2600" dirty="0" err="1"/>
              <a:t>збільшують</a:t>
            </a:r>
            <a:r>
              <a:rPr lang="ru-RU" sz="2600" dirty="0"/>
              <a:t> </a:t>
            </a:r>
            <a:r>
              <a:rPr lang="ru-RU" sz="2600" dirty="0" err="1"/>
              <a:t>дискретну</a:t>
            </a:r>
            <a:r>
              <a:rPr lang="ru-RU" sz="2600" dirty="0"/>
              <a:t> </a:t>
            </a:r>
            <a:r>
              <a:rPr lang="ru-RU" sz="2600" dirty="0" err="1"/>
              <a:t>мінливість</a:t>
            </a:r>
            <a:r>
              <a:rPr lang="ru-RU" sz="2600" dirty="0"/>
              <a:t>, і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може</a:t>
            </a:r>
            <a:r>
              <a:rPr lang="ru-RU" sz="2600" dirty="0"/>
              <a:t> </a:t>
            </a:r>
            <a:r>
              <a:rPr lang="ru-RU" sz="2600" dirty="0" err="1"/>
              <a:t>надати</a:t>
            </a:r>
            <a:r>
              <a:rPr lang="ru-RU" sz="2600" dirty="0"/>
              <a:t> на </a:t>
            </a:r>
            <a:r>
              <a:rPr lang="ru-RU" sz="2600" dirty="0" err="1"/>
              <a:t>популяцію</a:t>
            </a:r>
            <a:r>
              <a:rPr lang="ru-RU" sz="2600" dirty="0"/>
              <a:t> </a:t>
            </a:r>
            <a:r>
              <a:rPr lang="ru-RU" sz="2600" dirty="0" err="1"/>
              <a:t>більший</a:t>
            </a:r>
            <a:r>
              <a:rPr lang="ru-RU" sz="2600" dirty="0"/>
              <a:t> </a:t>
            </a:r>
            <a:r>
              <a:rPr lang="ru-RU" sz="2600" dirty="0" err="1"/>
              <a:t>вплив</a:t>
            </a:r>
            <a:r>
              <a:rPr lang="ru-RU" sz="2600" dirty="0"/>
              <a:t>. </a:t>
            </a:r>
            <a:r>
              <a:rPr lang="ru-RU" sz="2600" dirty="0" err="1"/>
              <a:t>Більшість</a:t>
            </a:r>
            <a:r>
              <a:rPr lang="ru-RU" sz="2600" dirty="0"/>
              <a:t> </a:t>
            </a:r>
            <a:r>
              <a:rPr lang="ru-RU" sz="2600" dirty="0" err="1"/>
              <a:t>генних</a:t>
            </a:r>
            <a:r>
              <a:rPr lang="ru-RU" sz="2600" dirty="0"/>
              <a:t> </a:t>
            </a:r>
            <a:r>
              <a:rPr lang="ru-RU" sz="2600" dirty="0" err="1"/>
              <a:t>мутацій</a:t>
            </a:r>
            <a:r>
              <a:rPr lang="ru-RU" sz="2600" dirty="0"/>
              <a:t> </a:t>
            </a:r>
            <a:r>
              <a:rPr lang="ru-RU" sz="2600" dirty="0" err="1"/>
              <a:t>рецесивні</a:t>
            </a:r>
            <a:r>
              <a:rPr lang="ru-RU" sz="2600" dirty="0"/>
              <a:t> по </a:t>
            </a:r>
            <a:r>
              <a:rPr lang="ru-RU" sz="2600" dirty="0" err="1"/>
              <a:t>відношенню</a:t>
            </a:r>
            <a:r>
              <a:rPr lang="ru-RU" sz="2600" dirty="0"/>
              <a:t> до «нормального» </a:t>
            </a:r>
            <a:r>
              <a:rPr lang="ru-RU" sz="2600" dirty="0" err="1"/>
              <a:t>аллелю</a:t>
            </a:r>
            <a:r>
              <a:rPr lang="ru-RU" sz="2600" dirty="0"/>
              <a:t>, </a:t>
            </a:r>
            <a:r>
              <a:rPr lang="ru-RU" sz="2600" dirty="0" err="1"/>
              <a:t>який</a:t>
            </a:r>
            <a:r>
              <a:rPr lang="ru-RU" sz="2600" dirty="0"/>
              <a:t>, </a:t>
            </a:r>
            <a:r>
              <a:rPr lang="ru-RU" sz="2600" dirty="0" err="1"/>
              <a:t>успішно</a:t>
            </a:r>
            <a:r>
              <a:rPr lang="ru-RU" sz="2600" dirty="0"/>
              <a:t> </a:t>
            </a:r>
            <a:r>
              <a:rPr lang="ru-RU" sz="2600" dirty="0" err="1"/>
              <a:t>витримавши</a:t>
            </a:r>
            <a:r>
              <a:rPr lang="ru-RU" sz="2600" dirty="0"/>
              <a:t> </a:t>
            </a:r>
            <a:r>
              <a:rPr lang="ru-RU" sz="2600" dirty="0" err="1"/>
              <a:t>відбір</a:t>
            </a:r>
            <a:r>
              <a:rPr lang="ru-RU" sz="2600" dirty="0"/>
              <a:t> </a:t>
            </a:r>
            <a:r>
              <a:rPr lang="ru-RU" sz="2600" dirty="0" err="1"/>
              <a:t>впродовж</a:t>
            </a:r>
            <a:r>
              <a:rPr lang="ru-RU" sz="2600" dirty="0"/>
              <a:t> </a:t>
            </a:r>
            <a:r>
              <a:rPr lang="ru-RU" sz="2600" dirty="0" err="1"/>
              <a:t>багатьох</a:t>
            </a:r>
            <a:r>
              <a:rPr lang="ru-RU" sz="2600" dirty="0"/>
              <a:t> </a:t>
            </a:r>
            <a:r>
              <a:rPr lang="ru-RU" sz="2600" dirty="0" err="1"/>
              <a:t>поколінь</a:t>
            </a:r>
            <a:r>
              <a:rPr lang="ru-RU" sz="2600" dirty="0"/>
              <a:t>, </a:t>
            </a:r>
            <a:r>
              <a:rPr lang="ru-RU" sz="2600" dirty="0" err="1"/>
              <a:t>досяг</a:t>
            </a:r>
            <a:r>
              <a:rPr lang="ru-RU" sz="2600" dirty="0"/>
              <a:t> </a:t>
            </a:r>
            <a:r>
              <a:rPr lang="ru-RU" sz="2600" dirty="0" err="1"/>
              <a:t>генетичної</a:t>
            </a:r>
            <a:r>
              <a:rPr lang="ru-RU" sz="2600" dirty="0"/>
              <a:t> </a:t>
            </a:r>
            <a:r>
              <a:rPr lang="ru-RU" sz="2600" dirty="0" err="1"/>
              <a:t>рівноваги</a:t>
            </a:r>
            <a:r>
              <a:rPr lang="ru-RU" sz="2600" dirty="0"/>
              <a:t> з </a:t>
            </a:r>
            <a:r>
              <a:rPr lang="ru-RU" sz="2600" dirty="0" err="1"/>
              <a:t>рештою</a:t>
            </a:r>
            <a:r>
              <a:rPr lang="ru-RU" sz="2600" dirty="0"/>
              <a:t> генотипу. Будучи </a:t>
            </a:r>
            <a:r>
              <a:rPr lang="ru-RU" sz="2600" dirty="0" err="1"/>
              <a:t>рецесивними</a:t>
            </a:r>
            <a:r>
              <a:rPr lang="ru-RU" sz="2600" dirty="0"/>
              <a:t>, </a:t>
            </a:r>
            <a:r>
              <a:rPr lang="ru-RU" sz="2600" dirty="0" err="1"/>
              <a:t>мутантні</a:t>
            </a:r>
            <a:r>
              <a:rPr lang="ru-RU" sz="2600" dirty="0"/>
              <a:t> </a:t>
            </a:r>
            <a:r>
              <a:rPr lang="ru-RU" sz="2600" dirty="0" err="1"/>
              <a:t>алелі</a:t>
            </a:r>
            <a:r>
              <a:rPr lang="ru-RU" sz="2600" dirty="0"/>
              <a:t> </a:t>
            </a:r>
            <a:r>
              <a:rPr lang="ru-RU" sz="2600" dirty="0" err="1"/>
              <a:t>можуть</a:t>
            </a:r>
            <a:r>
              <a:rPr lang="ru-RU" sz="2600" dirty="0"/>
              <a:t> </a:t>
            </a:r>
            <a:r>
              <a:rPr lang="ru-RU" sz="2600" dirty="0" err="1"/>
              <a:t>залишатися</a:t>
            </a:r>
            <a:r>
              <a:rPr lang="ru-RU" sz="2600" dirty="0"/>
              <a:t> в </a:t>
            </a:r>
            <a:r>
              <a:rPr lang="ru-RU" sz="2600" dirty="0" err="1"/>
              <a:t>популяції</a:t>
            </a:r>
            <a:r>
              <a:rPr lang="ru-RU" sz="2600" dirty="0"/>
              <a:t> </a:t>
            </a:r>
            <a:r>
              <a:rPr lang="ru-RU" sz="2600" dirty="0" err="1"/>
              <a:t>протягом</a:t>
            </a:r>
            <a:r>
              <a:rPr lang="ru-RU" sz="2600" dirty="0"/>
              <a:t> </a:t>
            </a:r>
            <a:r>
              <a:rPr lang="ru-RU" sz="2600" dirty="0" err="1"/>
              <a:t>багатьох</a:t>
            </a:r>
            <a:r>
              <a:rPr lang="ru-RU" sz="2600" dirty="0"/>
              <a:t> </a:t>
            </a:r>
            <a:r>
              <a:rPr lang="ru-RU" sz="2600" dirty="0" err="1"/>
              <a:t>поколінь</a:t>
            </a:r>
            <a:r>
              <a:rPr lang="ru-RU" sz="2600" dirty="0"/>
              <a:t>, </a:t>
            </a:r>
            <a:r>
              <a:rPr lang="ru-RU" sz="2600" dirty="0" err="1"/>
              <a:t>поки</a:t>
            </a:r>
            <a:r>
              <a:rPr lang="ru-RU" sz="2600" dirty="0"/>
              <a:t> </a:t>
            </a:r>
            <a:r>
              <a:rPr lang="ru-RU" sz="2600" dirty="0" err="1"/>
              <a:t>їм</a:t>
            </a:r>
            <a:r>
              <a:rPr lang="ru-RU" sz="2600" dirty="0"/>
              <a:t> не </a:t>
            </a:r>
            <a:r>
              <a:rPr lang="ru-RU" sz="2600" dirty="0" err="1"/>
              <a:t>вдасться</a:t>
            </a:r>
            <a:r>
              <a:rPr lang="ru-RU" sz="2600" dirty="0"/>
              <a:t> </a:t>
            </a:r>
            <a:r>
              <a:rPr lang="ru-RU" sz="2600" dirty="0" err="1"/>
              <a:t>зустрітися</a:t>
            </a:r>
            <a:r>
              <a:rPr lang="ru-RU" sz="2600" dirty="0"/>
              <a:t>, </a:t>
            </a:r>
            <a:r>
              <a:rPr lang="ru-RU" sz="2600" dirty="0" err="1"/>
              <a:t>тобто</a:t>
            </a:r>
            <a:r>
              <a:rPr lang="ru-RU" sz="2600" dirty="0"/>
              <a:t> </a:t>
            </a:r>
            <a:r>
              <a:rPr lang="ru-RU" sz="2600" dirty="0" err="1"/>
              <a:t>виявитися</a:t>
            </a:r>
            <a:r>
              <a:rPr lang="ru-RU" sz="2600" dirty="0"/>
              <a:t> в гомозиготному </a:t>
            </a:r>
            <a:r>
              <a:rPr lang="ru-RU" sz="2600" dirty="0" err="1"/>
              <a:t>стані</a:t>
            </a:r>
            <a:r>
              <a:rPr lang="ru-RU" sz="2600" dirty="0"/>
              <a:t> і </a:t>
            </a:r>
            <a:r>
              <a:rPr lang="ru-RU" sz="2600" dirty="0" err="1"/>
              <a:t>проявитися</a:t>
            </a:r>
            <a:r>
              <a:rPr lang="ru-RU" sz="2600" dirty="0"/>
              <a:t> у </a:t>
            </a:r>
            <a:r>
              <a:rPr lang="ru-RU" sz="2600" dirty="0" err="1"/>
              <a:t>фенотипі</a:t>
            </a:r>
            <a:r>
              <a:rPr lang="ru-RU" sz="2600" dirty="0"/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90" y="1268768"/>
            <a:ext cx="4199246" cy="419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60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490113" cy="6858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dirty="0" err="1"/>
              <a:t>Значення</a:t>
            </a:r>
            <a:r>
              <a:rPr lang="ru-RU" sz="2600" dirty="0"/>
              <a:t> </a:t>
            </a:r>
            <a:r>
              <a:rPr lang="ru-RU" sz="2600" dirty="0" err="1"/>
              <a:t>генних</a:t>
            </a:r>
            <a:r>
              <a:rPr lang="ru-RU" sz="2600" dirty="0"/>
              <a:t> </a:t>
            </a:r>
            <a:r>
              <a:rPr lang="ru-RU" sz="2600" dirty="0" err="1"/>
              <a:t>мутацій</a:t>
            </a:r>
            <a:r>
              <a:rPr lang="ru-RU" sz="2600" dirty="0"/>
              <a:t> </a:t>
            </a:r>
            <a:r>
              <a:rPr lang="ru-RU" sz="2600" dirty="0" err="1"/>
              <a:t>полягає</a:t>
            </a:r>
            <a:r>
              <a:rPr lang="ru-RU" sz="2600" dirty="0"/>
              <a:t> в тому, </a:t>
            </a:r>
            <a:r>
              <a:rPr lang="ru-RU" sz="2600" dirty="0" err="1"/>
              <a:t>що</a:t>
            </a:r>
            <a:r>
              <a:rPr lang="ru-RU" sz="2600" dirty="0"/>
              <a:t> вони </a:t>
            </a:r>
            <a:r>
              <a:rPr lang="ru-RU" sz="2600" dirty="0" err="1"/>
              <a:t>складають</a:t>
            </a:r>
            <a:r>
              <a:rPr lang="ru-RU" sz="2600" dirty="0"/>
              <a:t> </a:t>
            </a:r>
            <a:r>
              <a:rPr lang="ru-RU" sz="2600" dirty="0" err="1"/>
              <a:t>більшість</a:t>
            </a:r>
            <a:r>
              <a:rPr lang="ru-RU" sz="2600" dirty="0"/>
              <a:t> </a:t>
            </a:r>
            <a:r>
              <a:rPr lang="ru-RU" sz="2600" dirty="0" err="1"/>
              <a:t>мутацій</a:t>
            </a:r>
            <a:r>
              <a:rPr lang="ru-RU" sz="2600" dirty="0"/>
              <a:t>, з </a:t>
            </a:r>
            <a:r>
              <a:rPr lang="ru-RU" sz="2600" dirty="0" err="1"/>
              <a:t>якими</a:t>
            </a:r>
            <a:r>
              <a:rPr lang="ru-RU" sz="2600" dirty="0"/>
              <a:t> </a:t>
            </a:r>
            <a:r>
              <a:rPr lang="ru-RU" sz="2600" dirty="0" err="1"/>
              <a:t>пов'язана</a:t>
            </a:r>
            <a:r>
              <a:rPr lang="ru-RU" sz="2600" dirty="0"/>
              <a:t> </a:t>
            </a:r>
            <a:r>
              <a:rPr lang="ru-RU" sz="2600" dirty="0" err="1"/>
              <a:t>еволюція</a:t>
            </a:r>
            <a:r>
              <a:rPr lang="ru-RU" sz="2600" dirty="0"/>
              <a:t> </a:t>
            </a:r>
            <a:r>
              <a:rPr lang="ru-RU" sz="2600" dirty="0" err="1"/>
              <a:t>органічного</a:t>
            </a:r>
            <a:r>
              <a:rPr lang="ru-RU" sz="2600" dirty="0"/>
              <a:t> </a:t>
            </a:r>
            <a:r>
              <a:rPr lang="ru-RU" sz="2600" dirty="0" err="1"/>
              <a:t>світу</a:t>
            </a:r>
            <a:r>
              <a:rPr lang="ru-RU" sz="2600" dirty="0"/>
              <a:t> і </a:t>
            </a:r>
            <a:r>
              <a:rPr lang="ru-RU" sz="2600" dirty="0" err="1"/>
              <a:t>селекція</a:t>
            </a:r>
            <a:r>
              <a:rPr lang="ru-RU" sz="2600" dirty="0"/>
              <a:t>. </a:t>
            </a:r>
            <a:r>
              <a:rPr lang="ru-RU" sz="2600" dirty="0" err="1"/>
              <a:t>Також</a:t>
            </a:r>
            <a:r>
              <a:rPr lang="ru-RU" sz="2600" dirty="0"/>
              <a:t> </a:t>
            </a:r>
            <a:r>
              <a:rPr lang="ru-RU" sz="2600" dirty="0" err="1"/>
              <a:t>генні</a:t>
            </a:r>
            <a:r>
              <a:rPr lang="ru-RU" sz="2600" dirty="0"/>
              <a:t> </a:t>
            </a:r>
            <a:r>
              <a:rPr lang="ru-RU" sz="2600" dirty="0" err="1"/>
              <a:t>мутації</a:t>
            </a:r>
            <a:r>
              <a:rPr lang="ru-RU" sz="2600" dirty="0"/>
              <a:t> є причиною </a:t>
            </a:r>
            <a:r>
              <a:rPr lang="ru-RU" sz="2600" dirty="0" err="1"/>
              <a:t>такої</a:t>
            </a:r>
            <a:r>
              <a:rPr lang="ru-RU" sz="2600" dirty="0"/>
              <a:t> </a:t>
            </a:r>
            <a:r>
              <a:rPr lang="ru-RU" sz="2600" dirty="0" err="1"/>
              <a:t>групи</a:t>
            </a:r>
            <a:r>
              <a:rPr lang="ru-RU" sz="2600" dirty="0"/>
              <a:t> </a:t>
            </a:r>
            <a:r>
              <a:rPr lang="ru-RU" sz="2600" dirty="0" err="1"/>
              <a:t>спадкових</a:t>
            </a:r>
            <a:r>
              <a:rPr lang="ru-RU" sz="2600" dirty="0"/>
              <a:t> хвороб, як </a:t>
            </a:r>
            <a:r>
              <a:rPr lang="ru-RU" sz="2600" dirty="0" err="1"/>
              <a:t>генні</a:t>
            </a:r>
            <a:r>
              <a:rPr lang="ru-RU" sz="2600" dirty="0"/>
              <a:t>. </a:t>
            </a:r>
            <a:r>
              <a:rPr lang="ru-RU" sz="2600" dirty="0" err="1"/>
              <a:t>Генні</a:t>
            </a:r>
            <a:r>
              <a:rPr lang="ru-RU" sz="2600" dirty="0"/>
              <a:t> </a:t>
            </a:r>
            <a:r>
              <a:rPr lang="ru-RU" sz="2600" dirty="0" err="1"/>
              <a:t>хвороби</a:t>
            </a:r>
            <a:r>
              <a:rPr lang="ru-RU" sz="2600" dirty="0"/>
              <a:t> </a:t>
            </a:r>
            <a:r>
              <a:rPr lang="ru-RU" sz="2600" dirty="0" err="1"/>
              <a:t>обумовлені</a:t>
            </a:r>
            <a:r>
              <a:rPr lang="ru-RU" sz="2600" dirty="0"/>
              <a:t> </a:t>
            </a:r>
            <a:r>
              <a:rPr lang="ru-RU" sz="2600" dirty="0" err="1"/>
              <a:t>дією</a:t>
            </a:r>
            <a:r>
              <a:rPr lang="ru-RU" sz="2600" dirty="0"/>
              <a:t> мутантного гена, і </a:t>
            </a:r>
            <a:r>
              <a:rPr lang="ru-RU" sz="2600" dirty="0" err="1"/>
              <a:t>їх</a:t>
            </a:r>
            <a:r>
              <a:rPr lang="ru-RU" sz="2600" dirty="0"/>
              <a:t> патогенез </a:t>
            </a:r>
            <a:r>
              <a:rPr lang="ru-RU" sz="2600" dirty="0" err="1"/>
              <a:t>пов'язаний</a:t>
            </a:r>
            <a:r>
              <a:rPr lang="ru-RU" sz="2600" dirty="0"/>
              <a:t> з продуктами одного гена (</a:t>
            </a:r>
            <a:r>
              <a:rPr lang="ru-RU" sz="2600" dirty="0" err="1"/>
              <a:t>відсутність</a:t>
            </a:r>
            <a:r>
              <a:rPr lang="ru-RU" sz="2600" dirty="0"/>
              <a:t> </a:t>
            </a:r>
            <a:r>
              <a:rPr lang="ru-RU" sz="2600" dirty="0" err="1"/>
              <a:t>білка</a:t>
            </a:r>
            <a:r>
              <a:rPr lang="ru-RU" sz="2600" dirty="0"/>
              <a:t>, ферменту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порушення</a:t>
            </a:r>
            <a:r>
              <a:rPr lang="ru-RU" sz="2600" dirty="0"/>
              <a:t> </a:t>
            </a:r>
            <a:r>
              <a:rPr lang="ru-RU" sz="2600" dirty="0" err="1"/>
              <a:t>будови</a:t>
            </a:r>
            <a:r>
              <a:rPr lang="ru-RU" sz="2600" dirty="0"/>
              <a:t>). Прикладом </a:t>
            </a:r>
            <a:r>
              <a:rPr lang="ru-RU" sz="2600" dirty="0" err="1"/>
              <a:t>генних</a:t>
            </a:r>
            <a:r>
              <a:rPr lang="ru-RU" sz="2600" dirty="0"/>
              <a:t> хвороб є </a:t>
            </a:r>
            <a:r>
              <a:rPr lang="ru-RU" sz="2600" dirty="0" err="1"/>
              <a:t>гемофілія</a:t>
            </a:r>
            <a:r>
              <a:rPr lang="ru-RU" sz="2600" dirty="0"/>
              <a:t>, </a:t>
            </a:r>
            <a:r>
              <a:rPr lang="ru-RU" sz="2600" dirty="0" err="1"/>
              <a:t>дальтонізм</a:t>
            </a:r>
            <a:r>
              <a:rPr lang="ru-RU" sz="2600" dirty="0"/>
              <a:t>, </a:t>
            </a:r>
            <a:r>
              <a:rPr lang="ru-RU" sz="2600" dirty="0" err="1"/>
              <a:t>альбінізм</a:t>
            </a:r>
            <a:r>
              <a:rPr lang="ru-RU" sz="2600" dirty="0"/>
              <a:t>, </a:t>
            </a:r>
            <a:r>
              <a:rPr lang="ru-RU" sz="2600" dirty="0" err="1"/>
              <a:t>фенілкетонурія</a:t>
            </a:r>
            <a:r>
              <a:rPr lang="ru-RU" sz="2600" dirty="0"/>
              <a:t>, </a:t>
            </a:r>
            <a:r>
              <a:rPr lang="ru-RU" sz="2600" dirty="0" err="1"/>
              <a:t>галактоземія</a:t>
            </a:r>
            <a:r>
              <a:rPr lang="ru-RU" sz="2600" dirty="0"/>
              <a:t>, </a:t>
            </a:r>
            <a:r>
              <a:rPr lang="ru-RU" sz="2600" dirty="0" err="1"/>
              <a:t>серпоподібно</a:t>
            </a:r>
            <a:r>
              <a:rPr lang="ru-RU" sz="2600" dirty="0"/>
              <a:t> </a:t>
            </a:r>
            <a:r>
              <a:rPr lang="ru-RU" sz="2600" dirty="0" err="1"/>
              <a:t>клітинна</a:t>
            </a:r>
            <a:r>
              <a:rPr lang="ru-RU" sz="2600" dirty="0"/>
              <a:t> </a:t>
            </a:r>
            <a:r>
              <a:rPr lang="ru-RU" sz="2600" dirty="0" err="1"/>
              <a:t>анемія</a:t>
            </a:r>
            <a:r>
              <a:rPr lang="ru-RU" sz="2600" dirty="0"/>
              <a:t> та </a:t>
            </a:r>
            <a:r>
              <a:rPr lang="ru-RU" sz="2600" dirty="0" err="1"/>
              <a:t>ін</a:t>
            </a:r>
            <a:r>
              <a:rPr lang="ru-RU" sz="2600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92" y="177421"/>
            <a:ext cx="4517408" cy="338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92" y="3565477"/>
            <a:ext cx="4534469" cy="302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353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43" y="1351129"/>
            <a:ext cx="5234780" cy="474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98" y="0"/>
            <a:ext cx="7886700" cy="1325563"/>
          </a:xfrm>
        </p:spPr>
        <p:txBody>
          <a:bodyPr/>
          <a:lstStyle/>
          <a:p>
            <a:pPr algn="ctr"/>
            <a:r>
              <a:rPr lang="uk-UA" b="1" dirty="0" smtClean="0"/>
              <a:t>Висновок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61350"/>
            <a:ext cx="3916907" cy="56669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dirty="0" err="1"/>
              <a:t>Точкові</a:t>
            </a:r>
            <a:r>
              <a:rPr lang="ru-RU" sz="2600" dirty="0"/>
              <a:t>, </a:t>
            </a:r>
            <a:r>
              <a:rPr lang="ru-RU" sz="2600" dirty="0" err="1"/>
              <a:t>чи</a:t>
            </a:r>
            <a:r>
              <a:rPr lang="ru-RU" sz="2600" dirty="0"/>
              <a:t> </a:t>
            </a:r>
            <a:r>
              <a:rPr lang="ru-RU" sz="2600" dirty="0" err="1"/>
              <a:t>генні</a:t>
            </a:r>
            <a:r>
              <a:rPr lang="ru-RU" sz="2600" dirty="0"/>
              <a:t>, </a:t>
            </a:r>
            <a:r>
              <a:rPr lang="ru-RU" sz="2600" dirty="0" err="1"/>
              <a:t>мутації</a:t>
            </a:r>
            <a:r>
              <a:rPr lang="ru-RU" sz="2600" dirty="0"/>
              <a:t> —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мутації</a:t>
            </a:r>
            <a:r>
              <a:rPr lang="ru-RU" sz="2600" dirty="0"/>
              <a:t> </a:t>
            </a:r>
            <a:r>
              <a:rPr lang="ru-RU" sz="2600" dirty="0" err="1"/>
              <a:t>лише</a:t>
            </a:r>
            <a:r>
              <a:rPr lang="ru-RU" sz="2600" dirty="0"/>
              <a:t> на </a:t>
            </a:r>
            <a:r>
              <a:rPr lang="ru-RU" sz="2600" dirty="0" err="1"/>
              <a:t>рівні</a:t>
            </a:r>
            <a:r>
              <a:rPr lang="ru-RU" sz="2600" dirty="0"/>
              <a:t> </a:t>
            </a:r>
            <a:r>
              <a:rPr lang="ru-RU" sz="2600" dirty="0" err="1"/>
              <a:t>первинного</a:t>
            </a:r>
            <a:r>
              <a:rPr lang="ru-RU" sz="2600" dirty="0"/>
              <a:t> </a:t>
            </a:r>
            <a:r>
              <a:rPr lang="ru-RU" sz="2600" dirty="0" err="1"/>
              <a:t>ланцюга</a:t>
            </a:r>
            <a:r>
              <a:rPr lang="ru-RU" sz="2600" dirty="0"/>
              <a:t> ДНК,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призводять</a:t>
            </a:r>
            <a:r>
              <a:rPr lang="ru-RU" sz="2600" dirty="0"/>
              <a:t> до </a:t>
            </a:r>
            <a:r>
              <a:rPr lang="ru-RU" sz="2600" dirty="0" err="1"/>
              <a:t>порушення</a:t>
            </a:r>
            <a:r>
              <a:rPr lang="ru-RU" sz="2600" dirty="0"/>
              <a:t> </a:t>
            </a:r>
            <a:r>
              <a:rPr lang="ru-RU" sz="2600" dirty="0" err="1"/>
              <a:t>амінокислотної</a:t>
            </a:r>
            <a:r>
              <a:rPr lang="ru-RU" sz="2600" dirty="0"/>
              <a:t> </a:t>
            </a:r>
            <a:r>
              <a:rPr lang="ru-RU" sz="2600" dirty="0" err="1"/>
              <a:t>послідовності</a:t>
            </a:r>
            <a:r>
              <a:rPr lang="ru-RU" sz="2600" dirty="0"/>
              <a:t> в </a:t>
            </a:r>
            <a:r>
              <a:rPr lang="ru-RU" sz="2600" dirty="0" err="1"/>
              <a:t>білках</a:t>
            </a:r>
            <a:r>
              <a:rPr lang="ru-RU" sz="2600" dirty="0"/>
              <a:t>. </a:t>
            </a:r>
            <a:r>
              <a:rPr lang="ru-RU" sz="2600" dirty="0" err="1"/>
              <a:t>Це</a:t>
            </a:r>
            <a:r>
              <a:rPr lang="ru-RU" sz="2600" dirty="0"/>
              <a:t>, як правило, </a:t>
            </a:r>
            <a:r>
              <a:rPr lang="ru-RU" sz="2600" dirty="0" err="1"/>
              <a:t>має</a:t>
            </a:r>
            <a:r>
              <a:rPr lang="ru-RU" sz="2600" dirty="0"/>
              <a:t> </a:t>
            </a:r>
            <a:r>
              <a:rPr lang="ru-RU" sz="2600" dirty="0" err="1"/>
              <a:t>негативні</a:t>
            </a:r>
            <a:r>
              <a:rPr lang="ru-RU" sz="2600" dirty="0"/>
              <a:t> </a:t>
            </a:r>
            <a:r>
              <a:rPr lang="ru-RU" sz="2600" dirty="0" err="1"/>
              <a:t>наслідки</a:t>
            </a:r>
            <a:r>
              <a:rPr lang="ru-RU" sz="2600" dirty="0"/>
              <a:t> для </a:t>
            </a:r>
            <a:r>
              <a:rPr lang="ru-RU" sz="2600" dirty="0" err="1"/>
              <a:t>організму</a:t>
            </a:r>
            <a:r>
              <a:rPr lang="ru-RU" sz="2600" dirty="0"/>
              <a:t>. </a:t>
            </a:r>
            <a:r>
              <a:rPr lang="ru-RU" sz="2600" dirty="0" err="1"/>
              <a:t>Адже</a:t>
            </a:r>
            <a:r>
              <a:rPr lang="ru-RU" sz="2600" dirty="0"/>
              <a:t> </a:t>
            </a:r>
            <a:r>
              <a:rPr lang="ru-RU" sz="2600" dirty="0" err="1"/>
              <a:t>амінокислотна</a:t>
            </a:r>
            <a:r>
              <a:rPr lang="ru-RU" sz="2600" dirty="0"/>
              <a:t> </a:t>
            </a:r>
            <a:r>
              <a:rPr lang="ru-RU" sz="2600" dirty="0" err="1"/>
              <a:t>послідовність</a:t>
            </a:r>
            <a:r>
              <a:rPr lang="ru-RU" sz="2600" dirty="0"/>
              <a:t> у кожному </a:t>
            </a:r>
            <a:r>
              <a:rPr lang="ru-RU" sz="2600" dirty="0" err="1"/>
              <a:t>білку</a:t>
            </a:r>
            <a:r>
              <a:rPr lang="ru-RU" sz="2600" dirty="0"/>
              <a:t> </a:t>
            </a:r>
            <a:r>
              <a:rPr lang="ru-RU" sz="2600" dirty="0" err="1"/>
              <a:t>суворо</a:t>
            </a:r>
            <a:r>
              <a:rPr lang="ru-RU" sz="2600" dirty="0"/>
              <a:t> </a:t>
            </a:r>
            <a:r>
              <a:rPr lang="ru-RU" sz="2600" dirty="0" err="1"/>
              <a:t>специфічна</a:t>
            </a:r>
            <a:r>
              <a:rPr lang="ru-RU" sz="2600" dirty="0"/>
              <a:t> і </a:t>
            </a:r>
            <a:r>
              <a:rPr lang="ru-RU" sz="2600" dirty="0" err="1"/>
              <a:t>заміна</a:t>
            </a:r>
            <a:r>
              <a:rPr lang="ru-RU" sz="2600" dirty="0"/>
              <a:t> </a:t>
            </a:r>
            <a:r>
              <a:rPr lang="ru-RU" sz="2600" dirty="0" err="1"/>
              <a:t>навіть</a:t>
            </a:r>
            <a:r>
              <a:rPr lang="ru-RU" sz="2600" dirty="0"/>
              <a:t> </a:t>
            </a:r>
            <a:r>
              <a:rPr lang="ru-RU" sz="2600" dirty="0" err="1"/>
              <a:t>однієї</a:t>
            </a:r>
            <a:r>
              <a:rPr lang="ru-RU" sz="2600" dirty="0"/>
              <a:t> з них </a:t>
            </a:r>
            <a:r>
              <a:rPr lang="ru-RU" sz="2600" dirty="0" err="1"/>
              <a:t>може</a:t>
            </a:r>
            <a:r>
              <a:rPr lang="ru-RU" sz="2600" dirty="0"/>
              <a:t> </a:t>
            </a:r>
            <a:r>
              <a:rPr lang="ru-RU" sz="2600" dirty="0" err="1"/>
              <a:t>призвести</a:t>
            </a:r>
            <a:r>
              <a:rPr lang="ru-RU" sz="2600" dirty="0"/>
              <a:t> до </a:t>
            </a:r>
            <a:r>
              <a:rPr lang="ru-RU" sz="2600" dirty="0" err="1"/>
              <a:t>порушення</a:t>
            </a:r>
            <a:r>
              <a:rPr lang="ru-RU" sz="2600" dirty="0"/>
              <a:t> </a:t>
            </a:r>
            <a:r>
              <a:rPr lang="ru-RU" sz="2600" dirty="0" err="1"/>
              <a:t>його</a:t>
            </a:r>
            <a:r>
              <a:rPr lang="ru-RU" sz="2600" dirty="0"/>
              <a:t> </a:t>
            </a:r>
            <a:r>
              <a:rPr lang="ru-RU" sz="2600" dirty="0" err="1"/>
              <a:t>просторової</a:t>
            </a:r>
            <a:r>
              <a:rPr lang="ru-RU" sz="2600" dirty="0"/>
              <a:t> </a:t>
            </a:r>
            <a:r>
              <a:rPr lang="ru-RU" sz="2600" dirty="0" err="1"/>
              <a:t>структури</a:t>
            </a:r>
            <a:r>
              <a:rPr lang="ru-RU" sz="2600" dirty="0"/>
              <a:t> та, </a:t>
            </a:r>
            <a:r>
              <a:rPr lang="ru-RU" sz="2600" dirty="0" err="1"/>
              <a:t>відповідно</a:t>
            </a:r>
            <a:r>
              <a:rPr lang="ru-RU" sz="2600" dirty="0"/>
              <a:t>, </a:t>
            </a:r>
            <a:r>
              <a:rPr lang="ru-RU" sz="2600" dirty="0" err="1"/>
              <a:t>функцій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1769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534" y="1926974"/>
            <a:ext cx="3411940" cy="32208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Найпоширеніший</a:t>
            </a:r>
            <a:r>
              <a:rPr lang="ru-RU" dirty="0"/>
              <a:t> </a:t>
            </a:r>
            <a:r>
              <a:rPr lang="ru-RU" dirty="0" err="1"/>
              <a:t>випадок</a:t>
            </a:r>
            <a:r>
              <a:rPr lang="ru-RU" dirty="0"/>
              <a:t> </a:t>
            </a:r>
            <a:r>
              <a:rPr lang="ru-RU" dirty="0" err="1"/>
              <a:t>точкової</a:t>
            </a:r>
            <a:r>
              <a:rPr lang="ru-RU" dirty="0"/>
              <a:t> </a:t>
            </a:r>
            <a:r>
              <a:rPr lang="ru-RU" dirty="0" err="1"/>
              <a:t>мутації</a:t>
            </a:r>
            <a:r>
              <a:rPr lang="ru-RU" dirty="0"/>
              <a:t> – </a:t>
            </a:r>
            <a:r>
              <a:rPr lang="ru-RU" dirty="0" err="1"/>
              <a:t>заміщення</a:t>
            </a:r>
            <a:r>
              <a:rPr lang="ru-RU" dirty="0"/>
              <a:t> </a:t>
            </a:r>
            <a:r>
              <a:rPr lang="ru-RU" dirty="0" err="1"/>
              <a:t>нуклеотидної</a:t>
            </a:r>
            <a:r>
              <a:rPr lang="ru-RU" dirty="0"/>
              <a:t> пари АТ на ГЦ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навпаки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78" y="409432"/>
            <a:ext cx="5239247" cy="625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88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/>
              <a:t> 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32441"/>
            <a:ext cx="4855335" cy="50645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Мутації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генетичного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біохімічного</a:t>
            </a:r>
            <a:r>
              <a:rPr lang="ru-RU" dirty="0"/>
              <a:t> гомеостазу і в </a:t>
            </a:r>
            <a:r>
              <a:rPr lang="ru-RU" dirty="0" err="1"/>
              <a:t>кінцевому</a:t>
            </a:r>
            <a:r>
              <a:rPr lang="ru-RU" dirty="0"/>
              <a:t> </a:t>
            </a:r>
            <a:r>
              <a:rPr lang="ru-RU" dirty="0" err="1"/>
              <a:t>результаті</a:t>
            </a:r>
            <a:r>
              <a:rPr lang="ru-RU" dirty="0"/>
              <a:t> – до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у </a:t>
            </a:r>
            <a:r>
              <a:rPr lang="ru-RU" dirty="0" err="1"/>
              <a:t>клітині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організмі</a:t>
            </a:r>
            <a:r>
              <a:rPr lang="ru-RU" dirty="0"/>
              <a:t>. </a:t>
            </a:r>
            <a:r>
              <a:rPr lang="ru-RU" dirty="0" err="1"/>
              <a:t>Мутації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генах і хромосомах,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err="1"/>
              <a:t>Термін</a:t>
            </a:r>
            <a:r>
              <a:rPr lang="ru-RU" dirty="0"/>
              <a:t> "</a:t>
            </a:r>
            <a:r>
              <a:rPr lang="ru-RU" dirty="0" err="1"/>
              <a:t>мутація</a:t>
            </a:r>
            <a:r>
              <a:rPr lang="ru-RU" dirty="0"/>
              <a:t>"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запропонований</a:t>
            </a:r>
            <a:r>
              <a:rPr lang="ru-RU" dirty="0"/>
              <a:t> Г. де </a:t>
            </a:r>
            <a:r>
              <a:rPr lang="ru-RU" dirty="0" err="1"/>
              <a:t>Фрізом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класичній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"</a:t>
            </a:r>
            <a:r>
              <a:rPr lang="ru-RU" dirty="0" err="1"/>
              <a:t>Мутаційна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".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39" y="1481943"/>
            <a:ext cx="3690335" cy="527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824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23439" y="0"/>
            <a:ext cx="3848669" cy="2306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err="1"/>
              <a:t>Заміни</a:t>
            </a:r>
            <a:r>
              <a:rPr lang="ru-RU" sz="2600" dirty="0"/>
              <a:t> </a:t>
            </a:r>
            <a:r>
              <a:rPr lang="ru-RU" sz="2600" dirty="0" err="1"/>
              <a:t>можуть</a:t>
            </a:r>
            <a:r>
              <a:rPr lang="ru-RU" sz="2600" dirty="0"/>
              <a:t> бути </a:t>
            </a:r>
            <a:r>
              <a:rPr lang="ru-RU" sz="2600" dirty="0" err="1"/>
              <a:t>нейтральними</a:t>
            </a:r>
            <a:r>
              <a:rPr lang="ru-RU" sz="2600" dirty="0"/>
              <a:t>, </a:t>
            </a:r>
            <a:r>
              <a:rPr lang="ru-RU" sz="2600" dirty="0" err="1"/>
              <a:t>наприклад</a:t>
            </a:r>
            <a:r>
              <a:rPr lang="ru-RU" sz="2600" dirty="0"/>
              <a:t>, </a:t>
            </a:r>
            <a:r>
              <a:rPr lang="ru-RU" sz="2600" dirty="0" err="1"/>
              <a:t>заміни</a:t>
            </a:r>
            <a:r>
              <a:rPr lang="ru-RU" sz="2600" dirty="0"/>
              <a:t> </a:t>
            </a:r>
            <a:r>
              <a:rPr lang="ru-RU" sz="2600" dirty="0" err="1"/>
              <a:t>амінокислот</a:t>
            </a:r>
            <a:r>
              <a:rPr lang="ru-RU" sz="2600" dirty="0"/>
              <a:t> з </a:t>
            </a:r>
            <a:r>
              <a:rPr lang="ru-RU" sz="2600" dirty="0" err="1"/>
              <a:t>однаковими</a:t>
            </a:r>
            <a:r>
              <a:rPr lang="ru-RU" sz="2600" dirty="0"/>
              <a:t> </a:t>
            </a:r>
            <a:r>
              <a:rPr lang="ru-RU" sz="2600" dirty="0" err="1"/>
              <a:t>властивостями</a:t>
            </a:r>
            <a:r>
              <a:rPr lang="ru-RU" sz="2600" dirty="0"/>
              <a:t>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76" y="1719619"/>
            <a:ext cx="6860107" cy="513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540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162567" cy="26749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/>
              <a:t>До </a:t>
            </a:r>
            <a:r>
              <a:rPr lang="ru-RU" sz="2600" dirty="0" err="1"/>
              <a:t>вкрай</a:t>
            </a:r>
            <a:r>
              <a:rPr lang="ru-RU" sz="2600" dirty="0"/>
              <a:t> </a:t>
            </a:r>
            <a:r>
              <a:rPr lang="ru-RU" sz="2600" dirty="0" err="1"/>
              <a:t>негативних</a:t>
            </a:r>
            <a:r>
              <a:rPr lang="ru-RU" sz="2600" dirty="0"/>
              <a:t> </a:t>
            </a:r>
            <a:r>
              <a:rPr lang="ru-RU" sz="2600" dirty="0" err="1"/>
              <a:t>наслідків</a:t>
            </a:r>
            <a:r>
              <a:rPr lang="ru-RU" sz="2600" dirty="0"/>
              <a:t> </a:t>
            </a:r>
            <a:r>
              <a:rPr lang="ru-RU" sz="2600" dirty="0" err="1"/>
              <a:t>ведуть</a:t>
            </a:r>
            <a:r>
              <a:rPr lang="ru-RU" sz="2600" dirty="0"/>
              <a:t> </a:t>
            </a:r>
            <a:r>
              <a:rPr lang="ru-RU" sz="2600" dirty="0" err="1"/>
              <a:t>мутації</a:t>
            </a:r>
            <a:r>
              <a:rPr lang="ru-RU" sz="2600" dirty="0"/>
              <a:t> стоп-кодону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мутації</a:t>
            </a:r>
            <a:r>
              <a:rPr lang="ru-RU" sz="2600" dirty="0"/>
              <a:t> </a:t>
            </a:r>
            <a:r>
              <a:rPr lang="ru-RU" sz="2600" dirty="0" err="1"/>
              <a:t>випадання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вставки одного з </a:t>
            </a:r>
            <a:r>
              <a:rPr lang="ru-RU" sz="2600" dirty="0" err="1"/>
              <a:t>нуклеотидів</a:t>
            </a:r>
            <a:r>
              <a:rPr lang="ru-RU" sz="2600" dirty="0"/>
              <a:t>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5904"/>
            <a:ext cx="9191276" cy="327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37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1670" y="373485"/>
            <a:ext cx="4958364" cy="628489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мутацій</a:t>
            </a:r>
            <a:r>
              <a:rPr lang="ru-RU" dirty="0"/>
              <a:t> спонтанно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індуковано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мутагенезом. </a:t>
            </a:r>
            <a:r>
              <a:rPr lang="ru-RU" dirty="0" err="1"/>
              <a:t>Мутанти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селекційну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, так як у них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, </a:t>
            </a:r>
            <a:r>
              <a:rPr lang="ru-RU" dirty="0" err="1"/>
              <a:t>раніше</a:t>
            </a:r>
            <a:r>
              <a:rPr lang="ru-RU" dirty="0"/>
              <a:t> не 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. </a:t>
            </a:r>
            <a:r>
              <a:rPr lang="ru-RU" dirty="0" err="1"/>
              <a:t>Мутації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без </a:t>
            </a:r>
            <a:r>
              <a:rPr lang="ru-RU" dirty="0" err="1"/>
              <a:t>втручання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природними</a:t>
            </a:r>
            <a:r>
              <a:rPr lang="ru-RU" dirty="0"/>
              <a:t>. </a:t>
            </a:r>
            <a:r>
              <a:rPr lang="ru-RU" dirty="0" err="1"/>
              <a:t>Прямі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мутації</a:t>
            </a:r>
            <a:r>
              <a:rPr lang="ru-RU" dirty="0"/>
              <a:t> </a:t>
            </a:r>
            <a:r>
              <a:rPr lang="ru-RU" dirty="0" err="1"/>
              <a:t>відіграли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роль у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 і </a:t>
            </a:r>
            <a:r>
              <a:rPr lang="ru-RU" dirty="0" err="1"/>
              <a:t>гібридів</a:t>
            </a:r>
            <a:r>
              <a:rPr lang="ru-RU" dirty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класифікацій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у </a:t>
            </a:r>
            <a:r>
              <a:rPr lang="ru-RU" dirty="0" err="1"/>
              <a:t>селекційно-генетичній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лежать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. М.М. Макрушина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співавторами</a:t>
            </a:r>
            <a:r>
              <a:rPr lang="ru-RU" dirty="0"/>
              <a:t>,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причин,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мутації</a:t>
            </a:r>
            <a:r>
              <a:rPr lang="ru-RU" dirty="0"/>
              <a:t>, </a:t>
            </a:r>
            <a:r>
              <a:rPr lang="ru-RU" dirty="0" err="1"/>
              <a:t>розподілили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спонтанні</a:t>
            </a:r>
            <a:r>
              <a:rPr lang="ru-RU" dirty="0"/>
              <a:t> та </a:t>
            </a:r>
            <a:r>
              <a:rPr lang="ru-RU" dirty="0" err="1"/>
              <a:t>індуковані</a:t>
            </a:r>
            <a:r>
              <a:rPr lang="ru-RU" dirty="0"/>
              <a:t>, з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розподілом</a:t>
            </a:r>
            <a:r>
              <a:rPr lang="ru-RU" dirty="0"/>
              <a:t> на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96" y="942188"/>
            <a:ext cx="3784379" cy="489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8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987636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/>
              <a:t>М.В. </a:t>
            </a:r>
            <a:r>
              <a:rPr lang="ru-RU" sz="2600" dirty="0" err="1"/>
              <a:t>Тоцький</a:t>
            </a:r>
            <a:r>
              <a:rPr lang="ru-RU" sz="2600" dirty="0"/>
              <a:t> </a:t>
            </a:r>
            <a:r>
              <a:rPr lang="ru-RU" sz="2600" dirty="0" err="1" smtClean="0"/>
              <a:t>розподілив</a:t>
            </a:r>
            <a:r>
              <a:rPr lang="ru-RU" sz="2600" dirty="0" smtClean="0"/>
              <a:t> </a:t>
            </a:r>
            <a:r>
              <a:rPr lang="ru-RU" sz="2600" dirty="0" err="1"/>
              <a:t>мутації</a:t>
            </a:r>
            <a:r>
              <a:rPr lang="ru-RU" sz="2600" dirty="0"/>
              <a:t> на </a:t>
            </a:r>
            <a:r>
              <a:rPr lang="ru-RU" sz="2600" dirty="0" err="1"/>
              <a:t>такі</a:t>
            </a:r>
            <a:r>
              <a:rPr lang="ru-RU" sz="2600" dirty="0"/>
              <a:t> </a:t>
            </a:r>
            <a:r>
              <a:rPr lang="ru-RU" sz="2600" dirty="0" err="1" smtClean="0"/>
              <a:t>типи</a:t>
            </a:r>
            <a:r>
              <a:rPr lang="ru-RU" sz="2600" dirty="0" smtClean="0"/>
              <a:t>:</a:t>
            </a:r>
          </a:p>
          <a:p>
            <a:pPr marL="0" indent="0" algn="just">
              <a:buNone/>
            </a:pPr>
            <a:r>
              <a:rPr lang="ru-RU" sz="2600" dirty="0"/>
              <a:t>1. </a:t>
            </a:r>
            <a:r>
              <a:rPr lang="ru-RU" sz="2600" dirty="0" err="1"/>
              <a:t>Залежно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способу </a:t>
            </a:r>
            <a:r>
              <a:rPr lang="ru-RU" sz="2600" dirty="0" err="1" smtClean="0"/>
              <a:t>виникнення</a:t>
            </a:r>
            <a:r>
              <a:rPr lang="ru-RU" sz="2600" dirty="0"/>
              <a:t>;</a:t>
            </a:r>
          </a:p>
          <a:p>
            <a:pPr marL="0" indent="0" algn="just">
              <a:buNone/>
            </a:pPr>
            <a:r>
              <a:rPr lang="ru-RU" sz="2600" dirty="0" smtClean="0"/>
              <a:t>2</a:t>
            </a:r>
            <a:r>
              <a:rPr lang="ru-RU" sz="2600" dirty="0"/>
              <a:t>. За </a:t>
            </a:r>
            <a:r>
              <a:rPr lang="ru-RU" sz="2600" dirty="0" err="1"/>
              <a:t>виявом</a:t>
            </a:r>
            <a:r>
              <a:rPr lang="ru-RU" sz="2600" dirty="0"/>
              <a:t> у </a:t>
            </a:r>
            <a:r>
              <a:rPr lang="ru-RU" sz="2600" dirty="0" err="1" smtClean="0"/>
              <a:t>гетерозиготи</a:t>
            </a:r>
            <a:r>
              <a:rPr lang="ru-RU" sz="2600" dirty="0" smtClean="0"/>
              <a:t>;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dirty="0" smtClean="0"/>
              <a:t>3</a:t>
            </a:r>
            <a:r>
              <a:rPr lang="ru-RU" sz="2600" dirty="0"/>
              <a:t>. За </a:t>
            </a:r>
            <a:r>
              <a:rPr lang="ru-RU" sz="2600" dirty="0" err="1"/>
              <a:t>відношенням</a:t>
            </a:r>
            <a:r>
              <a:rPr lang="ru-RU" sz="2600" dirty="0"/>
              <a:t> до норм </a:t>
            </a:r>
            <a:r>
              <a:rPr lang="ru-RU" sz="2600" dirty="0" err="1"/>
              <a:t>або</a:t>
            </a:r>
            <a:r>
              <a:rPr lang="ru-RU" sz="2600" dirty="0"/>
              <a:t> так званого дикого </a:t>
            </a:r>
            <a:r>
              <a:rPr lang="ru-RU" sz="2600" dirty="0" smtClean="0"/>
              <a:t>типу;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dirty="0" smtClean="0"/>
              <a:t>4</a:t>
            </a:r>
            <a:r>
              <a:rPr lang="ru-RU" sz="2600" dirty="0"/>
              <a:t>. За </a:t>
            </a:r>
            <a:r>
              <a:rPr lang="ru-RU" sz="2600" dirty="0" err="1"/>
              <a:t>локалізацією</a:t>
            </a:r>
            <a:r>
              <a:rPr lang="ru-RU" sz="2600" dirty="0"/>
              <a:t> в </a:t>
            </a:r>
            <a:r>
              <a:rPr lang="ru-RU" sz="2600" dirty="0" err="1"/>
              <a:t>еукаріотній</a:t>
            </a:r>
            <a:r>
              <a:rPr lang="ru-RU" sz="2600" dirty="0"/>
              <a:t> </a:t>
            </a:r>
            <a:r>
              <a:rPr lang="ru-RU" sz="2600" dirty="0" err="1"/>
              <a:t>клітині</a:t>
            </a:r>
            <a:r>
              <a:rPr lang="ru-RU" sz="2600" dirty="0"/>
              <a:t>:</a:t>
            </a:r>
          </a:p>
          <a:p>
            <a:pPr marL="0" indent="0" algn="just">
              <a:buNone/>
            </a:pPr>
            <a:r>
              <a:rPr lang="ru-RU" sz="2600" dirty="0" smtClean="0"/>
              <a:t>5</a:t>
            </a:r>
            <a:r>
              <a:rPr lang="ru-RU" sz="2600" dirty="0"/>
              <a:t>. В </a:t>
            </a:r>
            <a:r>
              <a:rPr lang="ru-RU" sz="2600" dirty="0" err="1"/>
              <a:t>залежності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типу </a:t>
            </a:r>
            <a:r>
              <a:rPr lang="ru-RU" sz="2600" dirty="0" err="1"/>
              <a:t>клітин</a:t>
            </a:r>
            <a:r>
              <a:rPr lang="ru-RU" sz="2600" dirty="0"/>
              <a:t>, в </a:t>
            </a:r>
            <a:r>
              <a:rPr lang="ru-RU" sz="2600" dirty="0" err="1"/>
              <a:t>яких</a:t>
            </a:r>
            <a:r>
              <a:rPr lang="ru-RU" sz="2600" dirty="0"/>
              <a:t> </a:t>
            </a:r>
            <a:r>
              <a:rPr lang="ru-RU" sz="2600" dirty="0" err="1"/>
              <a:t>виникають</a:t>
            </a:r>
            <a:r>
              <a:rPr lang="ru-RU" sz="2600" dirty="0"/>
              <a:t> </a:t>
            </a:r>
            <a:r>
              <a:rPr lang="ru-RU" sz="2600" dirty="0" err="1" smtClean="0"/>
              <a:t>мутації</a:t>
            </a:r>
            <a:r>
              <a:rPr lang="ru-RU" sz="2600" dirty="0" smtClean="0"/>
              <a:t>;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dirty="0" smtClean="0"/>
              <a:t>6</a:t>
            </a:r>
            <a:r>
              <a:rPr lang="ru-RU" sz="2600" dirty="0"/>
              <a:t>. За </a:t>
            </a:r>
            <a:r>
              <a:rPr lang="ru-RU" sz="2600" dirty="0" err="1"/>
              <a:t>фенотиповим</a:t>
            </a:r>
            <a:r>
              <a:rPr lang="ru-RU" sz="2600" dirty="0"/>
              <a:t> </a:t>
            </a:r>
            <a:r>
              <a:rPr lang="ru-RU" sz="2600" dirty="0" err="1" smtClean="0"/>
              <a:t>виявом</a:t>
            </a:r>
            <a:r>
              <a:rPr lang="ru-RU" sz="2600" dirty="0" smtClean="0"/>
              <a:t>;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dirty="0" smtClean="0"/>
              <a:t>7</a:t>
            </a:r>
            <a:r>
              <a:rPr lang="ru-RU" sz="2600" dirty="0"/>
              <a:t>. За </a:t>
            </a:r>
            <a:r>
              <a:rPr lang="ru-RU" sz="2600" dirty="0" err="1"/>
              <a:t>впливом</a:t>
            </a:r>
            <a:r>
              <a:rPr lang="ru-RU" sz="2600" dirty="0"/>
              <a:t> на </a:t>
            </a:r>
            <a:r>
              <a:rPr lang="ru-RU" sz="2600" dirty="0" err="1"/>
              <a:t>адаптивну</a:t>
            </a:r>
            <a:r>
              <a:rPr lang="ru-RU" sz="2600" dirty="0"/>
              <a:t> </a:t>
            </a:r>
            <a:r>
              <a:rPr lang="ru-RU" sz="2600" dirty="0" err="1"/>
              <a:t>здатність</a:t>
            </a:r>
            <a:r>
              <a:rPr lang="ru-RU" sz="2600" dirty="0"/>
              <a:t> </a:t>
            </a:r>
            <a:r>
              <a:rPr lang="ru-RU" sz="2600" dirty="0" err="1"/>
              <a:t>клітин</a:t>
            </a:r>
            <a:r>
              <a:rPr lang="ru-RU" sz="2600" dirty="0"/>
              <a:t> та </a:t>
            </a:r>
            <a:r>
              <a:rPr lang="ru-RU" sz="2600" dirty="0" err="1" smtClean="0"/>
              <a:t>організмів</a:t>
            </a:r>
            <a:r>
              <a:rPr lang="ru-RU" sz="2600" dirty="0" smtClean="0"/>
              <a:t>;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dirty="0" smtClean="0"/>
              <a:t>8</a:t>
            </a:r>
            <a:r>
              <a:rPr lang="ru-RU" sz="2600" dirty="0"/>
              <a:t>. </a:t>
            </a:r>
            <a:r>
              <a:rPr lang="ru-RU" sz="2600" dirty="0" err="1"/>
              <a:t>Залежно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змін</a:t>
            </a:r>
            <a:r>
              <a:rPr lang="ru-RU" sz="2600" dirty="0"/>
              <a:t> </a:t>
            </a:r>
            <a:r>
              <a:rPr lang="ru-RU" sz="2600" dirty="0" smtClean="0"/>
              <a:t>генотипу.</a:t>
            </a:r>
            <a:endParaRPr lang="ru-RU" sz="2600" dirty="0"/>
          </a:p>
        </p:txBody>
      </p:sp>
      <p:pic>
        <p:nvPicPr>
          <p:cNvPr id="2050" name="Picture 2" descr="Тоцкий В. Н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006579"/>
            <a:ext cx="3914775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2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273" y="12762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err="1" smtClean="0"/>
              <a:t>Генні</a:t>
            </a:r>
            <a:r>
              <a:rPr lang="ru-RU" sz="6000" b="1" dirty="0" smtClean="0"/>
              <a:t> </a:t>
            </a:r>
            <a:r>
              <a:rPr lang="ru-RU" sz="6000" b="1" dirty="0"/>
              <a:t>( </a:t>
            </a:r>
            <a:r>
              <a:rPr lang="ru-RU" sz="6000" b="1" dirty="0" err="1"/>
              <a:t>точкові</a:t>
            </a:r>
            <a:r>
              <a:rPr lang="ru-RU" sz="6000" b="1" dirty="0"/>
              <a:t> ) </a:t>
            </a:r>
            <a:r>
              <a:rPr lang="ru-RU" sz="6000" b="1" dirty="0" err="1" smtClean="0"/>
              <a:t>мутації</a:t>
            </a: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3600" b="1" dirty="0" err="1" smtClean="0"/>
              <a:t>Загальна</a:t>
            </a:r>
            <a:r>
              <a:rPr lang="ru-RU" sz="3600" b="1" dirty="0" smtClean="0"/>
              <a:t> </a:t>
            </a:r>
            <a:r>
              <a:rPr lang="ru-RU" sz="3600" b="1" dirty="0"/>
              <a:t>характеристика </a:t>
            </a:r>
            <a:r>
              <a:rPr lang="ru-RU" sz="3600" b="1" dirty="0" err="1"/>
              <a:t>генних</a:t>
            </a:r>
            <a:r>
              <a:rPr lang="ru-RU" sz="3600" b="1" dirty="0"/>
              <a:t> </a:t>
            </a:r>
            <a:r>
              <a:rPr lang="ru-RU" sz="3600" b="1" dirty="0" err="1"/>
              <a:t>мутацій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" y="1528742"/>
            <a:ext cx="5830785" cy="532925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u="sng" dirty="0" err="1"/>
              <a:t>Генні</a:t>
            </a:r>
            <a:r>
              <a:rPr lang="ru-RU" sz="2600" u="sng" dirty="0"/>
              <a:t> </a:t>
            </a:r>
            <a:r>
              <a:rPr lang="ru-RU" sz="2600" u="sng" dirty="0" err="1"/>
              <a:t>мутації</a:t>
            </a:r>
            <a:r>
              <a:rPr lang="ru-RU" sz="2600" u="sng" dirty="0"/>
              <a:t> </a:t>
            </a:r>
            <a:r>
              <a:rPr lang="ru-RU" sz="2600" dirty="0"/>
              <a:t>– </a:t>
            </a:r>
            <a:r>
              <a:rPr lang="ru-RU" sz="2600" dirty="0" err="1"/>
              <a:t>зміни</a:t>
            </a:r>
            <a:r>
              <a:rPr lang="ru-RU" sz="2600" dirty="0"/>
              <a:t> </a:t>
            </a:r>
            <a:r>
              <a:rPr lang="ru-RU" sz="2600" dirty="0" err="1"/>
              <a:t>хімічної</a:t>
            </a:r>
            <a:r>
              <a:rPr lang="ru-RU" sz="2600" dirty="0"/>
              <a:t> </a:t>
            </a:r>
            <a:r>
              <a:rPr lang="ru-RU" sz="2600" dirty="0" err="1"/>
              <a:t>структури</a:t>
            </a:r>
            <a:r>
              <a:rPr lang="ru-RU" sz="2600" dirty="0"/>
              <a:t> гена (ДНК). </a:t>
            </a:r>
            <a:r>
              <a:rPr lang="ru-RU" sz="2600" dirty="0" err="1"/>
              <a:t>Якщо</a:t>
            </a:r>
            <a:r>
              <a:rPr lang="ru-RU" sz="2600" dirty="0"/>
              <a:t> </a:t>
            </a:r>
            <a:r>
              <a:rPr lang="ru-RU" sz="2600" dirty="0" err="1"/>
              <a:t>зміни</a:t>
            </a:r>
            <a:r>
              <a:rPr lang="ru-RU" sz="2600" dirty="0"/>
              <a:t> </a:t>
            </a:r>
            <a:r>
              <a:rPr lang="ru-RU" sz="2600" dirty="0" err="1"/>
              <a:t>торкаються</a:t>
            </a:r>
            <a:r>
              <a:rPr lang="ru-RU" sz="2600" dirty="0"/>
              <a:t> </a:t>
            </a:r>
            <a:r>
              <a:rPr lang="ru-RU" sz="2600" dirty="0" err="1"/>
              <a:t>лише</a:t>
            </a:r>
            <a:r>
              <a:rPr lang="ru-RU" sz="2600" dirty="0"/>
              <a:t> </a:t>
            </a:r>
            <a:r>
              <a:rPr lang="ru-RU" sz="2600" dirty="0" err="1"/>
              <a:t>окремого</a:t>
            </a:r>
            <a:r>
              <a:rPr lang="ru-RU" sz="2600" dirty="0"/>
              <a:t> нуклеотида в ДНК, то </a:t>
            </a:r>
            <a:r>
              <a:rPr lang="ru-RU" sz="2600" dirty="0" err="1"/>
              <a:t>такі</a:t>
            </a:r>
            <a:r>
              <a:rPr lang="ru-RU" sz="2600" dirty="0"/>
              <a:t> </a:t>
            </a:r>
            <a:r>
              <a:rPr lang="ru-RU" sz="2600" dirty="0" err="1"/>
              <a:t>мутації</a:t>
            </a:r>
            <a:r>
              <a:rPr lang="ru-RU" sz="2600" dirty="0"/>
              <a:t> </a:t>
            </a:r>
            <a:r>
              <a:rPr lang="ru-RU" sz="2600" dirty="0" err="1"/>
              <a:t>називаються</a:t>
            </a:r>
            <a:r>
              <a:rPr lang="ru-RU" sz="2600" dirty="0"/>
              <a:t> </a:t>
            </a:r>
            <a:r>
              <a:rPr lang="ru-RU" sz="2600" dirty="0" err="1"/>
              <a:t>точковими</a:t>
            </a:r>
            <a:r>
              <a:rPr lang="ru-RU" sz="2600" dirty="0"/>
              <a:t>. </a:t>
            </a:r>
            <a:r>
              <a:rPr lang="ru-RU" sz="2600" dirty="0" err="1"/>
              <a:t>Генні</a:t>
            </a:r>
            <a:r>
              <a:rPr lang="ru-RU" sz="2600" dirty="0"/>
              <a:t> </a:t>
            </a:r>
            <a:r>
              <a:rPr lang="ru-RU" sz="2600" dirty="0" err="1"/>
              <a:t>мутації</a:t>
            </a:r>
            <a:r>
              <a:rPr lang="ru-RU" sz="2600" dirty="0"/>
              <a:t> </a:t>
            </a:r>
            <a:r>
              <a:rPr lang="ru-RU" sz="2600" dirty="0" err="1"/>
              <a:t>виявляються</a:t>
            </a:r>
            <a:r>
              <a:rPr lang="ru-RU" sz="2600" dirty="0"/>
              <a:t> за </a:t>
            </a:r>
            <a:r>
              <a:rPr lang="ru-RU" sz="2600" dirty="0" err="1"/>
              <a:t>появою</a:t>
            </a:r>
            <a:r>
              <a:rPr lang="ru-RU" sz="2600" dirty="0"/>
              <a:t> в </a:t>
            </a:r>
            <a:r>
              <a:rPr lang="ru-RU" sz="2600" dirty="0" err="1"/>
              <a:t>потомстві</a:t>
            </a:r>
            <a:r>
              <a:rPr lang="ru-RU" sz="2600" dirty="0"/>
              <a:t> </a:t>
            </a:r>
            <a:r>
              <a:rPr lang="ru-RU" sz="2600" dirty="0" err="1"/>
              <a:t>зміненої</a:t>
            </a:r>
            <a:r>
              <a:rPr lang="ru-RU" sz="2600" dirty="0"/>
              <a:t> </a:t>
            </a:r>
            <a:r>
              <a:rPr lang="ru-RU" sz="2600" dirty="0" err="1"/>
              <a:t>ознаки</a:t>
            </a:r>
            <a:r>
              <a:rPr lang="ru-RU" sz="2600" dirty="0"/>
              <a:t>, яку </a:t>
            </a:r>
            <a:r>
              <a:rPr lang="ru-RU" sz="2600" dirty="0" err="1"/>
              <a:t>контролює</a:t>
            </a:r>
            <a:r>
              <a:rPr lang="ru-RU" sz="2600" dirty="0"/>
              <a:t> </a:t>
            </a:r>
            <a:r>
              <a:rPr lang="ru-RU" sz="2600" dirty="0" err="1"/>
              <a:t>мутантний</a:t>
            </a:r>
            <a:r>
              <a:rPr lang="ru-RU" sz="2600" dirty="0"/>
              <a:t> ген. </a:t>
            </a:r>
            <a:r>
              <a:rPr lang="ru-RU" sz="2600" dirty="0" err="1"/>
              <a:t>Ці</a:t>
            </a:r>
            <a:r>
              <a:rPr lang="ru-RU" sz="2600" dirty="0"/>
              <a:t> </a:t>
            </a:r>
            <a:r>
              <a:rPr lang="ru-RU" sz="2600" dirty="0" err="1"/>
              <a:t>мутації</a:t>
            </a:r>
            <a:r>
              <a:rPr lang="ru-RU" sz="2600" dirty="0"/>
              <a:t> </a:t>
            </a:r>
            <a:r>
              <a:rPr lang="ru-RU" sz="2600" dirty="0" err="1"/>
              <a:t>утворюються</a:t>
            </a:r>
            <a:r>
              <a:rPr lang="ru-RU" sz="2600" dirty="0"/>
              <a:t> </a:t>
            </a:r>
            <a:r>
              <a:rPr lang="ru-RU" sz="2600" dirty="0" err="1"/>
              <a:t>найбільш</a:t>
            </a:r>
            <a:r>
              <a:rPr lang="ru-RU" sz="2600" dirty="0"/>
              <a:t> часто. Вони </a:t>
            </a:r>
            <a:r>
              <a:rPr lang="ru-RU" sz="2600" dirty="0" err="1"/>
              <a:t>обумовлюють</a:t>
            </a:r>
            <a:r>
              <a:rPr lang="ru-RU" sz="2600" dirty="0"/>
              <a:t> </a:t>
            </a:r>
            <a:r>
              <a:rPr lang="ru-RU" sz="2600" dirty="0" err="1"/>
              <a:t>появу</a:t>
            </a:r>
            <a:r>
              <a:rPr lang="ru-RU" sz="2600" dirty="0"/>
              <a:t> </a:t>
            </a:r>
            <a:r>
              <a:rPr lang="ru-RU" sz="2600" dirty="0" err="1"/>
              <a:t>нових</a:t>
            </a:r>
            <a:r>
              <a:rPr lang="ru-RU" sz="2600" dirty="0"/>
              <a:t> </a:t>
            </a:r>
            <a:r>
              <a:rPr lang="ru-RU" sz="2600" dirty="0" err="1"/>
              <a:t>алелей</a:t>
            </a:r>
            <a:r>
              <a:rPr lang="ru-RU" sz="2600" dirty="0"/>
              <a:t>, </a:t>
            </a:r>
            <a:r>
              <a:rPr lang="ru-RU" sz="2600" dirty="0" err="1"/>
              <a:t>збільшують</a:t>
            </a:r>
            <a:r>
              <a:rPr lang="ru-RU" sz="2600" dirty="0"/>
              <a:t> генофонд </a:t>
            </a:r>
            <a:r>
              <a:rPr lang="ru-RU" sz="2600" dirty="0" err="1"/>
              <a:t>популяцій</a:t>
            </a:r>
            <a:r>
              <a:rPr lang="ru-RU" sz="2600" dirty="0"/>
              <a:t> і </a:t>
            </a:r>
            <a:r>
              <a:rPr lang="ru-RU" sz="2600" dirty="0" err="1"/>
              <a:t>мають</a:t>
            </a:r>
            <a:r>
              <a:rPr lang="ru-RU" sz="2600" dirty="0"/>
              <a:t> </a:t>
            </a:r>
            <a:r>
              <a:rPr lang="ru-RU" sz="2600" dirty="0" err="1"/>
              <a:t>значення</a:t>
            </a:r>
            <a:r>
              <a:rPr lang="ru-RU" sz="2600" dirty="0"/>
              <a:t> для </a:t>
            </a:r>
            <a:r>
              <a:rPr lang="ru-RU" sz="2600" dirty="0" err="1"/>
              <a:t>еволюції</a:t>
            </a:r>
            <a:r>
              <a:rPr lang="ru-RU" sz="2600" dirty="0"/>
              <a:t>. </a:t>
            </a:r>
            <a:r>
              <a:rPr lang="ru-RU" sz="2600" dirty="0" err="1"/>
              <a:t>Генні</a:t>
            </a:r>
            <a:r>
              <a:rPr lang="ru-RU" sz="2600" dirty="0"/>
              <a:t> </a:t>
            </a:r>
            <a:r>
              <a:rPr lang="ru-RU" sz="2600" dirty="0" err="1"/>
              <a:t>мутації</a:t>
            </a:r>
            <a:r>
              <a:rPr lang="ru-RU" sz="2600" dirty="0"/>
              <a:t> </a:t>
            </a:r>
            <a:r>
              <a:rPr lang="ru-RU" sz="2600" dirty="0" err="1"/>
              <a:t>виникають</a:t>
            </a:r>
            <a:r>
              <a:rPr lang="ru-RU" sz="2600" dirty="0"/>
              <a:t> </a:t>
            </a:r>
            <a:r>
              <a:rPr lang="ru-RU" sz="2600" dirty="0" err="1"/>
              <a:t>частіше</a:t>
            </a:r>
            <a:r>
              <a:rPr lang="ru-RU" sz="2600" dirty="0"/>
              <a:t>, </a:t>
            </a:r>
            <a:r>
              <a:rPr lang="ru-RU" sz="2600" dirty="0" err="1"/>
              <a:t>ніж</a:t>
            </a:r>
            <a:r>
              <a:rPr lang="ru-RU" sz="2600" dirty="0"/>
              <a:t> </a:t>
            </a:r>
            <a:r>
              <a:rPr lang="ru-RU" sz="2600" dirty="0" err="1"/>
              <a:t>хромосомні</a:t>
            </a:r>
            <a:r>
              <a:rPr lang="ru-RU" sz="2600" dirty="0"/>
              <a:t> і </a:t>
            </a:r>
            <a:r>
              <a:rPr lang="ru-RU" sz="2600" dirty="0" err="1"/>
              <a:t>геномні</a:t>
            </a:r>
            <a:r>
              <a:rPr lang="ru-RU" sz="2600" dirty="0"/>
              <a:t>, але </a:t>
            </a:r>
            <a:r>
              <a:rPr lang="ru-RU" sz="2600" dirty="0" err="1"/>
              <a:t>менш</a:t>
            </a:r>
            <a:r>
              <a:rPr lang="ru-RU" sz="2600" dirty="0"/>
              <a:t> </a:t>
            </a:r>
            <a:r>
              <a:rPr lang="ru-RU" sz="2600" dirty="0" err="1"/>
              <a:t>значно</a:t>
            </a:r>
            <a:r>
              <a:rPr lang="ru-RU" sz="2600" dirty="0"/>
              <a:t> </a:t>
            </a:r>
            <a:r>
              <a:rPr lang="ru-RU" sz="2600" dirty="0" err="1"/>
              <a:t>змінюють</a:t>
            </a:r>
            <a:r>
              <a:rPr lang="ru-RU" sz="2600" dirty="0"/>
              <a:t> структуру ДНК, в основному </a:t>
            </a:r>
            <a:r>
              <a:rPr lang="ru-RU" sz="2600" dirty="0" err="1"/>
              <a:t>стосуються</a:t>
            </a:r>
            <a:r>
              <a:rPr lang="ru-RU" sz="2600" dirty="0"/>
              <a:t> </a:t>
            </a:r>
            <a:r>
              <a:rPr lang="ru-RU" sz="2600" dirty="0" err="1"/>
              <a:t>лише</a:t>
            </a:r>
            <a:r>
              <a:rPr lang="ru-RU" sz="2600" dirty="0"/>
              <a:t> </a:t>
            </a:r>
            <a:r>
              <a:rPr lang="ru-RU" sz="2600" dirty="0" err="1"/>
              <a:t>хімічної</a:t>
            </a:r>
            <a:r>
              <a:rPr lang="ru-RU" sz="2600" dirty="0"/>
              <a:t> </a:t>
            </a:r>
            <a:r>
              <a:rPr lang="ru-RU" sz="2600" dirty="0" err="1"/>
              <a:t>структури</a:t>
            </a:r>
            <a:r>
              <a:rPr lang="ru-RU" sz="2600" dirty="0"/>
              <a:t> </a:t>
            </a:r>
            <a:r>
              <a:rPr lang="ru-RU" sz="2600" dirty="0" err="1"/>
              <a:t>окремо</a:t>
            </a:r>
            <a:r>
              <a:rPr lang="ru-RU" sz="2600" dirty="0"/>
              <a:t> взятого гена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22" y="1880980"/>
            <a:ext cx="3119370" cy="187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22" y="3752602"/>
            <a:ext cx="3119370" cy="289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38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9182"/>
            <a:ext cx="4776715" cy="6858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Генні</a:t>
            </a:r>
            <a:r>
              <a:rPr lang="ru-RU" dirty="0"/>
              <a:t> </a:t>
            </a:r>
            <a:r>
              <a:rPr lang="ru-RU" dirty="0" err="1"/>
              <a:t>мутації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при </a:t>
            </a:r>
            <a:r>
              <a:rPr lang="ru-RU" dirty="0" err="1"/>
              <a:t>реплікації</a:t>
            </a:r>
            <a:r>
              <a:rPr lang="ru-RU" dirty="0"/>
              <a:t> ДНК, </a:t>
            </a:r>
            <a:r>
              <a:rPr lang="ru-RU" dirty="0" err="1"/>
              <a:t>кросинговері</a:t>
            </a:r>
            <a:r>
              <a:rPr lang="ru-RU" dirty="0"/>
              <a:t>, </a:t>
            </a:r>
            <a:r>
              <a:rPr lang="ru-RU" dirty="0" err="1"/>
              <a:t>можливі</a:t>
            </a:r>
            <a:r>
              <a:rPr lang="ru-RU" dirty="0"/>
              <a:t> в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 </a:t>
            </a:r>
            <a:r>
              <a:rPr lang="ru-RU" dirty="0" err="1"/>
              <a:t>клітинного</a:t>
            </a:r>
            <a:r>
              <a:rPr lang="ru-RU" dirty="0"/>
              <a:t> циклу.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репарації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усувають</a:t>
            </a:r>
            <a:r>
              <a:rPr lang="ru-RU" dirty="0"/>
              <a:t> </a:t>
            </a:r>
            <a:r>
              <a:rPr lang="ru-RU" dirty="0" err="1"/>
              <a:t>мутації</a:t>
            </a:r>
            <a:r>
              <a:rPr lang="ru-RU" dirty="0"/>
              <a:t> і </a:t>
            </a:r>
            <a:r>
              <a:rPr lang="ru-RU" dirty="0" err="1"/>
              <a:t>пошкодження</a:t>
            </a:r>
            <a:r>
              <a:rPr lang="ru-RU" dirty="0"/>
              <a:t> ДНК. </a:t>
            </a:r>
            <a:r>
              <a:rPr lang="ru-RU" dirty="0" err="1"/>
              <a:t>Крім</a:t>
            </a:r>
            <a:r>
              <a:rPr lang="ru-RU" dirty="0"/>
              <a:t> того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служити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генних</a:t>
            </a:r>
            <a:r>
              <a:rPr lang="ru-RU" dirty="0"/>
              <a:t> </a:t>
            </a:r>
            <a:r>
              <a:rPr lang="ru-RU" dirty="0" err="1"/>
              <a:t>мутацій</a:t>
            </a:r>
            <a:r>
              <a:rPr lang="ru-RU" dirty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репарації</a:t>
            </a:r>
            <a:r>
              <a:rPr lang="ru-RU" dirty="0"/>
              <a:t> </a:t>
            </a:r>
            <a:r>
              <a:rPr lang="ru-RU" dirty="0" err="1"/>
              <a:t>перестають</a:t>
            </a:r>
            <a:r>
              <a:rPr lang="ru-RU" dirty="0"/>
              <a:t> нормально </a:t>
            </a:r>
            <a:r>
              <a:rPr lang="ru-RU" dirty="0" err="1"/>
              <a:t>функціонувати</a:t>
            </a:r>
            <a:r>
              <a:rPr lang="ru-RU" dirty="0"/>
              <a:t>, то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швидке</a:t>
            </a:r>
            <a:r>
              <a:rPr lang="ru-RU" dirty="0"/>
              <a:t>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мутацій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мутації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в генах,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кодують</a:t>
            </a:r>
            <a:r>
              <a:rPr lang="ru-RU" dirty="0"/>
              <a:t> </a:t>
            </a:r>
            <a:r>
              <a:rPr lang="ru-RU" dirty="0" err="1"/>
              <a:t>ферменти</a:t>
            </a:r>
            <a:r>
              <a:rPr lang="ru-RU" dirty="0"/>
              <a:t> </a:t>
            </a:r>
            <a:r>
              <a:rPr lang="ru-RU" dirty="0" err="1"/>
              <a:t>репарації</a:t>
            </a:r>
            <a:r>
              <a:rPr lang="ru-RU" dirty="0"/>
              <a:t>, то </a:t>
            </a:r>
            <a:r>
              <a:rPr lang="ru-RU" dirty="0" err="1"/>
              <a:t>може</a:t>
            </a:r>
            <a:r>
              <a:rPr lang="ru-RU" dirty="0"/>
              <a:t> порушиться робота одного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мутацій</a:t>
            </a:r>
            <a:r>
              <a:rPr lang="ru-RU" dirty="0"/>
              <a:t> сильно </a:t>
            </a:r>
            <a:r>
              <a:rPr lang="ru-RU" dirty="0" err="1"/>
              <a:t>зросте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, коли </a:t>
            </a:r>
            <a:r>
              <a:rPr lang="ru-RU" dirty="0" err="1"/>
              <a:t>мутація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</a:t>
            </a:r>
            <a:r>
              <a:rPr lang="ru-RU" dirty="0" err="1"/>
              <a:t>ферментів</a:t>
            </a:r>
            <a:r>
              <a:rPr lang="ru-RU" dirty="0"/>
              <a:t> </a:t>
            </a:r>
            <a:r>
              <a:rPr lang="ru-RU" dirty="0" err="1"/>
              <a:t>репарації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</a:t>
            </a:r>
            <a:r>
              <a:rPr lang="ru-RU" dirty="0" err="1"/>
              <a:t>мутацій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53" y="3197795"/>
            <a:ext cx="4324850" cy="252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52" y="1392071"/>
            <a:ext cx="4348094" cy="160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50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3301"/>
            <a:ext cx="4653887" cy="67146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dirty="0" err="1"/>
              <a:t>Більшість</a:t>
            </a:r>
            <a:r>
              <a:rPr lang="ru-RU" sz="2600" dirty="0"/>
              <a:t> </a:t>
            </a:r>
            <a:r>
              <a:rPr lang="ru-RU" sz="2600" dirty="0" err="1"/>
              <a:t>генних</a:t>
            </a:r>
            <a:r>
              <a:rPr lang="ru-RU" sz="2600" dirty="0"/>
              <a:t> </a:t>
            </a:r>
            <a:r>
              <a:rPr lang="ru-RU" sz="2600" dirty="0" err="1"/>
              <a:t>змін</a:t>
            </a:r>
            <a:r>
              <a:rPr lang="ru-RU" sz="2600" dirty="0"/>
              <a:t>, як і </a:t>
            </a:r>
            <a:r>
              <a:rPr lang="ru-RU" sz="2600" dirty="0" err="1"/>
              <a:t>мутацій</a:t>
            </a:r>
            <a:r>
              <a:rPr lang="ru-RU" sz="2600" dirty="0"/>
              <a:t> </a:t>
            </a:r>
            <a:r>
              <a:rPr lang="ru-RU" sz="2600" dirty="0" err="1"/>
              <a:t>двох</a:t>
            </a:r>
            <a:r>
              <a:rPr lang="ru-RU" sz="2600" dirty="0"/>
              <a:t> </a:t>
            </a:r>
            <a:r>
              <a:rPr lang="ru-RU" sz="2600" dirty="0" err="1"/>
              <a:t>інших</a:t>
            </a:r>
            <a:r>
              <a:rPr lang="ru-RU" sz="2600" dirty="0"/>
              <a:t> </a:t>
            </a:r>
            <a:r>
              <a:rPr lang="ru-RU" sz="2600" dirty="0" err="1"/>
              <a:t>видів</a:t>
            </a:r>
            <a:r>
              <a:rPr lang="ru-RU" sz="2600" dirty="0"/>
              <a:t>, </a:t>
            </a:r>
            <a:r>
              <a:rPr lang="ru-RU" sz="2600" dirty="0" err="1"/>
              <a:t>шкідливі</a:t>
            </a:r>
            <a:r>
              <a:rPr lang="ru-RU" sz="2600" dirty="0"/>
              <a:t>. </a:t>
            </a:r>
            <a:r>
              <a:rPr lang="ru-RU" sz="2600" dirty="0" err="1"/>
              <a:t>Поява</a:t>
            </a:r>
            <a:r>
              <a:rPr lang="ru-RU" sz="2600" dirty="0"/>
              <a:t> </a:t>
            </a:r>
            <a:r>
              <a:rPr lang="ru-RU" sz="2600" dirty="0" err="1"/>
              <a:t>мутацій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обумовлюють</a:t>
            </a:r>
            <a:r>
              <a:rPr lang="ru-RU" sz="2600" dirty="0"/>
              <a:t> </a:t>
            </a:r>
            <a:r>
              <a:rPr lang="ru-RU" sz="2600" dirty="0" err="1"/>
              <a:t>корисні</a:t>
            </a:r>
            <a:r>
              <a:rPr lang="ru-RU" sz="2600" dirty="0"/>
              <a:t> </a:t>
            </a:r>
            <a:r>
              <a:rPr lang="ru-RU" sz="2600" dirty="0" err="1"/>
              <a:t>ознаки</a:t>
            </a:r>
            <a:r>
              <a:rPr lang="ru-RU" sz="2600" dirty="0"/>
              <a:t> для </a:t>
            </a:r>
            <a:r>
              <a:rPr lang="ru-RU" sz="2600" dirty="0" err="1"/>
              <a:t>певних</a:t>
            </a:r>
            <a:r>
              <a:rPr lang="ru-RU" sz="2600" dirty="0"/>
              <a:t> умов </a:t>
            </a:r>
            <a:r>
              <a:rPr lang="ru-RU" sz="2600" dirty="0" err="1"/>
              <a:t>середовища</a:t>
            </a:r>
            <a:r>
              <a:rPr lang="ru-RU" sz="2600" dirty="0"/>
              <a:t>, </a:t>
            </a:r>
            <a:r>
              <a:rPr lang="ru-RU" sz="2600" dirty="0" err="1"/>
              <a:t>відбувається</a:t>
            </a:r>
            <a:r>
              <a:rPr lang="ru-RU" sz="2600" dirty="0"/>
              <a:t> </a:t>
            </a:r>
            <a:r>
              <a:rPr lang="ru-RU" sz="2600" dirty="0" err="1"/>
              <a:t>рідко</a:t>
            </a:r>
            <a:r>
              <a:rPr lang="ru-RU" sz="2600" dirty="0"/>
              <a:t>. </a:t>
            </a:r>
            <a:r>
              <a:rPr lang="ru-RU" sz="2600" dirty="0" err="1"/>
              <a:t>Однак</a:t>
            </a:r>
            <a:r>
              <a:rPr lang="ru-RU" sz="2600" dirty="0"/>
              <a:t> </a:t>
            </a:r>
            <a:r>
              <a:rPr lang="ru-RU" sz="2600" dirty="0" err="1"/>
              <a:t>саме</a:t>
            </a:r>
            <a:r>
              <a:rPr lang="ru-RU" sz="2600" dirty="0"/>
              <a:t> вони </a:t>
            </a:r>
            <a:r>
              <a:rPr lang="ru-RU" sz="2600" dirty="0" err="1"/>
              <a:t>роблять</a:t>
            </a:r>
            <a:r>
              <a:rPr lang="ru-RU" sz="2600" dirty="0"/>
              <a:t> </a:t>
            </a:r>
            <a:r>
              <a:rPr lang="ru-RU" sz="2600" dirty="0" err="1"/>
              <a:t>можливим</a:t>
            </a:r>
            <a:r>
              <a:rPr lang="ru-RU" sz="2600" dirty="0"/>
              <a:t> </a:t>
            </a:r>
            <a:r>
              <a:rPr lang="ru-RU" sz="2600" dirty="0" err="1"/>
              <a:t>процес</a:t>
            </a:r>
            <a:r>
              <a:rPr lang="ru-RU" sz="2600" dirty="0"/>
              <a:t> </a:t>
            </a:r>
            <a:r>
              <a:rPr lang="ru-RU" sz="2600" dirty="0" err="1"/>
              <a:t>еволюції</a:t>
            </a:r>
            <a:r>
              <a:rPr lang="ru-RU" sz="2600" dirty="0"/>
              <a:t>.</a:t>
            </a:r>
          </a:p>
          <a:p>
            <a:pPr marL="0" indent="0" algn="just">
              <a:buNone/>
            </a:pPr>
            <a:r>
              <a:rPr lang="ru-RU" sz="2600" dirty="0" err="1"/>
              <a:t>Генні</a:t>
            </a:r>
            <a:r>
              <a:rPr lang="ru-RU" sz="2600" dirty="0"/>
              <a:t> </a:t>
            </a:r>
            <a:r>
              <a:rPr lang="ru-RU" sz="2600" dirty="0" err="1"/>
              <a:t>мутації</a:t>
            </a:r>
            <a:r>
              <a:rPr lang="ru-RU" sz="2600" dirty="0"/>
              <a:t> </a:t>
            </a:r>
            <a:r>
              <a:rPr lang="ru-RU" sz="2600" dirty="0" err="1"/>
              <a:t>зачіпають</a:t>
            </a:r>
            <a:r>
              <a:rPr lang="ru-RU" sz="2600" dirty="0"/>
              <a:t> не генотип, а </a:t>
            </a:r>
            <a:r>
              <a:rPr lang="ru-RU" sz="2600" dirty="0" err="1"/>
              <a:t>окремі</a:t>
            </a:r>
            <a:r>
              <a:rPr lang="ru-RU" sz="2600" dirty="0"/>
              <a:t> </a:t>
            </a:r>
            <a:r>
              <a:rPr lang="ru-RU" sz="2600" dirty="0" err="1"/>
              <a:t>ділянки</a:t>
            </a:r>
            <a:r>
              <a:rPr lang="ru-RU" sz="2600" dirty="0"/>
              <a:t> гена, </a:t>
            </a:r>
            <a:r>
              <a:rPr lang="ru-RU" sz="2600" dirty="0" err="1"/>
              <a:t>що</a:t>
            </a:r>
            <a:r>
              <a:rPr lang="ru-RU" sz="2600" dirty="0"/>
              <a:t>, в свою </a:t>
            </a:r>
            <a:r>
              <a:rPr lang="ru-RU" sz="2600" dirty="0" err="1"/>
              <a:t>чергу</a:t>
            </a:r>
            <a:r>
              <a:rPr lang="ru-RU" sz="2600" dirty="0"/>
              <a:t>, </a:t>
            </a:r>
            <a:r>
              <a:rPr lang="ru-RU" sz="2600" dirty="0" err="1"/>
              <a:t>зумовлює</a:t>
            </a:r>
            <a:r>
              <a:rPr lang="ru-RU" sz="2600" dirty="0"/>
              <a:t> </a:t>
            </a:r>
            <a:r>
              <a:rPr lang="ru-RU" sz="2600" dirty="0" err="1"/>
              <a:t>появу</a:t>
            </a:r>
            <a:r>
              <a:rPr lang="ru-RU" sz="2600" dirty="0"/>
              <a:t> нового </a:t>
            </a:r>
            <a:r>
              <a:rPr lang="ru-RU" sz="2600" dirty="0" err="1"/>
              <a:t>варіанту</a:t>
            </a:r>
            <a:r>
              <a:rPr lang="ru-RU" sz="2600" dirty="0"/>
              <a:t> </a:t>
            </a:r>
            <a:r>
              <a:rPr lang="ru-RU" sz="2600" dirty="0" err="1"/>
              <a:t>ознаки</a:t>
            </a:r>
            <a:r>
              <a:rPr lang="ru-RU" sz="2600" dirty="0"/>
              <a:t>, </a:t>
            </a:r>
            <a:r>
              <a:rPr lang="ru-RU" sz="2600" dirty="0" err="1"/>
              <a:t>тобто</a:t>
            </a:r>
            <a:r>
              <a:rPr lang="ru-RU" sz="2600" dirty="0"/>
              <a:t> </a:t>
            </a:r>
            <a:r>
              <a:rPr lang="ru-RU" sz="2600" dirty="0" err="1"/>
              <a:t>алелі</a:t>
            </a:r>
            <a:r>
              <a:rPr lang="ru-RU" sz="2600" dirty="0"/>
              <a:t>, а не </a:t>
            </a:r>
            <a:r>
              <a:rPr lang="ru-RU" sz="2600" dirty="0" err="1"/>
              <a:t>нової</a:t>
            </a:r>
            <a:r>
              <a:rPr lang="ru-RU" sz="2600" dirty="0"/>
              <a:t> </a:t>
            </a:r>
            <a:r>
              <a:rPr lang="ru-RU" sz="2600" dirty="0" err="1"/>
              <a:t>ознаки</a:t>
            </a:r>
            <a:r>
              <a:rPr lang="ru-RU" sz="2600" dirty="0"/>
              <a:t> як </a:t>
            </a:r>
            <a:r>
              <a:rPr lang="ru-RU" sz="2600" dirty="0" err="1"/>
              <a:t>такої</a:t>
            </a:r>
            <a:r>
              <a:rPr lang="ru-RU" sz="2600" dirty="0"/>
              <a:t>. </a:t>
            </a:r>
            <a:endParaRPr lang="en-US" sz="2600" dirty="0" smtClean="0"/>
          </a:p>
          <a:p>
            <a:pPr marL="0" indent="0" algn="just">
              <a:buNone/>
            </a:pPr>
            <a:r>
              <a:rPr lang="ru-RU" sz="2600" b="1" dirty="0" smtClean="0"/>
              <a:t>Мутон</a:t>
            </a:r>
            <a:r>
              <a:rPr lang="ru-RU" sz="2600" dirty="0" smtClean="0"/>
              <a:t> </a:t>
            </a:r>
            <a:r>
              <a:rPr lang="ru-RU" sz="2600" dirty="0"/>
              <a:t>-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елементарна</a:t>
            </a:r>
            <a:r>
              <a:rPr lang="ru-RU" sz="2600" dirty="0"/>
              <a:t> </a:t>
            </a:r>
            <a:r>
              <a:rPr lang="ru-RU" sz="2600" dirty="0" err="1"/>
              <a:t>одиниця</a:t>
            </a:r>
            <a:r>
              <a:rPr lang="ru-RU" sz="2600" dirty="0"/>
              <a:t> </a:t>
            </a:r>
            <a:r>
              <a:rPr lang="ru-RU" sz="2600" dirty="0" err="1"/>
              <a:t>мутаційного</a:t>
            </a:r>
            <a:r>
              <a:rPr lang="ru-RU" sz="2600" dirty="0"/>
              <a:t> </a:t>
            </a:r>
            <a:r>
              <a:rPr lang="ru-RU" sz="2600" dirty="0" err="1"/>
              <a:t>процесу</a:t>
            </a:r>
            <a:r>
              <a:rPr lang="ru-RU" sz="2600" dirty="0"/>
              <a:t>, </a:t>
            </a:r>
            <a:r>
              <a:rPr lang="ru-RU" sz="2600" dirty="0" err="1"/>
              <a:t>здатна</a:t>
            </a:r>
            <a:r>
              <a:rPr lang="ru-RU" sz="2600" dirty="0"/>
              <a:t> </a:t>
            </a:r>
            <a:r>
              <a:rPr lang="ru-RU" sz="2600" dirty="0" err="1"/>
              <a:t>призводити</a:t>
            </a:r>
            <a:r>
              <a:rPr lang="ru-RU" sz="2600" dirty="0"/>
              <a:t> до </a:t>
            </a:r>
            <a:r>
              <a:rPr lang="ru-RU" sz="2600" dirty="0" err="1"/>
              <a:t>появи</a:t>
            </a:r>
            <a:r>
              <a:rPr lang="ru-RU" sz="2600" dirty="0"/>
              <a:t> нового </a:t>
            </a:r>
            <a:r>
              <a:rPr lang="ru-RU" sz="2600" dirty="0" err="1"/>
              <a:t>варіанту</a:t>
            </a:r>
            <a:r>
              <a:rPr lang="ru-RU" sz="2600" dirty="0"/>
              <a:t> </a:t>
            </a:r>
            <a:r>
              <a:rPr lang="ru-RU" sz="2600" dirty="0" err="1"/>
              <a:t>ознаки</a:t>
            </a:r>
            <a:r>
              <a:rPr lang="ru-RU" sz="2600" dirty="0"/>
              <a:t>. </a:t>
            </a:r>
            <a:r>
              <a:rPr lang="ru-RU" sz="2600" dirty="0" err="1"/>
              <a:t>Найчастіше</a:t>
            </a:r>
            <a:r>
              <a:rPr lang="ru-RU" sz="2600" dirty="0"/>
              <a:t>, для </a:t>
            </a:r>
            <a:r>
              <a:rPr lang="ru-RU" sz="2600" dirty="0" err="1"/>
              <a:t>цього</a:t>
            </a:r>
            <a:r>
              <a:rPr lang="ru-RU" sz="2600" dirty="0"/>
              <a:t> </a:t>
            </a:r>
            <a:r>
              <a:rPr lang="ru-RU" sz="2600" dirty="0" err="1"/>
              <a:t>достатньо</a:t>
            </a:r>
            <a:r>
              <a:rPr lang="ru-RU" sz="2600" dirty="0"/>
              <a:t> </a:t>
            </a:r>
            <a:r>
              <a:rPr lang="ru-RU" sz="2600" dirty="0" err="1"/>
              <a:t>змінити</a:t>
            </a:r>
            <a:r>
              <a:rPr lang="ru-RU" sz="2600" dirty="0"/>
              <a:t> одну пару </a:t>
            </a:r>
            <a:r>
              <a:rPr lang="ru-RU" sz="2600" dirty="0" err="1"/>
              <a:t>нуклеотидів</a:t>
            </a:r>
            <a:r>
              <a:rPr lang="ru-RU" sz="2600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62" y="227461"/>
            <a:ext cx="4489639" cy="224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62" y="2472281"/>
            <a:ext cx="4469402" cy="422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42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18" y="3622162"/>
            <a:ext cx="4068882" cy="213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18" y="886638"/>
            <a:ext cx="3973348" cy="249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" y="0"/>
            <a:ext cx="5172500" cy="6858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dirty="0" err="1"/>
              <a:t>Одній</a:t>
            </a:r>
            <a:r>
              <a:rPr lang="ru-RU" sz="2600" dirty="0"/>
              <a:t> </a:t>
            </a:r>
            <a:r>
              <a:rPr lang="ru-RU" sz="2600" dirty="0" err="1"/>
              <a:t>парі</a:t>
            </a:r>
            <a:r>
              <a:rPr lang="ru-RU" sz="2600" dirty="0"/>
              <a:t> </a:t>
            </a:r>
            <a:r>
              <a:rPr lang="ru-RU" sz="2600" dirty="0" err="1"/>
              <a:t>нуклеотидів</a:t>
            </a:r>
            <a:r>
              <a:rPr lang="ru-RU" sz="2600" dirty="0"/>
              <a:t> </a:t>
            </a:r>
            <a:r>
              <a:rPr lang="ru-RU" sz="2600" dirty="0" err="1"/>
              <a:t>відповідає</a:t>
            </a:r>
            <a:r>
              <a:rPr lang="ru-RU" sz="2600" dirty="0"/>
              <a:t> і </a:t>
            </a:r>
            <a:r>
              <a:rPr lang="ru-RU" sz="2600" b="1" dirty="0" err="1"/>
              <a:t>рекон</a:t>
            </a:r>
            <a:r>
              <a:rPr lang="ru-RU" sz="2600" dirty="0"/>
              <a:t> - </a:t>
            </a:r>
            <a:r>
              <a:rPr lang="ru-RU" sz="2600" dirty="0" err="1"/>
              <a:t>елементарна</a:t>
            </a:r>
            <a:r>
              <a:rPr lang="ru-RU" sz="2600" dirty="0"/>
              <a:t> </a:t>
            </a:r>
            <a:r>
              <a:rPr lang="ru-RU" sz="2600" dirty="0" err="1"/>
              <a:t>одиниця</a:t>
            </a:r>
            <a:r>
              <a:rPr lang="ru-RU" sz="2600" dirty="0"/>
              <a:t> </a:t>
            </a:r>
            <a:r>
              <a:rPr lang="ru-RU" sz="2600" dirty="0" err="1"/>
              <a:t>рекомбінації</a:t>
            </a:r>
            <a:r>
              <a:rPr lang="ru-RU" sz="2600" dirty="0"/>
              <a:t>. При </a:t>
            </a:r>
            <a:r>
              <a:rPr lang="ru-RU" sz="2600" dirty="0" err="1"/>
              <a:t>кросинговері</a:t>
            </a:r>
            <a:r>
              <a:rPr lang="ru-RU" sz="2600" dirty="0"/>
              <a:t> в </a:t>
            </a:r>
            <a:r>
              <a:rPr lang="ru-RU" sz="2600" dirty="0" err="1"/>
              <a:t>разі</a:t>
            </a:r>
            <a:r>
              <a:rPr lang="ru-RU" sz="2600" dirty="0"/>
              <a:t> </a:t>
            </a:r>
            <a:r>
              <a:rPr lang="ru-RU" sz="2600" dirty="0" err="1"/>
              <a:t>порушення</a:t>
            </a:r>
            <a:r>
              <a:rPr lang="ru-RU" sz="2600" dirty="0"/>
              <a:t> </a:t>
            </a:r>
            <a:r>
              <a:rPr lang="ru-RU" sz="2600" dirty="0" err="1"/>
              <a:t>рекомбінації</a:t>
            </a:r>
            <a:r>
              <a:rPr lang="ru-RU" sz="2600" dirty="0"/>
              <a:t> </a:t>
            </a:r>
            <a:r>
              <a:rPr lang="ru-RU" sz="2600" dirty="0" err="1"/>
              <a:t>відбувається</a:t>
            </a:r>
            <a:r>
              <a:rPr lang="ru-RU" sz="2600" dirty="0"/>
              <a:t> </a:t>
            </a:r>
            <a:r>
              <a:rPr lang="ru-RU" sz="2600" dirty="0" err="1"/>
              <a:t>нерівний</a:t>
            </a:r>
            <a:r>
              <a:rPr lang="ru-RU" sz="2600" dirty="0"/>
              <a:t> </a:t>
            </a:r>
            <a:r>
              <a:rPr lang="ru-RU" sz="2600" dirty="0" err="1"/>
              <a:t>обмін</a:t>
            </a:r>
            <a:r>
              <a:rPr lang="ru-RU" sz="2600" dirty="0"/>
              <a:t> </a:t>
            </a:r>
            <a:r>
              <a:rPr lang="ru-RU" sz="2600" dirty="0" err="1"/>
              <a:t>ділянками</a:t>
            </a:r>
            <a:r>
              <a:rPr lang="ru-RU" sz="2600" dirty="0"/>
              <a:t> </a:t>
            </a:r>
            <a:r>
              <a:rPr lang="ru-RU" sz="2600" dirty="0" err="1"/>
              <a:t>між</a:t>
            </a:r>
            <a:r>
              <a:rPr lang="ru-RU" sz="2600" dirty="0"/>
              <a:t> </a:t>
            </a:r>
            <a:r>
              <a:rPr lang="ru-RU" sz="2600" dirty="0" err="1"/>
              <a:t>кон'югуючими</a:t>
            </a:r>
            <a:r>
              <a:rPr lang="ru-RU" sz="2600" dirty="0"/>
              <a:t> хромосомами. В </a:t>
            </a:r>
            <a:r>
              <a:rPr lang="ru-RU" sz="2600" dirty="0" err="1"/>
              <a:t>результаті</a:t>
            </a:r>
            <a:r>
              <a:rPr lang="ru-RU" sz="2600" dirty="0"/>
              <a:t> </a:t>
            </a:r>
            <a:r>
              <a:rPr lang="ru-RU" sz="2600" dirty="0" err="1"/>
              <a:t>відбувається</a:t>
            </a:r>
            <a:r>
              <a:rPr lang="ru-RU" sz="2600" dirty="0"/>
              <a:t> вставка і </a:t>
            </a:r>
            <a:r>
              <a:rPr lang="ru-RU" sz="2600" dirty="0" err="1"/>
              <a:t>випадання</a:t>
            </a:r>
            <a:r>
              <a:rPr lang="ru-RU" sz="2600" dirty="0"/>
              <a:t> </a:t>
            </a:r>
            <a:r>
              <a:rPr lang="ru-RU" sz="2600" dirty="0" err="1"/>
              <a:t>нуклеотидних</a:t>
            </a:r>
            <a:r>
              <a:rPr lang="ru-RU" sz="2600" dirty="0"/>
              <a:t> пар,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тягне</a:t>
            </a:r>
            <a:r>
              <a:rPr lang="ru-RU" sz="2600" dirty="0"/>
              <a:t> </a:t>
            </a:r>
            <a:r>
              <a:rPr lang="ru-RU" sz="2600" dirty="0" err="1"/>
              <a:t>зрушення</a:t>
            </a:r>
            <a:r>
              <a:rPr lang="ru-RU" sz="2600" dirty="0"/>
              <a:t> рамки </a:t>
            </a:r>
            <a:r>
              <a:rPr lang="ru-RU" sz="2600" dirty="0" err="1"/>
              <a:t>зчитування</a:t>
            </a:r>
            <a:r>
              <a:rPr lang="ru-RU" sz="2600" dirty="0"/>
              <a:t>, в </a:t>
            </a:r>
            <a:r>
              <a:rPr lang="ru-RU" sz="2600" dirty="0" err="1"/>
              <a:t>подальшому</a:t>
            </a:r>
            <a:r>
              <a:rPr lang="ru-RU" sz="2600" dirty="0"/>
              <a:t> </a:t>
            </a:r>
            <a:r>
              <a:rPr lang="ru-RU" sz="2600" dirty="0" err="1"/>
              <a:t>порушення</a:t>
            </a:r>
            <a:r>
              <a:rPr lang="ru-RU" sz="2600" dirty="0"/>
              <a:t> синтезу пептиду з </a:t>
            </a:r>
            <a:r>
              <a:rPr lang="ru-RU" sz="2600" dirty="0" err="1"/>
              <a:t>необхідними</a:t>
            </a:r>
            <a:r>
              <a:rPr lang="ru-RU" sz="2600" dirty="0"/>
              <a:t> </a:t>
            </a:r>
            <a:r>
              <a:rPr lang="ru-RU" sz="2600" dirty="0" err="1"/>
              <a:t>властивостями</a:t>
            </a:r>
            <a:r>
              <a:rPr lang="ru-RU" sz="2600" dirty="0"/>
              <a:t>. Таким чином для </a:t>
            </a:r>
            <a:r>
              <a:rPr lang="ru-RU" sz="2600" dirty="0" err="1"/>
              <a:t>спотворення</a:t>
            </a:r>
            <a:r>
              <a:rPr lang="ru-RU" sz="2600" dirty="0"/>
              <a:t> </a:t>
            </a:r>
            <a:r>
              <a:rPr lang="ru-RU" sz="2600" dirty="0" err="1"/>
              <a:t>генетичної</a:t>
            </a:r>
            <a:r>
              <a:rPr lang="ru-RU" sz="2600" dirty="0"/>
              <a:t> </a:t>
            </a:r>
            <a:r>
              <a:rPr lang="ru-RU" sz="2600" dirty="0" err="1"/>
              <a:t>інформації</a:t>
            </a:r>
            <a:r>
              <a:rPr lang="ru-RU" sz="2600" dirty="0"/>
              <a:t> </a:t>
            </a:r>
            <a:r>
              <a:rPr lang="ru-RU" sz="2600" dirty="0" err="1"/>
              <a:t>досить</a:t>
            </a:r>
            <a:r>
              <a:rPr lang="ru-RU" sz="2600" dirty="0"/>
              <a:t> </a:t>
            </a:r>
            <a:r>
              <a:rPr lang="ru-RU" sz="2600" dirty="0" err="1"/>
              <a:t>однієї</a:t>
            </a:r>
            <a:r>
              <a:rPr lang="ru-RU" sz="2600" dirty="0"/>
              <a:t> </a:t>
            </a:r>
            <a:r>
              <a:rPr lang="ru-RU" sz="2600" dirty="0" err="1"/>
              <a:t>зайвої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втраченої</a:t>
            </a:r>
            <a:r>
              <a:rPr lang="ru-RU" sz="2600" dirty="0"/>
              <a:t> пари </a:t>
            </a:r>
            <a:r>
              <a:rPr lang="ru-RU" sz="2600" dirty="0" err="1"/>
              <a:t>нуклеотидів</a:t>
            </a:r>
            <a:r>
              <a:rPr lang="ru-RU" sz="2600" dirty="0"/>
              <a:t>.</a:t>
            </a:r>
          </a:p>
          <a:p>
            <a:pPr marL="0" indent="0" algn="just">
              <a:buNone/>
            </a:pPr>
            <a:r>
              <a:rPr lang="ru-RU" sz="2600" dirty="0"/>
              <a:t>Частота </a:t>
            </a:r>
            <a:r>
              <a:rPr lang="ru-RU" sz="2600" dirty="0" err="1"/>
              <a:t>спонтанних</a:t>
            </a:r>
            <a:r>
              <a:rPr lang="ru-RU" sz="2600" dirty="0"/>
              <a:t> </a:t>
            </a:r>
            <a:r>
              <a:rPr lang="ru-RU" sz="2600" dirty="0" err="1"/>
              <a:t>генних</a:t>
            </a:r>
            <a:r>
              <a:rPr lang="ru-RU" sz="2600" dirty="0"/>
              <a:t> </a:t>
            </a:r>
            <a:r>
              <a:rPr lang="ru-RU" sz="2600" dirty="0" err="1"/>
              <a:t>мутацій</a:t>
            </a:r>
            <a:r>
              <a:rPr lang="ru-RU" sz="2600" dirty="0"/>
              <a:t> </a:t>
            </a:r>
            <a:r>
              <a:rPr lang="ru-RU" sz="2600" dirty="0" err="1"/>
              <a:t>знаходиться</a:t>
            </a:r>
            <a:r>
              <a:rPr lang="ru-RU" sz="2600" dirty="0"/>
              <a:t> в межах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uk-UA" sz="2600" dirty="0">
                <a:latin typeface="Times New Roman"/>
                <a:ea typeface="Calibri"/>
              </a:rPr>
              <a:t>10</a:t>
            </a:r>
            <a:r>
              <a:rPr lang="uk-UA" sz="2600" baseline="30000" dirty="0">
                <a:latin typeface="Times New Roman"/>
                <a:ea typeface="Calibri"/>
              </a:rPr>
              <a:t>-12</a:t>
            </a:r>
            <a:r>
              <a:rPr lang="uk-UA" sz="2600" dirty="0">
                <a:latin typeface="Times New Roman"/>
                <a:ea typeface="Calibri"/>
              </a:rPr>
              <a:t> до 10</a:t>
            </a:r>
            <a:r>
              <a:rPr lang="uk-UA" sz="2600" baseline="30000" dirty="0">
                <a:latin typeface="Times New Roman"/>
                <a:ea typeface="Calibri"/>
              </a:rPr>
              <a:t>-9</a:t>
            </a:r>
            <a:r>
              <a:rPr lang="uk-UA" sz="2600" dirty="0">
                <a:latin typeface="Times New Roman"/>
                <a:ea typeface="Calibri"/>
              </a:rPr>
              <a:t> </a:t>
            </a:r>
            <a:r>
              <a:rPr lang="ru-RU" sz="2600" dirty="0" smtClean="0"/>
              <a:t>на </a:t>
            </a:r>
            <a:r>
              <a:rPr lang="ru-RU" sz="2600" dirty="0" err="1"/>
              <a:t>кожен</a:t>
            </a:r>
            <a:r>
              <a:rPr lang="ru-RU" sz="2600" dirty="0"/>
              <a:t> нуклеотид ДНК на </a:t>
            </a:r>
            <a:r>
              <a:rPr lang="ru-RU" sz="2600" dirty="0" err="1"/>
              <a:t>кожний</a:t>
            </a:r>
            <a:r>
              <a:rPr lang="ru-RU" sz="2600" dirty="0"/>
              <a:t> </a:t>
            </a:r>
            <a:r>
              <a:rPr lang="ru-RU" sz="2600" dirty="0" err="1"/>
              <a:t>розподіл</a:t>
            </a:r>
            <a:r>
              <a:rPr lang="ru-RU" sz="2600" dirty="0"/>
              <a:t> </a:t>
            </a:r>
            <a:r>
              <a:rPr lang="ru-RU" sz="2600" dirty="0" err="1"/>
              <a:t>клітини</a:t>
            </a:r>
            <a:r>
              <a:rPr lang="ru-RU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707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88" y="1281373"/>
            <a:ext cx="7069559" cy="2867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36" y="177421"/>
            <a:ext cx="8146861" cy="15012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 </a:t>
            </a:r>
            <a:r>
              <a:rPr lang="ru-RU" sz="6600" b="1" dirty="0" err="1"/>
              <a:t>Види</a:t>
            </a:r>
            <a:r>
              <a:rPr lang="ru-RU" sz="6600" b="1" dirty="0"/>
              <a:t> </a:t>
            </a:r>
            <a:r>
              <a:rPr lang="ru-RU" sz="6600" b="1" dirty="0" err="1"/>
              <a:t>генних</a:t>
            </a:r>
            <a:r>
              <a:rPr lang="ru-RU" sz="6600" b="1" dirty="0"/>
              <a:t> </a:t>
            </a:r>
            <a:r>
              <a:rPr lang="ru-RU" sz="6600" b="1" dirty="0" err="1" smtClean="0"/>
              <a:t>мутації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4000" b="1" u="sng" dirty="0" err="1"/>
              <a:t>Заміна</a:t>
            </a:r>
            <a:r>
              <a:rPr lang="ru-RU" sz="4000" b="1" u="sng" dirty="0"/>
              <a:t> </a:t>
            </a:r>
            <a:r>
              <a:rPr lang="ru-RU" sz="4000" b="1" u="sng" dirty="0" err="1"/>
              <a:t>азотистих</a:t>
            </a:r>
            <a:r>
              <a:rPr lang="ru-RU" sz="4000" b="1" u="sng" dirty="0"/>
              <a:t> основ</a:t>
            </a:r>
            <a:endParaRPr lang="ru-RU" b="1" u="sng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88" y="4148919"/>
            <a:ext cx="7069559" cy="2709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83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908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Лекція 3  Вивчення різних мутацій,  їх походження, частоти та спектру, особливостей класифікацій, описання та збереження в генетичних колекціях</vt:lpstr>
      <vt:lpstr> </vt:lpstr>
      <vt:lpstr>Презентация PowerPoint</vt:lpstr>
      <vt:lpstr>Презентация PowerPoint</vt:lpstr>
      <vt:lpstr> Генні ( точкові ) мутації Загальна характеристика генних мутацій </vt:lpstr>
      <vt:lpstr>Презентация PowerPoint</vt:lpstr>
      <vt:lpstr>Презентация PowerPoint</vt:lpstr>
      <vt:lpstr>Презентация PowerPoint</vt:lpstr>
      <vt:lpstr> Види генних мутації Заміна азотистих основ</vt:lpstr>
      <vt:lpstr>Презентация PowerPoint</vt:lpstr>
      <vt:lpstr>Презентация PowerPoint</vt:lpstr>
      <vt:lpstr>Презентация PowerPoint</vt:lpstr>
      <vt:lpstr>Зрушення рамки зчитування</vt:lpstr>
      <vt:lpstr>Інверсія в межах гена</vt:lpstr>
      <vt:lpstr>Значення генних мутацій</vt:lpstr>
      <vt:lpstr>Презентация PowerPoint</vt:lpstr>
      <vt:lpstr>Презентация PowerPoint</vt:lpstr>
      <vt:lpstr>Висновок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Ирина Полякова</cp:lastModifiedBy>
  <cp:revision>22</cp:revision>
  <dcterms:created xsi:type="dcterms:W3CDTF">2018-09-04T12:10:47Z</dcterms:created>
  <dcterms:modified xsi:type="dcterms:W3CDTF">2022-02-07T14:22:40Z</dcterms:modified>
</cp:coreProperties>
</file>