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Default Extension="gif" ContentType="image/gif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22" r:id="rId3"/>
    <p:sldId id="290" r:id="rId4"/>
    <p:sldId id="258" r:id="rId5"/>
    <p:sldId id="292" r:id="rId6"/>
    <p:sldId id="274" r:id="rId7"/>
    <p:sldId id="275" r:id="rId8"/>
    <p:sldId id="276" r:id="rId9"/>
    <p:sldId id="307" r:id="rId10"/>
    <p:sldId id="308" r:id="rId11"/>
    <p:sldId id="309" r:id="rId12"/>
    <p:sldId id="310" r:id="rId13"/>
    <p:sldId id="279" r:id="rId14"/>
    <p:sldId id="311" r:id="rId15"/>
    <p:sldId id="315" r:id="rId16"/>
    <p:sldId id="259" r:id="rId17"/>
    <p:sldId id="281" r:id="rId18"/>
    <p:sldId id="312" r:id="rId19"/>
    <p:sldId id="283" r:id="rId20"/>
    <p:sldId id="277" r:id="rId21"/>
    <p:sldId id="284" r:id="rId22"/>
    <p:sldId id="286" r:id="rId23"/>
    <p:sldId id="316" r:id="rId24"/>
    <p:sldId id="287" r:id="rId25"/>
    <p:sldId id="288" r:id="rId26"/>
    <p:sldId id="317" r:id="rId27"/>
    <p:sldId id="261" r:id="rId28"/>
    <p:sldId id="295" r:id="rId29"/>
    <p:sldId id="262" r:id="rId30"/>
    <p:sldId id="294" r:id="rId31"/>
    <p:sldId id="282" r:id="rId32"/>
    <p:sldId id="296" r:id="rId33"/>
    <p:sldId id="319" r:id="rId34"/>
    <p:sldId id="297" r:id="rId35"/>
    <p:sldId id="266" r:id="rId36"/>
    <p:sldId id="300" r:id="rId37"/>
    <p:sldId id="321" r:id="rId38"/>
    <p:sldId id="318" r:id="rId39"/>
    <p:sldId id="301" r:id="rId40"/>
    <p:sldId id="314" r:id="rId41"/>
    <p:sldId id="302" r:id="rId42"/>
    <p:sldId id="306" r:id="rId43"/>
    <p:sldId id="304" r:id="rId44"/>
    <p:sldId id="267" r:id="rId45"/>
    <p:sldId id="269" r:id="rId46"/>
    <p:sldId id="293" r:id="rId47"/>
    <p:sldId id="270" r:id="rId48"/>
    <p:sldId id="291" r:id="rId49"/>
    <p:sldId id="298" r:id="rId50"/>
    <p:sldId id="299" r:id="rId51"/>
    <p:sldId id="320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046A8A-2946-44A3-803D-425765B5108C}" type="doc">
      <dgm:prSet loTypeId="urn:microsoft.com/office/officeart/2005/8/layout/pList1#1" loCatId="pictur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33D6692-74CD-42DA-A47A-EEB953422213}">
      <dgm:prSet phldrT="[Текст]"/>
      <dgm:spPr/>
      <dgm:t>
        <a:bodyPr/>
        <a:lstStyle/>
        <a:p>
          <a:r>
            <a:rPr lang="ru-RU" b="1" dirty="0" err="1" smtClean="0"/>
            <a:t>Воша</a:t>
          </a:r>
          <a:r>
            <a:rPr lang="ru-RU" b="1" dirty="0" smtClean="0"/>
            <a:t> </a:t>
          </a:r>
          <a:r>
            <a:rPr lang="ru-RU" b="1" dirty="0" err="1" smtClean="0"/>
            <a:t>головна</a:t>
          </a:r>
          <a:endParaRPr lang="ru-RU" b="1" dirty="0"/>
        </a:p>
      </dgm:t>
    </dgm:pt>
    <dgm:pt modelId="{B1B313D1-4E41-4B8B-8544-1165ACE2E102}" type="parTrans" cxnId="{8C5208FF-46DB-455F-BBB9-C579DBE30578}">
      <dgm:prSet/>
      <dgm:spPr/>
      <dgm:t>
        <a:bodyPr/>
        <a:lstStyle/>
        <a:p>
          <a:endParaRPr lang="ru-RU"/>
        </a:p>
      </dgm:t>
    </dgm:pt>
    <dgm:pt modelId="{2F400959-3EDB-4616-9965-7268C1EBE08A}" type="sibTrans" cxnId="{8C5208FF-46DB-455F-BBB9-C579DBE30578}">
      <dgm:prSet/>
      <dgm:spPr/>
      <dgm:t>
        <a:bodyPr/>
        <a:lstStyle/>
        <a:p>
          <a:endParaRPr lang="ru-RU"/>
        </a:p>
      </dgm:t>
    </dgm:pt>
    <dgm:pt modelId="{AF8DE71C-9265-451F-9579-E34249911B3F}">
      <dgm:prSet phldrT="[Текст]"/>
      <dgm:spPr/>
      <dgm:t>
        <a:bodyPr/>
        <a:lstStyle/>
        <a:p>
          <a:r>
            <a:rPr lang="ru-RU" b="1" dirty="0" err="1" smtClean="0"/>
            <a:t>Малярійний</a:t>
          </a:r>
          <a:r>
            <a:rPr lang="ru-RU" b="1" dirty="0" smtClean="0"/>
            <a:t> </a:t>
          </a:r>
          <a:r>
            <a:rPr lang="ru-RU" b="1" dirty="0" err="1" smtClean="0"/>
            <a:t>плазмодій</a:t>
          </a:r>
          <a:endParaRPr lang="ru-RU" b="1" dirty="0"/>
        </a:p>
      </dgm:t>
    </dgm:pt>
    <dgm:pt modelId="{183C1DF8-EFFF-431A-86B3-0CDB3C7BF936}" type="parTrans" cxnId="{6820B165-3200-496F-A9F8-8859D380DADB}">
      <dgm:prSet/>
      <dgm:spPr/>
      <dgm:t>
        <a:bodyPr/>
        <a:lstStyle/>
        <a:p>
          <a:endParaRPr lang="ru-RU"/>
        </a:p>
      </dgm:t>
    </dgm:pt>
    <dgm:pt modelId="{DEFBC8BC-4915-4602-9BC8-954550AFD72D}" type="sibTrans" cxnId="{6820B165-3200-496F-A9F8-8859D380DADB}">
      <dgm:prSet/>
      <dgm:spPr/>
      <dgm:t>
        <a:bodyPr/>
        <a:lstStyle/>
        <a:p>
          <a:endParaRPr lang="ru-RU"/>
        </a:p>
      </dgm:t>
    </dgm:pt>
    <dgm:pt modelId="{8147CC43-1293-4800-8141-14EB36A7E1F7}">
      <dgm:prSet phldrT="[Текст]"/>
      <dgm:spPr/>
      <dgm:t>
        <a:bodyPr/>
        <a:lstStyle/>
        <a:p>
          <a:r>
            <a:rPr lang="ru-RU" b="1" dirty="0" err="1" smtClean="0"/>
            <a:t>Лямблія</a:t>
          </a:r>
          <a:endParaRPr lang="ru-RU" b="1" dirty="0"/>
        </a:p>
      </dgm:t>
    </dgm:pt>
    <dgm:pt modelId="{9548E999-821C-40F8-ABEA-CFE226B12D63}" type="parTrans" cxnId="{A90A612C-3BC3-4CBA-9C45-DDE85B42492D}">
      <dgm:prSet/>
      <dgm:spPr/>
      <dgm:t>
        <a:bodyPr/>
        <a:lstStyle/>
        <a:p>
          <a:endParaRPr lang="ru-RU"/>
        </a:p>
      </dgm:t>
    </dgm:pt>
    <dgm:pt modelId="{02EE828E-1F30-459B-998A-874E94B1912F}" type="sibTrans" cxnId="{A90A612C-3BC3-4CBA-9C45-DDE85B42492D}">
      <dgm:prSet/>
      <dgm:spPr/>
      <dgm:t>
        <a:bodyPr/>
        <a:lstStyle/>
        <a:p>
          <a:endParaRPr lang="ru-RU"/>
        </a:p>
      </dgm:t>
    </dgm:pt>
    <dgm:pt modelId="{28DE4413-CF3C-40B2-B70C-A5FF4B92E730}">
      <dgm:prSet phldrT="[Текст]"/>
      <dgm:spPr/>
      <dgm:t>
        <a:bodyPr/>
        <a:lstStyle/>
        <a:p>
          <a:r>
            <a:rPr lang="ru-RU" b="1" dirty="0" err="1" smtClean="0"/>
            <a:t>Коростяний</a:t>
          </a:r>
          <a:r>
            <a:rPr lang="ru-RU" b="1" dirty="0" smtClean="0"/>
            <a:t> </a:t>
          </a:r>
          <a:r>
            <a:rPr lang="ru-RU" b="1" dirty="0" err="1" smtClean="0"/>
            <a:t>свербун</a:t>
          </a:r>
          <a:endParaRPr lang="ru-RU" b="1" dirty="0"/>
        </a:p>
      </dgm:t>
    </dgm:pt>
    <dgm:pt modelId="{7133AF87-75E1-452B-9753-77FC6D67A1C5}" type="parTrans" cxnId="{495FE0F0-D5F8-4801-A306-014B3180DAE0}">
      <dgm:prSet/>
      <dgm:spPr/>
      <dgm:t>
        <a:bodyPr/>
        <a:lstStyle/>
        <a:p>
          <a:endParaRPr lang="ru-RU"/>
        </a:p>
      </dgm:t>
    </dgm:pt>
    <dgm:pt modelId="{6FC69C92-3588-4BD7-97FB-CE9431557544}" type="sibTrans" cxnId="{495FE0F0-D5F8-4801-A306-014B3180DAE0}">
      <dgm:prSet/>
      <dgm:spPr/>
      <dgm:t>
        <a:bodyPr/>
        <a:lstStyle/>
        <a:p>
          <a:endParaRPr lang="ru-RU"/>
        </a:p>
      </dgm:t>
    </dgm:pt>
    <dgm:pt modelId="{678EFE64-467D-4805-8BFF-C614E37A752B}">
      <dgm:prSet phldrT="[Текст]"/>
      <dgm:spPr/>
      <dgm:t>
        <a:bodyPr/>
        <a:lstStyle/>
        <a:p>
          <a:r>
            <a:rPr lang="ru-RU" b="1" dirty="0" err="1" smtClean="0"/>
            <a:t>Залозиця</a:t>
          </a:r>
          <a:r>
            <a:rPr lang="ru-RU" b="1" dirty="0" smtClean="0"/>
            <a:t> </a:t>
          </a:r>
          <a:r>
            <a:rPr lang="ru-RU" b="1" dirty="0" err="1" smtClean="0"/>
            <a:t>вугрова</a:t>
          </a:r>
          <a:endParaRPr lang="ru-RU" b="1" dirty="0"/>
        </a:p>
      </dgm:t>
    </dgm:pt>
    <dgm:pt modelId="{B0492B1C-F260-4631-9D0B-49BB11D60E9E}" type="parTrans" cxnId="{0F42D065-FA6E-4CB6-812D-35604186A90F}">
      <dgm:prSet/>
      <dgm:spPr/>
      <dgm:t>
        <a:bodyPr/>
        <a:lstStyle/>
        <a:p>
          <a:endParaRPr lang="ru-RU"/>
        </a:p>
      </dgm:t>
    </dgm:pt>
    <dgm:pt modelId="{9FAF3A2A-BECF-4816-B41F-A5F3F7146FDE}" type="sibTrans" cxnId="{0F42D065-FA6E-4CB6-812D-35604186A90F}">
      <dgm:prSet/>
      <dgm:spPr/>
      <dgm:t>
        <a:bodyPr/>
        <a:lstStyle/>
        <a:p>
          <a:endParaRPr lang="ru-RU"/>
        </a:p>
      </dgm:t>
    </dgm:pt>
    <dgm:pt modelId="{A53DD282-9986-45C5-90DD-A86DCF6EA79A}">
      <dgm:prSet phldrT="[Текст]"/>
      <dgm:spPr/>
      <dgm:t>
        <a:bodyPr/>
        <a:lstStyle/>
        <a:p>
          <a:r>
            <a:rPr lang="ru-RU" b="1" dirty="0" err="1" smtClean="0"/>
            <a:t>Гострик</a:t>
          </a:r>
          <a:endParaRPr lang="ru-RU" b="1" dirty="0"/>
        </a:p>
      </dgm:t>
    </dgm:pt>
    <dgm:pt modelId="{F22B6A52-3C05-4F3F-B7F6-B8CE84AFDD12}" type="parTrans" cxnId="{C1CEF555-272E-41D6-8CDD-AA00E56CFBC8}">
      <dgm:prSet/>
      <dgm:spPr/>
      <dgm:t>
        <a:bodyPr/>
        <a:lstStyle/>
        <a:p>
          <a:endParaRPr lang="ru-RU"/>
        </a:p>
      </dgm:t>
    </dgm:pt>
    <dgm:pt modelId="{76439096-591E-449A-8D52-8CD96F8EE9BE}" type="sibTrans" cxnId="{C1CEF555-272E-41D6-8CDD-AA00E56CFBC8}">
      <dgm:prSet/>
      <dgm:spPr/>
      <dgm:t>
        <a:bodyPr/>
        <a:lstStyle/>
        <a:p>
          <a:endParaRPr lang="ru-RU"/>
        </a:p>
      </dgm:t>
    </dgm:pt>
    <dgm:pt modelId="{744F505A-AAC1-47B6-B7CE-A1D99CE6B815}">
      <dgm:prSet phldrT="[Текст]"/>
      <dgm:spPr/>
      <dgm:t>
        <a:bodyPr/>
        <a:lstStyle/>
        <a:p>
          <a:r>
            <a:rPr lang="ru-RU" b="1" dirty="0" err="1" smtClean="0"/>
            <a:t>П'явка</a:t>
          </a:r>
          <a:r>
            <a:rPr lang="ru-RU" b="1" dirty="0" smtClean="0"/>
            <a:t> </a:t>
          </a:r>
          <a:r>
            <a:rPr lang="ru-RU" b="1" dirty="0" err="1" smtClean="0"/>
            <a:t>медична</a:t>
          </a:r>
          <a:endParaRPr lang="ru-RU" b="1" dirty="0"/>
        </a:p>
      </dgm:t>
    </dgm:pt>
    <dgm:pt modelId="{FDC5D9E3-C7C4-4A56-AAFB-F0EA9456C4F6}" type="parTrans" cxnId="{A83DD965-F57C-4E52-B8F5-8CD78DEDD3F2}">
      <dgm:prSet/>
      <dgm:spPr/>
      <dgm:t>
        <a:bodyPr/>
        <a:lstStyle/>
        <a:p>
          <a:endParaRPr lang="ru-RU"/>
        </a:p>
      </dgm:t>
    </dgm:pt>
    <dgm:pt modelId="{20CA2E16-ACB9-4319-BB64-70356BA89EAD}" type="sibTrans" cxnId="{A83DD965-F57C-4E52-B8F5-8CD78DEDD3F2}">
      <dgm:prSet/>
      <dgm:spPr/>
      <dgm:t>
        <a:bodyPr/>
        <a:lstStyle/>
        <a:p>
          <a:endParaRPr lang="ru-RU"/>
        </a:p>
      </dgm:t>
    </dgm:pt>
    <dgm:pt modelId="{FF83EDE0-A0FF-48D2-83F1-622286893F03}">
      <dgm:prSet phldrT="[Текст]"/>
      <dgm:spPr/>
      <dgm:t>
        <a:bodyPr/>
        <a:lstStyle/>
        <a:p>
          <a:r>
            <a:rPr lang="ru-RU" b="1" dirty="0" err="1" smtClean="0"/>
            <a:t>Сомик</a:t>
          </a:r>
          <a:r>
            <a:rPr lang="ru-RU" b="1" dirty="0" smtClean="0"/>
            <a:t> </a:t>
          </a:r>
          <a:r>
            <a:rPr lang="ru-RU" b="1" dirty="0" err="1" smtClean="0"/>
            <a:t>кандіру</a:t>
          </a:r>
          <a:endParaRPr lang="ru-RU" b="1" dirty="0"/>
        </a:p>
      </dgm:t>
    </dgm:pt>
    <dgm:pt modelId="{FC2D91BA-0A00-47A9-9520-93944857B261}" type="parTrans" cxnId="{4F52AB82-8197-4F71-886F-671DE51A6139}">
      <dgm:prSet/>
      <dgm:spPr/>
      <dgm:t>
        <a:bodyPr/>
        <a:lstStyle/>
        <a:p>
          <a:endParaRPr lang="ru-RU"/>
        </a:p>
      </dgm:t>
    </dgm:pt>
    <dgm:pt modelId="{43775710-896A-46F0-8D97-7F6D4BB1B918}" type="sibTrans" cxnId="{4F52AB82-8197-4F71-886F-671DE51A6139}">
      <dgm:prSet/>
      <dgm:spPr/>
      <dgm:t>
        <a:bodyPr/>
        <a:lstStyle/>
        <a:p>
          <a:endParaRPr lang="ru-RU"/>
        </a:p>
      </dgm:t>
    </dgm:pt>
    <dgm:pt modelId="{680C4472-B251-4A8C-9056-405C9F837E06}" type="pres">
      <dgm:prSet presAssocID="{50046A8A-2946-44A3-803D-425765B510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3FB0CC-C21F-45FD-9876-57CB811D24A8}" type="pres">
      <dgm:prSet presAssocID="{233D6692-74CD-42DA-A47A-EEB953422213}" presName="compNode" presStyleCnt="0"/>
      <dgm:spPr/>
    </dgm:pt>
    <dgm:pt modelId="{E9D12763-959F-4DB4-A89E-DE312582CFFB}" type="pres">
      <dgm:prSet presAssocID="{233D6692-74CD-42DA-A47A-EEB953422213}" presName="pictRect" presStyleLbl="node1" presStyleIdx="0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208C874-13BC-4E3F-B5E8-60DCFE593FEB}" type="pres">
      <dgm:prSet presAssocID="{233D6692-74CD-42DA-A47A-EEB953422213}" presName="textRec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9EE2F-B45E-4018-9297-3AE92889BB7B}" type="pres">
      <dgm:prSet presAssocID="{2F400959-3EDB-4616-9965-7268C1EBE08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CD4EE19-4B34-4824-B50A-F384A0AA1A17}" type="pres">
      <dgm:prSet presAssocID="{AF8DE71C-9265-451F-9579-E34249911B3F}" presName="compNode" presStyleCnt="0"/>
      <dgm:spPr/>
    </dgm:pt>
    <dgm:pt modelId="{5A6B7761-3896-4BA4-935F-E0ADEDDB0CAA}" type="pres">
      <dgm:prSet presAssocID="{AF8DE71C-9265-451F-9579-E34249911B3F}" presName="pictRect" presStyleLbl="node1" presStyleIdx="1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2763FBC-1AF4-40E7-94A8-B5BF99118B96}" type="pres">
      <dgm:prSet presAssocID="{AF8DE71C-9265-451F-9579-E34249911B3F}" presName="textRec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968F5-08FD-4CFA-BAC8-D88B6B89647B}" type="pres">
      <dgm:prSet presAssocID="{DEFBC8BC-4915-4602-9BC8-954550AFD72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44BBDB6-DAE6-4B66-8CE2-2BB9F5007D59}" type="pres">
      <dgm:prSet presAssocID="{8147CC43-1293-4800-8141-14EB36A7E1F7}" presName="compNode" presStyleCnt="0"/>
      <dgm:spPr/>
    </dgm:pt>
    <dgm:pt modelId="{0660BE0C-2AB6-492B-8110-9041635DE751}" type="pres">
      <dgm:prSet presAssocID="{8147CC43-1293-4800-8141-14EB36A7E1F7}" presName="pictRect" presStyleLbl="node1" presStyleIdx="2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EFC80F0-4E1C-49BF-8D4F-1F6FF2F80DB6}" type="pres">
      <dgm:prSet presAssocID="{8147CC43-1293-4800-8141-14EB36A7E1F7}" presName="textRec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715A2-25A5-4F54-9BEA-63A01389C86C}" type="pres">
      <dgm:prSet presAssocID="{02EE828E-1F30-459B-998A-874E94B1912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04D4BDB-2672-4AAF-A7C8-39F7E121FD7C}" type="pres">
      <dgm:prSet presAssocID="{28DE4413-CF3C-40B2-B70C-A5FF4B92E730}" presName="compNode" presStyleCnt="0"/>
      <dgm:spPr/>
    </dgm:pt>
    <dgm:pt modelId="{657C87BC-6D79-45BE-B6A2-4274F2DEF9C4}" type="pres">
      <dgm:prSet presAssocID="{28DE4413-CF3C-40B2-B70C-A5FF4B92E730}" presName="pictRect" presStyleLbl="node1" presStyleIdx="3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32971FEC-ADCB-41C7-961B-E4662E859BF8}" type="pres">
      <dgm:prSet presAssocID="{28DE4413-CF3C-40B2-B70C-A5FF4B92E730}" presName="textRec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3C0CF-DB1A-4DDF-9835-F2BE65356393}" type="pres">
      <dgm:prSet presAssocID="{6FC69C92-3588-4BD7-97FB-CE943155754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E49BEE7-023C-4B90-9062-B26B933A5B55}" type="pres">
      <dgm:prSet presAssocID="{678EFE64-467D-4805-8BFF-C614E37A752B}" presName="compNode" presStyleCnt="0"/>
      <dgm:spPr/>
    </dgm:pt>
    <dgm:pt modelId="{20C2D1B6-1628-4F54-AD19-34C5C05FAD0C}" type="pres">
      <dgm:prSet presAssocID="{678EFE64-467D-4805-8BFF-C614E37A752B}" presName="pictRect" presStyleLbl="node1" presStyleIdx="4" presStyleCnt="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A514D0-A9D3-4703-AD64-FCF56A4A5134}" type="pres">
      <dgm:prSet presAssocID="{678EFE64-467D-4805-8BFF-C614E37A752B}" presName="textRec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7FD51-23A4-438F-8807-FB73E1554F76}" type="pres">
      <dgm:prSet presAssocID="{9FAF3A2A-BECF-4816-B41F-A5F3F7146FD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8817AEC-35DC-45E7-89C9-EFEA981A957A}" type="pres">
      <dgm:prSet presAssocID="{A53DD282-9986-45C5-90DD-A86DCF6EA79A}" presName="compNode" presStyleCnt="0"/>
      <dgm:spPr/>
    </dgm:pt>
    <dgm:pt modelId="{E83D37D5-3734-4487-B955-6314B23F441C}" type="pres">
      <dgm:prSet presAssocID="{A53DD282-9986-45C5-90DD-A86DCF6EA79A}" presName="pictRect" presStyleLbl="node1" presStyleIdx="5" presStyleCnt="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56E3A5D2-7099-49D4-9F32-2A4A27751579}" type="pres">
      <dgm:prSet presAssocID="{A53DD282-9986-45C5-90DD-A86DCF6EA79A}" presName="textRec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652E4-20E3-4A65-BCFD-E2399D18CD53}" type="pres">
      <dgm:prSet presAssocID="{76439096-591E-449A-8D52-8CD96F8EE9B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4195D92-FD39-4807-8602-0D2A74851CC0}" type="pres">
      <dgm:prSet presAssocID="{744F505A-AAC1-47B6-B7CE-A1D99CE6B815}" presName="compNode" presStyleCnt="0"/>
      <dgm:spPr/>
    </dgm:pt>
    <dgm:pt modelId="{7C5F6D04-073D-4C99-93C3-93F5F8627A76}" type="pres">
      <dgm:prSet presAssocID="{744F505A-AAC1-47B6-B7CE-A1D99CE6B815}" presName="pictRect" presStyleLbl="node1" presStyleIdx="6" presStyleCnt="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6325B5EF-9335-488B-A867-8B68D6B856A5}" type="pres">
      <dgm:prSet presAssocID="{744F505A-AAC1-47B6-B7CE-A1D99CE6B815}" presName="textRec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5D74A-53B8-4A90-926F-869263B4F002}" type="pres">
      <dgm:prSet presAssocID="{20CA2E16-ACB9-4319-BB64-70356BA89EA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A70F071-44F7-4EFD-927F-8FBD1DDA55FE}" type="pres">
      <dgm:prSet presAssocID="{FF83EDE0-A0FF-48D2-83F1-622286893F03}" presName="compNode" presStyleCnt="0"/>
      <dgm:spPr/>
    </dgm:pt>
    <dgm:pt modelId="{DE93C6CE-A033-4D29-8ABE-3C942B01C251}" type="pres">
      <dgm:prSet presAssocID="{FF83EDE0-A0FF-48D2-83F1-622286893F03}" presName="pictRect" presStyleLbl="node1" presStyleIdx="7" presStyleCnt="8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15BA46-8187-4F74-BE51-7C1B69CA644F}" type="pres">
      <dgm:prSet presAssocID="{FF83EDE0-A0FF-48D2-83F1-622286893F03}" presName="textRec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7B6E5A-4E45-4CF3-9678-55BD08299599}" type="presOf" srcId="{50046A8A-2946-44A3-803D-425765B5108C}" destId="{680C4472-B251-4A8C-9056-405C9F837E06}" srcOrd="0" destOrd="0" presId="urn:microsoft.com/office/officeart/2005/8/layout/pList1#1"/>
    <dgm:cxn modelId="{1D2D0F9C-6360-40AA-89CD-10734C855023}" type="presOf" srcId="{76439096-591E-449A-8D52-8CD96F8EE9BE}" destId="{B9A652E4-20E3-4A65-BCFD-E2399D18CD53}" srcOrd="0" destOrd="0" presId="urn:microsoft.com/office/officeart/2005/8/layout/pList1#1"/>
    <dgm:cxn modelId="{8C5208FF-46DB-455F-BBB9-C579DBE30578}" srcId="{50046A8A-2946-44A3-803D-425765B5108C}" destId="{233D6692-74CD-42DA-A47A-EEB953422213}" srcOrd="0" destOrd="0" parTransId="{B1B313D1-4E41-4B8B-8544-1165ACE2E102}" sibTransId="{2F400959-3EDB-4616-9965-7268C1EBE08A}"/>
    <dgm:cxn modelId="{8F30C157-5C63-4D75-A0AC-ED7318810F57}" type="presOf" srcId="{2F400959-3EDB-4616-9965-7268C1EBE08A}" destId="{2B39EE2F-B45E-4018-9297-3AE92889BB7B}" srcOrd="0" destOrd="0" presId="urn:microsoft.com/office/officeart/2005/8/layout/pList1#1"/>
    <dgm:cxn modelId="{635650C0-1EF6-4B8D-8563-8528864AD223}" type="presOf" srcId="{DEFBC8BC-4915-4602-9BC8-954550AFD72D}" destId="{4F1968F5-08FD-4CFA-BAC8-D88B6B89647B}" srcOrd="0" destOrd="0" presId="urn:microsoft.com/office/officeart/2005/8/layout/pList1#1"/>
    <dgm:cxn modelId="{FC2E1BDB-021C-4FD7-9673-67B8584E29A7}" type="presOf" srcId="{AF8DE71C-9265-451F-9579-E34249911B3F}" destId="{B2763FBC-1AF4-40E7-94A8-B5BF99118B96}" srcOrd="0" destOrd="0" presId="urn:microsoft.com/office/officeart/2005/8/layout/pList1#1"/>
    <dgm:cxn modelId="{D27EF468-8553-498F-9E34-B2EABA4CF456}" type="presOf" srcId="{20CA2E16-ACB9-4319-BB64-70356BA89EAD}" destId="{A9E5D74A-53B8-4A90-926F-869263B4F002}" srcOrd="0" destOrd="0" presId="urn:microsoft.com/office/officeart/2005/8/layout/pList1#1"/>
    <dgm:cxn modelId="{9D855C88-DAEE-44B3-BB55-964B9BCEBBFB}" type="presOf" srcId="{678EFE64-467D-4805-8BFF-C614E37A752B}" destId="{46A514D0-A9D3-4703-AD64-FCF56A4A5134}" srcOrd="0" destOrd="0" presId="urn:microsoft.com/office/officeart/2005/8/layout/pList1#1"/>
    <dgm:cxn modelId="{6820B165-3200-496F-A9F8-8859D380DADB}" srcId="{50046A8A-2946-44A3-803D-425765B5108C}" destId="{AF8DE71C-9265-451F-9579-E34249911B3F}" srcOrd="1" destOrd="0" parTransId="{183C1DF8-EFFF-431A-86B3-0CDB3C7BF936}" sibTransId="{DEFBC8BC-4915-4602-9BC8-954550AFD72D}"/>
    <dgm:cxn modelId="{495FE0F0-D5F8-4801-A306-014B3180DAE0}" srcId="{50046A8A-2946-44A3-803D-425765B5108C}" destId="{28DE4413-CF3C-40B2-B70C-A5FF4B92E730}" srcOrd="3" destOrd="0" parTransId="{7133AF87-75E1-452B-9753-77FC6D67A1C5}" sibTransId="{6FC69C92-3588-4BD7-97FB-CE9431557544}"/>
    <dgm:cxn modelId="{A83DD965-F57C-4E52-B8F5-8CD78DEDD3F2}" srcId="{50046A8A-2946-44A3-803D-425765B5108C}" destId="{744F505A-AAC1-47B6-B7CE-A1D99CE6B815}" srcOrd="6" destOrd="0" parTransId="{FDC5D9E3-C7C4-4A56-AAFB-F0EA9456C4F6}" sibTransId="{20CA2E16-ACB9-4319-BB64-70356BA89EAD}"/>
    <dgm:cxn modelId="{FDFE72A5-050D-4D49-ABD4-12B36B829890}" type="presOf" srcId="{9FAF3A2A-BECF-4816-B41F-A5F3F7146FDE}" destId="{A687FD51-23A4-438F-8807-FB73E1554F76}" srcOrd="0" destOrd="0" presId="urn:microsoft.com/office/officeart/2005/8/layout/pList1#1"/>
    <dgm:cxn modelId="{0F42D065-FA6E-4CB6-812D-35604186A90F}" srcId="{50046A8A-2946-44A3-803D-425765B5108C}" destId="{678EFE64-467D-4805-8BFF-C614E37A752B}" srcOrd="4" destOrd="0" parTransId="{B0492B1C-F260-4631-9D0B-49BB11D60E9E}" sibTransId="{9FAF3A2A-BECF-4816-B41F-A5F3F7146FDE}"/>
    <dgm:cxn modelId="{C1CEF555-272E-41D6-8CDD-AA00E56CFBC8}" srcId="{50046A8A-2946-44A3-803D-425765B5108C}" destId="{A53DD282-9986-45C5-90DD-A86DCF6EA79A}" srcOrd="5" destOrd="0" parTransId="{F22B6A52-3C05-4F3F-B7F6-B8CE84AFDD12}" sibTransId="{76439096-591E-449A-8D52-8CD96F8EE9BE}"/>
    <dgm:cxn modelId="{C7E230B9-3F13-4EBA-9499-DB789D5927E1}" type="presOf" srcId="{02EE828E-1F30-459B-998A-874E94B1912F}" destId="{051715A2-25A5-4F54-9BEA-63A01389C86C}" srcOrd="0" destOrd="0" presId="urn:microsoft.com/office/officeart/2005/8/layout/pList1#1"/>
    <dgm:cxn modelId="{A90A612C-3BC3-4CBA-9C45-DDE85B42492D}" srcId="{50046A8A-2946-44A3-803D-425765B5108C}" destId="{8147CC43-1293-4800-8141-14EB36A7E1F7}" srcOrd="2" destOrd="0" parTransId="{9548E999-821C-40F8-ABEA-CFE226B12D63}" sibTransId="{02EE828E-1F30-459B-998A-874E94B1912F}"/>
    <dgm:cxn modelId="{6D13A0B0-2F71-4879-9E55-B4075B8ADC73}" type="presOf" srcId="{233D6692-74CD-42DA-A47A-EEB953422213}" destId="{8208C874-13BC-4E3F-B5E8-60DCFE593FEB}" srcOrd="0" destOrd="0" presId="urn:microsoft.com/office/officeart/2005/8/layout/pList1#1"/>
    <dgm:cxn modelId="{CC00B03E-FD55-4359-BCC7-12A94050A5BA}" type="presOf" srcId="{FF83EDE0-A0FF-48D2-83F1-622286893F03}" destId="{1515BA46-8187-4F74-BE51-7C1B69CA644F}" srcOrd="0" destOrd="0" presId="urn:microsoft.com/office/officeart/2005/8/layout/pList1#1"/>
    <dgm:cxn modelId="{C69FB113-EF79-4E7F-B31D-B494A24C8B20}" type="presOf" srcId="{A53DD282-9986-45C5-90DD-A86DCF6EA79A}" destId="{56E3A5D2-7099-49D4-9F32-2A4A27751579}" srcOrd="0" destOrd="0" presId="urn:microsoft.com/office/officeart/2005/8/layout/pList1#1"/>
    <dgm:cxn modelId="{312B127A-A353-4D01-AE83-E40223D2E7C1}" type="presOf" srcId="{6FC69C92-3588-4BD7-97FB-CE9431557544}" destId="{5833C0CF-DB1A-4DDF-9835-F2BE65356393}" srcOrd="0" destOrd="0" presId="urn:microsoft.com/office/officeart/2005/8/layout/pList1#1"/>
    <dgm:cxn modelId="{F5C41822-1F60-44DF-A3E4-6771C82D289D}" type="presOf" srcId="{8147CC43-1293-4800-8141-14EB36A7E1F7}" destId="{EEFC80F0-4E1C-49BF-8D4F-1F6FF2F80DB6}" srcOrd="0" destOrd="0" presId="urn:microsoft.com/office/officeart/2005/8/layout/pList1#1"/>
    <dgm:cxn modelId="{0C943B8B-53A7-49FD-9AD4-B83A43882337}" type="presOf" srcId="{744F505A-AAC1-47B6-B7CE-A1D99CE6B815}" destId="{6325B5EF-9335-488B-A867-8B68D6B856A5}" srcOrd="0" destOrd="0" presId="urn:microsoft.com/office/officeart/2005/8/layout/pList1#1"/>
    <dgm:cxn modelId="{F2EA587D-15B4-46C2-BE5C-D6307D87DA56}" type="presOf" srcId="{28DE4413-CF3C-40B2-B70C-A5FF4B92E730}" destId="{32971FEC-ADCB-41C7-961B-E4662E859BF8}" srcOrd="0" destOrd="0" presId="urn:microsoft.com/office/officeart/2005/8/layout/pList1#1"/>
    <dgm:cxn modelId="{4F52AB82-8197-4F71-886F-671DE51A6139}" srcId="{50046A8A-2946-44A3-803D-425765B5108C}" destId="{FF83EDE0-A0FF-48D2-83F1-622286893F03}" srcOrd="7" destOrd="0" parTransId="{FC2D91BA-0A00-47A9-9520-93944857B261}" sibTransId="{43775710-896A-46F0-8D97-7F6D4BB1B918}"/>
    <dgm:cxn modelId="{A51EEBD4-93D2-4C43-9A74-5B0A44F26EBC}" type="presParOf" srcId="{680C4472-B251-4A8C-9056-405C9F837E06}" destId="{8C3FB0CC-C21F-45FD-9876-57CB811D24A8}" srcOrd="0" destOrd="0" presId="urn:microsoft.com/office/officeart/2005/8/layout/pList1#1"/>
    <dgm:cxn modelId="{85959ED7-3553-4504-9884-0BEEA2792A1F}" type="presParOf" srcId="{8C3FB0CC-C21F-45FD-9876-57CB811D24A8}" destId="{E9D12763-959F-4DB4-A89E-DE312582CFFB}" srcOrd="0" destOrd="0" presId="urn:microsoft.com/office/officeart/2005/8/layout/pList1#1"/>
    <dgm:cxn modelId="{13D826B2-2013-4863-AD74-62D1F2EE6A5D}" type="presParOf" srcId="{8C3FB0CC-C21F-45FD-9876-57CB811D24A8}" destId="{8208C874-13BC-4E3F-B5E8-60DCFE593FEB}" srcOrd="1" destOrd="0" presId="urn:microsoft.com/office/officeart/2005/8/layout/pList1#1"/>
    <dgm:cxn modelId="{650BF0CE-64BD-4E34-A6B8-260C404B6F9C}" type="presParOf" srcId="{680C4472-B251-4A8C-9056-405C9F837E06}" destId="{2B39EE2F-B45E-4018-9297-3AE92889BB7B}" srcOrd="1" destOrd="0" presId="urn:microsoft.com/office/officeart/2005/8/layout/pList1#1"/>
    <dgm:cxn modelId="{27D3C47B-9D53-4198-8B87-179DBDF75454}" type="presParOf" srcId="{680C4472-B251-4A8C-9056-405C9F837E06}" destId="{5CD4EE19-4B34-4824-B50A-F384A0AA1A17}" srcOrd="2" destOrd="0" presId="urn:microsoft.com/office/officeart/2005/8/layout/pList1#1"/>
    <dgm:cxn modelId="{4F38ECEB-A51D-4A71-B877-60A23BC39A94}" type="presParOf" srcId="{5CD4EE19-4B34-4824-B50A-F384A0AA1A17}" destId="{5A6B7761-3896-4BA4-935F-E0ADEDDB0CAA}" srcOrd="0" destOrd="0" presId="urn:microsoft.com/office/officeart/2005/8/layout/pList1#1"/>
    <dgm:cxn modelId="{9BB66125-6415-4AC9-A45E-CFE96F7802C3}" type="presParOf" srcId="{5CD4EE19-4B34-4824-B50A-F384A0AA1A17}" destId="{B2763FBC-1AF4-40E7-94A8-B5BF99118B96}" srcOrd="1" destOrd="0" presId="urn:microsoft.com/office/officeart/2005/8/layout/pList1#1"/>
    <dgm:cxn modelId="{46911407-34EF-4F3F-88F6-1CE75BD45D9F}" type="presParOf" srcId="{680C4472-B251-4A8C-9056-405C9F837E06}" destId="{4F1968F5-08FD-4CFA-BAC8-D88B6B89647B}" srcOrd="3" destOrd="0" presId="urn:microsoft.com/office/officeart/2005/8/layout/pList1#1"/>
    <dgm:cxn modelId="{A70FA444-6ACC-4699-978C-92E36E4B0D3B}" type="presParOf" srcId="{680C4472-B251-4A8C-9056-405C9F837E06}" destId="{A44BBDB6-DAE6-4B66-8CE2-2BB9F5007D59}" srcOrd="4" destOrd="0" presId="urn:microsoft.com/office/officeart/2005/8/layout/pList1#1"/>
    <dgm:cxn modelId="{6D6F7947-DD75-4709-8E83-BB341FE96366}" type="presParOf" srcId="{A44BBDB6-DAE6-4B66-8CE2-2BB9F5007D59}" destId="{0660BE0C-2AB6-492B-8110-9041635DE751}" srcOrd="0" destOrd="0" presId="urn:microsoft.com/office/officeart/2005/8/layout/pList1#1"/>
    <dgm:cxn modelId="{A5128334-8F38-412C-A4A3-1658A6144AB7}" type="presParOf" srcId="{A44BBDB6-DAE6-4B66-8CE2-2BB9F5007D59}" destId="{EEFC80F0-4E1C-49BF-8D4F-1F6FF2F80DB6}" srcOrd="1" destOrd="0" presId="urn:microsoft.com/office/officeart/2005/8/layout/pList1#1"/>
    <dgm:cxn modelId="{BAF1C8A8-0620-408E-8A9C-8962EF21E542}" type="presParOf" srcId="{680C4472-B251-4A8C-9056-405C9F837E06}" destId="{051715A2-25A5-4F54-9BEA-63A01389C86C}" srcOrd="5" destOrd="0" presId="urn:microsoft.com/office/officeart/2005/8/layout/pList1#1"/>
    <dgm:cxn modelId="{713391E7-3BCE-4442-9D92-A0FB0A3D2B24}" type="presParOf" srcId="{680C4472-B251-4A8C-9056-405C9F837E06}" destId="{204D4BDB-2672-4AAF-A7C8-39F7E121FD7C}" srcOrd="6" destOrd="0" presId="urn:microsoft.com/office/officeart/2005/8/layout/pList1#1"/>
    <dgm:cxn modelId="{4F311A50-FED4-41E5-AE03-05AEA9DB3243}" type="presParOf" srcId="{204D4BDB-2672-4AAF-A7C8-39F7E121FD7C}" destId="{657C87BC-6D79-45BE-B6A2-4274F2DEF9C4}" srcOrd="0" destOrd="0" presId="urn:microsoft.com/office/officeart/2005/8/layout/pList1#1"/>
    <dgm:cxn modelId="{83D113A5-2944-4209-A5ED-32357011361F}" type="presParOf" srcId="{204D4BDB-2672-4AAF-A7C8-39F7E121FD7C}" destId="{32971FEC-ADCB-41C7-961B-E4662E859BF8}" srcOrd="1" destOrd="0" presId="urn:microsoft.com/office/officeart/2005/8/layout/pList1#1"/>
    <dgm:cxn modelId="{BC96E0A9-DFEB-4EDD-86B2-BFB7B94FA43F}" type="presParOf" srcId="{680C4472-B251-4A8C-9056-405C9F837E06}" destId="{5833C0CF-DB1A-4DDF-9835-F2BE65356393}" srcOrd="7" destOrd="0" presId="urn:microsoft.com/office/officeart/2005/8/layout/pList1#1"/>
    <dgm:cxn modelId="{F2DB6F52-701A-4FF1-9CD2-6F2A0FE0A35C}" type="presParOf" srcId="{680C4472-B251-4A8C-9056-405C9F837E06}" destId="{DE49BEE7-023C-4B90-9062-B26B933A5B55}" srcOrd="8" destOrd="0" presId="urn:microsoft.com/office/officeart/2005/8/layout/pList1#1"/>
    <dgm:cxn modelId="{51E6EB7A-5D78-409F-95E7-709360A18F04}" type="presParOf" srcId="{DE49BEE7-023C-4B90-9062-B26B933A5B55}" destId="{20C2D1B6-1628-4F54-AD19-34C5C05FAD0C}" srcOrd="0" destOrd="0" presId="urn:microsoft.com/office/officeart/2005/8/layout/pList1#1"/>
    <dgm:cxn modelId="{625DEB93-D291-498A-980C-D00582F85CFD}" type="presParOf" srcId="{DE49BEE7-023C-4B90-9062-B26B933A5B55}" destId="{46A514D0-A9D3-4703-AD64-FCF56A4A5134}" srcOrd="1" destOrd="0" presId="urn:microsoft.com/office/officeart/2005/8/layout/pList1#1"/>
    <dgm:cxn modelId="{ADEB4ED4-A846-400A-9C58-A2CE96C99C58}" type="presParOf" srcId="{680C4472-B251-4A8C-9056-405C9F837E06}" destId="{A687FD51-23A4-438F-8807-FB73E1554F76}" srcOrd="9" destOrd="0" presId="urn:microsoft.com/office/officeart/2005/8/layout/pList1#1"/>
    <dgm:cxn modelId="{54D9A65E-6407-412E-AE90-CDC27AA0712C}" type="presParOf" srcId="{680C4472-B251-4A8C-9056-405C9F837E06}" destId="{58817AEC-35DC-45E7-89C9-EFEA981A957A}" srcOrd="10" destOrd="0" presId="urn:microsoft.com/office/officeart/2005/8/layout/pList1#1"/>
    <dgm:cxn modelId="{A6399F02-2A9B-48BE-94A4-21B893B5A628}" type="presParOf" srcId="{58817AEC-35DC-45E7-89C9-EFEA981A957A}" destId="{E83D37D5-3734-4487-B955-6314B23F441C}" srcOrd="0" destOrd="0" presId="urn:microsoft.com/office/officeart/2005/8/layout/pList1#1"/>
    <dgm:cxn modelId="{D8BCA032-0D2D-4674-82E1-74E41EAE836B}" type="presParOf" srcId="{58817AEC-35DC-45E7-89C9-EFEA981A957A}" destId="{56E3A5D2-7099-49D4-9F32-2A4A27751579}" srcOrd="1" destOrd="0" presId="urn:microsoft.com/office/officeart/2005/8/layout/pList1#1"/>
    <dgm:cxn modelId="{E795207D-7FE7-4465-8927-FA6149581B19}" type="presParOf" srcId="{680C4472-B251-4A8C-9056-405C9F837E06}" destId="{B9A652E4-20E3-4A65-BCFD-E2399D18CD53}" srcOrd="11" destOrd="0" presId="urn:microsoft.com/office/officeart/2005/8/layout/pList1#1"/>
    <dgm:cxn modelId="{D6D84FB8-BD1B-4B23-9CF7-82FAF7A6FABA}" type="presParOf" srcId="{680C4472-B251-4A8C-9056-405C9F837E06}" destId="{04195D92-FD39-4807-8602-0D2A74851CC0}" srcOrd="12" destOrd="0" presId="urn:microsoft.com/office/officeart/2005/8/layout/pList1#1"/>
    <dgm:cxn modelId="{56B83B6B-2C4A-4883-9DFA-7F0CB14E365E}" type="presParOf" srcId="{04195D92-FD39-4807-8602-0D2A74851CC0}" destId="{7C5F6D04-073D-4C99-93C3-93F5F8627A76}" srcOrd="0" destOrd="0" presId="urn:microsoft.com/office/officeart/2005/8/layout/pList1#1"/>
    <dgm:cxn modelId="{D03DEB9E-D741-45AF-905C-8E7041CEEDBB}" type="presParOf" srcId="{04195D92-FD39-4807-8602-0D2A74851CC0}" destId="{6325B5EF-9335-488B-A867-8B68D6B856A5}" srcOrd="1" destOrd="0" presId="urn:microsoft.com/office/officeart/2005/8/layout/pList1#1"/>
    <dgm:cxn modelId="{844127B7-1C0D-417D-A452-1B4634456A3F}" type="presParOf" srcId="{680C4472-B251-4A8C-9056-405C9F837E06}" destId="{A9E5D74A-53B8-4A90-926F-869263B4F002}" srcOrd="13" destOrd="0" presId="urn:microsoft.com/office/officeart/2005/8/layout/pList1#1"/>
    <dgm:cxn modelId="{B7A32B28-631A-4F78-816F-9A066319F011}" type="presParOf" srcId="{680C4472-B251-4A8C-9056-405C9F837E06}" destId="{5A70F071-44F7-4EFD-927F-8FBD1DDA55FE}" srcOrd="14" destOrd="0" presId="urn:microsoft.com/office/officeart/2005/8/layout/pList1#1"/>
    <dgm:cxn modelId="{25C13F79-D555-4E74-A516-DC08A922BFD4}" type="presParOf" srcId="{5A70F071-44F7-4EFD-927F-8FBD1DDA55FE}" destId="{DE93C6CE-A033-4D29-8ABE-3C942B01C251}" srcOrd="0" destOrd="0" presId="urn:microsoft.com/office/officeart/2005/8/layout/pList1#1"/>
    <dgm:cxn modelId="{CCACE425-FDCB-4C06-A615-50652525630C}" type="presParOf" srcId="{5A70F071-44F7-4EFD-927F-8FBD1DDA55FE}" destId="{1515BA46-8187-4F74-BE51-7C1B69CA644F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2359B6-29F8-4B9B-B152-B7367F4AF394}" type="doc">
      <dgm:prSet loTypeId="urn:microsoft.com/office/officeart/2005/8/layout/default#1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CD3408CE-AF97-4F91-A068-4B16ACF4A2D0}">
      <dgm:prSet phldrT="[Текст]"/>
      <dgm:spPr/>
      <dgm:t>
        <a:bodyPr/>
        <a:lstStyle/>
        <a:p>
          <a:r>
            <a:rPr lang="ru-RU" b="1" dirty="0" err="1" smtClean="0"/>
            <a:t>Збудниками</a:t>
          </a:r>
          <a:r>
            <a:rPr lang="ru-RU" b="1" dirty="0" smtClean="0"/>
            <a:t> є </a:t>
          </a:r>
          <a:r>
            <a:rPr lang="ru-RU" b="1" dirty="0" err="1" smtClean="0"/>
            <a:t>паразитичні</a:t>
          </a:r>
          <a:r>
            <a:rPr lang="ru-RU" b="1" dirty="0" smtClean="0"/>
            <a:t> </a:t>
          </a:r>
          <a:r>
            <a:rPr lang="ru-RU" b="1" dirty="0" err="1" smtClean="0"/>
            <a:t>тварини</a:t>
          </a:r>
          <a:endParaRPr lang="ru-RU" b="1" dirty="0"/>
        </a:p>
      </dgm:t>
    </dgm:pt>
    <dgm:pt modelId="{103C59D8-8B4E-49DE-8629-FDC5812EA951}" type="parTrans" cxnId="{B088FBD7-872E-4596-A12D-95396FF82E3C}">
      <dgm:prSet/>
      <dgm:spPr/>
      <dgm:t>
        <a:bodyPr/>
        <a:lstStyle/>
        <a:p>
          <a:endParaRPr lang="ru-RU"/>
        </a:p>
      </dgm:t>
    </dgm:pt>
    <dgm:pt modelId="{E1A51562-5BCB-4548-956B-F4429F5782F4}" type="sibTrans" cxnId="{B088FBD7-872E-4596-A12D-95396FF82E3C}">
      <dgm:prSet/>
      <dgm:spPr/>
      <dgm:t>
        <a:bodyPr/>
        <a:lstStyle/>
        <a:p>
          <a:endParaRPr lang="ru-RU"/>
        </a:p>
      </dgm:t>
    </dgm:pt>
    <dgm:pt modelId="{66916628-7DBE-4262-AA5C-E984AC013227}">
      <dgm:prSet phldrT="[Текст]"/>
      <dgm:spPr/>
      <dgm:t>
        <a:bodyPr/>
        <a:lstStyle/>
        <a:p>
          <a:r>
            <a:rPr lang="ru-RU" b="1" dirty="0" err="1" smtClean="0"/>
            <a:t>Специфічність</a:t>
          </a:r>
          <a:endParaRPr lang="ru-RU" b="1" dirty="0"/>
        </a:p>
      </dgm:t>
    </dgm:pt>
    <dgm:pt modelId="{34A0DB10-8245-492D-917D-1CF3DD4A5B2C}" type="parTrans" cxnId="{0286332E-8811-401E-8F11-6EC3E6F6BA53}">
      <dgm:prSet/>
      <dgm:spPr/>
      <dgm:t>
        <a:bodyPr/>
        <a:lstStyle/>
        <a:p>
          <a:endParaRPr lang="ru-RU"/>
        </a:p>
      </dgm:t>
    </dgm:pt>
    <dgm:pt modelId="{CD92D193-A615-43DD-802B-3B09E46EA49A}" type="sibTrans" cxnId="{0286332E-8811-401E-8F11-6EC3E6F6BA53}">
      <dgm:prSet/>
      <dgm:spPr/>
      <dgm:t>
        <a:bodyPr/>
        <a:lstStyle/>
        <a:p>
          <a:endParaRPr lang="ru-RU"/>
        </a:p>
      </dgm:t>
    </dgm:pt>
    <dgm:pt modelId="{76A14A45-9E8B-4F5E-B936-A6D7BF057587}">
      <dgm:prSet phldrT="[Текст]"/>
      <dgm:spPr/>
      <dgm:t>
        <a:bodyPr/>
        <a:lstStyle/>
        <a:p>
          <a:r>
            <a:rPr lang="ru-RU" b="1" dirty="0" err="1" smtClean="0"/>
            <a:t>Наявність</a:t>
          </a:r>
          <a:r>
            <a:rPr lang="ru-RU" b="1" dirty="0" smtClean="0"/>
            <a:t> </a:t>
          </a:r>
          <a:r>
            <a:rPr lang="ru-RU" b="1" dirty="0" err="1" smtClean="0"/>
            <a:t>складних</a:t>
          </a:r>
          <a:r>
            <a:rPr lang="ru-RU" b="1" dirty="0" smtClean="0"/>
            <a:t> </a:t>
          </a:r>
          <a:r>
            <a:rPr lang="ru-RU" b="1" dirty="0" err="1" smtClean="0"/>
            <a:t>життєвих</a:t>
          </a:r>
          <a:r>
            <a:rPr lang="ru-RU" b="1" dirty="0" smtClean="0"/>
            <a:t> </a:t>
          </a:r>
          <a:r>
            <a:rPr lang="ru-RU" b="1" dirty="0" err="1" smtClean="0"/>
            <a:t>циклів</a:t>
          </a:r>
          <a:endParaRPr lang="ru-RU" b="1" dirty="0"/>
        </a:p>
      </dgm:t>
    </dgm:pt>
    <dgm:pt modelId="{D1B5217F-8DFF-4401-A1F1-F1CC967B14D8}" type="parTrans" cxnId="{CA113BA6-C608-4251-A301-1B9A56F063C2}">
      <dgm:prSet/>
      <dgm:spPr/>
      <dgm:t>
        <a:bodyPr/>
        <a:lstStyle/>
        <a:p>
          <a:endParaRPr lang="ru-RU"/>
        </a:p>
      </dgm:t>
    </dgm:pt>
    <dgm:pt modelId="{8651CE3E-945B-49F9-9625-10F6D906B2E2}" type="sibTrans" cxnId="{CA113BA6-C608-4251-A301-1B9A56F063C2}">
      <dgm:prSet/>
      <dgm:spPr/>
      <dgm:t>
        <a:bodyPr/>
        <a:lstStyle/>
        <a:p>
          <a:endParaRPr lang="ru-RU"/>
        </a:p>
      </dgm:t>
    </dgm:pt>
    <dgm:pt modelId="{52850116-CC4B-4D4F-BCA1-55F05583D103}">
      <dgm:prSet phldrT="[Текст]"/>
      <dgm:spPr/>
      <dgm:t>
        <a:bodyPr/>
        <a:lstStyle/>
        <a:p>
          <a:r>
            <a:rPr lang="ru-RU" b="1" dirty="0" err="1" smtClean="0"/>
            <a:t>Тривалий</a:t>
          </a:r>
          <a:r>
            <a:rPr lang="ru-RU" b="1" dirty="0" smtClean="0"/>
            <a:t> </a:t>
          </a:r>
          <a:r>
            <a:rPr lang="ru-RU" b="1" dirty="0" err="1" smtClean="0"/>
            <a:t>хронічний</a:t>
          </a:r>
          <a:r>
            <a:rPr lang="ru-RU" b="1" dirty="0" smtClean="0"/>
            <a:t> </a:t>
          </a:r>
          <a:r>
            <a:rPr lang="ru-RU" b="1" dirty="0" err="1" smtClean="0"/>
            <a:t>перебіг</a:t>
          </a:r>
          <a:r>
            <a:rPr lang="ru-RU" b="1" dirty="0" smtClean="0"/>
            <a:t> </a:t>
          </a:r>
          <a:r>
            <a:rPr lang="ru-RU" b="1" dirty="0" err="1" smtClean="0"/>
            <a:t>із</a:t>
          </a:r>
          <a:r>
            <a:rPr lang="ru-RU" b="1" dirty="0" smtClean="0"/>
            <a:t> </a:t>
          </a:r>
          <a:r>
            <a:rPr lang="ru-RU" b="1" dirty="0" err="1" smtClean="0"/>
            <a:t>компромісними</a:t>
          </a:r>
          <a:r>
            <a:rPr lang="ru-RU" b="1" dirty="0" smtClean="0"/>
            <a:t> </a:t>
          </a:r>
          <a:r>
            <a:rPr lang="ru-RU" b="1" dirty="0" err="1" smtClean="0"/>
            <a:t>відносинами</a:t>
          </a:r>
          <a:endParaRPr lang="ru-RU" b="1" dirty="0"/>
        </a:p>
      </dgm:t>
    </dgm:pt>
    <dgm:pt modelId="{C4F5E1CB-A4ED-4F70-BF45-142BC3719BE7}" type="parTrans" cxnId="{4121C799-EC43-4A0C-B93F-C4675A4DEA49}">
      <dgm:prSet/>
      <dgm:spPr/>
      <dgm:t>
        <a:bodyPr/>
        <a:lstStyle/>
        <a:p>
          <a:endParaRPr lang="ru-RU"/>
        </a:p>
      </dgm:t>
    </dgm:pt>
    <dgm:pt modelId="{C34AB448-068C-4C7C-855B-F25818A1A479}" type="sibTrans" cxnId="{4121C799-EC43-4A0C-B93F-C4675A4DEA49}">
      <dgm:prSet/>
      <dgm:spPr/>
      <dgm:t>
        <a:bodyPr/>
        <a:lstStyle/>
        <a:p>
          <a:endParaRPr lang="ru-RU"/>
        </a:p>
      </dgm:t>
    </dgm:pt>
    <dgm:pt modelId="{2C9D0584-7F29-49E0-9A43-47C0962FE963}">
      <dgm:prSet phldrT="[Текст]"/>
      <dgm:spPr/>
      <dgm:t>
        <a:bodyPr/>
        <a:lstStyle/>
        <a:p>
          <a:r>
            <a:rPr lang="ru-RU" b="1" dirty="0" err="1" smtClean="0"/>
            <a:t>Формування</a:t>
          </a:r>
          <a:r>
            <a:rPr lang="ru-RU" b="1" dirty="0" smtClean="0"/>
            <a:t> нестерильного </a:t>
          </a:r>
          <a:r>
            <a:rPr lang="ru-RU" b="1" dirty="0" err="1" smtClean="0"/>
            <a:t>імунітету</a:t>
          </a:r>
          <a:r>
            <a:rPr lang="ru-RU" b="1" dirty="0" smtClean="0"/>
            <a:t> в </a:t>
          </a:r>
          <a:r>
            <a:rPr lang="ru-RU" b="1" dirty="0" err="1" smtClean="0"/>
            <a:t>хазяїв</a:t>
          </a:r>
          <a:endParaRPr lang="ru-RU" b="1" dirty="0"/>
        </a:p>
      </dgm:t>
    </dgm:pt>
    <dgm:pt modelId="{F586C8F4-3315-4AB9-AC63-4F1C5C2BC34E}" type="parTrans" cxnId="{549FEC9D-0000-44BA-A566-2AAB7AF5D7FC}">
      <dgm:prSet/>
      <dgm:spPr/>
      <dgm:t>
        <a:bodyPr/>
        <a:lstStyle/>
        <a:p>
          <a:endParaRPr lang="ru-RU"/>
        </a:p>
      </dgm:t>
    </dgm:pt>
    <dgm:pt modelId="{64EF8B74-9007-463C-AAB9-9F0405176B6B}" type="sibTrans" cxnId="{549FEC9D-0000-44BA-A566-2AAB7AF5D7FC}">
      <dgm:prSet/>
      <dgm:spPr/>
      <dgm:t>
        <a:bodyPr/>
        <a:lstStyle/>
        <a:p>
          <a:endParaRPr lang="ru-RU"/>
        </a:p>
      </dgm:t>
    </dgm:pt>
    <dgm:pt modelId="{4E0768C7-51C4-458E-8C7D-0467037828DE}">
      <dgm:prSet phldrT="[Текст]"/>
      <dgm:spPr/>
      <dgm:t>
        <a:bodyPr/>
        <a:lstStyle/>
        <a:p>
          <a:r>
            <a:rPr lang="ru-RU" b="1" dirty="0" err="1" smtClean="0"/>
            <a:t>Здатність</a:t>
          </a:r>
          <a:r>
            <a:rPr lang="ru-RU" b="1" dirty="0" smtClean="0"/>
            <a:t> </a:t>
          </a:r>
          <a:r>
            <a:rPr lang="ru-RU" b="1" dirty="0" err="1" smtClean="0"/>
            <a:t>передаватися</a:t>
          </a:r>
          <a:r>
            <a:rPr lang="ru-RU" b="1" dirty="0" smtClean="0"/>
            <a:t> </a:t>
          </a:r>
          <a:r>
            <a:rPr lang="ru-RU" b="1" dirty="0" err="1" smtClean="0"/>
            <a:t>від</a:t>
          </a:r>
          <a:r>
            <a:rPr lang="ru-RU" b="1" dirty="0" smtClean="0"/>
            <a:t> </a:t>
          </a:r>
          <a:r>
            <a:rPr lang="ru-RU" b="1" dirty="0" err="1" smtClean="0"/>
            <a:t>людини</a:t>
          </a:r>
          <a:r>
            <a:rPr lang="ru-RU" b="1" dirty="0" smtClean="0"/>
            <a:t> до </a:t>
          </a:r>
          <a:r>
            <a:rPr lang="ru-RU" b="1" dirty="0" err="1" smtClean="0"/>
            <a:t>людини</a:t>
          </a:r>
          <a:r>
            <a:rPr lang="ru-RU" b="1" dirty="0" smtClean="0"/>
            <a:t> </a:t>
          </a:r>
          <a:r>
            <a:rPr lang="ru-RU" b="1" dirty="0" err="1" smtClean="0"/>
            <a:t>або</a:t>
          </a:r>
          <a:r>
            <a:rPr lang="ru-RU" b="1" dirty="0" smtClean="0"/>
            <a:t> </a:t>
          </a:r>
          <a:r>
            <a:rPr lang="ru-RU" b="1" dirty="0" err="1" smtClean="0"/>
            <a:t>від</a:t>
          </a:r>
          <a:r>
            <a:rPr lang="ru-RU" b="1" dirty="0" smtClean="0"/>
            <a:t> </a:t>
          </a:r>
          <a:r>
            <a:rPr lang="ru-RU" b="1" dirty="0" err="1" smtClean="0"/>
            <a:t>тварин</a:t>
          </a:r>
          <a:r>
            <a:rPr lang="ru-RU" b="1" dirty="0" smtClean="0"/>
            <a:t> до </a:t>
          </a:r>
          <a:r>
            <a:rPr lang="ru-RU" b="1" dirty="0" err="1" smtClean="0"/>
            <a:t>людини</a:t>
          </a:r>
          <a:endParaRPr lang="ru-RU" b="1" dirty="0"/>
        </a:p>
      </dgm:t>
    </dgm:pt>
    <dgm:pt modelId="{A9A33DFB-9DF1-43F3-8B8F-2188BFC083D4}" type="parTrans" cxnId="{C85EECF2-1714-4478-89E3-1B11154F52CF}">
      <dgm:prSet/>
      <dgm:spPr/>
      <dgm:t>
        <a:bodyPr/>
        <a:lstStyle/>
        <a:p>
          <a:endParaRPr lang="ru-RU"/>
        </a:p>
      </dgm:t>
    </dgm:pt>
    <dgm:pt modelId="{8E0AD335-090B-487F-B98D-0036835D3326}" type="sibTrans" cxnId="{C85EECF2-1714-4478-89E3-1B11154F52CF}">
      <dgm:prSet/>
      <dgm:spPr/>
      <dgm:t>
        <a:bodyPr/>
        <a:lstStyle/>
        <a:p>
          <a:endParaRPr lang="ru-RU"/>
        </a:p>
      </dgm:t>
    </dgm:pt>
    <dgm:pt modelId="{9450B964-30D4-46AF-94B9-F1A36DC69E41}" type="pres">
      <dgm:prSet presAssocID="{D22359B6-29F8-4B9B-B152-B7367F4AF3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6CEA7A-6D36-4AAD-AD2D-BECD11DBB039}" type="pres">
      <dgm:prSet presAssocID="{CD3408CE-AF97-4F91-A068-4B16ACF4A2D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A9329-6CE6-472F-B13B-CEB047571D7B}" type="pres">
      <dgm:prSet presAssocID="{E1A51562-5BCB-4548-956B-F4429F5782F4}" presName="sibTrans" presStyleCnt="0"/>
      <dgm:spPr/>
      <dgm:t>
        <a:bodyPr/>
        <a:lstStyle/>
        <a:p>
          <a:endParaRPr lang="ru-RU"/>
        </a:p>
      </dgm:t>
    </dgm:pt>
    <dgm:pt modelId="{F2AE0E96-4EE8-4B5E-8D92-199D45B325A1}" type="pres">
      <dgm:prSet presAssocID="{66916628-7DBE-4262-AA5C-E984AC01322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C3548-DF4E-46A8-8D68-14629F6E1FA6}" type="pres">
      <dgm:prSet presAssocID="{CD92D193-A615-43DD-802B-3B09E46EA49A}" presName="sibTrans" presStyleCnt="0"/>
      <dgm:spPr/>
      <dgm:t>
        <a:bodyPr/>
        <a:lstStyle/>
        <a:p>
          <a:endParaRPr lang="ru-RU"/>
        </a:p>
      </dgm:t>
    </dgm:pt>
    <dgm:pt modelId="{48B77F6D-B895-4ECB-B1CC-0C7C19DCB907}" type="pres">
      <dgm:prSet presAssocID="{76A14A45-9E8B-4F5E-B936-A6D7BF05758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2B6B2-9F46-40E1-B249-FB529B8BB0EB}" type="pres">
      <dgm:prSet presAssocID="{8651CE3E-945B-49F9-9625-10F6D906B2E2}" presName="sibTrans" presStyleCnt="0"/>
      <dgm:spPr/>
      <dgm:t>
        <a:bodyPr/>
        <a:lstStyle/>
        <a:p>
          <a:endParaRPr lang="ru-RU"/>
        </a:p>
      </dgm:t>
    </dgm:pt>
    <dgm:pt modelId="{826293CE-63DF-4088-ADBC-F5920999C3F7}" type="pres">
      <dgm:prSet presAssocID="{52850116-CC4B-4D4F-BCA1-55F05583D10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ADEBC-CFEF-4BA9-82DC-499C579A12AA}" type="pres">
      <dgm:prSet presAssocID="{C34AB448-068C-4C7C-855B-F25818A1A479}" presName="sibTrans" presStyleCnt="0"/>
      <dgm:spPr/>
      <dgm:t>
        <a:bodyPr/>
        <a:lstStyle/>
        <a:p>
          <a:endParaRPr lang="ru-RU"/>
        </a:p>
      </dgm:t>
    </dgm:pt>
    <dgm:pt modelId="{48F20F6D-DBA8-4A5F-A1ED-6AFCC1F7616F}" type="pres">
      <dgm:prSet presAssocID="{2C9D0584-7F29-49E0-9A43-47C0962FE96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66731-0EAE-4854-B857-4C18748855A5}" type="pres">
      <dgm:prSet presAssocID="{64EF8B74-9007-463C-AAB9-9F0405176B6B}" presName="sibTrans" presStyleCnt="0"/>
      <dgm:spPr/>
      <dgm:t>
        <a:bodyPr/>
        <a:lstStyle/>
        <a:p>
          <a:endParaRPr lang="ru-RU"/>
        </a:p>
      </dgm:t>
    </dgm:pt>
    <dgm:pt modelId="{50FE17E6-688D-4340-8532-60ED9D56EEAA}" type="pres">
      <dgm:prSet presAssocID="{4E0768C7-51C4-458E-8C7D-0467037828D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0FEE1E-8DA2-4108-B6D1-96FF94CFD8B4}" type="presOf" srcId="{CD3408CE-AF97-4F91-A068-4B16ACF4A2D0}" destId="{856CEA7A-6D36-4AAD-AD2D-BECD11DBB039}" srcOrd="0" destOrd="0" presId="urn:microsoft.com/office/officeart/2005/8/layout/default#1"/>
    <dgm:cxn modelId="{4121C799-EC43-4A0C-B93F-C4675A4DEA49}" srcId="{D22359B6-29F8-4B9B-B152-B7367F4AF394}" destId="{52850116-CC4B-4D4F-BCA1-55F05583D103}" srcOrd="3" destOrd="0" parTransId="{C4F5E1CB-A4ED-4F70-BF45-142BC3719BE7}" sibTransId="{C34AB448-068C-4C7C-855B-F25818A1A479}"/>
    <dgm:cxn modelId="{0286332E-8811-401E-8F11-6EC3E6F6BA53}" srcId="{D22359B6-29F8-4B9B-B152-B7367F4AF394}" destId="{66916628-7DBE-4262-AA5C-E984AC013227}" srcOrd="1" destOrd="0" parTransId="{34A0DB10-8245-492D-917D-1CF3DD4A5B2C}" sibTransId="{CD92D193-A615-43DD-802B-3B09E46EA49A}"/>
    <dgm:cxn modelId="{921CF39B-D746-44ED-8B65-6F9AA2A846D6}" type="presOf" srcId="{52850116-CC4B-4D4F-BCA1-55F05583D103}" destId="{826293CE-63DF-4088-ADBC-F5920999C3F7}" srcOrd="0" destOrd="0" presId="urn:microsoft.com/office/officeart/2005/8/layout/default#1"/>
    <dgm:cxn modelId="{CA113BA6-C608-4251-A301-1B9A56F063C2}" srcId="{D22359B6-29F8-4B9B-B152-B7367F4AF394}" destId="{76A14A45-9E8B-4F5E-B936-A6D7BF057587}" srcOrd="2" destOrd="0" parTransId="{D1B5217F-8DFF-4401-A1F1-F1CC967B14D8}" sibTransId="{8651CE3E-945B-49F9-9625-10F6D906B2E2}"/>
    <dgm:cxn modelId="{C85EECF2-1714-4478-89E3-1B11154F52CF}" srcId="{D22359B6-29F8-4B9B-B152-B7367F4AF394}" destId="{4E0768C7-51C4-458E-8C7D-0467037828DE}" srcOrd="5" destOrd="0" parTransId="{A9A33DFB-9DF1-43F3-8B8F-2188BFC083D4}" sibTransId="{8E0AD335-090B-487F-B98D-0036835D3326}"/>
    <dgm:cxn modelId="{C7B1BED2-C549-4784-9FB1-7FBF610BE8B2}" type="presOf" srcId="{D22359B6-29F8-4B9B-B152-B7367F4AF394}" destId="{9450B964-30D4-46AF-94B9-F1A36DC69E41}" srcOrd="0" destOrd="0" presId="urn:microsoft.com/office/officeart/2005/8/layout/default#1"/>
    <dgm:cxn modelId="{B088FBD7-872E-4596-A12D-95396FF82E3C}" srcId="{D22359B6-29F8-4B9B-B152-B7367F4AF394}" destId="{CD3408CE-AF97-4F91-A068-4B16ACF4A2D0}" srcOrd="0" destOrd="0" parTransId="{103C59D8-8B4E-49DE-8629-FDC5812EA951}" sibTransId="{E1A51562-5BCB-4548-956B-F4429F5782F4}"/>
    <dgm:cxn modelId="{CB1D88C3-122A-4BBA-A318-E0B83C4D1F1A}" type="presOf" srcId="{66916628-7DBE-4262-AA5C-E984AC013227}" destId="{F2AE0E96-4EE8-4B5E-8D92-199D45B325A1}" srcOrd="0" destOrd="0" presId="urn:microsoft.com/office/officeart/2005/8/layout/default#1"/>
    <dgm:cxn modelId="{57C5EE8E-60C6-4CCD-829D-DE0DCFE08CAF}" type="presOf" srcId="{4E0768C7-51C4-458E-8C7D-0467037828DE}" destId="{50FE17E6-688D-4340-8532-60ED9D56EEAA}" srcOrd="0" destOrd="0" presId="urn:microsoft.com/office/officeart/2005/8/layout/default#1"/>
    <dgm:cxn modelId="{549FEC9D-0000-44BA-A566-2AAB7AF5D7FC}" srcId="{D22359B6-29F8-4B9B-B152-B7367F4AF394}" destId="{2C9D0584-7F29-49E0-9A43-47C0962FE963}" srcOrd="4" destOrd="0" parTransId="{F586C8F4-3315-4AB9-AC63-4F1C5C2BC34E}" sibTransId="{64EF8B74-9007-463C-AAB9-9F0405176B6B}"/>
    <dgm:cxn modelId="{9058F257-9AAE-4552-BE33-C3B987A43B2F}" type="presOf" srcId="{76A14A45-9E8B-4F5E-B936-A6D7BF057587}" destId="{48B77F6D-B895-4ECB-B1CC-0C7C19DCB907}" srcOrd="0" destOrd="0" presId="urn:microsoft.com/office/officeart/2005/8/layout/default#1"/>
    <dgm:cxn modelId="{D68D7954-A905-4ECF-ACEF-89734221A7A4}" type="presOf" srcId="{2C9D0584-7F29-49E0-9A43-47C0962FE963}" destId="{48F20F6D-DBA8-4A5F-A1ED-6AFCC1F7616F}" srcOrd="0" destOrd="0" presId="urn:microsoft.com/office/officeart/2005/8/layout/default#1"/>
    <dgm:cxn modelId="{B8796C5D-6A3D-440E-A286-A42EB0A855D6}" type="presParOf" srcId="{9450B964-30D4-46AF-94B9-F1A36DC69E41}" destId="{856CEA7A-6D36-4AAD-AD2D-BECD11DBB039}" srcOrd="0" destOrd="0" presId="urn:microsoft.com/office/officeart/2005/8/layout/default#1"/>
    <dgm:cxn modelId="{A1ED0FFF-B076-487E-8F9A-6E0C8020A3B4}" type="presParOf" srcId="{9450B964-30D4-46AF-94B9-F1A36DC69E41}" destId="{887A9329-6CE6-472F-B13B-CEB047571D7B}" srcOrd="1" destOrd="0" presId="urn:microsoft.com/office/officeart/2005/8/layout/default#1"/>
    <dgm:cxn modelId="{18BAEE8F-35A1-4F14-AB95-4737C9F98862}" type="presParOf" srcId="{9450B964-30D4-46AF-94B9-F1A36DC69E41}" destId="{F2AE0E96-4EE8-4B5E-8D92-199D45B325A1}" srcOrd="2" destOrd="0" presId="urn:microsoft.com/office/officeart/2005/8/layout/default#1"/>
    <dgm:cxn modelId="{46B7E88F-E56A-4F8F-B239-D91FEA0CBC2B}" type="presParOf" srcId="{9450B964-30D4-46AF-94B9-F1A36DC69E41}" destId="{90CC3548-DF4E-46A8-8D68-14629F6E1FA6}" srcOrd="3" destOrd="0" presId="urn:microsoft.com/office/officeart/2005/8/layout/default#1"/>
    <dgm:cxn modelId="{DBE224B0-2C46-4DC0-9E72-23E8106F4717}" type="presParOf" srcId="{9450B964-30D4-46AF-94B9-F1A36DC69E41}" destId="{48B77F6D-B895-4ECB-B1CC-0C7C19DCB907}" srcOrd="4" destOrd="0" presId="urn:microsoft.com/office/officeart/2005/8/layout/default#1"/>
    <dgm:cxn modelId="{C7C0FB0F-6964-4E1D-A5B6-39E74B387259}" type="presParOf" srcId="{9450B964-30D4-46AF-94B9-F1A36DC69E41}" destId="{8E62B6B2-9F46-40E1-B249-FB529B8BB0EB}" srcOrd="5" destOrd="0" presId="urn:microsoft.com/office/officeart/2005/8/layout/default#1"/>
    <dgm:cxn modelId="{E6E61F58-7264-4F80-B20A-A3FE583621F6}" type="presParOf" srcId="{9450B964-30D4-46AF-94B9-F1A36DC69E41}" destId="{826293CE-63DF-4088-ADBC-F5920999C3F7}" srcOrd="6" destOrd="0" presId="urn:microsoft.com/office/officeart/2005/8/layout/default#1"/>
    <dgm:cxn modelId="{CB54AB98-9959-4C83-91D8-6335A5103184}" type="presParOf" srcId="{9450B964-30D4-46AF-94B9-F1A36DC69E41}" destId="{397ADEBC-CFEF-4BA9-82DC-499C579A12AA}" srcOrd="7" destOrd="0" presId="urn:microsoft.com/office/officeart/2005/8/layout/default#1"/>
    <dgm:cxn modelId="{EE598226-6E70-4383-B30B-1AB4E34B87DB}" type="presParOf" srcId="{9450B964-30D4-46AF-94B9-F1A36DC69E41}" destId="{48F20F6D-DBA8-4A5F-A1ED-6AFCC1F7616F}" srcOrd="8" destOrd="0" presId="urn:microsoft.com/office/officeart/2005/8/layout/default#1"/>
    <dgm:cxn modelId="{90EBBBD8-66AE-40EA-98A0-90CE57A09DE2}" type="presParOf" srcId="{9450B964-30D4-46AF-94B9-F1A36DC69E41}" destId="{58266731-0EAE-4854-B857-4C18748855A5}" srcOrd="9" destOrd="0" presId="urn:microsoft.com/office/officeart/2005/8/layout/default#1"/>
    <dgm:cxn modelId="{D93E8BBC-203B-4239-945C-BC41CB9A327E}" type="presParOf" srcId="{9450B964-30D4-46AF-94B9-F1A36DC69E41}" destId="{50FE17E6-688D-4340-8532-60ED9D56EEAA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CFE0DF-2F8A-4809-9E04-873CD12296AD}" type="doc">
      <dgm:prSet loTypeId="urn:microsoft.com/office/officeart/2005/8/layout/matrix1" loCatId="matrix" qsTypeId="urn:microsoft.com/office/officeart/2005/8/quickstyle/simple5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3043D7E5-6C0D-4102-B3C6-CC70004BADD9}">
      <dgm:prSet phldrT="[Текст]"/>
      <dgm:spPr/>
      <dgm:t>
        <a:bodyPr/>
        <a:lstStyle/>
        <a:p>
          <a:r>
            <a:rPr lang="ru-RU" b="1" dirty="0" err="1" smtClean="0"/>
            <a:t>Методи</a:t>
          </a:r>
          <a:r>
            <a:rPr lang="ru-RU" b="1" dirty="0" smtClean="0"/>
            <a:t> </a:t>
          </a:r>
          <a:endParaRPr lang="ru-RU" b="1" dirty="0"/>
        </a:p>
      </dgm:t>
    </dgm:pt>
    <dgm:pt modelId="{F4426ED3-FD33-41AD-9832-EB38403E7408}" type="parTrans" cxnId="{9D04034C-BEDF-4778-BCBE-3D36034DB778}">
      <dgm:prSet/>
      <dgm:spPr/>
      <dgm:t>
        <a:bodyPr/>
        <a:lstStyle/>
        <a:p>
          <a:endParaRPr lang="ru-RU"/>
        </a:p>
      </dgm:t>
    </dgm:pt>
    <dgm:pt modelId="{E4B54C4F-907C-4E8C-AF3F-A2BAD8FF3E68}" type="sibTrans" cxnId="{9D04034C-BEDF-4778-BCBE-3D36034DB778}">
      <dgm:prSet/>
      <dgm:spPr/>
      <dgm:t>
        <a:bodyPr/>
        <a:lstStyle/>
        <a:p>
          <a:endParaRPr lang="ru-RU"/>
        </a:p>
      </dgm:t>
    </dgm:pt>
    <dgm:pt modelId="{084829E2-A080-4D2F-9276-3A5E2B614E55}">
      <dgm:prSet phldrT="[Текст]"/>
      <dgm:spPr/>
      <dgm:t>
        <a:bodyPr/>
        <a:lstStyle/>
        <a:p>
          <a:r>
            <a:rPr lang="ru-RU" b="1" dirty="0" err="1" smtClean="0"/>
            <a:t>Біологічні</a:t>
          </a:r>
          <a:r>
            <a:rPr lang="ru-RU" dirty="0" smtClean="0"/>
            <a:t> </a:t>
          </a:r>
          <a:r>
            <a:rPr lang="ru-RU" i="1" dirty="0" smtClean="0"/>
            <a:t>(</a:t>
          </a:r>
          <a:r>
            <a:rPr lang="ru-RU" i="1" dirty="0" err="1" smtClean="0"/>
            <a:t>використання</a:t>
          </a:r>
          <a:r>
            <a:rPr lang="ru-RU" i="1" dirty="0" smtClean="0"/>
            <a:t> </a:t>
          </a:r>
          <a:r>
            <a:rPr lang="ru-RU" i="1" dirty="0" err="1" smtClean="0"/>
            <a:t>природних</a:t>
          </a:r>
          <a:r>
            <a:rPr lang="ru-RU" i="1" dirty="0" smtClean="0"/>
            <a:t> </a:t>
          </a:r>
          <a:r>
            <a:rPr lang="ru-RU" i="1" dirty="0" err="1" smtClean="0"/>
            <a:t>ворогів</a:t>
          </a:r>
          <a:r>
            <a:rPr lang="ru-RU" i="1" dirty="0" smtClean="0"/>
            <a:t>)</a:t>
          </a:r>
          <a:endParaRPr lang="ru-RU" i="1" dirty="0"/>
        </a:p>
      </dgm:t>
    </dgm:pt>
    <dgm:pt modelId="{866122F6-AA42-483D-8138-3DA93365561B}" type="parTrans" cxnId="{C0F274FF-95F7-4E96-9776-48BD1E7E735D}">
      <dgm:prSet/>
      <dgm:spPr/>
      <dgm:t>
        <a:bodyPr/>
        <a:lstStyle/>
        <a:p>
          <a:endParaRPr lang="ru-RU"/>
        </a:p>
      </dgm:t>
    </dgm:pt>
    <dgm:pt modelId="{F01BE43F-C73F-4AF3-8250-E95F0386C3CE}" type="sibTrans" cxnId="{C0F274FF-95F7-4E96-9776-48BD1E7E735D}">
      <dgm:prSet/>
      <dgm:spPr/>
      <dgm:t>
        <a:bodyPr/>
        <a:lstStyle/>
        <a:p>
          <a:endParaRPr lang="ru-RU"/>
        </a:p>
      </dgm:t>
    </dgm:pt>
    <dgm:pt modelId="{0A9726D9-3C7E-4AB5-8F00-5371678B3EFF}">
      <dgm:prSet phldrT="[Текст]"/>
      <dgm:spPr/>
      <dgm:t>
        <a:bodyPr/>
        <a:lstStyle/>
        <a:p>
          <a:r>
            <a:rPr lang="ru-RU" b="1" dirty="0" err="1" smtClean="0"/>
            <a:t>Хімічні</a:t>
          </a:r>
          <a:r>
            <a:rPr lang="ru-RU" dirty="0" smtClean="0"/>
            <a:t> </a:t>
          </a:r>
          <a:r>
            <a:rPr lang="ru-RU" i="1" dirty="0" smtClean="0"/>
            <a:t>(</a:t>
          </a:r>
          <a:r>
            <a:rPr lang="ru-RU" i="1" dirty="0" err="1" smtClean="0"/>
            <a:t>використання</a:t>
          </a:r>
          <a:r>
            <a:rPr lang="ru-RU" i="1" dirty="0" smtClean="0"/>
            <a:t> </a:t>
          </a:r>
          <a:r>
            <a:rPr lang="ru-RU" i="1" dirty="0" err="1" smtClean="0"/>
            <a:t>антипаразитарних</a:t>
          </a:r>
          <a:r>
            <a:rPr lang="ru-RU" i="1" dirty="0" smtClean="0"/>
            <a:t> </a:t>
          </a:r>
          <a:r>
            <a:rPr lang="ru-RU" i="1" dirty="0" err="1" smtClean="0"/>
            <a:t>засобів</a:t>
          </a:r>
          <a:r>
            <a:rPr lang="ru-RU" i="1" dirty="0" smtClean="0"/>
            <a:t>)</a:t>
          </a:r>
          <a:endParaRPr lang="ru-RU" i="1" dirty="0"/>
        </a:p>
      </dgm:t>
    </dgm:pt>
    <dgm:pt modelId="{502F62EA-FA4C-4D9B-AF77-F7A3E9DE6EAD}" type="parTrans" cxnId="{C646BB40-6B44-4EAE-B645-53831449D76D}">
      <dgm:prSet/>
      <dgm:spPr/>
      <dgm:t>
        <a:bodyPr/>
        <a:lstStyle/>
        <a:p>
          <a:endParaRPr lang="ru-RU"/>
        </a:p>
      </dgm:t>
    </dgm:pt>
    <dgm:pt modelId="{1F695073-DD69-481C-A2D3-2636CF913B6A}" type="sibTrans" cxnId="{C646BB40-6B44-4EAE-B645-53831449D76D}">
      <dgm:prSet/>
      <dgm:spPr/>
      <dgm:t>
        <a:bodyPr/>
        <a:lstStyle/>
        <a:p>
          <a:endParaRPr lang="ru-RU"/>
        </a:p>
      </dgm:t>
    </dgm:pt>
    <dgm:pt modelId="{A817EC7E-9F5E-4D16-AD8D-6B0CA1FA6F92}">
      <dgm:prSet phldrT="[Текст]"/>
      <dgm:spPr/>
      <dgm:t>
        <a:bodyPr/>
        <a:lstStyle/>
        <a:p>
          <a:r>
            <a:rPr lang="ru-RU" b="1" dirty="0" err="1" smtClean="0"/>
            <a:t>Імунологічні</a:t>
          </a:r>
          <a:r>
            <a:rPr lang="ru-RU" dirty="0" smtClean="0"/>
            <a:t> </a:t>
          </a:r>
          <a:r>
            <a:rPr lang="ru-RU" i="1" dirty="0" smtClean="0"/>
            <a:t>(</a:t>
          </a:r>
          <a:r>
            <a:rPr lang="ru-RU" i="1" dirty="0" err="1" smtClean="0"/>
            <a:t>розроблення</a:t>
          </a:r>
          <a:r>
            <a:rPr lang="ru-RU" i="1" dirty="0" smtClean="0"/>
            <a:t> </a:t>
          </a:r>
          <a:r>
            <a:rPr lang="ru-RU" i="1" dirty="0" err="1" smtClean="0"/>
            <a:t>щеплень</a:t>
          </a:r>
          <a:r>
            <a:rPr lang="ru-RU" i="1" dirty="0" smtClean="0"/>
            <a:t> та вакцин)</a:t>
          </a:r>
          <a:endParaRPr lang="ru-RU" i="1" dirty="0"/>
        </a:p>
      </dgm:t>
    </dgm:pt>
    <dgm:pt modelId="{AD38A6CA-F7DD-4DE5-9EF3-2BA932C70551}" type="parTrans" cxnId="{00958855-BBF7-45BA-85C5-068CC8D981DC}">
      <dgm:prSet/>
      <dgm:spPr/>
      <dgm:t>
        <a:bodyPr/>
        <a:lstStyle/>
        <a:p>
          <a:endParaRPr lang="ru-RU"/>
        </a:p>
      </dgm:t>
    </dgm:pt>
    <dgm:pt modelId="{263E6659-7C7B-4FB3-99A9-4F33047DF25C}" type="sibTrans" cxnId="{00958855-BBF7-45BA-85C5-068CC8D981DC}">
      <dgm:prSet/>
      <dgm:spPr/>
      <dgm:t>
        <a:bodyPr/>
        <a:lstStyle/>
        <a:p>
          <a:endParaRPr lang="ru-RU"/>
        </a:p>
      </dgm:t>
    </dgm:pt>
    <dgm:pt modelId="{9463D536-5B77-4D8E-8899-51FB550A6802}">
      <dgm:prSet phldrT="[Текст]"/>
      <dgm:spPr/>
      <dgm:t>
        <a:bodyPr/>
        <a:lstStyle/>
        <a:p>
          <a:r>
            <a:rPr lang="ru-RU" b="1" i="0" dirty="0" err="1" smtClean="0"/>
            <a:t>Соціальні</a:t>
          </a:r>
          <a:r>
            <a:rPr lang="ru-RU" i="1" dirty="0" smtClean="0"/>
            <a:t> (</a:t>
          </a:r>
          <a:r>
            <a:rPr lang="ru-RU" i="1" dirty="0" err="1" smtClean="0"/>
            <a:t>дотримання</a:t>
          </a:r>
          <a:r>
            <a:rPr lang="ru-RU" i="1" dirty="0" smtClean="0"/>
            <a:t> правил </a:t>
          </a:r>
          <a:r>
            <a:rPr lang="ru-RU" i="1" dirty="0" err="1" smtClean="0"/>
            <a:t>особистої</a:t>
          </a:r>
          <a:r>
            <a:rPr lang="ru-RU" i="1" dirty="0" smtClean="0"/>
            <a:t> та </a:t>
          </a:r>
          <a:r>
            <a:rPr lang="ru-RU" i="1" dirty="0" err="1" smtClean="0"/>
            <a:t>громадської</a:t>
          </a:r>
          <a:r>
            <a:rPr lang="ru-RU" i="1" dirty="0" smtClean="0"/>
            <a:t> </a:t>
          </a:r>
          <a:r>
            <a:rPr lang="ru-RU" i="1" dirty="0" err="1" smtClean="0"/>
            <a:t>гігієни</a:t>
          </a:r>
          <a:r>
            <a:rPr lang="ru-RU" i="1" dirty="0" smtClean="0"/>
            <a:t>)</a:t>
          </a:r>
          <a:endParaRPr lang="ru-RU" i="1" dirty="0"/>
        </a:p>
      </dgm:t>
    </dgm:pt>
    <dgm:pt modelId="{1BD90EE3-FDF4-48F8-98AF-C894973CB369}" type="parTrans" cxnId="{11F4D333-2BF8-4556-8C09-F93575A1D022}">
      <dgm:prSet/>
      <dgm:spPr/>
      <dgm:t>
        <a:bodyPr/>
        <a:lstStyle/>
        <a:p>
          <a:endParaRPr lang="ru-RU"/>
        </a:p>
      </dgm:t>
    </dgm:pt>
    <dgm:pt modelId="{44B31CB8-B77D-4604-8318-1AAB40F78A04}" type="sibTrans" cxnId="{11F4D333-2BF8-4556-8C09-F93575A1D022}">
      <dgm:prSet/>
      <dgm:spPr/>
      <dgm:t>
        <a:bodyPr/>
        <a:lstStyle/>
        <a:p>
          <a:endParaRPr lang="ru-RU"/>
        </a:p>
      </dgm:t>
    </dgm:pt>
    <dgm:pt modelId="{CAD5A3A6-1BA4-4E73-8EBD-7304CE552D9F}" type="pres">
      <dgm:prSet presAssocID="{C4CFE0DF-2F8A-4809-9E04-873CD12296A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4A2E91-4524-41BC-B34F-AE6BD928B82E}" type="pres">
      <dgm:prSet presAssocID="{C4CFE0DF-2F8A-4809-9E04-873CD12296AD}" presName="matrix" presStyleCnt="0"/>
      <dgm:spPr/>
    </dgm:pt>
    <dgm:pt modelId="{C53A4CB8-6126-413F-82E0-C2390CE543F2}" type="pres">
      <dgm:prSet presAssocID="{C4CFE0DF-2F8A-4809-9E04-873CD12296AD}" presName="tile1" presStyleLbl="node1" presStyleIdx="0" presStyleCnt="4"/>
      <dgm:spPr/>
      <dgm:t>
        <a:bodyPr/>
        <a:lstStyle/>
        <a:p>
          <a:endParaRPr lang="ru-RU"/>
        </a:p>
      </dgm:t>
    </dgm:pt>
    <dgm:pt modelId="{B49C5DC7-CE32-429E-9B64-751E697F3FAA}" type="pres">
      <dgm:prSet presAssocID="{C4CFE0DF-2F8A-4809-9E04-873CD12296A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317F8-D92F-432F-810C-508EB64FDFDA}" type="pres">
      <dgm:prSet presAssocID="{C4CFE0DF-2F8A-4809-9E04-873CD12296AD}" presName="tile2" presStyleLbl="node1" presStyleIdx="1" presStyleCnt="4"/>
      <dgm:spPr/>
      <dgm:t>
        <a:bodyPr/>
        <a:lstStyle/>
        <a:p>
          <a:endParaRPr lang="ru-RU"/>
        </a:p>
      </dgm:t>
    </dgm:pt>
    <dgm:pt modelId="{3114C123-17A1-425A-9E83-26150135DA0E}" type="pres">
      <dgm:prSet presAssocID="{C4CFE0DF-2F8A-4809-9E04-873CD12296A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908A3-81EB-441F-AC36-D36C1FFE316F}" type="pres">
      <dgm:prSet presAssocID="{C4CFE0DF-2F8A-4809-9E04-873CD12296AD}" presName="tile3" presStyleLbl="node1" presStyleIdx="2" presStyleCnt="4"/>
      <dgm:spPr/>
      <dgm:t>
        <a:bodyPr/>
        <a:lstStyle/>
        <a:p>
          <a:endParaRPr lang="ru-RU"/>
        </a:p>
      </dgm:t>
    </dgm:pt>
    <dgm:pt modelId="{41217EC0-2403-43EF-8F86-AA1509702631}" type="pres">
      <dgm:prSet presAssocID="{C4CFE0DF-2F8A-4809-9E04-873CD12296A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ECFAC-0CCF-4789-97D4-5EA67AF90B23}" type="pres">
      <dgm:prSet presAssocID="{C4CFE0DF-2F8A-4809-9E04-873CD12296AD}" presName="tile4" presStyleLbl="node1" presStyleIdx="3" presStyleCnt="4"/>
      <dgm:spPr/>
      <dgm:t>
        <a:bodyPr/>
        <a:lstStyle/>
        <a:p>
          <a:endParaRPr lang="ru-RU"/>
        </a:p>
      </dgm:t>
    </dgm:pt>
    <dgm:pt modelId="{97CBBAD0-C0A2-4556-8444-8197457EFBF2}" type="pres">
      <dgm:prSet presAssocID="{C4CFE0DF-2F8A-4809-9E04-873CD12296A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32229-CE96-4090-B323-32575133A237}" type="pres">
      <dgm:prSet presAssocID="{C4CFE0DF-2F8A-4809-9E04-873CD12296A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646BB40-6B44-4EAE-B645-53831449D76D}" srcId="{3043D7E5-6C0D-4102-B3C6-CC70004BADD9}" destId="{0A9726D9-3C7E-4AB5-8F00-5371678B3EFF}" srcOrd="1" destOrd="0" parTransId="{502F62EA-FA4C-4D9B-AF77-F7A3E9DE6EAD}" sibTransId="{1F695073-DD69-481C-A2D3-2636CF913B6A}"/>
    <dgm:cxn modelId="{65D40571-6BD3-4FD7-A1BE-D25A50B01BC5}" type="presOf" srcId="{C4CFE0DF-2F8A-4809-9E04-873CD12296AD}" destId="{CAD5A3A6-1BA4-4E73-8EBD-7304CE552D9F}" srcOrd="0" destOrd="0" presId="urn:microsoft.com/office/officeart/2005/8/layout/matrix1"/>
    <dgm:cxn modelId="{DD89D7FD-A082-4BD8-8F27-89F65CD30629}" type="presOf" srcId="{3043D7E5-6C0D-4102-B3C6-CC70004BADD9}" destId="{57732229-CE96-4090-B323-32575133A237}" srcOrd="0" destOrd="0" presId="urn:microsoft.com/office/officeart/2005/8/layout/matrix1"/>
    <dgm:cxn modelId="{F5AD75F3-2656-4E06-95BC-85FB844F12D8}" type="presOf" srcId="{0A9726D9-3C7E-4AB5-8F00-5371678B3EFF}" destId="{3114C123-17A1-425A-9E83-26150135DA0E}" srcOrd="1" destOrd="0" presId="urn:microsoft.com/office/officeart/2005/8/layout/matrix1"/>
    <dgm:cxn modelId="{11F4D333-2BF8-4556-8C09-F93575A1D022}" srcId="{3043D7E5-6C0D-4102-B3C6-CC70004BADD9}" destId="{9463D536-5B77-4D8E-8899-51FB550A6802}" srcOrd="3" destOrd="0" parTransId="{1BD90EE3-FDF4-48F8-98AF-C894973CB369}" sibTransId="{44B31CB8-B77D-4604-8318-1AAB40F78A04}"/>
    <dgm:cxn modelId="{694A874D-EF62-4557-9078-28FA8C1FD0A8}" type="presOf" srcId="{084829E2-A080-4D2F-9276-3A5E2B614E55}" destId="{B49C5DC7-CE32-429E-9B64-751E697F3FAA}" srcOrd="1" destOrd="0" presId="urn:microsoft.com/office/officeart/2005/8/layout/matrix1"/>
    <dgm:cxn modelId="{C0F274FF-95F7-4E96-9776-48BD1E7E735D}" srcId="{3043D7E5-6C0D-4102-B3C6-CC70004BADD9}" destId="{084829E2-A080-4D2F-9276-3A5E2B614E55}" srcOrd="0" destOrd="0" parTransId="{866122F6-AA42-483D-8138-3DA93365561B}" sibTransId="{F01BE43F-C73F-4AF3-8250-E95F0386C3CE}"/>
    <dgm:cxn modelId="{5ECA4168-DED4-4725-9662-853C61D0081D}" type="presOf" srcId="{9463D536-5B77-4D8E-8899-51FB550A6802}" destId="{97CBBAD0-C0A2-4556-8444-8197457EFBF2}" srcOrd="1" destOrd="0" presId="urn:microsoft.com/office/officeart/2005/8/layout/matrix1"/>
    <dgm:cxn modelId="{EC932785-DC11-426E-B4EC-EED373D8C445}" type="presOf" srcId="{A817EC7E-9F5E-4D16-AD8D-6B0CA1FA6F92}" destId="{C2C908A3-81EB-441F-AC36-D36C1FFE316F}" srcOrd="0" destOrd="0" presId="urn:microsoft.com/office/officeart/2005/8/layout/matrix1"/>
    <dgm:cxn modelId="{BAF1850B-63DD-4D44-8430-DC9254EAF751}" type="presOf" srcId="{084829E2-A080-4D2F-9276-3A5E2B614E55}" destId="{C53A4CB8-6126-413F-82E0-C2390CE543F2}" srcOrd="0" destOrd="0" presId="urn:microsoft.com/office/officeart/2005/8/layout/matrix1"/>
    <dgm:cxn modelId="{9D04034C-BEDF-4778-BCBE-3D36034DB778}" srcId="{C4CFE0DF-2F8A-4809-9E04-873CD12296AD}" destId="{3043D7E5-6C0D-4102-B3C6-CC70004BADD9}" srcOrd="0" destOrd="0" parTransId="{F4426ED3-FD33-41AD-9832-EB38403E7408}" sibTransId="{E4B54C4F-907C-4E8C-AF3F-A2BAD8FF3E68}"/>
    <dgm:cxn modelId="{04550B33-02E0-4EB9-B7B8-7835B57C2209}" type="presOf" srcId="{A817EC7E-9F5E-4D16-AD8D-6B0CA1FA6F92}" destId="{41217EC0-2403-43EF-8F86-AA1509702631}" srcOrd="1" destOrd="0" presId="urn:microsoft.com/office/officeart/2005/8/layout/matrix1"/>
    <dgm:cxn modelId="{C12A6944-2AF9-45A7-8A88-6C2AE6B7CB5E}" type="presOf" srcId="{0A9726D9-3C7E-4AB5-8F00-5371678B3EFF}" destId="{5BD317F8-D92F-432F-810C-508EB64FDFDA}" srcOrd="0" destOrd="0" presId="urn:microsoft.com/office/officeart/2005/8/layout/matrix1"/>
    <dgm:cxn modelId="{00958855-BBF7-45BA-85C5-068CC8D981DC}" srcId="{3043D7E5-6C0D-4102-B3C6-CC70004BADD9}" destId="{A817EC7E-9F5E-4D16-AD8D-6B0CA1FA6F92}" srcOrd="2" destOrd="0" parTransId="{AD38A6CA-F7DD-4DE5-9EF3-2BA932C70551}" sibTransId="{263E6659-7C7B-4FB3-99A9-4F33047DF25C}"/>
    <dgm:cxn modelId="{54029759-14CB-425C-863B-5ED2BE21BD3E}" type="presOf" srcId="{9463D536-5B77-4D8E-8899-51FB550A6802}" destId="{052ECFAC-0CCF-4789-97D4-5EA67AF90B23}" srcOrd="0" destOrd="0" presId="urn:microsoft.com/office/officeart/2005/8/layout/matrix1"/>
    <dgm:cxn modelId="{65F3C75D-0B5B-4CA6-8AF6-BB17C749141A}" type="presParOf" srcId="{CAD5A3A6-1BA4-4E73-8EBD-7304CE552D9F}" destId="{384A2E91-4524-41BC-B34F-AE6BD928B82E}" srcOrd="0" destOrd="0" presId="urn:microsoft.com/office/officeart/2005/8/layout/matrix1"/>
    <dgm:cxn modelId="{546C7AE8-8147-4923-956F-CC26FE9387C0}" type="presParOf" srcId="{384A2E91-4524-41BC-B34F-AE6BD928B82E}" destId="{C53A4CB8-6126-413F-82E0-C2390CE543F2}" srcOrd="0" destOrd="0" presId="urn:microsoft.com/office/officeart/2005/8/layout/matrix1"/>
    <dgm:cxn modelId="{BF4D4473-6EAD-4FEB-8989-5D3911D664E2}" type="presParOf" srcId="{384A2E91-4524-41BC-B34F-AE6BD928B82E}" destId="{B49C5DC7-CE32-429E-9B64-751E697F3FAA}" srcOrd="1" destOrd="0" presId="urn:microsoft.com/office/officeart/2005/8/layout/matrix1"/>
    <dgm:cxn modelId="{5B25DA47-40E9-48AC-AC4F-C0C15944924A}" type="presParOf" srcId="{384A2E91-4524-41BC-B34F-AE6BD928B82E}" destId="{5BD317F8-D92F-432F-810C-508EB64FDFDA}" srcOrd="2" destOrd="0" presId="urn:microsoft.com/office/officeart/2005/8/layout/matrix1"/>
    <dgm:cxn modelId="{6CE1AED7-6BD1-498C-AE12-C620F1BA9B97}" type="presParOf" srcId="{384A2E91-4524-41BC-B34F-AE6BD928B82E}" destId="{3114C123-17A1-425A-9E83-26150135DA0E}" srcOrd="3" destOrd="0" presId="urn:microsoft.com/office/officeart/2005/8/layout/matrix1"/>
    <dgm:cxn modelId="{DFEB7B2E-2692-4DD5-8AA8-16D79ADB4A89}" type="presParOf" srcId="{384A2E91-4524-41BC-B34F-AE6BD928B82E}" destId="{C2C908A3-81EB-441F-AC36-D36C1FFE316F}" srcOrd="4" destOrd="0" presId="urn:microsoft.com/office/officeart/2005/8/layout/matrix1"/>
    <dgm:cxn modelId="{7B376229-586A-40A4-9E83-D8D4584BE933}" type="presParOf" srcId="{384A2E91-4524-41BC-B34F-AE6BD928B82E}" destId="{41217EC0-2403-43EF-8F86-AA1509702631}" srcOrd="5" destOrd="0" presId="urn:microsoft.com/office/officeart/2005/8/layout/matrix1"/>
    <dgm:cxn modelId="{B1D6AD9C-619A-429A-A19D-5F95FABD580C}" type="presParOf" srcId="{384A2E91-4524-41BC-B34F-AE6BD928B82E}" destId="{052ECFAC-0CCF-4789-97D4-5EA67AF90B23}" srcOrd="6" destOrd="0" presId="urn:microsoft.com/office/officeart/2005/8/layout/matrix1"/>
    <dgm:cxn modelId="{68C39D58-6974-4069-869F-47F77CDCCB09}" type="presParOf" srcId="{384A2E91-4524-41BC-B34F-AE6BD928B82E}" destId="{97CBBAD0-C0A2-4556-8444-8197457EFBF2}" srcOrd="7" destOrd="0" presId="urn:microsoft.com/office/officeart/2005/8/layout/matrix1"/>
    <dgm:cxn modelId="{81A6DC7E-19F2-413D-844C-10DA45C469CB}" type="presParOf" srcId="{CAD5A3A6-1BA4-4E73-8EBD-7304CE552D9F}" destId="{57732229-CE96-4090-B323-32575133A23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D12763-959F-4DB4-A89E-DE312582CFFB}">
      <dsp:nvSpPr>
        <dsp:cNvPr id="0" name=""/>
        <dsp:cNvSpPr/>
      </dsp:nvSpPr>
      <dsp:spPr>
        <a:xfrm>
          <a:off x="4017" y="163751"/>
          <a:ext cx="1911935" cy="1317323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08C874-13BC-4E3F-B5E8-60DCFE593FEB}">
      <dsp:nvSpPr>
        <dsp:cNvPr id="0" name=""/>
        <dsp:cNvSpPr/>
      </dsp:nvSpPr>
      <dsp:spPr>
        <a:xfrm>
          <a:off x="4017" y="1481075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Воша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головна</a:t>
          </a:r>
          <a:endParaRPr lang="ru-RU" sz="2000" b="1" kern="1200" dirty="0"/>
        </a:p>
      </dsp:txBody>
      <dsp:txXfrm>
        <a:off x="4017" y="1481075"/>
        <a:ext cx="1911935" cy="709328"/>
      </dsp:txXfrm>
    </dsp:sp>
    <dsp:sp modelId="{5A6B7761-3896-4BA4-935F-E0ADEDDB0CAA}">
      <dsp:nvSpPr>
        <dsp:cNvPr id="0" name=""/>
        <dsp:cNvSpPr/>
      </dsp:nvSpPr>
      <dsp:spPr>
        <a:xfrm>
          <a:off x="2107227" y="163751"/>
          <a:ext cx="1911935" cy="1317323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2763FBC-1AF4-40E7-94A8-B5BF99118B96}">
      <dsp:nvSpPr>
        <dsp:cNvPr id="0" name=""/>
        <dsp:cNvSpPr/>
      </dsp:nvSpPr>
      <dsp:spPr>
        <a:xfrm>
          <a:off x="2107227" y="1481075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Малярійний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плазмодій</a:t>
          </a:r>
          <a:endParaRPr lang="ru-RU" sz="2000" b="1" kern="1200" dirty="0"/>
        </a:p>
      </dsp:txBody>
      <dsp:txXfrm>
        <a:off x="2107227" y="1481075"/>
        <a:ext cx="1911935" cy="709328"/>
      </dsp:txXfrm>
    </dsp:sp>
    <dsp:sp modelId="{0660BE0C-2AB6-492B-8110-9041635DE751}">
      <dsp:nvSpPr>
        <dsp:cNvPr id="0" name=""/>
        <dsp:cNvSpPr/>
      </dsp:nvSpPr>
      <dsp:spPr>
        <a:xfrm>
          <a:off x="4210436" y="163751"/>
          <a:ext cx="1911935" cy="1317323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FC80F0-4E1C-49BF-8D4F-1F6FF2F80DB6}">
      <dsp:nvSpPr>
        <dsp:cNvPr id="0" name=""/>
        <dsp:cNvSpPr/>
      </dsp:nvSpPr>
      <dsp:spPr>
        <a:xfrm>
          <a:off x="4210436" y="1481075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Лямблія</a:t>
          </a:r>
          <a:endParaRPr lang="ru-RU" sz="2000" b="1" kern="1200" dirty="0"/>
        </a:p>
      </dsp:txBody>
      <dsp:txXfrm>
        <a:off x="4210436" y="1481075"/>
        <a:ext cx="1911935" cy="709328"/>
      </dsp:txXfrm>
    </dsp:sp>
    <dsp:sp modelId="{657C87BC-6D79-45BE-B6A2-4274F2DEF9C4}">
      <dsp:nvSpPr>
        <dsp:cNvPr id="0" name=""/>
        <dsp:cNvSpPr/>
      </dsp:nvSpPr>
      <dsp:spPr>
        <a:xfrm>
          <a:off x="6313646" y="163751"/>
          <a:ext cx="1911935" cy="1317323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971FEC-ADCB-41C7-961B-E4662E859BF8}">
      <dsp:nvSpPr>
        <dsp:cNvPr id="0" name=""/>
        <dsp:cNvSpPr/>
      </dsp:nvSpPr>
      <dsp:spPr>
        <a:xfrm>
          <a:off x="6313646" y="1481075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Коростяний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свербун</a:t>
          </a:r>
          <a:endParaRPr lang="ru-RU" sz="2000" b="1" kern="1200" dirty="0"/>
        </a:p>
      </dsp:txBody>
      <dsp:txXfrm>
        <a:off x="6313646" y="1481075"/>
        <a:ext cx="1911935" cy="709328"/>
      </dsp:txXfrm>
    </dsp:sp>
    <dsp:sp modelId="{20C2D1B6-1628-4F54-AD19-34C5C05FAD0C}">
      <dsp:nvSpPr>
        <dsp:cNvPr id="0" name=""/>
        <dsp:cNvSpPr/>
      </dsp:nvSpPr>
      <dsp:spPr>
        <a:xfrm>
          <a:off x="4017" y="2381596"/>
          <a:ext cx="1911935" cy="1317323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A514D0-A9D3-4703-AD64-FCF56A4A5134}">
      <dsp:nvSpPr>
        <dsp:cNvPr id="0" name=""/>
        <dsp:cNvSpPr/>
      </dsp:nvSpPr>
      <dsp:spPr>
        <a:xfrm>
          <a:off x="4017" y="3698920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Залозиця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вугрова</a:t>
          </a:r>
          <a:endParaRPr lang="ru-RU" sz="2000" b="1" kern="1200" dirty="0"/>
        </a:p>
      </dsp:txBody>
      <dsp:txXfrm>
        <a:off x="4017" y="3698920"/>
        <a:ext cx="1911935" cy="709328"/>
      </dsp:txXfrm>
    </dsp:sp>
    <dsp:sp modelId="{E83D37D5-3734-4487-B955-6314B23F441C}">
      <dsp:nvSpPr>
        <dsp:cNvPr id="0" name=""/>
        <dsp:cNvSpPr/>
      </dsp:nvSpPr>
      <dsp:spPr>
        <a:xfrm>
          <a:off x="2107227" y="2381596"/>
          <a:ext cx="1911935" cy="1317323"/>
        </a:xfrm>
        <a:prstGeom prst="round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6E3A5D2-7099-49D4-9F32-2A4A27751579}">
      <dsp:nvSpPr>
        <dsp:cNvPr id="0" name=""/>
        <dsp:cNvSpPr/>
      </dsp:nvSpPr>
      <dsp:spPr>
        <a:xfrm>
          <a:off x="2107227" y="3698920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Гострик</a:t>
          </a:r>
          <a:endParaRPr lang="ru-RU" sz="2000" b="1" kern="1200" dirty="0"/>
        </a:p>
      </dsp:txBody>
      <dsp:txXfrm>
        <a:off x="2107227" y="3698920"/>
        <a:ext cx="1911935" cy="709328"/>
      </dsp:txXfrm>
    </dsp:sp>
    <dsp:sp modelId="{7C5F6D04-073D-4C99-93C3-93F5F8627A76}">
      <dsp:nvSpPr>
        <dsp:cNvPr id="0" name=""/>
        <dsp:cNvSpPr/>
      </dsp:nvSpPr>
      <dsp:spPr>
        <a:xfrm>
          <a:off x="4210436" y="2381596"/>
          <a:ext cx="1911935" cy="1317323"/>
        </a:xfrm>
        <a:prstGeom prst="round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25B5EF-9335-488B-A867-8B68D6B856A5}">
      <dsp:nvSpPr>
        <dsp:cNvPr id="0" name=""/>
        <dsp:cNvSpPr/>
      </dsp:nvSpPr>
      <dsp:spPr>
        <a:xfrm>
          <a:off x="4210436" y="3698920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П'явка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медична</a:t>
          </a:r>
          <a:endParaRPr lang="ru-RU" sz="2000" b="1" kern="1200" dirty="0"/>
        </a:p>
      </dsp:txBody>
      <dsp:txXfrm>
        <a:off x="4210436" y="3698920"/>
        <a:ext cx="1911935" cy="709328"/>
      </dsp:txXfrm>
    </dsp:sp>
    <dsp:sp modelId="{DE93C6CE-A033-4D29-8ABE-3C942B01C251}">
      <dsp:nvSpPr>
        <dsp:cNvPr id="0" name=""/>
        <dsp:cNvSpPr/>
      </dsp:nvSpPr>
      <dsp:spPr>
        <a:xfrm>
          <a:off x="6313646" y="2381596"/>
          <a:ext cx="1911935" cy="1317323"/>
        </a:xfrm>
        <a:prstGeom prst="round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15BA46-8187-4F74-BE51-7C1B69CA644F}">
      <dsp:nvSpPr>
        <dsp:cNvPr id="0" name=""/>
        <dsp:cNvSpPr/>
      </dsp:nvSpPr>
      <dsp:spPr>
        <a:xfrm>
          <a:off x="6313646" y="3698920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Сомик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кандіру</a:t>
          </a:r>
          <a:endParaRPr lang="ru-RU" sz="2000" b="1" kern="1200" dirty="0"/>
        </a:p>
      </dsp:txBody>
      <dsp:txXfrm>
        <a:off x="6313646" y="3698920"/>
        <a:ext cx="1911935" cy="7093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6CEA7A-6D36-4AAD-AD2D-BECD11DBB039}">
      <dsp:nvSpPr>
        <dsp:cNvPr id="0" name=""/>
        <dsp:cNvSpPr/>
      </dsp:nvSpPr>
      <dsp:spPr>
        <a:xfrm>
          <a:off x="0" y="840409"/>
          <a:ext cx="2456005" cy="147360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40000"/>
              </a:schemeClr>
              <a:schemeClr val="accent2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err="1" smtClean="0"/>
            <a:t>Збудниками</a:t>
          </a:r>
          <a:r>
            <a:rPr lang="ru-RU" sz="1900" b="1" kern="1200" dirty="0" smtClean="0"/>
            <a:t> є </a:t>
          </a:r>
          <a:r>
            <a:rPr lang="ru-RU" sz="1900" b="1" kern="1200" dirty="0" err="1" smtClean="0"/>
            <a:t>паразитичні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тварини</a:t>
          </a:r>
          <a:endParaRPr lang="ru-RU" sz="1900" b="1" kern="1200" dirty="0"/>
        </a:p>
      </dsp:txBody>
      <dsp:txXfrm>
        <a:off x="0" y="840409"/>
        <a:ext cx="2456005" cy="1473603"/>
      </dsp:txXfrm>
    </dsp:sp>
    <dsp:sp modelId="{F2AE0E96-4EE8-4B5E-8D92-199D45B325A1}">
      <dsp:nvSpPr>
        <dsp:cNvPr id="0" name=""/>
        <dsp:cNvSpPr/>
      </dsp:nvSpPr>
      <dsp:spPr>
        <a:xfrm>
          <a:off x="2701605" y="840409"/>
          <a:ext cx="2456005" cy="147360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err="1" smtClean="0"/>
            <a:t>Специфічність</a:t>
          </a:r>
          <a:endParaRPr lang="ru-RU" sz="1900" b="1" kern="1200" dirty="0"/>
        </a:p>
      </dsp:txBody>
      <dsp:txXfrm>
        <a:off x="2701605" y="840409"/>
        <a:ext cx="2456005" cy="1473603"/>
      </dsp:txXfrm>
    </dsp:sp>
    <dsp:sp modelId="{48B77F6D-B895-4ECB-B1CC-0C7C19DCB907}">
      <dsp:nvSpPr>
        <dsp:cNvPr id="0" name=""/>
        <dsp:cNvSpPr/>
      </dsp:nvSpPr>
      <dsp:spPr>
        <a:xfrm>
          <a:off x="5403211" y="840409"/>
          <a:ext cx="2456005" cy="147360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40000"/>
              </a:schemeClr>
              <a:schemeClr val="accent4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err="1" smtClean="0"/>
            <a:t>Наявність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складних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життєвих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циклів</a:t>
          </a:r>
          <a:endParaRPr lang="ru-RU" sz="1900" b="1" kern="1200" dirty="0"/>
        </a:p>
      </dsp:txBody>
      <dsp:txXfrm>
        <a:off x="5403211" y="840409"/>
        <a:ext cx="2456005" cy="1473603"/>
      </dsp:txXfrm>
    </dsp:sp>
    <dsp:sp modelId="{826293CE-63DF-4088-ADBC-F5920999C3F7}">
      <dsp:nvSpPr>
        <dsp:cNvPr id="0" name=""/>
        <dsp:cNvSpPr/>
      </dsp:nvSpPr>
      <dsp:spPr>
        <a:xfrm>
          <a:off x="0" y="2559612"/>
          <a:ext cx="2456005" cy="147360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40000"/>
              </a:schemeClr>
              <a:schemeClr val="accent5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err="1" smtClean="0"/>
            <a:t>Тривалий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хронічний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перебіг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із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компромісними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відносинами</a:t>
          </a:r>
          <a:endParaRPr lang="ru-RU" sz="1900" b="1" kern="1200" dirty="0"/>
        </a:p>
      </dsp:txBody>
      <dsp:txXfrm>
        <a:off x="0" y="2559612"/>
        <a:ext cx="2456005" cy="1473603"/>
      </dsp:txXfrm>
    </dsp:sp>
    <dsp:sp modelId="{48F20F6D-DBA8-4A5F-A1ED-6AFCC1F7616F}">
      <dsp:nvSpPr>
        <dsp:cNvPr id="0" name=""/>
        <dsp:cNvSpPr/>
      </dsp:nvSpPr>
      <dsp:spPr>
        <a:xfrm>
          <a:off x="2701605" y="2559612"/>
          <a:ext cx="2456005" cy="147360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40000"/>
              </a:schemeClr>
              <a:schemeClr val="accent6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err="1" smtClean="0"/>
            <a:t>Формування</a:t>
          </a:r>
          <a:r>
            <a:rPr lang="ru-RU" sz="1900" b="1" kern="1200" dirty="0" smtClean="0"/>
            <a:t> нестерильного </a:t>
          </a:r>
          <a:r>
            <a:rPr lang="ru-RU" sz="1900" b="1" kern="1200" dirty="0" err="1" smtClean="0"/>
            <a:t>імунітету</a:t>
          </a:r>
          <a:r>
            <a:rPr lang="ru-RU" sz="1900" b="1" kern="1200" dirty="0" smtClean="0"/>
            <a:t> в </a:t>
          </a:r>
          <a:r>
            <a:rPr lang="ru-RU" sz="1900" b="1" kern="1200" dirty="0" err="1" smtClean="0"/>
            <a:t>хазяїв</a:t>
          </a:r>
          <a:endParaRPr lang="ru-RU" sz="1900" b="1" kern="1200" dirty="0"/>
        </a:p>
      </dsp:txBody>
      <dsp:txXfrm>
        <a:off x="2701605" y="2559612"/>
        <a:ext cx="2456005" cy="1473603"/>
      </dsp:txXfrm>
    </dsp:sp>
    <dsp:sp modelId="{50FE17E6-688D-4340-8532-60ED9D56EEAA}">
      <dsp:nvSpPr>
        <dsp:cNvPr id="0" name=""/>
        <dsp:cNvSpPr/>
      </dsp:nvSpPr>
      <dsp:spPr>
        <a:xfrm>
          <a:off x="5403211" y="2559612"/>
          <a:ext cx="2456005" cy="147360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40000"/>
              </a:schemeClr>
              <a:schemeClr val="accent2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err="1" smtClean="0"/>
            <a:t>Здатність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передаватися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від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людини</a:t>
          </a:r>
          <a:r>
            <a:rPr lang="ru-RU" sz="1900" b="1" kern="1200" dirty="0" smtClean="0"/>
            <a:t> до </a:t>
          </a:r>
          <a:r>
            <a:rPr lang="ru-RU" sz="1900" b="1" kern="1200" dirty="0" err="1" smtClean="0"/>
            <a:t>людини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або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від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тварин</a:t>
          </a:r>
          <a:r>
            <a:rPr lang="ru-RU" sz="1900" b="1" kern="1200" dirty="0" smtClean="0"/>
            <a:t> до </a:t>
          </a:r>
          <a:r>
            <a:rPr lang="ru-RU" sz="1900" b="1" kern="1200" dirty="0" err="1" smtClean="0"/>
            <a:t>людини</a:t>
          </a:r>
          <a:endParaRPr lang="ru-RU" sz="1900" b="1" kern="1200" dirty="0"/>
        </a:p>
      </dsp:txBody>
      <dsp:txXfrm>
        <a:off x="5403211" y="2559612"/>
        <a:ext cx="2456005" cy="147360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3A4CB8-6126-413F-82E0-C2390CE543F2}">
      <dsp:nvSpPr>
        <dsp:cNvPr id="0" name=""/>
        <dsp:cNvSpPr/>
      </dsp:nvSpPr>
      <dsp:spPr>
        <a:xfrm rot="16200000">
          <a:off x="844550" y="-844550"/>
          <a:ext cx="2091531" cy="3780631"/>
        </a:xfrm>
        <a:prstGeom prst="round1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40000"/>
              </a:schemeClr>
              <a:schemeClr val="accent2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/>
            <a:t>Біологічні</a:t>
          </a:r>
          <a:r>
            <a:rPr lang="ru-RU" sz="2300" kern="1200" dirty="0" smtClean="0"/>
            <a:t> </a:t>
          </a:r>
          <a:r>
            <a:rPr lang="ru-RU" sz="2300" i="1" kern="1200" dirty="0" smtClean="0"/>
            <a:t>(</a:t>
          </a:r>
          <a:r>
            <a:rPr lang="ru-RU" sz="2300" i="1" kern="1200" dirty="0" err="1" smtClean="0"/>
            <a:t>використання</a:t>
          </a:r>
          <a:r>
            <a:rPr lang="ru-RU" sz="2300" i="1" kern="1200" dirty="0" smtClean="0"/>
            <a:t> </a:t>
          </a:r>
          <a:r>
            <a:rPr lang="ru-RU" sz="2300" i="1" kern="1200" dirty="0" err="1" smtClean="0"/>
            <a:t>природних</a:t>
          </a:r>
          <a:r>
            <a:rPr lang="ru-RU" sz="2300" i="1" kern="1200" dirty="0" smtClean="0"/>
            <a:t> </a:t>
          </a:r>
          <a:r>
            <a:rPr lang="ru-RU" sz="2300" i="1" kern="1200" dirty="0" err="1" smtClean="0"/>
            <a:t>ворогів</a:t>
          </a:r>
          <a:r>
            <a:rPr lang="ru-RU" sz="2300" i="1" kern="1200" dirty="0" smtClean="0"/>
            <a:t>)</a:t>
          </a:r>
          <a:endParaRPr lang="ru-RU" sz="2300" i="1" kern="1200" dirty="0"/>
        </a:p>
      </dsp:txBody>
      <dsp:txXfrm rot="16200000">
        <a:off x="1105991" y="-1105991"/>
        <a:ext cx="1568648" cy="3780631"/>
      </dsp:txXfrm>
    </dsp:sp>
    <dsp:sp modelId="{5BD317F8-D92F-432F-810C-508EB64FDFDA}">
      <dsp:nvSpPr>
        <dsp:cNvPr id="0" name=""/>
        <dsp:cNvSpPr/>
      </dsp:nvSpPr>
      <dsp:spPr>
        <a:xfrm>
          <a:off x="3780631" y="0"/>
          <a:ext cx="3780631" cy="2091531"/>
        </a:xfrm>
        <a:prstGeom prst="round1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/>
            <a:t>Хімічні</a:t>
          </a:r>
          <a:r>
            <a:rPr lang="ru-RU" sz="2300" kern="1200" dirty="0" smtClean="0"/>
            <a:t> </a:t>
          </a:r>
          <a:r>
            <a:rPr lang="ru-RU" sz="2300" i="1" kern="1200" dirty="0" smtClean="0"/>
            <a:t>(</a:t>
          </a:r>
          <a:r>
            <a:rPr lang="ru-RU" sz="2300" i="1" kern="1200" dirty="0" err="1" smtClean="0"/>
            <a:t>використання</a:t>
          </a:r>
          <a:r>
            <a:rPr lang="ru-RU" sz="2300" i="1" kern="1200" dirty="0" smtClean="0"/>
            <a:t> </a:t>
          </a:r>
          <a:r>
            <a:rPr lang="ru-RU" sz="2300" i="1" kern="1200" dirty="0" err="1" smtClean="0"/>
            <a:t>антипаразитарних</a:t>
          </a:r>
          <a:r>
            <a:rPr lang="ru-RU" sz="2300" i="1" kern="1200" dirty="0" smtClean="0"/>
            <a:t> </a:t>
          </a:r>
          <a:r>
            <a:rPr lang="ru-RU" sz="2300" i="1" kern="1200" dirty="0" err="1" smtClean="0"/>
            <a:t>засобів</a:t>
          </a:r>
          <a:r>
            <a:rPr lang="ru-RU" sz="2300" i="1" kern="1200" dirty="0" smtClean="0"/>
            <a:t>)</a:t>
          </a:r>
          <a:endParaRPr lang="ru-RU" sz="2300" i="1" kern="1200" dirty="0"/>
        </a:p>
      </dsp:txBody>
      <dsp:txXfrm>
        <a:off x="3780631" y="0"/>
        <a:ext cx="3780631" cy="1568648"/>
      </dsp:txXfrm>
    </dsp:sp>
    <dsp:sp modelId="{C2C908A3-81EB-441F-AC36-D36C1FFE316F}">
      <dsp:nvSpPr>
        <dsp:cNvPr id="0" name=""/>
        <dsp:cNvSpPr/>
      </dsp:nvSpPr>
      <dsp:spPr>
        <a:xfrm rot="10800000">
          <a:off x="0" y="2091531"/>
          <a:ext cx="3780631" cy="2091531"/>
        </a:xfrm>
        <a:prstGeom prst="round1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40000"/>
              </a:schemeClr>
              <a:schemeClr val="accent4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/>
            <a:t>Імунологічні</a:t>
          </a:r>
          <a:r>
            <a:rPr lang="ru-RU" sz="2300" kern="1200" dirty="0" smtClean="0"/>
            <a:t> </a:t>
          </a:r>
          <a:r>
            <a:rPr lang="ru-RU" sz="2300" i="1" kern="1200" dirty="0" smtClean="0"/>
            <a:t>(</a:t>
          </a:r>
          <a:r>
            <a:rPr lang="ru-RU" sz="2300" i="1" kern="1200" dirty="0" err="1" smtClean="0"/>
            <a:t>розроблення</a:t>
          </a:r>
          <a:r>
            <a:rPr lang="ru-RU" sz="2300" i="1" kern="1200" dirty="0" smtClean="0"/>
            <a:t> </a:t>
          </a:r>
          <a:r>
            <a:rPr lang="ru-RU" sz="2300" i="1" kern="1200" dirty="0" err="1" smtClean="0"/>
            <a:t>щеплень</a:t>
          </a:r>
          <a:r>
            <a:rPr lang="ru-RU" sz="2300" i="1" kern="1200" dirty="0" smtClean="0"/>
            <a:t> та вакцин)</a:t>
          </a:r>
          <a:endParaRPr lang="ru-RU" sz="2300" i="1" kern="1200" dirty="0"/>
        </a:p>
      </dsp:txBody>
      <dsp:txXfrm rot="10800000">
        <a:off x="0" y="2614413"/>
        <a:ext cx="3780631" cy="1568648"/>
      </dsp:txXfrm>
    </dsp:sp>
    <dsp:sp modelId="{052ECFAC-0CCF-4789-97D4-5EA67AF90B23}">
      <dsp:nvSpPr>
        <dsp:cNvPr id="0" name=""/>
        <dsp:cNvSpPr/>
      </dsp:nvSpPr>
      <dsp:spPr>
        <a:xfrm rot="5400000">
          <a:off x="4625181" y="1246980"/>
          <a:ext cx="2091531" cy="3780631"/>
        </a:xfrm>
        <a:prstGeom prst="round1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40000"/>
              </a:schemeClr>
              <a:schemeClr val="accent5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0" kern="1200" dirty="0" err="1" smtClean="0"/>
            <a:t>Соціальні</a:t>
          </a:r>
          <a:r>
            <a:rPr lang="ru-RU" sz="2300" i="1" kern="1200" dirty="0" smtClean="0"/>
            <a:t> (</a:t>
          </a:r>
          <a:r>
            <a:rPr lang="ru-RU" sz="2300" i="1" kern="1200" dirty="0" err="1" smtClean="0"/>
            <a:t>дотримання</a:t>
          </a:r>
          <a:r>
            <a:rPr lang="ru-RU" sz="2300" i="1" kern="1200" dirty="0" smtClean="0"/>
            <a:t> правил </a:t>
          </a:r>
          <a:r>
            <a:rPr lang="ru-RU" sz="2300" i="1" kern="1200" dirty="0" err="1" smtClean="0"/>
            <a:t>особистої</a:t>
          </a:r>
          <a:r>
            <a:rPr lang="ru-RU" sz="2300" i="1" kern="1200" dirty="0" smtClean="0"/>
            <a:t> та </a:t>
          </a:r>
          <a:r>
            <a:rPr lang="ru-RU" sz="2300" i="1" kern="1200" dirty="0" err="1" smtClean="0"/>
            <a:t>громадської</a:t>
          </a:r>
          <a:r>
            <a:rPr lang="ru-RU" sz="2300" i="1" kern="1200" dirty="0" smtClean="0"/>
            <a:t> </a:t>
          </a:r>
          <a:r>
            <a:rPr lang="ru-RU" sz="2300" i="1" kern="1200" dirty="0" err="1" smtClean="0"/>
            <a:t>гігієни</a:t>
          </a:r>
          <a:r>
            <a:rPr lang="ru-RU" sz="2300" i="1" kern="1200" dirty="0" smtClean="0"/>
            <a:t>)</a:t>
          </a:r>
          <a:endParaRPr lang="ru-RU" sz="2300" i="1" kern="1200" dirty="0"/>
        </a:p>
      </dsp:txBody>
      <dsp:txXfrm rot="5400000">
        <a:off x="4886623" y="1508422"/>
        <a:ext cx="1568648" cy="3780631"/>
      </dsp:txXfrm>
    </dsp:sp>
    <dsp:sp modelId="{57732229-CE96-4090-B323-32575133A237}">
      <dsp:nvSpPr>
        <dsp:cNvPr id="0" name=""/>
        <dsp:cNvSpPr/>
      </dsp:nvSpPr>
      <dsp:spPr>
        <a:xfrm>
          <a:off x="2646442" y="1568648"/>
          <a:ext cx="2268378" cy="104576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tint val="40000"/>
                <a:hueOff val="0"/>
                <a:satOff val="0"/>
                <a:lumOff val="0"/>
                <a:alphaOff val="0"/>
                <a:shade val="40000"/>
              </a:schemeClr>
              <a:schemeClr val="accent2">
                <a:tint val="4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/>
            <a:t>Методи</a:t>
          </a:r>
          <a:r>
            <a:rPr lang="ru-RU" sz="2300" b="1" kern="1200" dirty="0" smtClean="0"/>
            <a:t> </a:t>
          </a:r>
          <a:endParaRPr lang="ru-RU" sz="2300" b="1" kern="1200" dirty="0"/>
        </a:p>
      </dsp:txBody>
      <dsp:txXfrm>
        <a:off x="2646442" y="1568648"/>
        <a:ext cx="2268378" cy="1045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gi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221088"/>
            <a:ext cx="6172200" cy="1894362"/>
          </a:xfrm>
        </p:spPr>
        <p:txBody>
          <a:bodyPr/>
          <a:lstStyle/>
          <a:p>
            <a:pPr algn="ctr"/>
            <a:r>
              <a:rPr lang="uk-UA" dirty="0" smtClean="0"/>
              <a:t>Інвазійні захворювання та їх профілактика</a:t>
            </a: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6"/>
            <a:ext cx="5514281" cy="171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круглі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869160"/>
            <a:ext cx="202184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1-282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0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793" y="4941168"/>
            <a:ext cx="1872207" cy="1508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/>
              <a:t>Лямбліоз </a:t>
            </a:r>
            <a:r>
              <a:rPr lang="en-US" dirty="0" smtClean="0"/>
              <a:t>-</a:t>
            </a:r>
            <a:r>
              <a:rPr lang="uk-UA" dirty="0" smtClean="0"/>
              <a:t> паразитування у тонкій кишці, перш за все у дванадцятипалій, джгутикових найпростіших </a:t>
            </a:r>
            <a:r>
              <a:rPr lang="en-US" dirty="0" smtClean="0"/>
              <a:t>-</a:t>
            </a:r>
            <a:r>
              <a:rPr lang="uk-UA" dirty="0" smtClean="0"/>
              <a:t> лямблій. </a:t>
            </a:r>
            <a:endParaRPr lang="en-US" dirty="0" smtClean="0"/>
          </a:p>
          <a:p>
            <a:pPr algn="just"/>
            <a:r>
              <a:rPr lang="uk-UA" dirty="0" smtClean="0"/>
              <a:t>Лямблії існують у двох формах: рухливій  і форм</a:t>
            </a:r>
            <a:r>
              <a:rPr lang="en-US" dirty="0" smtClean="0"/>
              <a:t>s</a:t>
            </a:r>
            <a:r>
              <a:rPr lang="uk-UA" dirty="0" smtClean="0"/>
              <a:t> цисти. Рухлива форма лямблій має 4 пари джгутиків і диск, за допомогою якого вона нестійко прикріпляється до слизової оболонки тонкої кишки. Зараження відбувається через  при вживанні забруднених цистами фруктів, овочів, ягід, що не піддалися термічній обробці і води, а також через забруднені руки і предмети побуту. </a:t>
            </a:r>
            <a:endParaRPr lang="en-US" dirty="0" smtClean="0"/>
          </a:p>
          <a:p>
            <a:pPr algn="just"/>
            <a:r>
              <a:rPr lang="uk-UA" dirty="0" smtClean="0"/>
              <a:t>Потрапивши в травну систему здорової людини, лямблії розмножуються в тонкій кишці. З'являється біль у верхній частині живота або в області пупка,  здуття живота, бурчання, нудота. Можуть бути запори, що змінюються проносами. Проникаючи з тонкої кишки в товсту (де умови для них несприятливі), лямблії втрачають свою рухливість і перетворюються на цисти. Цисти виділяються з організму хворого на лямбліоз з випорожненнями, добре зберігаються  у ґрунті до 3 тижнів, а у воді - до 5 тижнів.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Лямбліоз</a:t>
            </a:r>
            <a:endParaRPr lang="ru-RU" dirty="0"/>
          </a:p>
        </p:txBody>
      </p:sp>
      <p:pic>
        <p:nvPicPr>
          <p:cNvPr id="4" name="Рисунок 4" descr="http://medicina.ua/content/images/lia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159486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/>
              <a:t>Сонна хвороба - захворювання людей і тварин, що викликають паразитичні найпростіші трипаносоми, переносником яких є муха цеце. Сонна хвороба поширена на африканському континенті. Щороку вона діагностується у 50–70 тис. осіб.</a:t>
            </a:r>
            <a:endParaRPr lang="ru-RU" dirty="0" smtClean="0"/>
          </a:p>
          <a:p>
            <a:pPr algn="just"/>
            <a:r>
              <a:rPr lang="uk-UA" dirty="0" smtClean="0"/>
              <a:t>В організм людини збудник сонної хвороби проникає після укусів мух цеце. </a:t>
            </a:r>
          </a:p>
          <a:p>
            <a:pPr algn="just"/>
            <a:r>
              <a:rPr lang="uk-UA" b="1" dirty="0" smtClean="0"/>
              <a:t>Трипаносоми</a:t>
            </a:r>
            <a:r>
              <a:rPr lang="uk-UA" dirty="0" smtClean="0"/>
              <a:t> - плоскі паразити, які мають довгу веретеноподібну форму, розмір12–20 мкм,  рухливі, мають напівпрозору мембрану, що йде вздовж тіла. </a:t>
            </a:r>
          </a:p>
          <a:p>
            <a:pPr algn="just"/>
            <a:r>
              <a:rPr lang="uk-UA" dirty="0" smtClean="0"/>
              <a:t>Частина трипаносом після укусу відразу потрапляє в кров, але більша їх частина залишається в місці укусу, де відбувається активне розмноження  їх та формування  болючого вузла - шанкеру. Потім паразити поширюються по тілу через </a:t>
            </a:r>
            <a:r>
              <a:rPr lang="uk-UA" dirty="0" err="1" smtClean="0"/>
              <a:t>міжтканинний</a:t>
            </a:r>
            <a:r>
              <a:rPr lang="uk-UA" dirty="0" smtClean="0"/>
              <a:t> </a:t>
            </a:r>
            <a:r>
              <a:rPr lang="uk-UA" dirty="0" smtClean="0"/>
              <a:t>простір і лімфатичні судини. Паразитують у крові, спинномозковій рідині й інших тканинах та вражають центральну нервову систему. Виникають ознаки енцефаліту, може трапитися кома, і через декілька місяців - смерть.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Сонна хвороба</a:t>
            </a:r>
            <a:endParaRPr lang="ru-RU" dirty="0"/>
          </a:p>
        </p:txBody>
      </p:sp>
      <p:pic>
        <p:nvPicPr>
          <p:cNvPr id="4" name="Рисунок 6" descr="http://health-medicine.info/wp-content/uploads/%D1%82%D1%80%D0%B8%D0%BF%D0%B0%D0%BD%D0%BE%D1%81%D0%BE%D0%BC%D0%BE%D0%B7-e14418739626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60648"/>
            <a:ext cx="189122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uk-UA" b="1" i="1" dirty="0" smtClean="0"/>
              <a:t>Малярія</a:t>
            </a:r>
            <a:r>
              <a:rPr lang="uk-UA" dirty="0" smtClean="0"/>
              <a:t>, або переміжна пропасниця,- одна з найбільш тяжких  хвороб людини. Її називали «болотяною пропасницею», оскільки частіше захворювання на малярію спостерігалися в місцях, багатих на болота і стоячі водойми: хвороба часто закінчується смертю. </a:t>
            </a:r>
          </a:p>
          <a:p>
            <a:pPr algn="just"/>
            <a:r>
              <a:rPr lang="uk-UA" dirty="0" smtClean="0"/>
              <a:t>Малярія  супроводжується сильними приступами пропасниці з температурою  до 40–41 °С, які повторюються через дві доби на третю і дуже виснажують організм людини. </a:t>
            </a:r>
            <a:endParaRPr lang="ru-RU" dirty="0" smtClean="0"/>
          </a:p>
          <a:p>
            <a:pPr algn="just"/>
            <a:r>
              <a:rPr lang="uk-UA" dirty="0" smtClean="0"/>
              <a:t>Малярію викликає  паразит - малярійний плазмодій, що потрапляє в кров людини  при укусі малярійного комара. Ці клітини спочатку потрапляють до клітин печінки людини, де відбувається перше нестатеве розмноження паразита. Далі він вражає клітини крові - еритроцити. Тут малярійний плазмодій живиться, росте і знову розмножується нестатевим способом. </a:t>
            </a:r>
          </a:p>
          <a:p>
            <a:pPr algn="just"/>
            <a:r>
              <a:rPr lang="uk-UA" dirty="0" smtClean="0"/>
              <a:t>Під час виходу </a:t>
            </a:r>
            <a:r>
              <a:rPr lang="uk-UA" dirty="0" err="1" smtClean="0"/>
              <a:t>плазмодіїв</a:t>
            </a:r>
            <a:r>
              <a:rPr lang="uk-UA" dirty="0" smtClean="0"/>
              <a:t> із зруйнованої  клітини і відбуваються напади малярії: у кров потрапляють отруйні речовини, які виділяються паразитами, руйнується все більша кількість еритроцитів. Це призводить до сильного недокрів’я і виснаження організму людини.</a:t>
            </a:r>
            <a:endParaRPr lang="ru-RU" dirty="0" smtClean="0"/>
          </a:p>
          <a:p>
            <a:pPr algn="just"/>
            <a:r>
              <a:rPr lang="uk-UA" dirty="0" smtClean="0"/>
              <a:t>Статевим способом малярійний плазмодій розмножується в організмі самки малярійного комара, куди потрапляє при укусі разом з кров’ю хворої людини.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Малярія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0"/>
            <a:ext cx="2981997" cy="14909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Протозойні</a:t>
            </a:r>
            <a:r>
              <a:rPr lang="uk-UA" dirty="0" smtClean="0"/>
              <a:t> хвороби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536504" cy="525658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b="1" dirty="0" err="1" smtClean="0"/>
              <a:t>Токсоплазмо</a:t>
            </a:r>
            <a:r>
              <a:rPr lang="en-US" b="1" dirty="0" smtClean="0"/>
              <a:t>́</a:t>
            </a:r>
            <a:r>
              <a:rPr lang="ru-RU" b="1" dirty="0" err="1" smtClean="0"/>
              <a:t>з</a:t>
            </a:r>
            <a:r>
              <a:rPr lang="en-US" dirty="0" smtClean="0"/>
              <a:t> - </a:t>
            </a:r>
            <a:r>
              <a:rPr lang="ru-RU" dirty="0" err="1" smtClean="0"/>
              <a:t>інфекційне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en-US" dirty="0" smtClean="0"/>
              <a:t> 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en-US" dirty="0" smtClean="0"/>
              <a:t>, </a:t>
            </a:r>
            <a:r>
              <a:rPr lang="ru-RU" dirty="0" smtClean="0"/>
              <a:t>яке </a:t>
            </a:r>
            <a:r>
              <a:rPr lang="ru-RU" dirty="0" err="1" smtClean="0"/>
              <a:t>спричинюють</a:t>
            </a:r>
            <a:r>
              <a:rPr lang="en-US" dirty="0" smtClean="0"/>
              <a:t> </a:t>
            </a:r>
            <a:r>
              <a:rPr lang="ru-RU" dirty="0" err="1" smtClean="0"/>
              <a:t>токсоплазми</a:t>
            </a:r>
            <a:r>
              <a:rPr lang="en-US" dirty="0" smtClean="0"/>
              <a:t> </a:t>
            </a:r>
            <a:r>
              <a:rPr lang="uk-UA" dirty="0" smtClean="0"/>
              <a:t>паразити із класу Споровиків</a:t>
            </a:r>
            <a:r>
              <a:rPr lang="ru-RU" dirty="0" smtClean="0"/>
              <a:t>.</a:t>
            </a:r>
          </a:p>
          <a:p>
            <a:pPr lvl="0" algn="just"/>
            <a:r>
              <a:rPr lang="ru-RU" dirty="0" err="1" smtClean="0"/>
              <a:t>Розмножуєтьсятоксоплазма</a:t>
            </a:r>
            <a:r>
              <a:rPr lang="ru-RU" dirty="0" smtClean="0"/>
              <a:t>  </a:t>
            </a:r>
            <a:r>
              <a:rPr lang="ru-RU" dirty="0" err="1" smtClean="0"/>
              <a:t>всередині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 </a:t>
            </a:r>
            <a:r>
              <a:rPr lang="ru-RU" dirty="0" err="1" smtClean="0"/>
              <a:t>хижих</a:t>
            </a:r>
            <a:r>
              <a:rPr lang="ru-RU" dirty="0" smtClean="0"/>
              <a:t> </a:t>
            </a:r>
            <a:r>
              <a:rPr lang="ru-RU" dirty="0" err="1" smtClean="0"/>
              <a:t>ссавців</a:t>
            </a:r>
            <a:r>
              <a:rPr lang="ru-RU" dirty="0" smtClean="0"/>
              <a:t> –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хазяїнів</a:t>
            </a:r>
            <a:r>
              <a:rPr lang="ru-RU" dirty="0" smtClean="0"/>
              <a:t>. </a:t>
            </a:r>
          </a:p>
          <a:p>
            <a:pPr algn="just"/>
            <a:r>
              <a:rPr lang="ru-RU" b="1" i="1" dirty="0" err="1" smtClean="0"/>
              <a:t>Джерело</a:t>
            </a:r>
            <a:r>
              <a:rPr lang="en-US" b="1" i="1" dirty="0" smtClean="0"/>
              <a:t> </a:t>
            </a:r>
            <a:r>
              <a:rPr lang="ru-RU" b="1" i="1" dirty="0" err="1" smtClean="0"/>
              <a:t>інфекції</a:t>
            </a:r>
            <a:r>
              <a:rPr lang="en-US" dirty="0" smtClean="0"/>
              <a:t> -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домашніх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 диких</a:t>
            </a:r>
            <a:r>
              <a:rPr lang="en-US" dirty="0" smtClean="0"/>
              <a:t> </a:t>
            </a:r>
            <a:r>
              <a:rPr lang="ru-RU" dirty="0" err="1" smtClean="0"/>
              <a:t>ссавців</a:t>
            </a:r>
            <a:r>
              <a:rPr lang="en-US" dirty="0" smtClean="0"/>
              <a:t> </a:t>
            </a:r>
            <a:r>
              <a:rPr lang="uk-UA" dirty="0" smtClean="0"/>
              <a:t>- (</a:t>
            </a:r>
            <a:r>
              <a:rPr lang="ru-RU" dirty="0" err="1" smtClean="0"/>
              <a:t>котячі</a:t>
            </a:r>
            <a:r>
              <a:rPr lang="en-US" dirty="0" smtClean="0"/>
              <a:t>,</a:t>
            </a:r>
            <a:r>
              <a:rPr lang="uk-UA" dirty="0" smtClean="0"/>
              <a:t> </a:t>
            </a:r>
            <a:r>
              <a:rPr lang="ru-RU" dirty="0" smtClean="0"/>
              <a:t>собаки</a:t>
            </a:r>
            <a:r>
              <a:rPr lang="en-US" dirty="0" smtClean="0"/>
              <a:t>, </a:t>
            </a:r>
            <a:r>
              <a:rPr lang="ru-RU" dirty="0" err="1" smtClean="0"/>
              <a:t>кролі</a:t>
            </a:r>
            <a:r>
              <a:rPr lang="en-US" dirty="0" smtClean="0"/>
              <a:t>; </a:t>
            </a:r>
            <a:r>
              <a:rPr lang="ru-RU" dirty="0" err="1" smtClean="0"/>
              <a:t>гризуни</a:t>
            </a:r>
            <a:r>
              <a:rPr lang="en-US" dirty="0" smtClean="0"/>
              <a:t> ) </a:t>
            </a:r>
            <a:r>
              <a:rPr lang="ru-RU" dirty="0" err="1" smtClean="0"/>
              <a:t>і</a:t>
            </a:r>
            <a:r>
              <a:rPr lang="en-US" dirty="0" smtClean="0"/>
              <a:t> </a:t>
            </a:r>
            <a:r>
              <a:rPr lang="ru-RU" dirty="0" err="1" smtClean="0"/>
              <a:t>птахів</a:t>
            </a:r>
            <a:r>
              <a:rPr lang="en-US" dirty="0" smtClean="0"/>
              <a:t>.</a:t>
            </a:r>
            <a:endParaRPr lang="ru-RU" dirty="0" smtClean="0"/>
          </a:p>
          <a:p>
            <a:pPr lvl="0" algn="just"/>
            <a:r>
              <a:rPr lang="ru-RU" dirty="0" err="1" smtClean="0"/>
              <a:t>Розрізняють</a:t>
            </a:r>
            <a:r>
              <a:rPr lang="ru-RU" dirty="0" smtClean="0"/>
              <a:t> </a:t>
            </a:r>
            <a:r>
              <a:rPr lang="ru-RU" b="1" dirty="0" err="1" smtClean="0"/>
              <a:t>вроджений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</a:p>
          <a:p>
            <a:pPr lvl="0" algn="just">
              <a:buNone/>
            </a:pPr>
            <a:r>
              <a:rPr lang="ru-RU" b="1" dirty="0" smtClean="0"/>
              <a:t>      </a:t>
            </a:r>
            <a:r>
              <a:rPr lang="ru-RU" b="1" dirty="0" err="1" smtClean="0"/>
              <a:t>набутий</a:t>
            </a:r>
            <a:r>
              <a:rPr lang="ru-RU" b="1" dirty="0" smtClean="0"/>
              <a:t> </a:t>
            </a:r>
            <a:r>
              <a:rPr lang="ru-RU" dirty="0" smtClean="0"/>
              <a:t>токсоплазмоз.</a:t>
            </a:r>
          </a:p>
          <a:p>
            <a:pPr lvl="0" algn="just">
              <a:buNone/>
            </a:pPr>
            <a:r>
              <a:rPr lang="ru-RU" dirty="0" smtClean="0"/>
              <a:t>       При </a:t>
            </a:r>
            <a:r>
              <a:rPr lang="ru-RU" dirty="0" err="1" smtClean="0"/>
              <a:t>вродженому</a:t>
            </a:r>
            <a:r>
              <a:rPr lang="ru-RU" dirty="0" smtClean="0"/>
              <a:t> </a:t>
            </a:r>
            <a:r>
              <a:rPr lang="ru-RU" dirty="0" err="1" smtClean="0"/>
              <a:t>токсоплазмозі</a:t>
            </a:r>
            <a:r>
              <a:rPr lang="ru-RU" dirty="0" smtClean="0"/>
              <a:t> </a:t>
            </a:r>
            <a:r>
              <a:rPr lang="ru-RU" dirty="0" err="1" smtClean="0"/>
              <a:t>спостерігаються</a:t>
            </a:r>
            <a:r>
              <a:rPr lang="ru-RU" dirty="0" smtClean="0"/>
              <a:t> </a:t>
            </a:r>
            <a:r>
              <a:rPr lang="ru-RU" dirty="0" err="1" smtClean="0"/>
              <a:t>загибель</a:t>
            </a:r>
            <a:r>
              <a:rPr lang="ru-RU" dirty="0" smtClean="0"/>
              <a:t> плода в </a:t>
            </a:r>
            <a:r>
              <a:rPr lang="ru-RU" dirty="0" err="1" smtClean="0"/>
              <a:t>утробі</a:t>
            </a:r>
            <a:r>
              <a:rPr lang="ru-RU" dirty="0" smtClean="0"/>
              <a:t> </a:t>
            </a:r>
            <a:r>
              <a:rPr lang="ru-RU" dirty="0" err="1" smtClean="0"/>
              <a:t>матері</a:t>
            </a:r>
            <a:r>
              <a:rPr lang="ru-RU" dirty="0" smtClean="0"/>
              <a:t>,  смерть </a:t>
            </a:r>
            <a:r>
              <a:rPr lang="ru-RU" dirty="0" err="1" smtClean="0"/>
              <a:t>новонародженого</a:t>
            </a:r>
            <a:r>
              <a:rPr lang="ru-RU" dirty="0" smtClean="0"/>
              <a:t> </a:t>
            </a:r>
          </a:p>
          <a:p>
            <a:pPr lvl="0" algn="just">
              <a:buNone/>
            </a:pP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; а у тих </a:t>
            </a:r>
            <a:r>
              <a:rPr lang="ru-RU" dirty="0" err="1" smtClean="0"/>
              <a:t>дітей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залишилися</a:t>
            </a:r>
            <a:r>
              <a:rPr lang="ru-RU" dirty="0" smtClean="0"/>
              <a:t> </a:t>
            </a:r>
            <a:r>
              <a:rPr lang="ru-RU" dirty="0" err="1" smtClean="0"/>
              <a:t>живими</a:t>
            </a:r>
            <a:r>
              <a:rPr lang="ru-RU" dirty="0" smtClean="0"/>
              <a:t>, буде </a:t>
            </a:r>
            <a:r>
              <a:rPr lang="ru-RU" dirty="0" err="1" smtClean="0"/>
              <a:t>ураження</a:t>
            </a:r>
            <a:r>
              <a:rPr lang="ru-RU" dirty="0" smtClean="0"/>
              <a:t> </a:t>
            </a:r>
            <a:r>
              <a:rPr lang="ru-RU" dirty="0" err="1" smtClean="0"/>
              <a:t>нервової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, очей 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.</a:t>
            </a:r>
          </a:p>
          <a:p>
            <a:pPr lvl="0" algn="just"/>
            <a:r>
              <a:rPr lang="ru-RU" b="1" dirty="0" err="1" smtClean="0"/>
              <a:t>Гостра</a:t>
            </a:r>
            <a:r>
              <a:rPr lang="ru-RU" b="1" dirty="0" smtClean="0"/>
              <a:t>  форма </a:t>
            </a:r>
            <a:r>
              <a:rPr lang="ru-RU" b="1" dirty="0" err="1" smtClean="0"/>
              <a:t>п</a:t>
            </a:r>
            <a:r>
              <a:rPr lang="ru-RU" dirty="0" err="1" smtClean="0"/>
              <a:t>еребігає</a:t>
            </a:r>
            <a:r>
              <a:rPr lang="ru-RU" dirty="0" smtClean="0"/>
              <a:t> як  </a:t>
            </a:r>
            <a:r>
              <a:rPr lang="ru-RU" dirty="0" err="1" smtClean="0"/>
              <a:t>тифоподібне</a:t>
            </a:r>
            <a:r>
              <a:rPr lang="ru-RU" dirty="0" smtClean="0"/>
              <a:t>   </a:t>
            </a:r>
            <a:r>
              <a:rPr lang="ru-RU" dirty="0" err="1" smtClean="0"/>
              <a:t>захворювання</a:t>
            </a:r>
            <a:r>
              <a:rPr lang="ru-RU" dirty="0" smtClean="0"/>
              <a:t> (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гарячкою</a:t>
            </a:r>
            <a:r>
              <a:rPr lang="ru-RU" dirty="0" smtClean="0"/>
              <a:t>, </a:t>
            </a:r>
            <a:r>
              <a:rPr lang="ru-RU" dirty="0" err="1" smtClean="0"/>
              <a:t>збільшенням</a:t>
            </a:r>
            <a:endParaRPr lang="ru-RU" dirty="0" smtClean="0"/>
          </a:p>
          <a:p>
            <a:pPr lvl="0" algn="just">
              <a:buNone/>
            </a:pPr>
            <a:r>
              <a:rPr lang="ru-RU" dirty="0" smtClean="0"/>
              <a:t>  </a:t>
            </a:r>
            <a:r>
              <a:rPr lang="ru-RU" dirty="0" err="1" smtClean="0"/>
              <a:t>печінки</a:t>
            </a:r>
            <a:r>
              <a:rPr lang="ru-RU" dirty="0" smtClean="0"/>
              <a:t>, </a:t>
            </a:r>
            <a:r>
              <a:rPr lang="ru-RU" dirty="0" err="1" smtClean="0"/>
              <a:t>селезінки</a:t>
            </a:r>
            <a:r>
              <a:rPr lang="ru-RU" dirty="0" smtClean="0"/>
              <a:t>)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переважним</a:t>
            </a:r>
            <a:r>
              <a:rPr lang="ru-RU" dirty="0" smtClean="0"/>
              <a:t> </a:t>
            </a:r>
            <a:r>
              <a:rPr lang="ru-RU" dirty="0" err="1" smtClean="0"/>
              <a:t>ураженням</a:t>
            </a:r>
            <a:r>
              <a:rPr lang="ru-RU" dirty="0" smtClean="0"/>
              <a:t> </a:t>
            </a:r>
            <a:r>
              <a:rPr lang="ru-RU" dirty="0" err="1" smtClean="0"/>
              <a:t>нервової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(</a:t>
            </a:r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 err="1" smtClean="0"/>
              <a:t>біль,судоми</a:t>
            </a:r>
            <a:r>
              <a:rPr lang="ru-RU" dirty="0" smtClean="0"/>
              <a:t>, </a:t>
            </a:r>
            <a:r>
              <a:rPr lang="ru-RU" dirty="0" err="1" smtClean="0"/>
              <a:t>блювання</a:t>
            </a:r>
            <a:r>
              <a:rPr lang="ru-RU" dirty="0" smtClean="0"/>
              <a:t>)</a:t>
            </a:r>
            <a:r>
              <a:rPr lang="uk-UA" dirty="0" smtClean="0"/>
              <a:t>.</a:t>
            </a:r>
          </a:p>
          <a:p>
            <a:pPr algn="just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err="1" smtClean="0"/>
              <a:t>Зараження</a:t>
            </a:r>
            <a:r>
              <a:rPr lang="ru-RU" sz="1800" dirty="0" smtClean="0"/>
              <a:t> </a:t>
            </a:r>
            <a:r>
              <a:rPr lang="ru-RU" sz="1800" dirty="0" err="1" smtClean="0"/>
              <a:t>здійснюється</a:t>
            </a:r>
            <a:r>
              <a:rPr lang="ru-RU" sz="1800" dirty="0" smtClean="0"/>
              <a:t> при </a:t>
            </a:r>
            <a:r>
              <a:rPr lang="ru-RU" sz="1800" dirty="0" err="1" smtClean="0"/>
              <a:t>вживанні</a:t>
            </a:r>
            <a:r>
              <a:rPr lang="ru-RU" sz="1800" dirty="0" smtClean="0"/>
              <a:t> </a:t>
            </a:r>
            <a:r>
              <a:rPr lang="ru-RU" sz="1800" dirty="0" err="1" smtClean="0"/>
              <a:t>м'яса</a:t>
            </a:r>
            <a:r>
              <a:rPr lang="ru-RU" sz="1800" dirty="0" smtClean="0"/>
              <a:t> </a:t>
            </a:r>
            <a:r>
              <a:rPr lang="ru-RU" sz="1800" dirty="0" err="1" smtClean="0"/>
              <a:t>інвазованих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тварин</a:t>
            </a:r>
            <a:r>
              <a:rPr lang="ru-RU" sz="1800" dirty="0" smtClean="0"/>
              <a:t> - сирого </a:t>
            </a:r>
            <a:r>
              <a:rPr lang="ru-RU" sz="1800" dirty="0" err="1" smtClean="0"/>
              <a:t>чи</a:t>
            </a:r>
            <a:r>
              <a:rPr lang="ru-RU" sz="1800" dirty="0" smtClean="0"/>
              <a:t> </a:t>
            </a:r>
            <a:r>
              <a:rPr lang="ru-RU" sz="1800" dirty="0" err="1" smtClean="0"/>
              <a:t>недостатньо</a:t>
            </a:r>
            <a:r>
              <a:rPr lang="ru-RU" sz="1800" dirty="0" smtClean="0"/>
              <a:t> </a:t>
            </a:r>
            <a:r>
              <a:rPr lang="ru-RU" sz="1800" dirty="0" err="1" smtClean="0"/>
              <a:t>термічно</a:t>
            </a:r>
            <a:r>
              <a:rPr lang="ru-RU" sz="1800" dirty="0" smtClean="0"/>
              <a:t> </a:t>
            </a:r>
            <a:r>
              <a:rPr lang="ru-RU" sz="1800" dirty="0" err="1" smtClean="0"/>
              <a:t>обробленого</a:t>
            </a:r>
            <a:r>
              <a:rPr lang="ru-RU" sz="1800" dirty="0" smtClean="0"/>
              <a:t> ,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фаршу; </a:t>
            </a:r>
            <a:r>
              <a:rPr lang="ru-RU" sz="1800" dirty="0" err="1" smtClean="0"/>
              <a:t>рідше</a:t>
            </a:r>
            <a:r>
              <a:rPr lang="ru-RU" sz="1800" dirty="0" smtClean="0"/>
              <a:t>  -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тварин</a:t>
            </a:r>
            <a:r>
              <a:rPr lang="ru-RU" sz="1800" dirty="0" smtClean="0"/>
              <a:t> (при </a:t>
            </a:r>
            <a:r>
              <a:rPr lang="ru-RU" sz="1800" dirty="0" err="1" smtClean="0"/>
              <a:t>недотриманні</a:t>
            </a:r>
            <a:r>
              <a:rPr lang="ru-RU" sz="1800" dirty="0" smtClean="0"/>
              <a:t> правил </a:t>
            </a:r>
            <a:r>
              <a:rPr lang="ru-RU" sz="1800" dirty="0" err="1" smtClean="0"/>
              <a:t>особистої</a:t>
            </a:r>
            <a:r>
              <a:rPr lang="ru-RU" sz="1800" dirty="0" smtClean="0"/>
              <a:t> </a:t>
            </a:r>
            <a:r>
              <a:rPr lang="ru-RU" sz="1800" dirty="0" err="1" smtClean="0"/>
              <a:t>гігієни</a:t>
            </a:r>
            <a:r>
              <a:rPr lang="ru-RU" sz="1800" dirty="0" smtClean="0"/>
              <a:t>, </a:t>
            </a:r>
            <a:r>
              <a:rPr lang="ru-RU" sz="1800" dirty="0" err="1" smtClean="0"/>
              <a:t>догляді</a:t>
            </a:r>
            <a:r>
              <a:rPr lang="ru-RU" sz="1800" dirty="0" smtClean="0"/>
              <a:t> за хворою </a:t>
            </a:r>
            <a:r>
              <a:rPr lang="ru-RU" sz="1800" dirty="0" err="1" smtClean="0"/>
              <a:t>кішкою</a:t>
            </a:r>
            <a:r>
              <a:rPr lang="ru-RU" sz="1800" dirty="0" smtClean="0"/>
              <a:t>, </a:t>
            </a:r>
            <a:r>
              <a:rPr lang="ru-RU" sz="1800" dirty="0" err="1" smtClean="0"/>
              <a:t>вживанні</a:t>
            </a:r>
            <a:r>
              <a:rPr lang="ru-RU" sz="1800" dirty="0" smtClean="0"/>
              <a:t> </a:t>
            </a:r>
            <a:r>
              <a:rPr lang="ru-RU" sz="1800" dirty="0" err="1" smtClean="0"/>
              <a:t>немитих</a:t>
            </a:r>
            <a:r>
              <a:rPr lang="ru-RU" sz="1800" dirty="0" smtClean="0"/>
              <a:t> </a:t>
            </a:r>
            <a:r>
              <a:rPr lang="ru-RU" sz="1800" dirty="0" err="1" smtClean="0"/>
              <a:t>овочів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т. </a:t>
            </a:r>
            <a:r>
              <a:rPr lang="ru-RU" sz="1800" dirty="0" err="1" smtClean="0"/>
              <a:t>ін</a:t>
            </a:r>
            <a:r>
              <a:rPr lang="ru-RU" sz="1800" dirty="0" smtClean="0"/>
              <a:t>.). </a:t>
            </a:r>
          </a:p>
          <a:p>
            <a:r>
              <a:rPr lang="ru-RU" sz="1800" dirty="0" smtClean="0"/>
              <a:t>Не </a:t>
            </a:r>
            <a:r>
              <a:rPr lang="ru-RU" sz="1800" dirty="0" err="1" smtClean="0"/>
              <a:t>можна</a:t>
            </a:r>
            <a:r>
              <a:rPr lang="ru-RU" sz="1800" dirty="0" smtClean="0"/>
              <a:t> </a:t>
            </a:r>
            <a:r>
              <a:rPr lang="ru-RU" sz="1800" dirty="0" err="1" smtClean="0"/>
              <a:t>доторкатися</a:t>
            </a:r>
            <a:r>
              <a:rPr lang="ru-RU" sz="1800" dirty="0" smtClean="0"/>
              <a:t> </a:t>
            </a:r>
            <a:r>
              <a:rPr lang="ru-RU" sz="1800" dirty="0" err="1" smtClean="0"/>
              <a:t>брудними</a:t>
            </a:r>
            <a:r>
              <a:rPr lang="ru-RU" sz="1800" dirty="0" smtClean="0"/>
              <a:t> руками до рота </a:t>
            </a:r>
            <a:r>
              <a:rPr lang="ru-RU" sz="1800" dirty="0" err="1" smtClean="0"/>
              <a:t>після</a:t>
            </a:r>
            <a:r>
              <a:rPr lang="ru-RU" sz="1800" dirty="0" smtClean="0"/>
              <a:t> контакту </a:t>
            </a:r>
            <a:r>
              <a:rPr lang="ru-RU" sz="1800" dirty="0" err="1" smtClean="0"/>
              <a:t>із</a:t>
            </a:r>
            <a:r>
              <a:rPr lang="ru-RU" sz="1800" dirty="0" smtClean="0"/>
              <a:t> землею, </a:t>
            </a:r>
            <a:r>
              <a:rPr lang="ru-RU" sz="1800" dirty="0" err="1" smtClean="0"/>
              <a:t>чи</a:t>
            </a:r>
            <a:r>
              <a:rPr lang="ru-RU" sz="1800" dirty="0" smtClean="0"/>
              <a:t> 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котячими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екскрементами</a:t>
            </a:r>
            <a:r>
              <a:rPr lang="ru-RU" sz="1800" dirty="0" smtClean="0"/>
              <a:t>.</a:t>
            </a:r>
          </a:p>
          <a:p>
            <a:endParaRPr lang="ru-RU" sz="2000" dirty="0" smtClean="0"/>
          </a:p>
        </p:txBody>
      </p:sp>
      <p:pic>
        <p:nvPicPr>
          <p:cNvPr id="5" name="Содержимое 4" descr="Картинки по запросу токсоплазмоз картинка"/>
          <p:cNvPicPr>
            <a:picLocks/>
          </p:cNvPicPr>
          <p:nvPr/>
        </p:nvPicPr>
        <p:blipFill>
          <a:blip r:embed="rId2" cstate="print"/>
          <a:srcRect t="16364" r="67925" b="50909"/>
          <a:stretch>
            <a:fillRect/>
          </a:stretch>
        </p:blipFill>
        <p:spPr bwMode="auto">
          <a:xfrm>
            <a:off x="7092280" y="260648"/>
            <a:ext cx="13681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Токсоплазмо</a:t>
            </a:r>
            <a:r>
              <a:rPr lang="en-US" dirty="0" smtClean="0"/>
              <a:t>́</a:t>
            </a:r>
            <a:r>
              <a:rPr lang="ru-RU" dirty="0" err="1" smtClean="0"/>
              <a:t>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/>
              <a:t>Зараження людини відбувається аліментарним шляхом при вживанні води з відкритих водоймищ, зараженої їжі (овочів, фруктів, недостатньо обробленого м’яса та молока), або при контакті з інфікованими кішками. </a:t>
            </a:r>
            <a:endParaRPr lang="en-US" dirty="0" smtClean="0"/>
          </a:p>
          <a:p>
            <a:pPr algn="just"/>
            <a:r>
              <a:rPr lang="uk-UA" dirty="0" smtClean="0"/>
              <a:t>Особливо актуальна проблема токсоплазмозу при зараженні жінок в ранні строки вагітності – захворювання може призвести до гибелі плоду або чисельних вад розвитку. </a:t>
            </a:r>
            <a:endParaRPr lang="ru-RU" dirty="0"/>
          </a:p>
        </p:txBody>
      </p:sp>
      <p:pic>
        <p:nvPicPr>
          <p:cNvPr id="19460" name="Picture 4" descr="https://w7.pngwing.com/pngs/151/136/png-transparent-cat-whiskers-toxoplasmosis-disease-toxoplasma-gondii-cat-mammal-animals-cat-like-mammal-thumbn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2592288" cy="2225047"/>
          </a:xfrm>
          <a:prstGeom prst="rect">
            <a:avLst/>
          </a:prstGeom>
          <a:noFill/>
        </p:spPr>
      </p:pic>
      <p:sp>
        <p:nvSpPr>
          <p:cNvPr id="19462" name="AutoShape 6" descr="https://encrypted-tbn0.gstatic.com/images?q=tbn:ANd9GcQv_y5ckcS0uVOcrZcbGtdAV-KKh29TwflFnw&amp;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4" name="Picture 8" descr="https://encrypted-tbn0.gstatic.com/images?q=tbn:ANd9GcQv_y5ckcS0uVOcrZcbGtdAV-KKh29TwflFnw&amp;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077072"/>
            <a:ext cx="1800225" cy="254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Лейшманіо</a:t>
            </a:r>
            <a:r>
              <a:rPr lang="en-US" dirty="0" smtClean="0"/>
              <a:t>́</a:t>
            </a:r>
            <a:r>
              <a:rPr lang="ru-RU" dirty="0" err="1" smtClean="0"/>
              <a:t>зи</a:t>
            </a:r>
            <a:r>
              <a:rPr lang="en-US" dirty="0" smtClean="0"/>
              <a:t> 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Лейшманії</a:t>
            </a:r>
            <a:r>
              <a:rPr lang="ru-RU" dirty="0" smtClean="0"/>
              <a:t> -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протозойних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, </a:t>
            </a:r>
            <a:r>
              <a:rPr lang="ru-RU" dirty="0" err="1" smtClean="0"/>
              <a:t>поширених</a:t>
            </a:r>
            <a:r>
              <a:rPr lang="ru-RU" dirty="0" smtClean="0"/>
              <a:t> у </a:t>
            </a:r>
            <a:r>
              <a:rPr lang="ru-RU" dirty="0" err="1" smtClean="0"/>
              <a:t>тропіках</a:t>
            </a:r>
            <a:r>
              <a:rPr lang="en-US" dirty="0" smtClean="0"/>
              <a:t>.</a:t>
            </a:r>
            <a:endParaRPr lang="uk-UA" dirty="0" smtClean="0"/>
          </a:p>
          <a:p>
            <a:r>
              <a:rPr lang="ru-RU" dirty="0" err="1" smtClean="0"/>
              <a:t>Переносниками</a:t>
            </a:r>
            <a:r>
              <a:rPr lang="ru-RU" dirty="0" smtClean="0"/>
              <a:t> </a:t>
            </a:r>
            <a:r>
              <a:rPr lang="ru-RU" dirty="0" err="1" smtClean="0"/>
              <a:t>лейшманій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самки  </a:t>
            </a:r>
            <a:r>
              <a:rPr lang="ru-RU" dirty="0" err="1" smtClean="0"/>
              <a:t>москітів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живляться</a:t>
            </a:r>
            <a:r>
              <a:rPr lang="ru-RU" dirty="0" smtClean="0"/>
              <a:t> </a:t>
            </a:r>
            <a:r>
              <a:rPr lang="ru-RU" dirty="0" err="1" smtClean="0"/>
              <a:t>інфікованою</a:t>
            </a:r>
            <a:r>
              <a:rPr lang="ru-RU" dirty="0" smtClean="0"/>
              <a:t> кров</a:t>
            </a:r>
            <a:r>
              <a:rPr lang="en-US" dirty="0" smtClean="0"/>
              <a:t>’</a:t>
            </a:r>
            <a:r>
              <a:rPr lang="ru-RU" dirty="0" err="1" smtClean="0"/>
              <a:t>ю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(собаки, </a:t>
            </a:r>
            <a:r>
              <a:rPr lang="ru-RU" dirty="0" err="1" smtClean="0"/>
              <a:t>шакали</a:t>
            </a:r>
            <a:r>
              <a:rPr lang="ru-RU" dirty="0" smtClean="0"/>
              <a:t>, </a:t>
            </a:r>
            <a:r>
              <a:rPr lang="ru-RU" dirty="0" err="1" smtClean="0"/>
              <a:t>лисиці</a:t>
            </a:r>
            <a:r>
              <a:rPr lang="ru-RU" dirty="0" smtClean="0"/>
              <a:t>,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гризунів</a:t>
            </a:r>
            <a:r>
              <a:rPr lang="ru-RU" dirty="0" smtClean="0"/>
              <a:t>). </a:t>
            </a:r>
            <a:r>
              <a:rPr lang="ru-RU" dirty="0" err="1" smtClean="0"/>
              <a:t>Джерелом</a:t>
            </a:r>
            <a:r>
              <a:rPr lang="ru-RU" dirty="0" smtClean="0"/>
              <a:t> </a:t>
            </a:r>
            <a:r>
              <a:rPr lang="ru-RU" dirty="0" err="1" smtClean="0"/>
              <a:t>інфекції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хвора </a:t>
            </a:r>
            <a:r>
              <a:rPr lang="ru-RU" dirty="0" err="1" smtClean="0"/>
              <a:t>людина</a:t>
            </a:r>
            <a:r>
              <a:rPr lang="ru-RU" dirty="0" smtClean="0"/>
              <a:t>.</a:t>
            </a:r>
            <a:endParaRPr lang="uk-UA" dirty="0" smtClean="0"/>
          </a:p>
          <a:p>
            <a:r>
              <a:rPr lang="en-US" dirty="0" smtClean="0"/>
              <a:t> </a:t>
            </a:r>
            <a:r>
              <a:rPr lang="uk-UA" dirty="0" smtClean="0"/>
              <a:t>Лейшманії у</a:t>
            </a:r>
            <a:r>
              <a:rPr lang="ru-RU" dirty="0" err="1" smtClean="0"/>
              <a:t>ражають</a:t>
            </a:r>
            <a:r>
              <a:rPr lang="ru-RU" dirty="0" smtClean="0"/>
              <a:t> </a:t>
            </a:r>
            <a:r>
              <a:rPr lang="ru-RU" dirty="0" err="1" smtClean="0"/>
              <a:t>внутрішні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,  </a:t>
            </a:r>
            <a:r>
              <a:rPr lang="ru-RU" dirty="0" err="1" smtClean="0"/>
              <a:t>слизові</a:t>
            </a:r>
            <a:r>
              <a:rPr lang="ru-RU" dirty="0" smtClean="0"/>
              <a:t> </a:t>
            </a:r>
            <a:r>
              <a:rPr lang="ru-RU" dirty="0" err="1" smtClean="0"/>
              <a:t>оболонки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шкіру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Воротами </a:t>
            </a:r>
            <a:r>
              <a:rPr lang="ru-RU" dirty="0" err="1" smtClean="0"/>
              <a:t>інфекції</a:t>
            </a:r>
            <a:r>
              <a:rPr lang="ru-RU" dirty="0" smtClean="0"/>
              <a:t> у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 </a:t>
            </a:r>
            <a:r>
              <a:rPr lang="ru-RU" dirty="0" err="1" smtClean="0"/>
              <a:t>шкіра</a:t>
            </a:r>
            <a:r>
              <a:rPr lang="ru-RU" dirty="0" smtClean="0"/>
              <a:t>. На </a:t>
            </a:r>
            <a:r>
              <a:rPr lang="ru-RU" dirty="0" err="1" smtClean="0"/>
              <a:t>місці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невелика  </a:t>
            </a:r>
            <a:r>
              <a:rPr lang="ru-RU" dirty="0" err="1" smtClean="0"/>
              <a:t>виразка</a:t>
            </a:r>
            <a:r>
              <a:rPr lang="ru-RU" dirty="0" smtClean="0"/>
              <a:t>. Тут </a:t>
            </a:r>
            <a:r>
              <a:rPr lang="ru-RU" dirty="0" err="1" smtClean="0"/>
              <a:t>розмножується</a:t>
            </a:r>
            <a:r>
              <a:rPr lang="ru-RU" dirty="0" smtClean="0"/>
              <a:t> </a:t>
            </a:r>
            <a:r>
              <a:rPr lang="ru-RU" dirty="0" err="1" smtClean="0"/>
              <a:t>лейшманія</a:t>
            </a:r>
            <a:r>
              <a:rPr lang="ru-RU" dirty="0" smtClean="0"/>
              <a:t>, </a:t>
            </a:r>
            <a:r>
              <a:rPr lang="ru-RU" dirty="0" err="1" smtClean="0"/>
              <a:t>потім</a:t>
            </a:r>
            <a:r>
              <a:rPr lang="ru-RU" dirty="0" smtClean="0"/>
              <a:t> кров</a:t>
            </a:r>
            <a:r>
              <a:rPr lang="en-US" dirty="0" smtClean="0"/>
              <a:t>’</a:t>
            </a:r>
            <a:r>
              <a:rPr lang="ru-RU" dirty="0" err="1" smtClean="0"/>
              <a:t>ю</a:t>
            </a:r>
            <a:r>
              <a:rPr lang="ru-RU" dirty="0" smtClean="0"/>
              <a:t>  </a:t>
            </a:r>
            <a:r>
              <a:rPr lang="ru-RU" dirty="0" err="1" smtClean="0"/>
              <a:t>поширюються</a:t>
            </a:r>
            <a:r>
              <a:rPr lang="ru-RU" dirty="0" smtClean="0"/>
              <a:t> по  </a:t>
            </a:r>
            <a:r>
              <a:rPr lang="ru-RU" dirty="0" err="1" smtClean="0"/>
              <a:t>організму</a:t>
            </a:r>
            <a:r>
              <a:rPr lang="ru-RU" dirty="0" smtClean="0"/>
              <a:t> до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кровотворення</a:t>
            </a:r>
            <a:r>
              <a:rPr lang="ru-RU" dirty="0" smtClean="0"/>
              <a:t>, </a:t>
            </a:r>
            <a:r>
              <a:rPr lang="ru-RU" dirty="0" err="1" smtClean="0"/>
              <a:t>фагоцитів</a:t>
            </a:r>
            <a:r>
              <a:rPr lang="ru-RU" dirty="0" smtClean="0"/>
              <a:t>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Це</a:t>
            </a:r>
            <a:r>
              <a:rPr lang="ru-RU" dirty="0" smtClean="0"/>
              <a:t> приводить до  </a:t>
            </a:r>
            <a:r>
              <a:rPr lang="ru-RU" dirty="0" err="1" smtClean="0"/>
              <a:t>порушенням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</a:t>
            </a:r>
            <a:r>
              <a:rPr lang="ru-RU" dirty="0" err="1" smtClean="0"/>
              <a:t>печінки</a:t>
            </a:r>
            <a:r>
              <a:rPr lang="ru-RU" dirty="0" smtClean="0"/>
              <a:t>, </a:t>
            </a:r>
            <a:r>
              <a:rPr lang="ru-RU" dirty="0" err="1" smtClean="0"/>
              <a:t>селезінки</a:t>
            </a:r>
            <a:r>
              <a:rPr lang="ru-RU" dirty="0" smtClean="0"/>
              <a:t>, </a:t>
            </a:r>
            <a:r>
              <a:rPr lang="ru-RU" dirty="0" err="1" smtClean="0"/>
              <a:t>лімфатичних</a:t>
            </a:r>
            <a:r>
              <a:rPr lang="ru-RU" dirty="0" smtClean="0"/>
              <a:t> </a:t>
            </a:r>
            <a:r>
              <a:rPr lang="ru-RU" dirty="0" err="1" smtClean="0"/>
              <a:t>вузлів</a:t>
            </a:r>
            <a:r>
              <a:rPr lang="ru-RU" dirty="0" smtClean="0"/>
              <a:t>, </a:t>
            </a:r>
            <a:r>
              <a:rPr lang="ru-RU" dirty="0" err="1" smtClean="0"/>
              <a:t>ураженням</a:t>
            </a:r>
            <a:r>
              <a:rPr lang="ru-RU" dirty="0" smtClean="0"/>
              <a:t> </a:t>
            </a:r>
            <a:r>
              <a:rPr lang="ru-RU" dirty="0" err="1" smtClean="0"/>
              <a:t>кісткового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травного тракту.</a:t>
            </a:r>
            <a:endParaRPr lang="uk-UA" dirty="0"/>
          </a:p>
        </p:txBody>
      </p:sp>
      <p:pic>
        <p:nvPicPr>
          <p:cNvPr id="5" name="Рисунок 4" descr="Картинки по запросу лейшмания картин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0"/>
            <a:ext cx="1381125" cy="195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 descr="Leishmania donovani Leishmania крупный лейшманиоз Sandfly Amastigote, цикл,  Разное, текст, другие png | PNGW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73016"/>
            <a:ext cx="4118992" cy="248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dirty="0" err="1" smtClean="0"/>
              <a:t>Гельмінтози</a:t>
            </a:r>
            <a:r>
              <a:rPr lang="ru-RU" dirty="0" smtClean="0"/>
              <a:t> – </a:t>
            </a:r>
            <a:r>
              <a:rPr lang="ru-RU" dirty="0" err="1" smtClean="0"/>
              <a:t>найчисленніша</a:t>
            </a:r>
            <a:r>
              <a:rPr lang="ru-RU" dirty="0" smtClean="0"/>
              <a:t> (60 %)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, </a:t>
            </a:r>
            <a:r>
              <a:rPr lang="ru-RU" dirty="0" err="1" smtClean="0"/>
              <a:t>поширена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всюди</a:t>
            </a:r>
            <a:r>
              <a:rPr lang="ru-RU" dirty="0" smtClean="0"/>
              <a:t>. </a:t>
            </a:r>
          </a:p>
          <a:p>
            <a:pPr algn="just"/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інвазійні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, </a:t>
            </a:r>
            <a:r>
              <a:rPr lang="ru-RU" dirty="0" err="1" smtClean="0"/>
              <a:t>спричинені</a:t>
            </a:r>
            <a:r>
              <a:rPr lang="ru-RU" dirty="0" smtClean="0"/>
              <a:t> </a:t>
            </a:r>
            <a:r>
              <a:rPr lang="ru-RU" dirty="0" err="1" smtClean="0"/>
              <a:t>паразитичними</a:t>
            </a:r>
            <a:r>
              <a:rPr lang="ru-RU" dirty="0" smtClean="0"/>
              <a:t> </a:t>
            </a:r>
            <a:r>
              <a:rPr lang="ru-RU" dirty="0" err="1" smtClean="0"/>
              <a:t>черв'яками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глистами. </a:t>
            </a:r>
          </a:p>
          <a:p>
            <a:pPr algn="just"/>
            <a:r>
              <a:rPr lang="ru-RU" dirty="0" err="1" smtClean="0"/>
              <a:t>Паразити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впливати</a:t>
            </a:r>
            <a:r>
              <a:rPr lang="ru-RU" dirty="0" smtClean="0"/>
              <a:t> на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тварини</a:t>
            </a:r>
            <a:r>
              <a:rPr lang="ru-RU" dirty="0" smtClean="0"/>
              <a:t> </a:t>
            </a:r>
            <a:r>
              <a:rPr lang="ru-RU" dirty="0" err="1" smtClean="0"/>
              <a:t>по-різному</a:t>
            </a:r>
            <a:r>
              <a:rPr lang="ru-RU" dirty="0" smtClean="0"/>
              <a:t>: </a:t>
            </a:r>
            <a:r>
              <a:rPr lang="ru-RU" dirty="0" err="1" smtClean="0"/>
              <a:t>спричиняти</a:t>
            </a:r>
            <a:r>
              <a:rPr lang="ru-RU" dirty="0" smtClean="0"/>
              <a:t> </a:t>
            </a:r>
            <a:r>
              <a:rPr lang="ru-RU" dirty="0" err="1" smtClean="0"/>
              <a:t>механічне</a:t>
            </a:r>
            <a:r>
              <a:rPr lang="ru-RU" dirty="0" smtClean="0"/>
              <a:t> </a:t>
            </a:r>
            <a:r>
              <a:rPr lang="ru-RU" dirty="0" err="1" smtClean="0"/>
              <a:t>роздратування</a:t>
            </a:r>
            <a:r>
              <a:rPr lang="ru-RU" dirty="0" smtClean="0"/>
              <a:t>, </a:t>
            </a:r>
            <a:r>
              <a:rPr lang="ru-RU" dirty="0" err="1" smtClean="0"/>
              <a:t>ушкодження</a:t>
            </a:r>
            <a:r>
              <a:rPr lang="ru-RU" dirty="0" smtClean="0"/>
              <a:t> тканин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, </a:t>
            </a:r>
            <a:r>
              <a:rPr lang="ru-RU" dirty="0" err="1" smtClean="0"/>
              <a:t>отруювати</a:t>
            </a:r>
            <a:r>
              <a:rPr lang="ru-RU" dirty="0" smtClean="0"/>
              <a:t> продуктами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, </a:t>
            </a:r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 err="1" smtClean="0"/>
              <a:t>алергічні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 в </a:t>
            </a:r>
            <a:r>
              <a:rPr lang="ru-RU" dirty="0" err="1" smtClean="0"/>
              <a:t>організмі</a:t>
            </a:r>
            <a:r>
              <a:rPr lang="ru-RU" dirty="0" smtClean="0"/>
              <a:t> </a:t>
            </a:r>
            <a:r>
              <a:rPr lang="ru-RU" dirty="0" err="1" smtClean="0"/>
              <a:t>живителя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Паразити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сприяти</a:t>
            </a:r>
            <a:r>
              <a:rPr lang="ru-RU" dirty="0" smtClean="0"/>
              <a:t> </a:t>
            </a:r>
            <a:r>
              <a:rPr lang="ru-RU" dirty="0" err="1" smtClean="0"/>
              <a:t>проникненню</a:t>
            </a:r>
            <a:r>
              <a:rPr lang="ru-RU" dirty="0" smtClean="0"/>
              <a:t> та </a:t>
            </a:r>
            <a:r>
              <a:rPr lang="ru-RU" dirty="0" err="1" smtClean="0"/>
              <a:t>накопиченню</a:t>
            </a:r>
            <a:r>
              <a:rPr lang="ru-RU" dirty="0" smtClean="0"/>
              <a:t> </a:t>
            </a:r>
            <a:r>
              <a:rPr lang="ru-RU" dirty="0" err="1" smtClean="0"/>
              <a:t>мікроорганізмів</a:t>
            </a:r>
            <a:r>
              <a:rPr lang="ru-RU" dirty="0" smtClean="0"/>
              <a:t> - </a:t>
            </a:r>
            <a:r>
              <a:rPr lang="ru-RU" dirty="0" err="1" smtClean="0"/>
              <a:t>збудників</a:t>
            </a:r>
            <a:r>
              <a:rPr lang="ru-RU" dirty="0" smtClean="0"/>
              <a:t> </a:t>
            </a:r>
            <a:r>
              <a:rPr lang="ru-RU" dirty="0" err="1" smtClean="0"/>
              <a:t>інфекційних</a:t>
            </a:r>
            <a:r>
              <a:rPr lang="ru-RU" dirty="0" smtClean="0"/>
              <a:t> хвороб у </a:t>
            </a:r>
            <a:r>
              <a:rPr lang="ru-RU" dirty="0" err="1" smtClean="0"/>
              <a:t>місцях</a:t>
            </a:r>
            <a:r>
              <a:rPr lang="ru-RU" dirty="0" smtClean="0"/>
              <a:t> </a:t>
            </a:r>
            <a:r>
              <a:rPr lang="ru-RU" dirty="0" err="1" smtClean="0"/>
              <a:t>вторгнення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Гельмінтози</a:t>
            </a:r>
            <a:r>
              <a:rPr lang="ru-RU" b="1" dirty="0" smtClean="0"/>
              <a:t> – </a:t>
            </a:r>
            <a:r>
              <a:rPr lang="ru-RU" b="1" dirty="0" err="1" smtClean="0"/>
              <a:t>глистяні</a:t>
            </a:r>
            <a:r>
              <a:rPr lang="ru-RU" b="1" dirty="0" smtClean="0"/>
              <a:t> </a:t>
            </a:r>
            <a:r>
              <a:rPr lang="ru-RU" b="1" dirty="0" err="1" smtClean="0"/>
              <a:t>захворювання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4288" y="332656"/>
            <a:ext cx="1296144" cy="1080120"/>
          </a:xfrm>
          <a:prstGeom prst="roundRect">
            <a:avLst>
              <a:gd name="adj" fmla="val 5299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Дирофіляріоз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b="1" i="1" dirty="0" err="1" smtClean="0"/>
              <a:t>Дирофілярії</a:t>
            </a:r>
            <a:r>
              <a:rPr lang="uk-UA" b="1" i="1" dirty="0" smtClean="0"/>
              <a:t> - </a:t>
            </a:r>
            <a:r>
              <a:rPr lang="uk-UA" dirty="0" smtClean="0"/>
              <a:t>гельмінти, паразити домашніх і диких тварин родин псових, кошачих. Людина – неспецифічний хазяїн .</a:t>
            </a:r>
            <a:endParaRPr lang="ru-RU" dirty="0" smtClean="0"/>
          </a:p>
          <a:p>
            <a:r>
              <a:rPr lang="ru-RU" dirty="0" err="1" smtClean="0"/>
              <a:t>Дорослі</a:t>
            </a:r>
            <a:r>
              <a:rPr lang="ru-RU" dirty="0" smtClean="0"/>
              <a:t> </a:t>
            </a:r>
            <a:r>
              <a:rPr lang="ru-RU" dirty="0" err="1" smtClean="0"/>
              <a:t>черв'яки</a:t>
            </a:r>
            <a:r>
              <a:rPr lang="ru-RU" dirty="0" smtClean="0"/>
              <a:t> 1-2 мм </a:t>
            </a:r>
            <a:r>
              <a:rPr lang="ru-RU" dirty="0" err="1" smtClean="0"/>
              <a:t>завтовшки</a:t>
            </a:r>
            <a:r>
              <a:rPr lang="ru-RU" dirty="0" smtClean="0"/>
              <a:t>, </a:t>
            </a:r>
            <a:r>
              <a:rPr lang="ru-RU" dirty="0" err="1" smtClean="0"/>
              <a:t>самиці</a:t>
            </a:r>
            <a:r>
              <a:rPr lang="ru-RU" dirty="0" smtClean="0"/>
              <a:t> </a:t>
            </a:r>
            <a:r>
              <a:rPr lang="ru-RU" dirty="0" err="1" smtClean="0"/>
              <a:t>завдовжки</a:t>
            </a:r>
            <a:r>
              <a:rPr lang="ru-RU" dirty="0" smtClean="0"/>
              <a:t> 25-30 см, </a:t>
            </a:r>
            <a:r>
              <a:rPr lang="ru-RU" dirty="0" err="1" smtClean="0"/>
              <a:t>самці</a:t>
            </a:r>
            <a:r>
              <a:rPr lang="ru-RU" dirty="0" smtClean="0"/>
              <a:t> </a:t>
            </a:r>
            <a:r>
              <a:rPr lang="ru-RU" dirty="0" err="1" smtClean="0"/>
              <a:t>коротші</a:t>
            </a:r>
            <a:r>
              <a:rPr lang="ru-RU" dirty="0" smtClean="0"/>
              <a:t>. Людина </a:t>
            </a:r>
            <a:r>
              <a:rPr lang="ru-RU" dirty="0" err="1" smtClean="0"/>
              <a:t>заражається</a:t>
            </a:r>
            <a:r>
              <a:rPr lang="ru-RU" dirty="0" smtClean="0"/>
              <a:t> на </a:t>
            </a:r>
            <a:r>
              <a:rPr lang="ru-RU" dirty="0" err="1" smtClean="0"/>
              <a:t>дирофіляріоз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укусу </a:t>
            </a:r>
            <a:r>
              <a:rPr lang="ru-RU" dirty="0" err="1" smtClean="0"/>
              <a:t>кровосисних</a:t>
            </a:r>
            <a:r>
              <a:rPr lang="ru-RU" u="sng" dirty="0" smtClean="0"/>
              <a:t> </a:t>
            </a:r>
            <a:r>
              <a:rPr lang="ru-RU" dirty="0" err="1" smtClean="0"/>
              <a:t>комарів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uk-UA" dirty="0" smtClean="0"/>
              <a:t>Паразити локалізуються в людини під шкірою, слизовими оболонками, в кон’юнктиві ока (50% виявлення філярій – саме в очах), статевих органах.</a:t>
            </a:r>
            <a:endParaRPr lang="ru-RU" dirty="0" smtClean="0"/>
          </a:p>
          <a:p>
            <a:r>
              <a:rPr lang="uk-UA" i="1" dirty="0" err="1" smtClean="0"/>
              <a:t>Dirofilariaimmitis</a:t>
            </a:r>
            <a:r>
              <a:rPr lang="uk-UA" dirty="0" smtClean="0"/>
              <a:t> паразитують у кровоносній системі: в серці, легеневих артеріях, саме її найчастіше знаходять у собак.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У </a:t>
            </a:r>
            <a:r>
              <a:rPr lang="ru-RU" dirty="0" err="1" smtClean="0"/>
              <a:t>клінічно</a:t>
            </a:r>
            <a:r>
              <a:rPr lang="ru-RU" dirty="0" smtClean="0"/>
              <a:t> </a:t>
            </a:r>
            <a:r>
              <a:rPr lang="ru-RU" dirty="0" err="1" smtClean="0"/>
              <a:t>явних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</a:t>
            </a:r>
            <a:r>
              <a:rPr lang="ru-RU" dirty="0" err="1" smtClean="0"/>
              <a:t>симптоми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включати</a:t>
            </a:r>
            <a:r>
              <a:rPr lang="ru-RU" dirty="0" smtClean="0"/>
              <a:t> в себе </a:t>
            </a:r>
            <a:r>
              <a:rPr lang="ru-RU" dirty="0" err="1" smtClean="0"/>
              <a:t>локальний</a:t>
            </a:r>
            <a:r>
              <a:rPr lang="ru-RU" dirty="0" smtClean="0"/>
              <a:t> </a:t>
            </a:r>
            <a:r>
              <a:rPr lang="ru-RU" dirty="0" err="1" smtClean="0"/>
              <a:t>біль</a:t>
            </a:r>
            <a:r>
              <a:rPr lang="ru-RU" dirty="0" smtClean="0"/>
              <a:t> у грудях, кашель, </a:t>
            </a:r>
            <a:r>
              <a:rPr lang="ru-RU" dirty="0" err="1" smtClean="0"/>
              <a:t>кровохаркання</a:t>
            </a:r>
            <a:r>
              <a:rPr lang="ru-RU" dirty="0" smtClean="0"/>
              <a:t>, </a:t>
            </a:r>
            <a:r>
              <a:rPr lang="ru-RU" dirty="0" err="1" smtClean="0"/>
              <a:t>задишку</a:t>
            </a:r>
            <a:r>
              <a:rPr lang="ru-RU" dirty="0" smtClean="0"/>
              <a:t>, </a:t>
            </a:r>
            <a:r>
              <a:rPr lang="ru-RU" dirty="0" err="1" smtClean="0"/>
              <a:t>гарячку</a:t>
            </a:r>
            <a:r>
              <a:rPr lang="ru-RU" dirty="0" smtClean="0"/>
              <a:t>, озноб, </a:t>
            </a:r>
            <a:r>
              <a:rPr lang="ru-RU" dirty="0" err="1" smtClean="0"/>
              <a:t>нездужання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зрідка</a:t>
            </a:r>
            <a:r>
              <a:rPr lang="ru-RU" dirty="0" smtClean="0"/>
              <a:t> </a:t>
            </a:r>
            <a:r>
              <a:rPr lang="ru-RU" dirty="0" err="1" smtClean="0"/>
              <a:t>вузли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шкірою</a:t>
            </a:r>
            <a:r>
              <a:rPr lang="ru-RU" dirty="0" smtClean="0"/>
              <a:t>,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кон'юнктивою</a:t>
            </a:r>
            <a:r>
              <a:rPr lang="ru-RU" dirty="0" smtClean="0"/>
              <a:t>, 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спричиняють</a:t>
            </a:r>
            <a:r>
              <a:rPr lang="ru-RU" dirty="0" smtClean="0"/>
              <a:t> </a:t>
            </a:r>
            <a:r>
              <a:rPr lang="ru-RU" dirty="0" err="1" smtClean="0"/>
              <a:t>біль</a:t>
            </a:r>
            <a:r>
              <a:rPr lang="ru-RU" dirty="0" smtClean="0"/>
              <a:t> в очах.</a:t>
            </a:r>
          </a:p>
          <a:p>
            <a:pPr lvl="0"/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на </a:t>
            </a:r>
            <a:r>
              <a:rPr lang="ru-RU" dirty="0" err="1" smtClean="0"/>
              <a:t>відкритих</a:t>
            </a:r>
            <a:r>
              <a:rPr lang="ru-RU" dirty="0" smtClean="0"/>
              <a:t> </a:t>
            </a:r>
            <a:r>
              <a:rPr lang="ru-RU" dirty="0" err="1" smtClean="0"/>
              <a:t>ділянках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 - </a:t>
            </a:r>
            <a:r>
              <a:rPr lang="ru-RU" dirty="0" err="1" smtClean="0"/>
              <a:t>обличчі</a:t>
            </a:r>
            <a:r>
              <a:rPr lang="ru-RU" dirty="0" smtClean="0"/>
              <a:t>, </a:t>
            </a:r>
            <a:r>
              <a:rPr lang="ru-RU" dirty="0" err="1" smtClean="0"/>
              <a:t>повіках</a:t>
            </a:r>
            <a:r>
              <a:rPr lang="ru-RU" dirty="0" smtClean="0"/>
              <a:t>. </a:t>
            </a:r>
            <a:r>
              <a:rPr lang="ru-RU" dirty="0" err="1" smtClean="0"/>
              <a:t>Досить</a:t>
            </a:r>
            <a:r>
              <a:rPr lang="ru-RU" dirty="0" smtClean="0"/>
              <a:t> часто </a:t>
            </a:r>
            <a:r>
              <a:rPr lang="ru-RU" dirty="0" err="1" smtClean="0"/>
              <a:t>ураження</a:t>
            </a:r>
            <a:r>
              <a:rPr lang="ru-RU" dirty="0" smtClean="0"/>
              <a:t> </a:t>
            </a:r>
            <a:r>
              <a:rPr lang="ru-RU" dirty="0" err="1" smtClean="0"/>
              <a:t>трапляється</a:t>
            </a:r>
            <a:r>
              <a:rPr lang="ru-RU" dirty="0" smtClean="0"/>
              <a:t> на </a:t>
            </a:r>
            <a:r>
              <a:rPr lang="ru-RU" dirty="0" err="1" smtClean="0"/>
              <a:t>грудній</a:t>
            </a:r>
            <a:r>
              <a:rPr lang="ru-RU" dirty="0" smtClean="0"/>
              <a:t> </a:t>
            </a:r>
            <a:r>
              <a:rPr lang="ru-RU" dirty="0" err="1" smtClean="0"/>
              <a:t>клітці</a:t>
            </a:r>
            <a:r>
              <a:rPr lang="ru-RU" dirty="0" smtClean="0"/>
              <a:t>, плечах, </a:t>
            </a:r>
            <a:r>
              <a:rPr lang="ru-RU" dirty="0" err="1" smtClean="0"/>
              <a:t>передпліччі</a:t>
            </a:r>
            <a:r>
              <a:rPr lang="ru-RU" dirty="0" smtClean="0"/>
              <a:t>, </a:t>
            </a:r>
            <a:r>
              <a:rPr lang="ru-RU" dirty="0" err="1" smtClean="0"/>
              <a:t>зовнішніх</a:t>
            </a:r>
            <a:r>
              <a:rPr lang="ru-RU" dirty="0" smtClean="0"/>
              <a:t> </a:t>
            </a:r>
            <a:r>
              <a:rPr lang="ru-RU" dirty="0" err="1" smtClean="0"/>
              <a:t>статевих</a:t>
            </a:r>
            <a:r>
              <a:rPr lang="ru-RU" dirty="0" smtClean="0"/>
              <a:t> органах. </a:t>
            </a:r>
            <a:endParaRPr lang="ru-RU" dirty="0"/>
          </a:p>
        </p:txBody>
      </p:sp>
      <p:pic>
        <p:nvPicPr>
          <p:cNvPr id="6" name="Рисунок 5" descr="Картинки по запросу кишкова вугриця картин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21717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дирофілярії картин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509120"/>
            <a:ext cx="28803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/>
          <a:lstStyle/>
          <a:p>
            <a:pPr algn="ctr"/>
            <a:r>
              <a:rPr lang="uk-UA" dirty="0" smtClean="0"/>
              <a:t>     </a:t>
            </a:r>
            <a:r>
              <a:rPr lang="uk-UA" dirty="0" err="1" smtClean="0"/>
              <a:t>Дирофіляріоз</a:t>
            </a:r>
            <a:endParaRPr lang="ru-RU" dirty="0"/>
          </a:p>
        </p:txBody>
      </p:sp>
      <p:pic>
        <p:nvPicPr>
          <p:cNvPr id="5" name="Содержимое 4" descr="http://xn--d1arfh.xn--p1ai/wp-content/uploads/2017/09/cicle-728x455.jpg"/>
          <p:cNvPicPr>
            <a:picLocks noGrp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575"/>
            <a:ext cx="431958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Картинки по запросу дирофілярії картинка"/>
          <p:cNvPicPr>
            <a:picLocks noGrp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4488" y="1844675"/>
            <a:ext cx="24495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дирофілярії картинк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293096"/>
            <a:ext cx="3044286" cy="198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8640"/>
            <a:ext cx="2187230" cy="1427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Фасціольоз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b="1" i="1" dirty="0" smtClean="0"/>
              <a:t>Фасціольоз </a:t>
            </a:r>
            <a:r>
              <a:rPr lang="uk-UA" dirty="0" smtClean="0"/>
              <a:t>– зоонозний </a:t>
            </a:r>
            <a:r>
              <a:rPr lang="uk-UA" dirty="0" err="1" smtClean="0"/>
              <a:t>біогельмінтоз</a:t>
            </a:r>
            <a:r>
              <a:rPr lang="uk-UA" dirty="0" smtClean="0"/>
              <a:t>, який виникає під час </a:t>
            </a:r>
            <a:r>
              <a:rPr lang="uk-UA" dirty="0" err="1" smtClean="0"/>
              <a:t>гельмінтизації</a:t>
            </a:r>
            <a:r>
              <a:rPr lang="uk-UA" dirty="0" smtClean="0"/>
              <a:t> людини </a:t>
            </a:r>
            <a:r>
              <a:rPr lang="uk-UA" i="1" dirty="0" err="1" smtClean="0"/>
              <a:t>Fasciolahepatica</a:t>
            </a:r>
            <a:r>
              <a:rPr lang="uk-UA" dirty="0" smtClean="0"/>
              <a:t> і характеризується переважним ураженням печінки та жовчовивідної системи з хронічним перебігом. Цикл розвитку цього гельмінта складний, проте зараження сільської худоби, яка є проміжним хазяїном цього паразита, призводить до підвищення ризику </a:t>
            </a:r>
            <a:r>
              <a:rPr lang="uk-UA" dirty="0" err="1" smtClean="0"/>
              <a:t>гельмінтизації</a:t>
            </a:r>
            <a:r>
              <a:rPr lang="uk-UA" dirty="0" smtClean="0"/>
              <a:t> людини.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Содержимое 5" descr="Картинки по запросу фіни ціп'яка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34719" y="2128837"/>
            <a:ext cx="38862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132856"/>
            <a:ext cx="75608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/>
              <a:t>У зошитах схематично (бажано паразити та його перетворення замалювати) внесіть життєві цикли всіх інвазій та профілактичні заходи, які </a:t>
            </a:r>
            <a:r>
              <a:rPr lang="uk-UA" sz="2800" dirty="0" smtClean="0"/>
              <a:t>потрібно зробити. Життєві цикли вносите тільки тих видів, які не </a:t>
            </a:r>
            <a:r>
              <a:rPr lang="uk-UA" sz="2800" dirty="0" smtClean="0"/>
              <a:t>були в попередній лабораторній роботі.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54868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/>
              <a:t>Мета роботи: ознайомитися з інвазійними захворюваннями та їхньою профілактикою. </a:t>
            </a: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Трихінел</a:t>
            </a:r>
            <a:r>
              <a:rPr lang="uk-UA" dirty="0" err="1" smtClean="0"/>
              <a:t>ьоз</a:t>
            </a:r>
            <a:endParaRPr lang="ru-RU" dirty="0"/>
          </a:p>
        </p:txBody>
      </p:sp>
      <p:pic>
        <p:nvPicPr>
          <p:cNvPr id="6" name="Содержимое 5" descr="Картинки по запросу трихінели фото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21000" r="3533" b="13376"/>
          <a:stretch>
            <a:fillRect/>
          </a:stretch>
        </p:blipFill>
        <p:spPr bwMode="auto">
          <a:xfrm>
            <a:off x="467544" y="1484784"/>
            <a:ext cx="35283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err="1" smtClean="0"/>
              <a:t>Трихінела</a:t>
            </a:r>
            <a:r>
              <a:rPr lang="en-US" b="1" dirty="0" smtClean="0"/>
              <a:t> -</a:t>
            </a:r>
            <a:r>
              <a:rPr lang="ru-RU" dirty="0" err="1" smtClean="0"/>
              <a:t>паразитичний</a:t>
            </a:r>
            <a:r>
              <a:rPr lang="en-US" dirty="0" smtClean="0"/>
              <a:t> </a:t>
            </a:r>
            <a:r>
              <a:rPr lang="ru-RU" dirty="0" err="1" smtClean="0"/>
              <a:t>круглий</a:t>
            </a:r>
            <a:r>
              <a:rPr lang="ru-RU" dirty="0" smtClean="0"/>
              <a:t> </a:t>
            </a:r>
            <a:r>
              <a:rPr lang="ru-RU" dirty="0" err="1" smtClean="0"/>
              <a:t>черв'як</a:t>
            </a:r>
            <a:r>
              <a:rPr lang="ru-RU" dirty="0" smtClean="0"/>
              <a:t>. Личинки </a:t>
            </a:r>
            <a:r>
              <a:rPr lang="ru-RU" dirty="0" err="1" smtClean="0"/>
              <a:t>трихінели</a:t>
            </a:r>
            <a:r>
              <a:rPr lang="ru-RU" dirty="0" smtClean="0"/>
              <a:t> </a:t>
            </a:r>
            <a:r>
              <a:rPr lang="ru-RU" dirty="0" err="1" smtClean="0"/>
              <a:t>потрапляють</a:t>
            </a:r>
            <a:r>
              <a:rPr lang="ru-RU" dirty="0" smtClean="0"/>
              <a:t> у </a:t>
            </a:r>
            <a:r>
              <a:rPr lang="ru-RU" dirty="0" err="1" smtClean="0"/>
              <a:t>поперечно-смугасті</a:t>
            </a:r>
            <a:r>
              <a:rPr lang="ru-RU" dirty="0" smtClean="0"/>
              <a:t> </a:t>
            </a:r>
            <a:r>
              <a:rPr lang="ru-RU" dirty="0" err="1" smtClean="0"/>
              <a:t>м'язи</a:t>
            </a:r>
            <a:r>
              <a:rPr lang="ru-RU" dirty="0" smtClean="0"/>
              <a:t> 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ссавців</a:t>
            </a:r>
            <a:r>
              <a:rPr lang="ru-RU" dirty="0" smtClean="0"/>
              <a:t>, де </a:t>
            </a:r>
            <a:r>
              <a:rPr lang="ru-RU" dirty="0" err="1" smtClean="0"/>
              <a:t>вкриваються</a:t>
            </a:r>
            <a:r>
              <a:rPr lang="ru-RU" dirty="0" smtClean="0"/>
              <a:t> </a:t>
            </a:r>
            <a:r>
              <a:rPr lang="ru-RU" dirty="0" err="1" smtClean="0"/>
              <a:t>щільною</a:t>
            </a:r>
            <a:r>
              <a:rPr lang="ru-RU" dirty="0" smtClean="0"/>
              <a:t> </a:t>
            </a:r>
            <a:r>
              <a:rPr lang="ru-RU" dirty="0" err="1" smtClean="0"/>
              <a:t>оболонкою</a:t>
            </a:r>
            <a:r>
              <a:rPr lang="ru-RU" dirty="0" smtClean="0"/>
              <a:t> (</a:t>
            </a:r>
            <a:r>
              <a:rPr lang="ru-RU" dirty="0" err="1" smtClean="0"/>
              <a:t>інкапсулюються</a:t>
            </a:r>
            <a:r>
              <a:rPr lang="ru-RU" dirty="0" smtClean="0"/>
              <a:t>). </a:t>
            </a:r>
            <a:r>
              <a:rPr lang="ru-RU" dirty="0" err="1" smtClean="0"/>
              <a:t>Зараженість</a:t>
            </a:r>
            <a:r>
              <a:rPr lang="ru-RU" dirty="0" smtClean="0"/>
              <a:t> </a:t>
            </a:r>
            <a:r>
              <a:rPr lang="ru-RU" dirty="0" err="1" smtClean="0"/>
              <a:t>м'язів</a:t>
            </a:r>
            <a:r>
              <a:rPr lang="ru-RU" dirty="0" smtClean="0"/>
              <a:t> личинками </a:t>
            </a:r>
            <a:r>
              <a:rPr lang="ru-RU" dirty="0" err="1" smtClean="0"/>
              <a:t>трихінел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досягати</a:t>
            </a:r>
            <a:r>
              <a:rPr lang="ru-RU" dirty="0" smtClean="0"/>
              <a:t> 15 </a:t>
            </a:r>
            <a:r>
              <a:rPr lang="ru-RU" dirty="0" err="1" smtClean="0"/>
              <a:t>тисяч</a:t>
            </a:r>
            <a:r>
              <a:rPr lang="ru-RU" dirty="0" smtClean="0"/>
              <a:t> на </a:t>
            </a:r>
            <a:r>
              <a:rPr lang="ru-RU" dirty="0" err="1" smtClean="0"/>
              <a:t>кілограм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 Для </a:t>
            </a:r>
            <a:r>
              <a:rPr lang="ru-RU" dirty="0" err="1" smtClean="0"/>
              <a:t>замикання</a:t>
            </a:r>
            <a:r>
              <a:rPr lang="ru-RU" dirty="0" smtClean="0"/>
              <a:t> </a:t>
            </a:r>
            <a:r>
              <a:rPr lang="ru-RU" dirty="0" err="1" smtClean="0"/>
              <a:t>життєвого</a:t>
            </a:r>
            <a:r>
              <a:rPr lang="ru-RU" dirty="0" smtClean="0"/>
              <a:t> циклу </a:t>
            </a:r>
            <a:r>
              <a:rPr lang="ru-RU" dirty="0" err="1" smtClean="0"/>
              <a:t>необхідно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м'язи</a:t>
            </a:r>
            <a:r>
              <a:rPr lang="ru-RU" dirty="0" smtClean="0"/>
              <a:t> </a:t>
            </a:r>
            <a:r>
              <a:rPr lang="uk-UA" dirty="0" smtClean="0"/>
              <a:t>першого хазяїна</a:t>
            </a:r>
            <a:r>
              <a:rPr lang="ru-RU" dirty="0" smtClean="0"/>
              <a:t> </a:t>
            </a:r>
            <a:r>
              <a:rPr lang="ru-RU" dirty="0" err="1" smtClean="0"/>
              <a:t>з'їв</a:t>
            </a:r>
            <a:r>
              <a:rPr lang="ru-RU" dirty="0" smtClean="0"/>
              <a:t> </a:t>
            </a:r>
            <a:r>
              <a:rPr lang="ru-RU" dirty="0" err="1" smtClean="0"/>
              <a:t>інший</a:t>
            </a:r>
            <a:r>
              <a:rPr lang="ru-RU" dirty="0" smtClean="0"/>
              <a:t> </a:t>
            </a:r>
            <a:r>
              <a:rPr lang="ru-RU" dirty="0" err="1" smtClean="0"/>
              <a:t>ссавець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попаданні</a:t>
            </a:r>
            <a:r>
              <a:rPr lang="ru-RU" dirty="0" smtClean="0"/>
              <a:t> в тонкий кишечник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днів</a:t>
            </a:r>
            <a:r>
              <a:rPr lang="ru-RU" dirty="0" smtClean="0"/>
              <a:t> </a:t>
            </a:r>
            <a:r>
              <a:rPr lang="ru-RU" dirty="0" err="1" smtClean="0"/>
              <a:t>трихінела</a:t>
            </a:r>
            <a:r>
              <a:rPr lang="ru-RU" dirty="0" smtClean="0"/>
              <a:t> </a:t>
            </a:r>
            <a:r>
              <a:rPr lang="ru-RU" dirty="0" err="1" smtClean="0"/>
              <a:t>зазнає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 линьки, </a:t>
            </a:r>
            <a:r>
              <a:rPr lang="ru-RU" dirty="0" err="1" smtClean="0"/>
              <a:t>досягаючи</a:t>
            </a:r>
            <a:r>
              <a:rPr lang="ru-RU" dirty="0" smtClean="0"/>
              <a:t> </a:t>
            </a:r>
            <a:r>
              <a:rPr lang="ru-RU" dirty="0" err="1" smtClean="0"/>
              <a:t>статевої</a:t>
            </a:r>
            <a:r>
              <a:rPr lang="ru-RU" dirty="0" smtClean="0"/>
              <a:t> </a:t>
            </a:r>
            <a:r>
              <a:rPr lang="ru-RU" dirty="0" err="1" smtClean="0"/>
              <a:t>зрілості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Таким чином, для </a:t>
            </a:r>
            <a:r>
              <a:rPr lang="ru-RU" dirty="0" err="1" smtClean="0"/>
              <a:t>розвитку</a:t>
            </a:r>
            <a:r>
              <a:rPr lang="ru-RU" dirty="0" smtClean="0"/>
              <a:t> одного </a:t>
            </a:r>
            <a:r>
              <a:rPr lang="ru-RU" dirty="0" err="1" smtClean="0"/>
              <a:t>покоління</a:t>
            </a:r>
            <a:r>
              <a:rPr lang="ru-RU" dirty="0" smtClean="0"/>
              <a:t> </a:t>
            </a:r>
            <a:r>
              <a:rPr lang="ru-RU" dirty="0" err="1" smtClean="0"/>
              <a:t>необхідна</a:t>
            </a:r>
            <a:r>
              <a:rPr lang="ru-RU" dirty="0" smtClean="0"/>
              <a:t> </a:t>
            </a:r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хазяїна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4305896" cy="234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Трихінельоз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b="1" i="1" dirty="0" smtClean="0"/>
              <a:t>Трихінельози</a:t>
            </a:r>
            <a:r>
              <a:rPr lang="uk-UA" dirty="0" smtClean="0"/>
              <a:t> – це група інвазій, що викликається нематодами роду </a:t>
            </a:r>
            <a:r>
              <a:rPr lang="uk-UA" i="1" dirty="0" err="1" smtClean="0"/>
              <a:t>Trichinella</a:t>
            </a:r>
            <a:r>
              <a:rPr lang="uk-UA" i="1" dirty="0" smtClean="0"/>
              <a:t> </a:t>
            </a:r>
            <a:r>
              <a:rPr lang="uk-UA" i="1" dirty="0" err="1" smtClean="0"/>
              <a:t>Railliet</a:t>
            </a:r>
            <a:r>
              <a:rPr lang="uk-UA" i="1" dirty="0" smtClean="0"/>
              <a:t>.</a:t>
            </a:r>
            <a:r>
              <a:rPr lang="uk-UA" dirty="0" smtClean="0"/>
              <a:t> </a:t>
            </a:r>
          </a:p>
          <a:p>
            <a:r>
              <a:rPr lang="uk-UA" dirty="0" smtClean="0"/>
              <a:t>Людина заражується через вживання в їжу недостатньо термічно обробленого м'яса, що містить личинки трихінел (свинини або м’ясо диких кабанів та ін.). Особливо багато личинок трихінел  є у м’язах діафрагми, ребер, жувальних, мімічних. Личинка може зберігати життєздатність в капсулі до 20-25 років.</a:t>
            </a:r>
            <a:endParaRPr lang="ru-RU" dirty="0" smtClean="0"/>
          </a:p>
        </p:txBody>
      </p:sp>
      <p:pic>
        <p:nvPicPr>
          <p:cNvPr id="6" name="Содержимое 5" descr="Похожее изображение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943" y="1268760"/>
            <a:ext cx="4190057" cy="387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трихінели фот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157192"/>
            <a:ext cx="28575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Аскаридоз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3340968"/>
          </a:xfrm>
        </p:spPr>
        <p:txBody>
          <a:bodyPr>
            <a:normAutofit fontScale="70000" lnSpcReduction="20000"/>
          </a:bodyPr>
          <a:lstStyle/>
          <a:p>
            <a:r>
              <a:rPr lang="uk-UA" b="1" i="1" dirty="0" smtClean="0"/>
              <a:t>Аскаридоз</a:t>
            </a:r>
            <a:r>
              <a:rPr lang="uk-UA" dirty="0" smtClean="0"/>
              <a:t> є результатом глистової інвазії збудника </a:t>
            </a:r>
            <a:r>
              <a:rPr lang="uk-UA" i="1" dirty="0" err="1" smtClean="0"/>
              <a:t>Ascarislum</a:t>
            </a:r>
            <a:r>
              <a:rPr lang="uk-UA" i="1" dirty="0" smtClean="0"/>
              <a:t> </a:t>
            </a:r>
            <a:r>
              <a:rPr lang="uk-UA" i="1" dirty="0" err="1" smtClean="0"/>
              <a:t>bricoides</a:t>
            </a:r>
            <a:r>
              <a:rPr lang="uk-UA" dirty="0" smtClean="0"/>
              <a:t> – круглого черв’яка з групи нематод. Аскариди паразитують у тонкому кишечнику, але можуть мігрувати  і вражати інші органи – легені, серце і головний мозок. Зараження часто відбувається через забруднені яйцями паразитів продукти (овочі, фрукти).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980728"/>
            <a:ext cx="4406081" cy="39889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4" y="260648"/>
            <a:ext cx="3744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Простий життєвий цикл</a:t>
            </a:r>
            <a:r>
              <a:rPr lang="uk-UA" dirty="0" smtClean="0"/>
              <a:t> </a:t>
            </a:r>
          </a:p>
          <a:p>
            <a:pPr algn="ctr"/>
            <a:r>
              <a:rPr lang="uk-UA" dirty="0" smtClean="0"/>
              <a:t>(аскарида людська)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653136"/>
            <a:ext cx="28575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11960" y="4941168"/>
            <a:ext cx="4248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latin typeface="Times New Roman" pitchFamily="18" charset="0"/>
              </a:rPr>
              <a:t>Довжина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самця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аскариди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досягає</a:t>
            </a:r>
            <a:r>
              <a:rPr lang="ru-RU" sz="1600" dirty="0" smtClean="0">
                <a:latin typeface="Times New Roman" pitchFamily="18" charset="0"/>
              </a:rPr>
              <a:t> 25 см, </a:t>
            </a:r>
            <a:endParaRPr lang="en-US" sz="1600" dirty="0" smtClean="0">
              <a:latin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</a:rPr>
              <a:t>а самки - 40 см. У аскарид </a:t>
            </a:r>
            <a:r>
              <a:rPr lang="ru-RU" sz="1600" dirty="0" err="1" smtClean="0">
                <a:latin typeface="Times New Roman" pitchFamily="18" charset="0"/>
              </a:rPr>
              <a:t>немає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органів</a:t>
            </a:r>
            <a:endParaRPr lang="en-US" sz="1600" dirty="0" smtClean="0">
              <a:latin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прикріплення</a:t>
            </a:r>
            <a:r>
              <a:rPr lang="ru-RU" sz="1600" dirty="0" smtClean="0">
                <a:latin typeface="Times New Roman" pitchFamily="18" charset="0"/>
              </a:rPr>
              <a:t>, вони </a:t>
            </a:r>
            <a:r>
              <a:rPr lang="ru-RU" sz="1600" dirty="0" err="1" smtClean="0">
                <a:latin typeface="Times New Roman" pitchFamily="18" charset="0"/>
              </a:rPr>
              <a:t>пересуваються</a:t>
            </a:r>
            <a:r>
              <a:rPr lang="ru-RU" sz="1600" dirty="0" smtClean="0">
                <a:latin typeface="Times New Roman" pitchFamily="18" charset="0"/>
              </a:rPr>
              <a:t> </a:t>
            </a:r>
            <a:endParaRPr lang="en-US" sz="1600" dirty="0" smtClean="0">
              <a:latin typeface="Times New Roman" pitchFamily="18" charset="0"/>
            </a:endParaRPr>
          </a:p>
          <a:p>
            <a:r>
              <a:rPr lang="ru-RU" sz="1600" dirty="0" err="1" smtClean="0">
                <a:latin typeface="Times New Roman" pitchFamily="18" charset="0"/>
              </a:rPr>
              <a:t>назустріч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їжі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</a:rPr>
              <a:t> так </a:t>
            </a:r>
            <a:r>
              <a:rPr lang="ru-RU" sz="1600" dirty="0" err="1" smtClean="0">
                <a:latin typeface="Times New Roman" pitchFamily="18" charset="0"/>
              </a:rPr>
              <a:t>утримують</a:t>
            </a:r>
            <a:r>
              <a:rPr lang="ru-RU" sz="1600" dirty="0" smtClean="0">
                <a:latin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</a:rPr>
              <a:t>шлункові</a:t>
            </a:r>
            <a:r>
              <a:rPr lang="ru-RU" sz="1600" dirty="0" smtClean="0">
                <a:latin typeface="Times New Roman" pitchFamily="18" charset="0"/>
              </a:rPr>
              <a:t>. </a:t>
            </a:r>
            <a:endParaRPr lang="en-US" sz="1600" dirty="0" smtClean="0">
              <a:latin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</a:rPr>
              <a:t>Самка </a:t>
            </a:r>
            <a:r>
              <a:rPr lang="ru-RU" sz="1600" dirty="0" err="1" smtClean="0">
                <a:latin typeface="Times New Roman" pitchFamily="18" charset="0"/>
              </a:rPr>
              <a:t>кожну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добу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відкладають</a:t>
            </a:r>
            <a:r>
              <a:rPr lang="ru-RU" sz="1600" dirty="0" smtClean="0">
                <a:latin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</a:rPr>
              <a:t>понад</a:t>
            </a:r>
            <a:endParaRPr lang="en-US" sz="1600" dirty="0" smtClean="0">
              <a:latin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</a:rPr>
              <a:t>230 000 </a:t>
            </a:r>
            <a:r>
              <a:rPr lang="ru-RU" sz="1600" dirty="0" err="1" smtClean="0">
                <a:latin typeface="Times New Roman" pitchFamily="18" charset="0"/>
              </a:rPr>
              <a:t>яєць</a:t>
            </a:r>
            <a:r>
              <a:rPr lang="ru-RU" sz="1600" dirty="0" smtClean="0">
                <a:latin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</a:rPr>
              <a:t>які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виходять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назовні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каловими</a:t>
            </a:r>
            <a:r>
              <a:rPr lang="ru-RU" sz="1600" dirty="0" smtClean="0">
                <a:latin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</a:rPr>
              <a:t>масами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хазяїна</a:t>
            </a:r>
            <a:r>
              <a:rPr lang="ru-RU" sz="1600" dirty="0" smtClean="0">
                <a:latin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Вугриця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кишкова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14800" cy="5073352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населяє</a:t>
            </a:r>
            <a:r>
              <a:rPr lang="ru-RU" dirty="0" smtClean="0"/>
              <a:t> тонкий кишечник, </a:t>
            </a:r>
            <a:r>
              <a:rPr lang="ru-RU" dirty="0" err="1" smtClean="0"/>
              <a:t>провокує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  </a:t>
            </a:r>
            <a:r>
              <a:rPr lang="ru-RU" b="1" dirty="0" err="1" smtClean="0"/>
              <a:t>стронгілоїдоз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Основний</a:t>
            </a:r>
            <a:r>
              <a:rPr lang="ru-RU" dirty="0" smtClean="0"/>
              <a:t> шлях </a:t>
            </a:r>
            <a:r>
              <a:rPr lang="ru-RU" dirty="0" err="1" smtClean="0"/>
              <a:t>інфікування</a:t>
            </a:r>
            <a:r>
              <a:rPr lang="ru-RU" dirty="0" smtClean="0"/>
              <a:t> – </a:t>
            </a:r>
            <a:r>
              <a:rPr lang="ru-RU" dirty="0" err="1" smtClean="0"/>
              <a:t>контактно-побутовий</a:t>
            </a:r>
            <a:r>
              <a:rPr lang="ru-RU" dirty="0" smtClean="0"/>
              <a:t>: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хворої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через </a:t>
            </a:r>
            <a:r>
              <a:rPr lang="ru-RU" dirty="0" err="1" smtClean="0"/>
              <a:t>шкіру</a:t>
            </a:r>
            <a:r>
              <a:rPr lang="ru-RU" dirty="0" smtClean="0"/>
              <a:t>, 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ходіння</a:t>
            </a:r>
            <a:r>
              <a:rPr lang="ru-RU" dirty="0" smtClean="0"/>
              <a:t> по </a:t>
            </a:r>
            <a:r>
              <a:rPr lang="ru-RU" dirty="0" err="1" smtClean="0"/>
              <a:t>зараженій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Самки </a:t>
            </a:r>
            <a:r>
              <a:rPr lang="ru-RU" dirty="0" err="1" smtClean="0"/>
              <a:t>вугриці</a:t>
            </a:r>
            <a:r>
              <a:rPr lang="ru-RU" dirty="0" smtClean="0"/>
              <a:t> </a:t>
            </a:r>
            <a:r>
              <a:rPr lang="ru-RU" dirty="0" err="1" smtClean="0"/>
              <a:t>довжиною</a:t>
            </a:r>
            <a:r>
              <a:rPr lang="ru-RU" dirty="0" smtClean="0"/>
              <a:t> 2 мм, </a:t>
            </a:r>
            <a:r>
              <a:rPr lang="ru-RU" dirty="0" err="1" smtClean="0"/>
              <a:t>самець</a:t>
            </a:r>
            <a:r>
              <a:rPr lang="ru-RU" dirty="0" smtClean="0"/>
              <a:t> – не </a:t>
            </a:r>
            <a:r>
              <a:rPr lang="ru-RU" dirty="0" err="1" smtClean="0"/>
              <a:t>більше</a:t>
            </a:r>
            <a:r>
              <a:rPr lang="ru-RU" dirty="0" smtClean="0"/>
              <a:t> 0,7 мм.</a:t>
            </a:r>
          </a:p>
          <a:p>
            <a:r>
              <a:rPr lang="ru-RU" dirty="0" err="1" smtClean="0"/>
              <a:t>Життєвий</a:t>
            </a:r>
            <a:r>
              <a:rPr lang="ru-RU" dirty="0" smtClean="0"/>
              <a:t> цикл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вугриці</a:t>
            </a:r>
            <a:r>
              <a:rPr lang="ru-RU" dirty="0" smtClean="0"/>
              <a:t> </a:t>
            </a:r>
            <a:r>
              <a:rPr lang="ru-RU" dirty="0" err="1" smtClean="0"/>
              <a:t>кишкової</a:t>
            </a:r>
            <a:r>
              <a:rPr lang="ru-RU" dirty="0" smtClean="0"/>
              <a:t>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появи</a:t>
            </a:r>
            <a:r>
              <a:rPr lang="ru-RU" dirty="0" smtClean="0"/>
              <a:t> личинок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яєць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самки </a:t>
            </a:r>
            <a:r>
              <a:rPr lang="ru-RU" dirty="0" err="1" smtClean="0"/>
              <a:t>відкладають</a:t>
            </a:r>
            <a:r>
              <a:rPr lang="ru-RU" dirty="0" smtClean="0"/>
              <a:t> у </a:t>
            </a:r>
            <a:r>
              <a:rPr lang="ru-RU" dirty="0" err="1" smtClean="0"/>
              <a:t>ґрунт</a:t>
            </a:r>
            <a:r>
              <a:rPr lang="ru-RU" dirty="0" smtClean="0"/>
              <a:t>. У </a:t>
            </a:r>
            <a:r>
              <a:rPr lang="ru-RU" dirty="0" err="1" smtClean="0"/>
              <a:t>ґрунті</a:t>
            </a:r>
            <a:r>
              <a:rPr lang="ru-RU" dirty="0" smtClean="0"/>
              <a:t> вони </a:t>
            </a:r>
            <a:r>
              <a:rPr lang="ru-RU" dirty="0" err="1" smtClean="0"/>
              <a:t>харчуються</a:t>
            </a:r>
            <a:r>
              <a:rPr lang="ru-RU" dirty="0" smtClean="0"/>
              <a:t> </a:t>
            </a:r>
            <a:r>
              <a:rPr lang="ru-RU" dirty="0" err="1" smtClean="0"/>
              <a:t>добривами</a:t>
            </a:r>
            <a:r>
              <a:rPr lang="ru-RU" dirty="0" smtClean="0"/>
              <a:t>,  </a:t>
            </a:r>
            <a:r>
              <a:rPr lang="ru-RU" dirty="0" err="1" smtClean="0"/>
              <a:t>проникають</a:t>
            </a:r>
            <a:r>
              <a:rPr lang="ru-RU" dirty="0" smtClean="0"/>
              <a:t> в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</a:t>
            </a:r>
            <a:r>
              <a:rPr lang="ru-RU" dirty="0" err="1" smtClean="0"/>
              <a:t>Розмножуються</a:t>
            </a:r>
            <a:r>
              <a:rPr lang="ru-RU" dirty="0" smtClean="0"/>
              <a:t> у </a:t>
            </a:r>
            <a:r>
              <a:rPr lang="ru-RU" dirty="0" err="1" smtClean="0"/>
              <a:t>легенях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мігрують</a:t>
            </a:r>
            <a:r>
              <a:rPr lang="ru-RU" dirty="0" smtClean="0"/>
              <a:t> до кишечника.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70248" y="1600200"/>
            <a:ext cx="4694240" cy="499715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Через </a:t>
            </a:r>
            <a:r>
              <a:rPr lang="ru-RU" dirty="0" err="1" smtClean="0"/>
              <a:t>стінки</a:t>
            </a:r>
            <a:r>
              <a:rPr lang="ru-RU" dirty="0" smtClean="0"/>
              <a:t> кишечника </a:t>
            </a:r>
            <a:r>
              <a:rPr lang="ru-RU" dirty="0" err="1" smtClean="0"/>
              <a:t>знову</a:t>
            </a:r>
            <a:r>
              <a:rPr lang="ru-RU" dirty="0" smtClean="0"/>
              <a:t> </a:t>
            </a:r>
            <a:r>
              <a:rPr lang="ru-RU" dirty="0" err="1" smtClean="0"/>
              <a:t>досягають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ШКТ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відкладають</a:t>
            </a:r>
            <a:r>
              <a:rPr lang="ru-RU" dirty="0" smtClean="0"/>
              <a:t> </a:t>
            </a:r>
            <a:r>
              <a:rPr lang="ru-RU" dirty="0" err="1" smtClean="0"/>
              <a:t>яйця</a:t>
            </a:r>
            <a:r>
              <a:rPr lang="ru-RU" dirty="0" smtClean="0"/>
              <a:t> – на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життєвий</a:t>
            </a:r>
            <a:r>
              <a:rPr lang="ru-RU" dirty="0" smtClean="0"/>
              <a:t> цикл </a:t>
            </a:r>
            <a:r>
              <a:rPr lang="ru-RU" dirty="0" err="1" smtClean="0"/>
              <a:t>знову</a:t>
            </a:r>
            <a:r>
              <a:rPr lang="ru-RU" dirty="0" smtClean="0"/>
              <a:t> </a:t>
            </a:r>
            <a:r>
              <a:rPr lang="ru-RU" dirty="0" err="1" smtClean="0"/>
              <a:t>повторюється</a:t>
            </a:r>
            <a:r>
              <a:rPr lang="ru-RU" dirty="0" smtClean="0"/>
              <a:t>.</a:t>
            </a:r>
            <a:endParaRPr lang="uk-UA" dirty="0" smtClean="0"/>
          </a:p>
          <a:p>
            <a:pPr lvl="0"/>
            <a:r>
              <a:rPr lang="ru-RU" b="1" dirty="0" err="1" smtClean="0"/>
              <a:t>легеневі</a:t>
            </a:r>
            <a:r>
              <a:rPr lang="ru-RU" b="1" dirty="0" smtClean="0"/>
              <a:t> </a:t>
            </a:r>
            <a:r>
              <a:rPr lang="ru-RU" b="1" dirty="0" err="1" smtClean="0"/>
              <a:t>відхилення</a:t>
            </a:r>
            <a:r>
              <a:rPr lang="ru-RU" dirty="0" smtClean="0"/>
              <a:t>: лихоманка, </a:t>
            </a:r>
            <a:r>
              <a:rPr lang="ru-RU" dirty="0" err="1" smtClean="0"/>
              <a:t>задишка</a:t>
            </a:r>
            <a:r>
              <a:rPr lang="ru-RU" dirty="0" smtClean="0"/>
              <a:t>, плеврит, хрипи, </a:t>
            </a:r>
            <a:r>
              <a:rPr lang="ru-RU" dirty="0" err="1" smtClean="0"/>
              <a:t>сухий</a:t>
            </a:r>
            <a:r>
              <a:rPr lang="ru-RU" dirty="0" smtClean="0"/>
              <a:t> кашель, </a:t>
            </a:r>
            <a:r>
              <a:rPr lang="ru-RU" dirty="0" err="1" smtClean="0"/>
              <a:t>дихальна</a:t>
            </a:r>
            <a:r>
              <a:rPr lang="ru-RU" dirty="0" smtClean="0"/>
              <a:t> </a:t>
            </a:r>
            <a:r>
              <a:rPr lang="ru-RU" dirty="0" err="1" smtClean="0"/>
              <a:t>недостатність</a:t>
            </a:r>
            <a:r>
              <a:rPr lang="ru-RU" dirty="0" smtClean="0"/>
              <a:t>;</a:t>
            </a:r>
            <a:endParaRPr lang="uk-UA" dirty="0" smtClean="0"/>
          </a:p>
          <a:p>
            <a:pPr lvl="0"/>
            <a:r>
              <a:rPr lang="ru-RU" b="1" dirty="0" err="1" smtClean="0"/>
              <a:t>травні</a:t>
            </a:r>
            <a:r>
              <a:rPr lang="ru-RU" b="1" dirty="0" smtClean="0"/>
              <a:t> </a:t>
            </a:r>
            <a:r>
              <a:rPr lang="ru-RU" b="1" dirty="0" err="1" smtClean="0"/>
              <a:t>порушення</a:t>
            </a:r>
            <a:r>
              <a:rPr lang="ru-RU" dirty="0" smtClean="0"/>
              <a:t>: </a:t>
            </a:r>
            <a:r>
              <a:rPr lang="ru-RU" dirty="0" err="1" smtClean="0"/>
              <a:t>ознаки</a:t>
            </a:r>
            <a:r>
              <a:rPr lang="ru-RU" dirty="0" smtClean="0"/>
              <a:t> </a:t>
            </a:r>
            <a:r>
              <a:rPr lang="ru-RU" dirty="0" err="1" smtClean="0"/>
              <a:t>диспепсії</a:t>
            </a:r>
            <a:r>
              <a:rPr lang="ru-RU" dirty="0" smtClean="0"/>
              <a:t>, </a:t>
            </a:r>
            <a:r>
              <a:rPr lang="ru-RU" dirty="0" err="1" smtClean="0"/>
              <a:t>обструктивна</a:t>
            </a:r>
            <a:r>
              <a:rPr lang="ru-RU" dirty="0" smtClean="0"/>
              <a:t> </a:t>
            </a:r>
            <a:r>
              <a:rPr lang="ru-RU" dirty="0" err="1" smtClean="0"/>
              <a:t>жовтяниця</a:t>
            </a:r>
            <a:r>
              <a:rPr lang="ru-RU" dirty="0" smtClean="0"/>
              <a:t>, </a:t>
            </a:r>
            <a:r>
              <a:rPr lang="ru-RU" dirty="0" err="1" smtClean="0"/>
              <a:t>перитоніт</a:t>
            </a:r>
            <a:r>
              <a:rPr lang="ru-RU" dirty="0" smtClean="0"/>
              <a:t>, </a:t>
            </a:r>
            <a:r>
              <a:rPr lang="ru-RU" dirty="0" err="1" smtClean="0"/>
              <a:t>свербіж</a:t>
            </a:r>
            <a:r>
              <a:rPr lang="ru-RU" dirty="0" smtClean="0"/>
              <a:t> анального </a:t>
            </a:r>
            <a:r>
              <a:rPr lang="ru-RU" dirty="0" err="1" smtClean="0"/>
              <a:t>отвору</a:t>
            </a:r>
            <a:r>
              <a:rPr lang="ru-RU" dirty="0" smtClean="0"/>
              <a:t>, </a:t>
            </a:r>
            <a:r>
              <a:rPr lang="ru-RU" dirty="0" err="1" smtClean="0"/>
              <a:t>рідкий</a:t>
            </a:r>
            <a:r>
              <a:rPr lang="ru-RU" dirty="0" smtClean="0"/>
              <a:t> кал, </a:t>
            </a:r>
            <a:r>
              <a:rPr lang="ru-RU" dirty="0" err="1" smtClean="0"/>
              <a:t>кишкова</a:t>
            </a:r>
            <a:r>
              <a:rPr lang="ru-RU" dirty="0" smtClean="0"/>
              <a:t> </a:t>
            </a:r>
            <a:r>
              <a:rPr lang="ru-RU" dirty="0" err="1" smtClean="0"/>
              <a:t>коліка</a:t>
            </a:r>
            <a:r>
              <a:rPr lang="ru-RU" dirty="0" smtClean="0"/>
              <a:t>,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, </a:t>
            </a:r>
            <a:r>
              <a:rPr lang="ru-RU" dirty="0" err="1" smtClean="0"/>
              <a:t>відраза</a:t>
            </a:r>
            <a:r>
              <a:rPr lang="ru-RU" dirty="0" smtClean="0"/>
              <a:t> до </a:t>
            </a:r>
            <a:r>
              <a:rPr lang="ru-RU" dirty="0" err="1" smtClean="0"/>
              <a:t>їжі</a:t>
            </a:r>
            <a:r>
              <a:rPr lang="ru-RU" dirty="0" smtClean="0"/>
              <a:t>;</a:t>
            </a:r>
            <a:endParaRPr lang="uk-UA" dirty="0" smtClean="0"/>
          </a:p>
          <a:p>
            <a:pPr lvl="0"/>
            <a:r>
              <a:rPr lang="ru-RU" b="1" dirty="0" err="1" smtClean="0"/>
              <a:t>шкірні</a:t>
            </a:r>
            <a:r>
              <a:rPr lang="ru-RU" b="1" dirty="0" smtClean="0"/>
              <a:t> </a:t>
            </a:r>
            <a:r>
              <a:rPr lang="ru-RU" b="1" dirty="0" err="1" smtClean="0"/>
              <a:t>ушкодження</a:t>
            </a:r>
            <a:r>
              <a:rPr lang="ru-RU" dirty="0" smtClean="0"/>
              <a:t>: </a:t>
            </a:r>
            <a:r>
              <a:rPr lang="ru-RU" dirty="0" err="1" smtClean="0"/>
              <a:t>місцеві</a:t>
            </a:r>
            <a:r>
              <a:rPr lang="ru-RU" dirty="0" smtClean="0"/>
              <a:t> </a:t>
            </a:r>
            <a:r>
              <a:rPr lang="ru-RU" dirty="0" err="1" smtClean="0"/>
              <a:t>алергічні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кропив'янки</a:t>
            </a:r>
            <a:r>
              <a:rPr lang="ru-RU" dirty="0" smtClean="0"/>
              <a:t>, </a:t>
            </a:r>
            <a:r>
              <a:rPr lang="ru-RU" dirty="0" err="1" smtClean="0"/>
              <a:t>геморагічної</a:t>
            </a:r>
            <a:r>
              <a:rPr lang="ru-RU" dirty="0" smtClean="0"/>
              <a:t> </a:t>
            </a:r>
            <a:r>
              <a:rPr lang="ru-RU" dirty="0" err="1" smtClean="0"/>
              <a:t>висипки</a:t>
            </a:r>
            <a:r>
              <a:rPr lang="ru-RU" dirty="0" smtClean="0"/>
              <a:t>, </a:t>
            </a:r>
            <a:r>
              <a:rPr lang="ru-RU" dirty="0" err="1" smtClean="0"/>
              <a:t>набряклості</a:t>
            </a:r>
            <a:r>
              <a:rPr lang="ru-RU" dirty="0" smtClean="0"/>
              <a:t>, </a:t>
            </a:r>
            <a:r>
              <a:rPr lang="ru-RU" dirty="0" err="1" smtClean="0"/>
              <a:t>почервоніння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, </a:t>
            </a:r>
            <a:r>
              <a:rPr lang="ru-RU" dirty="0" err="1" smtClean="0"/>
              <a:t>сильне</a:t>
            </a:r>
            <a:r>
              <a:rPr lang="ru-RU" dirty="0" smtClean="0"/>
              <a:t> </a:t>
            </a:r>
            <a:r>
              <a:rPr lang="ru-RU" dirty="0" err="1" smtClean="0"/>
              <a:t>свербіння</a:t>
            </a:r>
            <a:r>
              <a:rPr lang="ru-RU" dirty="0" smtClean="0"/>
              <a:t>. </a:t>
            </a:r>
          </a:p>
          <a:p>
            <a:pPr lvl="0" algn="ctr"/>
            <a:r>
              <a:rPr lang="uk-UA" b="1" dirty="0" smtClean="0"/>
              <a:t>Профілактичні заходи:</a:t>
            </a:r>
          </a:p>
          <a:p>
            <a:pPr lvl="0"/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благоустрій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.</a:t>
            </a:r>
            <a:endParaRPr lang="uk-UA" dirty="0" smtClean="0"/>
          </a:p>
          <a:p>
            <a:pPr lvl="0"/>
            <a:r>
              <a:rPr lang="ru-RU" dirty="0" err="1" smtClean="0"/>
              <a:t>Приймати</a:t>
            </a:r>
            <a:r>
              <a:rPr lang="ru-RU" dirty="0" smtClean="0"/>
              <a:t> </a:t>
            </a:r>
            <a:r>
              <a:rPr lang="ru-RU" dirty="0" err="1" smtClean="0"/>
              <a:t>медичні</a:t>
            </a:r>
            <a:r>
              <a:rPr lang="ru-RU" dirty="0" smtClean="0"/>
              <a:t> </a:t>
            </a:r>
            <a:r>
              <a:rPr lang="ru-RU" dirty="0" err="1" smtClean="0"/>
              <a:t>препарати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профілактики</a:t>
            </a:r>
            <a:r>
              <a:rPr lang="ru-RU" dirty="0" smtClean="0"/>
              <a:t>.</a:t>
            </a:r>
            <a:endParaRPr lang="uk-UA" dirty="0" smtClean="0"/>
          </a:p>
          <a:p>
            <a:pPr lvl="0"/>
            <a:r>
              <a:rPr lang="ru-RU" dirty="0" err="1" smtClean="0"/>
              <a:t>Уникати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 </a:t>
            </a:r>
            <a:r>
              <a:rPr lang="ru-RU" dirty="0" err="1" smtClean="0"/>
              <a:t>підвищеного</a:t>
            </a:r>
            <a:r>
              <a:rPr lang="ru-RU" dirty="0" smtClean="0"/>
              <a:t> </a:t>
            </a:r>
            <a:r>
              <a:rPr lang="ru-RU" dirty="0" err="1" smtClean="0"/>
              <a:t>скупчення</a:t>
            </a:r>
            <a:r>
              <a:rPr lang="ru-RU" dirty="0" smtClean="0"/>
              <a:t> людей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епідемії</a:t>
            </a:r>
            <a:r>
              <a:rPr lang="ru-RU" dirty="0" smtClean="0"/>
              <a:t>.</a:t>
            </a:r>
            <a:endParaRPr lang="uk-UA" dirty="0" smtClean="0"/>
          </a:p>
          <a:p>
            <a:pPr lvl="0"/>
            <a:r>
              <a:rPr lang="ru-RU" dirty="0" err="1" smtClean="0"/>
              <a:t>Зміцнювати</a:t>
            </a:r>
            <a:r>
              <a:rPr lang="ru-RU" dirty="0" smtClean="0"/>
              <a:t> </a:t>
            </a:r>
            <a:r>
              <a:rPr lang="ru-RU" dirty="0" err="1" smtClean="0"/>
              <a:t>імунітет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сезонного </a:t>
            </a:r>
            <a:r>
              <a:rPr lang="ru-RU" dirty="0" err="1" smtClean="0"/>
              <a:t>авітамінозу</a:t>
            </a:r>
            <a:r>
              <a:rPr lang="ru-RU" dirty="0" smtClean="0"/>
              <a:t>.</a:t>
            </a:r>
            <a:endParaRPr lang="uk-UA" dirty="0" smtClean="0"/>
          </a:p>
          <a:p>
            <a:pPr lvl="0"/>
            <a:r>
              <a:rPr lang="ru-RU" dirty="0" err="1" smtClean="0"/>
              <a:t>Термічно</a:t>
            </a:r>
            <a:r>
              <a:rPr lang="ru-RU" dirty="0" smtClean="0"/>
              <a:t> </a:t>
            </a:r>
            <a:r>
              <a:rPr lang="ru-RU" dirty="0" err="1" smtClean="0"/>
              <a:t>обробляти</a:t>
            </a:r>
            <a:r>
              <a:rPr lang="ru-RU" dirty="0" smtClean="0"/>
              <a:t> </a:t>
            </a:r>
            <a:r>
              <a:rPr lang="ru-RU" dirty="0" err="1" smtClean="0"/>
              <a:t>сирі</a:t>
            </a:r>
            <a:r>
              <a:rPr lang="ru-RU" dirty="0" smtClean="0"/>
              <a:t> </a:t>
            </a:r>
            <a:r>
              <a:rPr lang="ru-RU" dirty="0" err="1" smtClean="0"/>
              <a:t>овочі</a:t>
            </a:r>
            <a:r>
              <a:rPr lang="ru-RU" dirty="0" smtClean="0"/>
              <a:t>, </a:t>
            </a:r>
            <a:r>
              <a:rPr lang="ru-RU" dirty="0" err="1" smtClean="0"/>
              <a:t>фрукти</a:t>
            </a:r>
            <a:r>
              <a:rPr lang="ru-RU" dirty="0" smtClean="0"/>
              <a:t>.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03648" y="4509120"/>
            <a:ext cx="1734904" cy="1195349"/>
          </a:xfrm>
          <a:prstGeom prst="roundRect">
            <a:avLst/>
          </a:prstGeom>
          <a:blipFill rotWithShape="1">
            <a:blip r:embed="rId2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i="1" dirty="0" err="1" smtClean="0"/>
              <a:t>Токсокароз</a:t>
            </a:r>
            <a:r>
              <a:rPr lang="uk-UA" dirty="0" smtClean="0"/>
              <a:t> – захворювання, викликане круглим гельмінтом </a:t>
            </a:r>
            <a:r>
              <a:rPr lang="uk-UA" i="1" dirty="0" err="1" smtClean="0"/>
              <a:t>Toxocaracanis</a:t>
            </a:r>
            <a:r>
              <a:rPr lang="uk-UA" dirty="0" smtClean="0"/>
              <a:t>. Людина заражається </a:t>
            </a:r>
            <a:r>
              <a:rPr lang="uk-UA" dirty="0" err="1" smtClean="0"/>
              <a:t>токсокарозом</a:t>
            </a:r>
            <a:r>
              <a:rPr lang="uk-UA" dirty="0" smtClean="0"/>
              <a:t>, проковтнувши яйце з </a:t>
            </a:r>
            <a:r>
              <a:rPr lang="uk-UA" dirty="0" err="1" smtClean="0"/>
              <a:t>інвазованою</a:t>
            </a:r>
            <a:r>
              <a:rPr lang="uk-UA" dirty="0" smtClean="0"/>
              <a:t> личинкою. </a:t>
            </a:r>
          </a:p>
          <a:p>
            <a:r>
              <a:rPr lang="uk-UA" dirty="0" smtClean="0"/>
              <a:t>Джерело інвазії – собаки. Личинка потрапляє в тонкий кишечник, проникає через стінки в кровоносні судини, та з кров’ю розносяться в органи й тканини: печінку, серце, легені, очі, головний мозок тощо. </a:t>
            </a:r>
          </a:p>
          <a:p>
            <a:r>
              <a:rPr lang="uk-UA" dirty="0" smtClean="0"/>
              <a:t>В організмі людини личинки </a:t>
            </a:r>
            <a:r>
              <a:rPr lang="uk-UA" dirty="0" err="1" smtClean="0"/>
              <a:t>токсокар</a:t>
            </a:r>
            <a:r>
              <a:rPr lang="uk-UA" dirty="0" smtClean="0"/>
              <a:t> не перетворюються в дорослих осіб. Чисельні випадки </a:t>
            </a:r>
            <a:r>
              <a:rPr lang="uk-UA" dirty="0" err="1" smtClean="0"/>
              <a:t>токсокарозу</a:t>
            </a:r>
            <a:r>
              <a:rPr lang="uk-UA" dirty="0" smtClean="0"/>
              <a:t> реєструються в усіх країнах світу. Особливо часто заражаються діти 1,5 – 6 років.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Токсокароз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Однокамерний ехінококоз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b="1" i="1" dirty="0" smtClean="0"/>
              <a:t>Однокамерний ехінококоз</a:t>
            </a:r>
            <a:r>
              <a:rPr lang="uk-UA" dirty="0" smtClean="0"/>
              <a:t> – хронічне паразитарне захворювання, що вражає тварин і людину, виникає в результаті впливу на організм личинкової форми стрічкового гельмінта </a:t>
            </a:r>
            <a:r>
              <a:rPr lang="uk-UA" i="1" dirty="0" err="1" smtClean="0"/>
              <a:t>Echinococcus</a:t>
            </a:r>
            <a:r>
              <a:rPr lang="uk-UA" i="1" dirty="0" smtClean="0"/>
              <a:t> </a:t>
            </a:r>
            <a:r>
              <a:rPr lang="uk-UA" i="1" dirty="0" err="1" smtClean="0"/>
              <a:t>granulosus</a:t>
            </a:r>
            <a:r>
              <a:rPr lang="uk-UA" dirty="0" smtClean="0"/>
              <a:t>. Захворювання характеризується ураженням внутрішніх органів, найчастіше печінки і легенів. Механізм зараження людини – аліментарний і контактно-побутовий. Це відбувається при контакті з шерстю </a:t>
            </a:r>
            <a:r>
              <a:rPr lang="uk-UA" dirty="0" err="1" smtClean="0"/>
              <a:t>інвазованих</a:t>
            </a:r>
            <a:r>
              <a:rPr lang="uk-UA" dirty="0" smtClean="0"/>
              <a:t> собак, питті води із забруднених джерел, при вживанні в їжу немитих овочів, ягід, фруктів.</a:t>
            </a:r>
            <a:endParaRPr lang="ru-RU" dirty="0" smtClean="0"/>
          </a:p>
        </p:txBody>
      </p:sp>
      <p:pic>
        <p:nvPicPr>
          <p:cNvPr id="5" name="Содержимое 4" descr="Похожее изображение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4309" t="4459" r="3161" b="8917"/>
          <a:stretch>
            <a:fillRect/>
          </a:stretch>
        </p:blipFill>
        <p:spPr bwMode="auto">
          <a:xfrm>
            <a:off x="4427984" y="1916832"/>
            <a:ext cx="381642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Ехінококо</a:t>
            </a:r>
            <a:r>
              <a:rPr lang="en-US" dirty="0" smtClean="0"/>
              <a:t>́</a:t>
            </a:r>
            <a:r>
              <a:rPr lang="ru-RU" dirty="0" err="1" smtClean="0"/>
              <a:t>з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err="1" smtClean="0"/>
              <a:t>Яйця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стійкі</a:t>
            </a:r>
            <a:r>
              <a:rPr lang="ru-RU" dirty="0" smtClean="0"/>
              <a:t> в </a:t>
            </a:r>
            <a:r>
              <a:rPr lang="ru-RU" dirty="0" err="1" smtClean="0"/>
              <a:t>зовнішньому</a:t>
            </a:r>
            <a:r>
              <a:rPr lang="ru-RU" dirty="0" smtClean="0"/>
              <a:t> </a:t>
            </a:r>
            <a:r>
              <a:rPr lang="ru-RU" dirty="0" err="1" smtClean="0"/>
              <a:t>середовищі</a:t>
            </a:r>
            <a:r>
              <a:rPr lang="ru-RU" dirty="0" smtClean="0"/>
              <a:t>, </a:t>
            </a:r>
            <a:r>
              <a:rPr lang="ru-RU" dirty="0" err="1" smtClean="0"/>
              <a:t>зберігаючись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взимку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6 </a:t>
            </a:r>
            <a:r>
              <a:rPr lang="ru-RU" dirty="0" err="1" smtClean="0"/>
              <a:t>місяців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Собаки </a:t>
            </a:r>
            <a:r>
              <a:rPr lang="ru-RU" dirty="0" err="1" smtClean="0"/>
              <a:t>інвазуються</a:t>
            </a:r>
            <a:r>
              <a:rPr lang="ru-RU" dirty="0" smtClean="0"/>
              <a:t> </a:t>
            </a:r>
            <a:r>
              <a:rPr lang="ru-RU" dirty="0" err="1" smtClean="0"/>
              <a:t>ехінококом</a:t>
            </a:r>
            <a:r>
              <a:rPr lang="ru-RU" dirty="0" smtClean="0"/>
              <a:t> при </a:t>
            </a:r>
            <a:r>
              <a:rPr lang="ru-RU" dirty="0" err="1" smtClean="0"/>
              <a:t>поїданні</a:t>
            </a:r>
            <a:r>
              <a:rPr lang="ru-RU" dirty="0" smtClean="0"/>
              <a:t> </a:t>
            </a:r>
            <a:r>
              <a:rPr lang="ru-RU" dirty="0" err="1" smtClean="0"/>
              <a:t>внутрішніх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(</a:t>
            </a:r>
            <a:r>
              <a:rPr lang="ru-RU" dirty="0" err="1" smtClean="0"/>
              <a:t>проміжних</a:t>
            </a:r>
            <a:r>
              <a:rPr lang="ru-RU" dirty="0" smtClean="0"/>
              <a:t> </a:t>
            </a:r>
            <a:r>
              <a:rPr lang="ru-RU" dirty="0" err="1" smtClean="0"/>
              <a:t>хазяїв</a:t>
            </a:r>
            <a:r>
              <a:rPr lang="ru-RU" dirty="0" smtClean="0"/>
              <a:t>), </a:t>
            </a:r>
            <a:r>
              <a:rPr lang="ru-RU" dirty="0" err="1" smtClean="0"/>
              <a:t>уражених</a:t>
            </a:r>
            <a:r>
              <a:rPr lang="ru-RU" dirty="0" smtClean="0"/>
              <a:t> кистами паразита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печінки</a:t>
            </a:r>
            <a:r>
              <a:rPr lang="ru-RU" dirty="0" smtClean="0"/>
              <a:t> </a:t>
            </a:r>
            <a:r>
              <a:rPr lang="ru-RU" dirty="0" err="1" smtClean="0"/>
              <a:t>вівці</a:t>
            </a:r>
            <a:r>
              <a:rPr lang="ru-RU" dirty="0" smtClean="0"/>
              <a:t>). Людина - </a:t>
            </a:r>
            <a:r>
              <a:rPr lang="ru-RU" dirty="0" err="1" smtClean="0"/>
              <a:t>біологічний</a:t>
            </a:r>
            <a:r>
              <a:rPr lang="ru-RU" dirty="0" smtClean="0"/>
              <a:t> тупик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поширенні</a:t>
            </a:r>
            <a:r>
              <a:rPr lang="ru-RU" dirty="0" smtClean="0"/>
              <a:t> </a:t>
            </a:r>
            <a:r>
              <a:rPr lang="ru-RU" dirty="0" err="1" smtClean="0"/>
              <a:t>інвазії</a:t>
            </a:r>
            <a:r>
              <a:rPr lang="ru-RU" dirty="0" smtClean="0"/>
              <a:t> </a:t>
            </a:r>
            <a:r>
              <a:rPr lang="ru-RU" dirty="0" err="1" smtClean="0"/>
              <a:t>участі</a:t>
            </a:r>
            <a:r>
              <a:rPr lang="ru-RU" dirty="0" smtClean="0"/>
              <a:t> не </a:t>
            </a:r>
            <a:r>
              <a:rPr lang="ru-RU" dirty="0" err="1" smtClean="0"/>
              <a:t>приймає</a:t>
            </a:r>
            <a:r>
              <a:rPr lang="ru-RU" dirty="0" smtClean="0"/>
              <a:t>. </a:t>
            </a:r>
            <a:r>
              <a:rPr lang="ru-RU" dirty="0" err="1" smtClean="0"/>
              <a:t>Ехінококоз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професійною</a:t>
            </a:r>
            <a:r>
              <a:rPr lang="ru-RU" dirty="0" smtClean="0"/>
              <a:t> хворобою </a:t>
            </a:r>
            <a:r>
              <a:rPr lang="ru-RU" dirty="0" err="1" smtClean="0"/>
              <a:t>пастухів</a:t>
            </a:r>
            <a:r>
              <a:rPr lang="ru-RU" dirty="0" smtClean="0"/>
              <a:t>, </a:t>
            </a:r>
            <a:r>
              <a:rPr lang="ru-RU" dirty="0" err="1" smtClean="0"/>
              <a:t>власників</a:t>
            </a:r>
            <a:r>
              <a:rPr lang="ru-RU" dirty="0" smtClean="0"/>
              <a:t> </a:t>
            </a:r>
            <a:r>
              <a:rPr lang="ru-RU" dirty="0" err="1" smtClean="0"/>
              <a:t>нартових</a:t>
            </a:r>
            <a:r>
              <a:rPr lang="ru-RU" dirty="0" smtClean="0"/>
              <a:t> собак, </a:t>
            </a:r>
            <a:r>
              <a:rPr lang="ru-RU" dirty="0" err="1" smtClean="0"/>
              <a:t>стригалів</a:t>
            </a:r>
            <a:r>
              <a:rPr lang="ru-RU" dirty="0" smtClean="0"/>
              <a:t> </a:t>
            </a:r>
            <a:r>
              <a:rPr lang="ru-RU" dirty="0" err="1" smtClean="0"/>
              <a:t>овець</a:t>
            </a:r>
            <a:r>
              <a:rPr lang="ru-RU" dirty="0" smtClean="0"/>
              <a:t>, </a:t>
            </a:r>
            <a:r>
              <a:rPr lang="ru-RU" dirty="0" err="1" smtClean="0"/>
              <a:t>вовна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буває</a:t>
            </a:r>
            <a:r>
              <a:rPr lang="ru-RU" dirty="0" smtClean="0"/>
              <a:t> </a:t>
            </a:r>
            <a:r>
              <a:rPr lang="ru-RU" dirty="0" err="1" smtClean="0"/>
              <a:t>забруднена</a:t>
            </a:r>
            <a:r>
              <a:rPr lang="ru-RU" dirty="0" smtClean="0"/>
              <a:t> </a:t>
            </a:r>
            <a:r>
              <a:rPr lang="ru-RU" dirty="0" err="1" smtClean="0"/>
              <a:t>яйцями</a:t>
            </a:r>
            <a:r>
              <a:rPr lang="ru-RU" dirty="0" smtClean="0"/>
              <a:t> паразита.</a:t>
            </a:r>
            <a:endParaRPr lang="uk-UA" dirty="0" smtClean="0"/>
          </a:p>
          <a:p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err="1" smtClean="0"/>
              <a:t>Життєвий</a:t>
            </a:r>
            <a:r>
              <a:rPr lang="ru-RU" dirty="0" smtClean="0"/>
              <a:t> цикл</a:t>
            </a:r>
            <a:r>
              <a:rPr lang="en-US" dirty="0" smtClean="0"/>
              <a:t> </a:t>
            </a:r>
            <a:r>
              <a:rPr lang="uk-UA" dirty="0" smtClean="0"/>
              <a:t>ехінокока </a:t>
            </a:r>
            <a:r>
              <a:rPr lang="ru-RU" dirty="0" err="1" smtClean="0"/>
              <a:t>перебігає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зміною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хазяїв</a:t>
            </a:r>
            <a:r>
              <a:rPr lang="en-US" dirty="0" smtClean="0"/>
              <a:t>. </a:t>
            </a:r>
            <a:r>
              <a:rPr lang="ru-RU" dirty="0" err="1" smtClean="0"/>
              <a:t>Статевозрілі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en-US" dirty="0" smtClean="0"/>
              <a:t> </a:t>
            </a:r>
            <a:r>
              <a:rPr lang="ru-RU" dirty="0" err="1" smtClean="0"/>
              <a:t>паразитують</a:t>
            </a:r>
            <a:r>
              <a:rPr lang="ru-RU" dirty="0" smtClean="0"/>
              <a:t> у </a:t>
            </a:r>
            <a:r>
              <a:rPr lang="ru-RU" dirty="0" err="1" smtClean="0"/>
              <a:t>тонкій</a:t>
            </a:r>
            <a:r>
              <a:rPr lang="ru-RU" dirty="0" smtClean="0"/>
              <a:t> </a:t>
            </a:r>
            <a:r>
              <a:rPr lang="ru-RU" dirty="0" err="1" smtClean="0"/>
              <a:t>кишці</a:t>
            </a:r>
            <a:r>
              <a:rPr lang="ru-RU" dirty="0" smtClean="0"/>
              <a:t>  м</a:t>
            </a:r>
            <a:r>
              <a:rPr lang="en-US" dirty="0" smtClean="0"/>
              <a:t>'</a:t>
            </a:r>
            <a:r>
              <a:rPr lang="ru-RU" dirty="0" err="1" smtClean="0"/>
              <a:t>ясоїдних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</a:t>
            </a:r>
            <a:r>
              <a:rPr lang="ru-RU" dirty="0" err="1" smtClean="0"/>
              <a:t>собачих</a:t>
            </a:r>
            <a:r>
              <a:rPr lang="ru-RU" dirty="0" smtClean="0"/>
              <a:t>  та </a:t>
            </a:r>
            <a:r>
              <a:rPr lang="ru-RU" dirty="0" err="1" smtClean="0"/>
              <a:t>котячих</a:t>
            </a:r>
            <a:r>
              <a:rPr lang="en-US" dirty="0" smtClean="0"/>
              <a:t> </a:t>
            </a:r>
            <a:r>
              <a:rPr lang="uk-UA" dirty="0" smtClean="0"/>
              <a:t>. </a:t>
            </a:r>
          </a:p>
          <a:p>
            <a:r>
              <a:rPr lang="ru-RU" dirty="0" err="1" smtClean="0"/>
              <a:t>Проміжними</a:t>
            </a:r>
            <a:r>
              <a:rPr lang="ru-RU" dirty="0" smtClean="0"/>
              <a:t> </a:t>
            </a:r>
            <a:r>
              <a:rPr lang="ru-RU" dirty="0" err="1" smtClean="0"/>
              <a:t>хазяями</a:t>
            </a:r>
            <a:r>
              <a:rPr lang="ru-RU" dirty="0" smtClean="0"/>
              <a:t> </a:t>
            </a:r>
            <a:r>
              <a:rPr lang="ru-RU" dirty="0" err="1" smtClean="0"/>
              <a:t>ехінокока</a:t>
            </a:r>
            <a:r>
              <a:rPr lang="en-US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вівці</a:t>
            </a:r>
            <a:r>
              <a:rPr lang="en-US" dirty="0" smtClean="0"/>
              <a:t>, </a:t>
            </a:r>
            <a:r>
              <a:rPr lang="ru-RU" dirty="0" err="1" smtClean="0"/>
              <a:t>коні</a:t>
            </a:r>
            <a:r>
              <a:rPr lang="en-US" dirty="0" smtClean="0"/>
              <a:t>,  </a:t>
            </a:r>
            <a:r>
              <a:rPr lang="ru-RU" dirty="0" err="1" smtClean="0"/>
              <a:t>свиня</a:t>
            </a:r>
            <a:r>
              <a:rPr lang="en-US" dirty="0" smtClean="0"/>
              <a:t>,  </a:t>
            </a:r>
            <a:r>
              <a:rPr lang="ru-RU" dirty="0" smtClean="0"/>
              <a:t>а </a:t>
            </a:r>
            <a:r>
              <a:rPr lang="ru-RU" dirty="0" err="1" smtClean="0"/>
              <a:t>також</a:t>
            </a:r>
            <a:r>
              <a:rPr lang="ru-RU" dirty="0" smtClean="0"/>
              <a:t> люди</a:t>
            </a:r>
            <a:r>
              <a:rPr lang="en-US" dirty="0" smtClean="0"/>
              <a:t>.</a:t>
            </a:r>
            <a:endParaRPr lang="uk-UA" dirty="0" smtClean="0"/>
          </a:p>
          <a:p>
            <a:r>
              <a:rPr lang="ru-RU" dirty="0" smtClean="0"/>
              <a:t>Паразит </a:t>
            </a:r>
            <a:r>
              <a:rPr lang="ru-RU" dirty="0" err="1" smtClean="0"/>
              <a:t>завдовжки</a:t>
            </a:r>
            <a:r>
              <a:rPr lang="en-US" dirty="0" smtClean="0"/>
              <a:t> 2,2 </a:t>
            </a:r>
            <a:r>
              <a:rPr lang="uk-UA" dirty="0" smtClean="0"/>
              <a:t>-</a:t>
            </a:r>
            <a:r>
              <a:rPr lang="en-US" dirty="0" smtClean="0"/>
              <a:t> 5,4 </a:t>
            </a:r>
            <a:r>
              <a:rPr lang="ru-RU" dirty="0" smtClean="0"/>
              <a:t>мм</a:t>
            </a:r>
            <a:r>
              <a:rPr lang="en-US" dirty="0" smtClean="0"/>
              <a:t>, </a:t>
            </a:r>
            <a:r>
              <a:rPr lang="ru-RU" dirty="0" err="1" smtClean="0"/>
              <a:t>завширшки</a:t>
            </a:r>
            <a:r>
              <a:rPr lang="en-US" dirty="0" smtClean="0"/>
              <a:t> 0,25 </a:t>
            </a:r>
            <a:r>
              <a:rPr lang="uk-UA" dirty="0" smtClean="0"/>
              <a:t>-</a:t>
            </a:r>
            <a:r>
              <a:rPr lang="en-US" dirty="0" smtClean="0"/>
              <a:t> 0,8 </a:t>
            </a:r>
            <a:r>
              <a:rPr lang="ru-RU" dirty="0" smtClean="0"/>
              <a:t>мм</a:t>
            </a:r>
            <a:r>
              <a:rPr lang="en-US" dirty="0" smtClean="0"/>
              <a:t>,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грушоподібної</a:t>
            </a:r>
            <a:r>
              <a:rPr lang="ru-RU" dirty="0" smtClean="0"/>
              <a:t> </a:t>
            </a:r>
            <a:r>
              <a:rPr lang="ru-RU" dirty="0" err="1" smtClean="0"/>
              <a:t>голівки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err="1" smtClean="0"/>
              <a:t>і</a:t>
            </a:r>
            <a:r>
              <a:rPr lang="en-US" dirty="0" smtClean="0"/>
              <a:t> 3</a:t>
            </a:r>
            <a:r>
              <a:rPr lang="uk-UA" dirty="0" smtClean="0"/>
              <a:t>-</a:t>
            </a:r>
            <a:r>
              <a:rPr lang="en-US" dirty="0" smtClean="0"/>
              <a:t>4 </a:t>
            </a:r>
            <a:r>
              <a:rPr lang="ru-RU" dirty="0" smtClean="0"/>
              <a:t> </a:t>
            </a:r>
            <a:r>
              <a:rPr lang="ru-RU" dirty="0" err="1" smtClean="0"/>
              <a:t>члеників</a:t>
            </a:r>
            <a:r>
              <a:rPr lang="en-US" dirty="0" smtClean="0"/>
              <a:t>.</a:t>
            </a:r>
            <a:r>
              <a:rPr lang="uk-UA" dirty="0" smtClean="0"/>
              <a:t> Всередині останнього членика є </a:t>
            </a:r>
            <a:r>
              <a:rPr lang="ru-RU" dirty="0" smtClean="0"/>
              <a:t> 800 </a:t>
            </a:r>
            <a:r>
              <a:rPr lang="ru-RU" dirty="0" err="1" smtClean="0"/>
              <a:t>запліднених</a:t>
            </a:r>
            <a:r>
              <a:rPr lang="ru-RU" dirty="0" smtClean="0"/>
              <a:t> </a:t>
            </a:r>
            <a:r>
              <a:rPr lang="ru-RU" dirty="0" err="1" smtClean="0"/>
              <a:t>яєць</a:t>
            </a:r>
            <a:r>
              <a:rPr lang="ru-RU" dirty="0" smtClean="0"/>
              <a:t>. </a:t>
            </a:r>
          </a:p>
          <a:p>
            <a:r>
              <a:rPr lang="ru-RU" dirty="0" smtClean="0"/>
              <a:t> У </a:t>
            </a:r>
            <a:r>
              <a:rPr lang="ru-RU" dirty="0" err="1" smtClean="0"/>
              <a:t>яйці</a:t>
            </a:r>
            <a:r>
              <a:rPr lang="ru-RU" dirty="0" smtClean="0"/>
              <a:t> </a:t>
            </a:r>
            <a:r>
              <a:rPr lang="ru-RU" dirty="0" err="1" smtClean="0"/>
              <a:t>розвивається</a:t>
            </a:r>
            <a:r>
              <a:rPr lang="ru-RU" dirty="0" smtClean="0"/>
              <a:t> </a:t>
            </a:r>
            <a:r>
              <a:rPr lang="ru-RU" dirty="0" err="1" smtClean="0"/>
              <a:t>шестигачковий</a:t>
            </a:r>
            <a:r>
              <a:rPr lang="ru-RU" dirty="0" smtClean="0"/>
              <a:t> </a:t>
            </a:r>
            <a:r>
              <a:rPr lang="ru-RU" dirty="0" err="1" smtClean="0"/>
              <a:t>зародок</a:t>
            </a:r>
            <a:r>
              <a:rPr lang="ru-RU" dirty="0" smtClean="0"/>
              <a:t>. Паразит </a:t>
            </a:r>
            <a:r>
              <a:rPr lang="ru-RU" dirty="0" err="1" smtClean="0"/>
              <a:t>прикріплюється</a:t>
            </a:r>
            <a:r>
              <a:rPr lang="ru-RU" dirty="0" smtClean="0"/>
              <a:t> до </a:t>
            </a:r>
            <a:r>
              <a:rPr lang="ru-RU" dirty="0" err="1" smtClean="0"/>
              <a:t>слизової</a:t>
            </a:r>
            <a:r>
              <a:rPr lang="ru-RU" dirty="0" smtClean="0"/>
              <a:t> </a:t>
            </a:r>
            <a:r>
              <a:rPr lang="ru-RU" dirty="0" err="1" smtClean="0"/>
              <a:t>оболонки</a:t>
            </a:r>
            <a:r>
              <a:rPr lang="ru-RU" dirty="0" smtClean="0"/>
              <a:t> кишки остаточного </a:t>
            </a:r>
            <a:r>
              <a:rPr lang="ru-RU" dirty="0" err="1" smtClean="0"/>
              <a:t>хазяїна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4 присосок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гачків</a:t>
            </a:r>
            <a:r>
              <a:rPr lang="ru-RU" dirty="0" smtClean="0"/>
              <a:t>. </a:t>
            </a:r>
            <a:r>
              <a:rPr lang="ru-RU" dirty="0" err="1" smtClean="0"/>
              <a:t>Тривалість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в кишках собак 5-6 </a:t>
            </a:r>
            <a:r>
              <a:rPr lang="ru-RU" dirty="0" err="1" smtClean="0"/>
              <a:t>місяців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випорожненнями</a:t>
            </a:r>
            <a:r>
              <a:rPr lang="ru-RU" dirty="0" smtClean="0"/>
              <a:t> </a:t>
            </a:r>
            <a:r>
              <a:rPr lang="ru-RU" dirty="0" err="1" smtClean="0"/>
              <a:t>яйця</a:t>
            </a:r>
            <a:r>
              <a:rPr lang="ru-RU" dirty="0" smtClean="0"/>
              <a:t> </a:t>
            </a:r>
            <a:r>
              <a:rPr lang="ru-RU" dirty="0" err="1" smtClean="0"/>
              <a:t>потрапляють</a:t>
            </a:r>
            <a:r>
              <a:rPr lang="ru-RU" dirty="0" smtClean="0"/>
              <a:t> у </a:t>
            </a:r>
            <a:r>
              <a:rPr lang="ru-RU" dirty="0" err="1" smtClean="0"/>
              <a:t>довкілля</a:t>
            </a:r>
            <a:r>
              <a:rPr lang="ru-RU" dirty="0" smtClean="0"/>
              <a:t>,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травний</a:t>
            </a:r>
            <a:r>
              <a:rPr lang="ru-RU" dirty="0" smtClean="0"/>
              <a:t> канал </a:t>
            </a:r>
            <a:r>
              <a:rPr lang="ru-RU" dirty="0" err="1" smtClean="0"/>
              <a:t>проміжного</a:t>
            </a:r>
            <a:r>
              <a:rPr lang="ru-RU" dirty="0" smtClean="0"/>
              <a:t> </a:t>
            </a:r>
            <a:r>
              <a:rPr lang="ru-RU" dirty="0" err="1" smtClean="0"/>
              <a:t>хазяїна</a:t>
            </a:r>
            <a:r>
              <a:rPr lang="ru-RU" dirty="0" smtClean="0"/>
              <a:t>. Личинка,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зростає</a:t>
            </a:r>
            <a:r>
              <a:rPr lang="ru-RU" dirty="0" smtClean="0"/>
              <a:t>,  </a:t>
            </a:r>
            <a:r>
              <a:rPr lang="ru-RU" dirty="0" err="1" smtClean="0"/>
              <a:t>живе</a:t>
            </a:r>
            <a:r>
              <a:rPr lang="ru-RU" dirty="0" smtClean="0"/>
              <a:t> в </a:t>
            </a:r>
            <a:r>
              <a:rPr lang="ru-RU" dirty="0" err="1" smtClean="0"/>
              <a:t>організмі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десятки </a:t>
            </a:r>
            <a:r>
              <a:rPr lang="ru-RU" dirty="0" err="1" smtClean="0"/>
              <a:t>років</a:t>
            </a:r>
            <a:r>
              <a:rPr lang="ru-RU" dirty="0" smtClean="0"/>
              <a:t>, представлена </a:t>
            </a:r>
            <a:r>
              <a:rPr lang="ru-RU" dirty="0" err="1" smtClean="0"/>
              <a:t>кістою</a:t>
            </a:r>
            <a:r>
              <a:rPr lang="ru-RU" dirty="0" smtClean="0"/>
              <a:t>, яка </a:t>
            </a:r>
            <a:r>
              <a:rPr lang="ru-RU" dirty="0" err="1" smtClean="0"/>
              <a:t>заповнена</a:t>
            </a:r>
            <a:r>
              <a:rPr lang="ru-RU" dirty="0" smtClean="0"/>
              <a:t> </a:t>
            </a:r>
            <a:r>
              <a:rPr lang="ru-RU" dirty="0" err="1" smtClean="0"/>
              <a:t>рідиною</a:t>
            </a:r>
            <a:r>
              <a:rPr lang="ru-RU" dirty="0" smtClean="0"/>
              <a:t>. </a:t>
            </a:r>
            <a:r>
              <a:rPr lang="ru-RU" dirty="0" err="1" smtClean="0"/>
              <a:t>Видалити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хірургічно</a:t>
            </a:r>
            <a:r>
              <a:rPr lang="ru-RU" dirty="0" smtClean="0"/>
              <a:t>.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7" name="Рисунок 6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149080"/>
            <a:ext cx="266596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Печінковий</a:t>
            </a:r>
            <a:r>
              <a:rPr lang="ru-RU" dirty="0" smtClean="0"/>
              <a:t> </a:t>
            </a:r>
            <a:r>
              <a:rPr lang="ru-RU" dirty="0" err="1" smtClean="0"/>
              <a:t>сисун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355699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Паразит </a:t>
            </a:r>
            <a:r>
              <a:rPr lang="ru-RU" dirty="0" err="1" smtClean="0"/>
              <a:t>із</a:t>
            </a:r>
            <a:r>
              <a:rPr lang="ru-RU" dirty="0" smtClean="0"/>
              <a:t> Плоских </a:t>
            </a:r>
            <a:r>
              <a:rPr lang="ru-RU" dirty="0" err="1" smtClean="0"/>
              <a:t>червів</a:t>
            </a:r>
            <a:r>
              <a:rPr lang="ru-RU" dirty="0" smtClean="0"/>
              <a:t>- </a:t>
            </a:r>
            <a:r>
              <a:rPr lang="ru-RU" dirty="0" err="1" smtClean="0"/>
              <a:t>печінковий</a:t>
            </a:r>
            <a:r>
              <a:rPr lang="ru-RU" dirty="0" smtClean="0"/>
              <a:t> </a:t>
            </a:r>
            <a:r>
              <a:rPr lang="ru-RU" dirty="0" err="1" smtClean="0"/>
              <a:t>сисун</a:t>
            </a:r>
            <a:r>
              <a:rPr lang="ru-RU" dirty="0" smtClean="0"/>
              <a:t>: </a:t>
            </a:r>
            <a:r>
              <a:rPr lang="ru-RU" dirty="0" err="1" smtClean="0"/>
              <a:t>остаточні</a:t>
            </a:r>
            <a:r>
              <a:rPr lang="ru-RU" dirty="0" smtClean="0"/>
              <a:t> </a:t>
            </a:r>
            <a:r>
              <a:rPr lang="ru-RU" dirty="0" err="1" smtClean="0"/>
              <a:t>хазяїни</a:t>
            </a:r>
            <a:r>
              <a:rPr lang="ru-RU" dirty="0" smtClean="0"/>
              <a:t> - велика рогата худоба, </a:t>
            </a:r>
            <a:r>
              <a:rPr lang="ru-RU" dirty="0" err="1" smtClean="0"/>
              <a:t>свині</a:t>
            </a:r>
            <a:r>
              <a:rPr lang="ru-RU" dirty="0" smtClean="0"/>
              <a:t>, </a:t>
            </a:r>
            <a:r>
              <a:rPr lang="ru-RU" dirty="0" err="1" smtClean="0"/>
              <a:t>людина</a:t>
            </a:r>
            <a:r>
              <a:rPr lang="ru-RU" dirty="0" smtClean="0"/>
              <a:t>; </a:t>
            </a:r>
            <a:r>
              <a:rPr lang="ru-RU" dirty="0" err="1" smtClean="0"/>
              <a:t>проміжний</a:t>
            </a:r>
            <a:r>
              <a:rPr lang="ru-RU" dirty="0" smtClean="0"/>
              <a:t> </a:t>
            </a:r>
            <a:r>
              <a:rPr lang="ru-RU" dirty="0" err="1" smtClean="0"/>
              <a:t>хазяїн</a:t>
            </a:r>
            <a:r>
              <a:rPr lang="ru-RU" dirty="0" smtClean="0"/>
              <a:t> - </a:t>
            </a:r>
            <a:r>
              <a:rPr lang="ru-RU" dirty="0" err="1" smtClean="0"/>
              <a:t>молюск</a:t>
            </a:r>
            <a:r>
              <a:rPr lang="ru-RU" dirty="0" smtClean="0"/>
              <a:t> </a:t>
            </a:r>
            <a:r>
              <a:rPr lang="ru-RU" dirty="0" err="1" smtClean="0"/>
              <a:t>малий</a:t>
            </a:r>
            <a:r>
              <a:rPr lang="ru-RU" dirty="0" smtClean="0"/>
              <a:t> </a:t>
            </a:r>
            <a:r>
              <a:rPr lang="ru-RU" dirty="0" err="1" smtClean="0"/>
              <a:t>ставковик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Гельмінти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паразитувати</a:t>
            </a:r>
            <a:r>
              <a:rPr lang="ru-RU" dirty="0" smtClean="0"/>
              <a:t> в </a:t>
            </a:r>
            <a:r>
              <a:rPr lang="ru-RU" dirty="0" err="1" smtClean="0"/>
              <a:t>усіх</a:t>
            </a:r>
            <a:r>
              <a:rPr lang="ru-RU" dirty="0" smtClean="0"/>
              <a:t> органах та тканинах </a:t>
            </a:r>
            <a:r>
              <a:rPr lang="ru-RU" dirty="0" err="1" smtClean="0"/>
              <a:t>людини</a:t>
            </a:r>
            <a:r>
              <a:rPr lang="ru-RU" dirty="0" smtClean="0"/>
              <a:t> (</a:t>
            </a:r>
            <a:r>
              <a:rPr lang="ru-RU" dirty="0" err="1" smtClean="0"/>
              <a:t>навіть</a:t>
            </a:r>
            <a:r>
              <a:rPr lang="ru-RU" dirty="0" smtClean="0"/>
              <a:t> в очах, у </a:t>
            </a:r>
            <a:r>
              <a:rPr lang="ru-RU" dirty="0" err="1" smtClean="0"/>
              <a:t>серцевому</a:t>
            </a:r>
            <a:r>
              <a:rPr lang="ru-RU" dirty="0" smtClean="0"/>
              <a:t> </a:t>
            </a:r>
            <a:r>
              <a:rPr lang="ru-RU" dirty="0" err="1" smtClean="0"/>
              <a:t>мязі</a:t>
            </a:r>
            <a:r>
              <a:rPr lang="ru-RU" dirty="0" smtClean="0"/>
              <a:t>, </a:t>
            </a:r>
            <a:r>
              <a:rPr lang="ru-RU" dirty="0" err="1" smtClean="0"/>
              <a:t>печінці</a:t>
            </a:r>
            <a:r>
              <a:rPr lang="ru-RU" dirty="0" smtClean="0"/>
              <a:t>, </a:t>
            </a:r>
            <a:r>
              <a:rPr lang="ru-RU" dirty="0" err="1" smtClean="0"/>
              <a:t>легенях</a:t>
            </a:r>
            <a:r>
              <a:rPr lang="ru-RU" dirty="0" smtClean="0"/>
              <a:t>, </a:t>
            </a:r>
            <a:r>
              <a:rPr lang="ru-RU" dirty="0" err="1" smtClean="0"/>
              <a:t>мозку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 </a:t>
            </a:r>
            <a:r>
              <a:rPr lang="ru-RU" dirty="0" err="1" smtClean="0"/>
              <a:t>глисти</a:t>
            </a:r>
            <a:r>
              <a:rPr lang="ru-RU" dirty="0" smtClean="0"/>
              <a:t> </a:t>
            </a:r>
            <a:r>
              <a:rPr lang="ru-RU" dirty="0" err="1" smtClean="0"/>
              <a:t>живуть</a:t>
            </a:r>
            <a:r>
              <a:rPr lang="ru-RU" dirty="0" smtClean="0"/>
              <a:t> у </a:t>
            </a:r>
            <a:r>
              <a:rPr lang="ru-RU" dirty="0" err="1" smtClean="0"/>
              <a:t>кишковику</a:t>
            </a:r>
            <a:r>
              <a:rPr lang="ru-RU" dirty="0" smtClean="0"/>
              <a:t> та м</a:t>
            </a:r>
            <a:r>
              <a:rPr lang="en-US" dirty="0" smtClean="0"/>
              <a:t>’</a:t>
            </a:r>
            <a:r>
              <a:rPr lang="ru-RU" dirty="0" smtClean="0"/>
              <a:t>язах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b="1" dirty="0" smtClean="0"/>
              <a:t>Складний життєвий цикл</a:t>
            </a:r>
            <a:r>
              <a:rPr lang="uk-UA" dirty="0" smtClean="0"/>
              <a:t> (печінковий сисун)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924944"/>
            <a:ext cx="4853990" cy="372797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Котячий </a:t>
            </a:r>
            <a:r>
              <a:rPr lang="ru-RU" sz="2800" dirty="0" err="1" smtClean="0">
                <a:solidFill>
                  <a:schemeClr val="tx1"/>
                </a:solidFill>
              </a:rPr>
              <a:t>сисун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6" descr="3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7"/>
            <a:ext cx="1740400" cy="116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70248" y="1600200"/>
            <a:ext cx="4262192" cy="457200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Дорослий</a:t>
            </a:r>
            <a:r>
              <a:rPr lang="ru-RU" dirty="0" smtClean="0"/>
              <a:t> </a:t>
            </a:r>
            <a:r>
              <a:rPr lang="ru-RU" dirty="0" err="1" smtClean="0"/>
              <a:t>сисун</a:t>
            </a:r>
            <a:r>
              <a:rPr lang="ru-RU" dirty="0" smtClean="0"/>
              <a:t> </a:t>
            </a:r>
            <a:r>
              <a:rPr lang="ru-RU" dirty="0" err="1" smtClean="0"/>
              <a:t>паразитує</a:t>
            </a:r>
            <a:r>
              <a:rPr lang="ru-RU" dirty="0" smtClean="0"/>
              <a:t> в </a:t>
            </a:r>
            <a:r>
              <a:rPr lang="ru-RU" dirty="0" err="1" smtClean="0"/>
              <a:t>печінці</a:t>
            </a:r>
            <a:r>
              <a:rPr lang="ru-RU" dirty="0" smtClean="0"/>
              <a:t> та у </a:t>
            </a:r>
            <a:r>
              <a:rPr lang="ru-RU" dirty="0" err="1" smtClean="0"/>
              <a:t>жовчних</a:t>
            </a:r>
            <a:r>
              <a:rPr lang="ru-RU" dirty="0" smtClean="0"/>
              <a:t>  протоках, у протоках </a:t>
            </a:r>
            <a:r>
              <a:rPr lang="ru-RU" dirty="0" err="1" smtClean="0"/>
              <a:t>підшлункової</a:t>
            </a:r>
            <a:r>
              <a:rPr lang="ru-RU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ru-RU" dirty="0" err="1" smtClean="0"/>
              <a:t>залози</a:t>
            </a:r>
            <a:r>
              <a:rPr lang="ru-RU" dirty="0" smtClean="0"/>
              <a:t>   </a:t>
            </a:r>
            <a:r>
              <a:rPr lang="ru-RU" dirty="0" err="1" smtClean="0"/>
              <a:t>котів</a:t>
            </a:r>
            <a:r>
              <a:rPr lang="ru-RU" dirty="0" smtClean="0"/>
              <a:t>, </a:t>
            </a:r>
            <a:r>
              <a:rPr lang="ru-RU" dirty="0" err="1" smtClean="0"/>
              <a:t>людини</a:t>
            </a:r>
            <a:r>
              <a:rPr lang="ru-RU" dirty="0" smtClean="0"/>
              <a:t>.  </a:t>
            </a:r>
          </a:p>
          <a:p>
            <a:r>
              <a:rPr lang="ru-RU" dirty="0" err="1" smtClean="0"/>
              <a:t>Має</a:t>
            </a:r>
            <a:r>
              <a:rPr lang="ru-RU" dirty="0" smtClean="0"/>
              <a:t> два </a:t>
            </a:r>
            <a:r>
              <a:rPr lang="ru-RU" dirty="0" err="1" smtClean="0"/>
              <a:t>проміжні</a:t>
            </a:r>
            <a:r>
              <a:rPr lang="ru-RU" dirty="0" smtClean="0"/>
              <a:t> </a:t>
            </a:r>
            <a:r>
              <a:rPr lang="ru-RU" dirty="0" err="1" smtClean="0"/>
              <a:t>хазяїни</a:t>
            </a:r>
            <a:r>
              <a:rPr lang="ru-RU" dirty="0" smtClean="0"/>
              <a:t>: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прісноводний</a:t>
            </a:r>
            <a:r>
              <a:rPr lang="ru-RU" dirty="0" smtClean="0"/>
              <a:t> </a:t>
            </a:r>
            <a:r>
              <a:rPr lang="ru-RU" dirty="0" err="1" smtClean="0"/>
              <a:t>черевоногий</a:t>
            </a:r>
            <a:r>
              <a:rPr lang="ru-RU" dirty="0" smtClean="0"/>
              <a:t> </a:t>
            </a:r>
            <a:r>
              <a:rPr lang="ru-RU" dirty="0" err="1" smtClean="0"/>
              <a:t>молюск</a:t>
            </a:r>
            <a:r>
              <a:rPr lang="ru-RU" dirty="0" smtClean="0"/>
              <a:t> </a:t>
            </a:r>
            <a:r>
              <a:rPr lang="ru-RU" dirty="0" err="1" smtClean="0"/>
              <a:t>бітінія</a:t>
            </a:r>
            <a:r>
              <a:rPr lang="ru-RU" dirty="0" smtClean="0"/>
              <a:t> та </a:t>
            </a:r>
            <a:r>
              <a:rPr lang="ru-RU" dirty="0" err="1" smtClean="0"/>
              <a:t>прісноводні</a:t>
            </a:r>
            <a:r>
              <a:rPr lang="ru-RU" dirty="0" smtClean="0"/>
              <a:t> </a:t>
            </a:r>
            <a:r>
              <a:rPr lang="ru-RU" dirty="0" err="1" smtClean="0"/>
              <a:t>коропові</a:t>
            </a:r>
            <a:r>
              <a:rPr lang="ru-RU" dirty="0" smtClean="0"/>
              <a:t> </a:t>
            </a:r>
            <a:r>
              <a:rPr lang="ru-RU" dirty="0" err="1" smtClean="0"/>
              <a:t>риби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Остаточний</a:t>
            </a:r>
            <a:r>
              <a:rPr lang="ru-RU" dirty="0" smtClean="0"/>
              <a:t> </a:t>
            </a:r>
            <a:r>
              <a:rPr lang="ru-RU" dirty="0" err="1" smtClean="0"/>
              <a:t>хазяїн</a:t>
            </a:r>
            <a:r>
              <a:rPr lang="ru-RU" dirty="0" smtClean="0"/>
              <a:t> </a:t>
            </a:r>
            <a:r>
              <a:rPr lang="ru-RU" dirty="0" err="1" smtClean="0"/>
              <a:t>заражується</a:t>
            </a:r>
            <a:r>
              <a:rPr lang="ru-RU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ru-RU" dirty="0" err="1" smtClean="0"/>
              <a:t>котячим</a:t>
            </a:r>
            <a:r>
              <a:rPr lang="ru-RU" dirty="0" smtClean="0"/>
              <a:t> </a:t>
            </a:r>
            <a:r>
              <a:rPr lang="ru-RU" dirty="0" err="1" smtClean="0"/>
              <a:t>сисуном</a:t>
            </a:r>
            <a:r>
              <a:rPr lang="ru-RU" dirty="0" smtClean="0"/>
              <a:t>, коли </a:t>
            </a:r>
            <a:r>
              <a:rPr lang="ru-RU" dirty="0" err="1" smtClean="0"/>
              <a:t>споживає</a:t>
            </a:r>
            <a:r>
              <a:rPr lang="ru-RU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ru-RU" dirty="0" err="1" smtClean="0"/>
              <a:t>сиру</a:t>
            </a:r>
            <a:r>
              <a:rPr lang="ru-RU" dirty="0" smtClean="0"/>
              <a:t>, </a:t>
            </a:r>
            <a:r>
              <a:rPr lang="ru-RU" dirty="0" err="1" smtClean="0"/>
              <a:t>недостатньо</a:t>
            </a:r>
            <a:r>
              <a:rPr lang="ru-RU" dirty="0" smtClean="0"/>
              <a:t> </a:t>
            </a:r>
            <a:r>
              <a:rPr lang="ru-RU" dirty="0" err="1" smtClean="0"/>
              <a:t>прожарену</a:t>
            </a:r>
            <a:r>
              <a:rPr lang="ru-RU" dirty="0" smtClean="0"/>
              <a:t> та </a:t>
            </a:r>
            <a:endParaRPr lang="en-US" dirty="0" smtClean="0"/>
          </a:p>
          <a:p>
            <a:pPr>
              <a:buNone/>
            </a:pPr>
            <a:r>
              <a:rPr lang="ru-RU" dirty="0" err="1" smtClean="0"/>
              <a:t>проварену</a:t>
            </a:r>
            <a:r>
              <a:rPr lang="ru-RU" dirty="0" smtClean="0"/>
              <a:t> </a:t>
            </a:r>
            <a:r>
              <a:rPr lang="ru-RU" dirty="0" err="1" smtClean="0"/>
              <a:t>їжу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 </a:t>
            </a:r>
            <a:r>
              <a:rPr lang="ru-RU" dirty="0" err="1" smtClean="0"/>
              <a:t>захворювання</a:t>
            </a:r>
            <a:r>
              <a:rPr lang="ru-RU" dirty="0" smtClean="0"/>
              <a:t> </a:t>
            </a:r>
            <a:r>
              <a:rPr lang="ru-RU" dirty="0" err="1" smtClean="0"/>
              <a:t>поширене</a:t>
            </a:r>
            <a:r>
              <a:rPr lang="ru-RU" dirty="0" smtClean="0"/>
              <a:t> в басейні 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Дніпро</a:t>
            </a:r>
            <a:r>
              <a:rPr lang="ru-RU" dirty="0" smtClean="0"/>
              <a:t>, Сейм, </a:t>
            </a:r>
            <a:r>
              <a:rPr lang="ru-RU" dirty="0" err="1" smtClean="0"/>
              <a:t>Південний</a:t>
            </a:r>
            <a:r>
              <a:rPr lang="ru-RU" dirty="0" smtClean="0"/>
              <a:t> Буг.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b="17102"/>
          <a:stretch>
            <a:fillRect/>
          </a:stretch>
        </p:blipFill>
        <p:spPr bwMode="auto">
          <a:xfrm>
            <a:off x="107504" y="2060848"/>
            <a:ext cx="3960439" cy="333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Бичачий</a:t>
            </a:r>
            <a:r>
              <a:rPr lang="ru-RU" dirty="0" smtClean="0"/>
              <a:t> </a:t>
            </a:r>
            <a:r>
              <a:rPr lang="ru-RU" dirty="0" err="1" smtClean="0"/>
              <a:t>ціп</a:t>
            </a:r>
            <a:r>
              <a:rPr lang="en-US" dirty="0" smtClean="0"/>
              <a:t>’</a:t>
            </a:r>
            <a:r>
              <a:rPr lang="ru-RU" dirty="0" smtClean="0"/>
              <a:t>як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Яйця</a:t>
            </a:r>
            <a:r>
              <a:rPr lang="ru-RU" dirty="0" smtClean="0"/>
              <a:t> </a:t>
            </a:r>
            <a:r>
              <a:rPr lang="ru-RU" dirty="0" err="1" smtClean="0"/>
              <a:t>виходять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зараженого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тварини</a:t>
            </a:r>
            <a:r>
              <a:rPr lang="ru-RU" dirty="0" smtClean="0"/>
              <a:t>,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сечею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більшість</a:t>
            </a:r>
            <a:r>
              <a:rPr lang="ru-RU" dirty="0" smtClean="0"/>
              <a:t> личинок «росте» у </a:t>
            </a:r>
            <a:r>
              <a:rPr lang="ru-RU" dirty="0" err="1" smtClean="0"/>
              <a:t>спекотний</a:t>
            </a:r>
            <a:r>
              <a:rPr lang="ru-RU" dirty="0" smtClean="0"/>
              <a:t> день, коли </a:t>
            </a:r>
            <a:r>
              <a:rPr lang="ru-RU" dirty="0" err="1" smtClean="0"/>
              <a:t>тварини</a:t>
            </a:r>
            <a:r>
              <a:rPr lang="ru-RU" dirty="0" smtClean="0"/>
              <a:t> </a:t>
            </a:r>
            <a:r>
              <a:rPr lang="ru-RU" dirty="0" err="1" smtClean="0"/>
              <a:t>йдуть</a:t>
            </a:r>
            <a:r>
              <a:rPr lang="ru-RU" dirty="0" smtClean="0"/>
              <a:t> до </a:t>
            </a:r>
            <a:r>
              <a:rPr lang="ru-RU" dirty="0" err="1" smtClean="0"/>
              <a:t>водойм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 У </a:t>
            </a:r>
            <a:r>
              <a:rPr lang="ru-RU" dirty="0" err="1" smtClean="0"/>
              <a:t>воді</a:t>
            </a:r>
            <a:r>
              <a:rPr lang="ru-RU" dirty="0" smtClean="0"/>
              <a:t> личинки </a:t>
            </a:r>
            <a:r>
              <a:rPr lang="ru-RU" dirty="0" err="1" smtClean="0"/>
              <a:t>проникають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у </a:t>
            </a:r>
            <a:r>
              <a:rPr lang="ru-RU" dirty="0" err="1" smtClean="0"/>
              <a:t>молюсків</a:t>
            </a:r>
            <a:r>
              <a:rPr lang="ru-RU" dirty="0" smtClean="0"/>
              <a:t> (</a:t>
            </a:r>
            <a:r>
              <a:rPr lang="ru-RU" dirty="0" err="1" smtClean="0"/>
              <a:t>равликів</a:t>
            </a:r>
            <a:r>
              <a:rPr lang="ru-RU" dirty="0" smtClean="0"/>
              <a:t>) – </a:t>
            </a:r>
            <a:r>
              <a:rPr lang="ru-RU" dirty="0" err="1" smtClean="0"/>
              <a:t>проміжних</a:t>
            </a:r>
            <a:r>
              <a:rPr lang="ru-RU" dirty="0" smtClean="0"/>
              <a:t> </a:t>
            </a:r>
            <a:r>
              <a:rPr lang="ru-RU" dirty="0" err="1" smtClean="0"/>
              <a:t>господарів</a:t>
            </a:r>
            <a:r>
              <a:rPr lang="ru-RU" dirty="0" smtClean="0"/>
              <a:t>, де </a:t>
            </a:r>
            <a:r>
              <a:rPr lang="ru-RU" dirty="0" err="1" smtClean="0"/>
              <a:t>відбуваються</a:t>
            </a:r>
            <a:r>
              <a:rPr lang="ru-RU" dirty="0" smtClean="0"/>
              <a:t> цикли </a:t>
            </a:r>
            <a:r>
              <a:rPr lang="ru-RU" dirty="0" err="1" smtClean="0"/>
              <a:t>безстатевого</a:t>
            </a:r>
            <a:r>
              <a:rPr lang="ru-RU" dirty="0" smtClean="0"/>
              <a:t> </a:t>
            </a:r>
            <a:r>
              <a:rPr lang="ru-RU" dirty="0" err="1" smtClean="0"/>
              <a:t>розмноження</a:t>
            </a:r>
            <a:r>
              <a:rPr lang="ru-RU" dirty="0" smtClean="0"/>
              <a:t>, </a:t>
            </a:r>
            <a:r>
              <a:rPr lang="ru-RU" dirty="0" err="1" smtClean="0"/>
              <a:t>дають</a:t>
            </a:r>
            <a:r>
              <a:rPr lang="ru-RU" dirty="0" smtClean="0"/>
              <a:t> початок </a:t>
            </a:r>
            <a:r>
              <a:rPr lang="ru-RU" dirty="0" err="1" smtClean="0"/>
              <a:t>поколінню</a:t>
            </a:r>
            <a:r>
              <a:rPr lang="ru-RU" dirty="0" smtClean="0"/>
              <a:t> </a:t>
            </a:r>
            <a:r>
              <a:rPr lang="ru-RU" dirty="0" err="1" smtClean="0"/>
              <a:t>хвостатих</a:t>
            </a:r>
            <a:r>
              <a:rPr lang="ru-RU" dirty="0" smtClean="0"/>
              <a:t> личинок (</a:t>
            </a:r>
            <a:r>
              <a:rPr lang="ru-RU" dirty="0" err="1" smtClean="0"/>
              <a:t>церкарій</a:t>
            </a:r>
            <a:r>
              <a:rPr lang="ru-RU" dirty="0" smtClean="0"/>
              <a:t>). </a:t>
            </a:r>
            <a:r>
              <a:rPr lang="ru-RU" dirty="0" err="1" smtClean="0"/>
              <a:t>Щодоби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зараженого</a:t>
            </a:r>
            <a:r>
              <a:rPr lang="ru-RU" dirty="0" smtClean="0"/>
              <a:t> </a:t>
            </a:r>
            <a:r>
              <a:rPr lang="ru-RU" dirty="0" err="1" smtClean="0"/>
              <a:t>молюска</a:t>
            </a:r>
            <a:r>
              <a:rPr lang="ru-RU" dirty="0" smtClean="0"/>
              <a:t> </a:t>
            </a:r>
            <a:r>
              <a:rPr lang="ru-RU" dirty="0" err="1" smtClean="0"/>
              <a:t>виходить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церкарій</a:t>
            </a:r>
            <a:r>
              <a:rPr lang="ru-RU" dirty="0" smtClean="0"/>
              <a:t>. Вони </a:t>
            </a:r>
            <a:r>
              <a:rPr lang="ru-RU" dirty="0" err="1" smtClean="0"/>
              <a:t>потрапляють</a:t>
            </a:r>
            <a:r>
              <a:rPr lang="ru-RU" dirty="0" smtClean="0"/>
              <a:t> у </a:t>
            </a:r>
            <a:r>
              <a:rPr lang="ru-RU" dirty="0" err="1" smtClean="0"/>
              <a:t>людину</a:t>
            </a:r>
            <a:r>
              <a:rPr lang="ru-RU" dirty="0" smtClean="0"/>
              <a:t> через </a:t>
            </a:r>
            <a:r>
              <a:rPr lang="ru-RU" dirty="0" err="1" smtClean="0"/>
              <a:t>шкіру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купання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крізь</a:t>
            </a:r>
            <a:r>
              <a:rPr lang="ru-RU" dirty="0" smtClean="0"/>
              <a:t> рот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ковтання</a:t>
            </a:r>
            <a:r>
              <a:rPr lang="ru-RU" dirty="0" smtClean="0"/>
              <a:t> води. 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88024" y="1700808"/>
            <a:ext cx="4059238" cy="196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355976" y="4869160"/>
            <a:ext cx="4464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Тіло</a:t>
            </a:r>
            <a:r>
              <a:rPr lang="ru-RU" dirty="0" smtClean="0"/>
              <a:t> </a:t>
            </a:r>
            <a:r>
              <a:rPr lang="ru-RU" dirty="0" err="1" smtClean="0"/>
              <a:t>дорослого</a:t>
            </a:r>
            <a:r>
              <a:rPr lang="ru-RU" dirty="0" smtClean="0"/>
              <a:t> </a:t>
            </a:r>
            <a:r>
              <a:rPr lang="ru-RU" dirty="0" err="1" smtClean="0"/>
              <a:t>ціп’яка</a:t>
            </a:r>
            <a:r>
              <a:rPr lang="ru-RU" dirty="0" smtClean="0"/>
              <a:t> </a:t>
            </a:r>
            <a:r>
              <a:rPr lang="ru-RU" dirty="0" err="1" smtClean="0"/>
              <a:t>бичачого</a:t>
            </a:r>
            <a:r>
              <a:rPr lang="ru-RU" dirty="0" smtClean="0"/>
              <a:t> </a:t>
            </a:r>
            <a:r>
              <a:rPr lang="ru-RU" dirty="0" err="1" smtClean="0"/>
              <a:t>досягає</a:t>
            </a:r>
            <a:r>
              <a:rPr lang="ru-RU" dirty="0" smtClean="0"/>
              <a:t> 4-10 м у </a:t>
            </a:r>
            <a:r>
              <a:rPr lang="ru-RU" dirty="0" err="1" smtClean="0"/>
              <a:t>довжину</a:t>
            </a:r>
            <a:r>
              <a:rPr lang="ru-RU" dirty="0" smtClean="0"/>
              <a:t> (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про </a:t>
            </a:r>
            <a:r>
              <a:rPr lang="ru-RU" dirty="0" err="1" smtClean="0"/>
              <a:t>паразитів</a:t>
            </a:r>
            <a:r>
              <a:rPr lang="ru-RU" dirty="0" smtClean="0"/>
              <a:t> </a:t>
            </a:r>
            <a:r>
              <a:rPr lang="ru-RU" dirty="0" err="1" smtClean="0"/>
              <a:t>завдовжки</a:t>
            </a:r>
            <a:r>
              <a:rPr lang="ru-RU" dirty="0" smtClean="0"/>
              <a:t> 18 м). На </a:t>
            </a:r>
            <a:r>
              <a:rPr lang="ru-RU" dirty="0" err="1" smtClean="0"/>
              <a:t>голівці</a:t>
            </a:r>
            <a:r>
              <a:rPr lang="ru-RU" dirty="0" smtClean="0"/>
              <a:t> </a:t>
            </a:r>
            <a:r>
              <a:rPr lang="ru-RU" dirty="0" err="1" smtClean="0"/>
              <a:t>ціп’яка</a:t>
            </a:r>
            <a:r>
              <a:rPr lang="ru-RU" dirty="0" smtClean="0"/>
              <a:t> </a:t>
            </a:r>
            <a:r>
              <a:rPr lang="ru-RU" dirty="0" err="1" smtClean="0"/>
              <a:t>бичачого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присоски, </a:t>
            </a:r>
            <a:r>
              <a:rPr lang="ru-RU" dirty="0" err="1" smtClean="0"/>
              <a:t>але</a:t>
            </a:r>
            <a:r>
              <a:rPr lang="ru-RU" dirty="0" smtClean="0"/>
              <a:t>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свинячого</a:t>
            </a:r>
            <a:r>
              <a:rPr lang="ru-RU" dirty="0" smtClean="0"/>
              <a:t>,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гачків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33975862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Паразитичні тваринні організми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Ціп</a:t>
            </a:r>
            <a:r>
              <a:rPr lang="en-US" dirty="0" smtClean="0"/>
              <a:t>’</a:t>
            </a:r>
            <a:r>
              <a:rPr lang="uk-UA" dirty="0" smtClean="0"/>
              <a:t>яки</a:t>
            </a:r>
            <a:r>
              <a:rPr lang="en-US" dirty="0" smtClean="0"/>
              <a:t> c</a:t>
            </a:r>
            <a:r>
              <a:rPr lang="uk-UA" dirty="0" err="1" smtClean="0"/>
              <a:t>винячий</a:t>
            </a:r>
            <a:r>
              <a:rPr lang="uk-UA" dirty="0" smtClean="0"/>
              <a:t> та бичачий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5" name="Picture 5" descr="бичачи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600200"/>
            <a:ext cx="3210412" cy="527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Цикли розвитку ціп'яків:</a:t>
            </a:r>
          </a:p>
          <a:p>
            <a:pPr>
              <a:buNone/>
            </a:pPr>
            <a:r>
              <a:rPr lang="uk-UA" dirty="0" smtClean="0"/>
              <a:t>А-озброєного(свинячого);</a:t>
            </a:r>
          </a:p>
          <a:p>
            <a:pPr>
              <a:buNone/>
            </a:pPr>
            <a:r>
              <a:rPr lang="uk-UA" dirty="0" smtClean="0"/>
              <a:t>Б-неозброєного(бичачого);</a:t>
            </a:r>
          </a:p>
          <a:p>
            <a:r>
              <a:rPr lang="uk-UA" dirty="0" smtClean="0"/>
              <a:t>В-основний хазяїн;</a:t>
            </a:r>
          </a:p>
          <a:p>
            <a:r>
              <a:rPr lang="uk-UA" dirty="0" smtClean="0"/>
              <a:t>Г-проміжний хазяїн;</a:t>
            </a:r>
          </a:p>
          <a:p>
            <a:r>
              <a:rPr lang="uk-UA" dirty="0" smtClean="0"/>
              <a:t>1-головки(</a:t>
            </a:r>
            <a:r>
              <a:rPr lang="uk-UA" dirty="0" err="1" smtClean="0"/>
              <a:t>сколекси</a:t>
            </a:r>
            <a:r>
              <a:rPr lang="uk-UA" dirty="0" smtClean="0"/>
              <a:t>);</a:t>
            </a:r>
          </a:p>
          <a:p>
            <a:r>
              <a:rPr lang="uk-UA" dirty="0" smtClean="0"/>
              <a:t>2-зрілі членики(</a:t>
            </a:r>
            <a:r>
              <a:rPr lang="uk-UA" dirty="0" err="1" smtClean="0"/>
              <a:t>проглотиди</a:t>
            </a:r>
            <a:r>
              <a:rPr lang="uk-UA" dirty="0" smtClean="0"/>
              <a:t>);</a:t>
            </a:r>
          </a:p>
          <a:p>
            <a:r>
              <a:rPr lang="uk-UA" dirty="0" smtClean="0"/>
              <a:t>3-онкосфери;</a:t>
            </a:r>
          </a:p>
          <a:p>
            <a:r>
              <a:rPr lang="uk-UA" dirty="0" smtClean="0"/>
              <a:t>4-цистицерки;</a:t>
            </a:r>
          </a:p>
          <a:p>
            <a:r>
              <a:rPr lang="uk-UA" dirty="0" smtClean="0"/>
              <a:t>5-міхурова стадія з вивернутою головкою:</a:t>
            </a:r>
          </a:p>
          <a:p>
            <a:r>
              <a:rPr lang="uk-UA" dirty="0" smtClean="0"/>
              <a:t>6-доросла стадія;</a:t>
            </a:r>
          </a:p>
          <a:p>
            <a:r>
              <a:rPr lang="uk-UA" dirty="0" smtClean="0"/>
              <a:t>7-пересування частини </a:t>
            </a:r>
            <a:r>
              <a:rPr lang="uk-UA" dirty="0" err="1" smtClean="0"/>
              <a:t>стробіли</a:t>
            </a:r>
            <a:r>
              <a:rPr lang="uk-UA" dirty="0" smtClean="0"/>
              <a:t> у зовнішньому середовищі.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637"/>
          <a:stretch>
            <a:fillRect/>
          </a:stretch>
        </p:blipFill>
        <p:spPr>
          <a:xfrm>
            <a:off x="6876256" y="5445224"/>
            <a:ext cx="1753588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Фіноз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b="1" i="1" dirty="0" smtClean="0"/>
              <a:t>Фіноз</a:t>
            </a:r>
            <a:r>
              <a:rPr lang="uk-UA" dirty="0" smtClean="0"/>
              <a:t> – це </a:t>
            </a:r>
            <a:r>
              <a:rPr lang="uk-UA" dirty="0" err="1" smtClean="0"/>
              <a:t>інвазивне</a:t>
            </a:r>
            <a:r>
              <a:rPr lang="uk-UA" dirty="0" smtClean="0"/>
              <a:t> захворювання, в основі якого лежить паразитування в кишечнику людини личинок ціп</a:t>
            </a:r>
            <a:r>
              <a:rPr lang="en-US" dirty="0" smtClean="0"/>
              <a:t>’</a:t>
            </a:r>
            <a:r>
              <a:rPr lang="uk-UA" dirty="0" smtClean="0"/>
              <a:t>яків: бичачого, свинячого. Фіни в зараженому м’ясі мають вигляд білих крупинок, розміром як просяне зерно. Вони розташовуються в сполучній тканині та </a:t>
            </a:r>
            <a:r>
              <a:rPr lang="uk-UA" dirty="0" err="1" smtClean="0"/>
              <a:t>міжм’язових</a:t>
            </a:r>
            <a:r>
              <a:rPr lang="uk-UA" dirty="0" smtClean="0"/>
              <a:t> волокнах. Людина заражується унаслідок споживання погано провареного або просмаженого м’яса, в якому збереглися життєздатні фіни, які паразитують у тонкій кишці.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38190"/>
            <a:ext cx="4059238" cy="3543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Картинки по запросу фіни ціп'я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0648"/>
            <a:ext cx="1285875" cy="17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5566487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Стьожак</a:t>
            </a:r>
            <a:r>
              <a:rPr lang="uk-UA" dirty="0" smtClean="0"/>
              <a:t> широкий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1412776"/>
            <a:ext cx="2736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Цим</a:t>
            </a:r>
            <a:r>
              <a:rPr lang="ru-RU" dirty="0" smtClean="0"/>
              <a:t> паразитом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заразитися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вживати</a:t>
            </a:r>
            <a:r>
              <a:rPr lang="ru-RU" dirty="0" smtClean="0"/>
              <a:t> в </a:t>
            </a:r>
            <a:r>
              <a:rPr lang="ru-RU" dirty="0" err="1" smtClean="0"/>
              <a:t>їжу</a:t>
            </a:r>
            <a:r>
              <a:rPr lang="ru-RU" dirty="0" smtClean="0"/>
              <a:t> </a:t>
            </a:r>
            <a:r>
              <a:rPr lang="ru-RU" dirty="0" err="1" smtClean="0"/>
              <a:t>недостатньо</a:t>
            </a:r>
            <a:r>
              <a:rPr lang="ru-RU" dirty="0" smtClean="0"/>
              <a:t> </a:t>
            </a:r>
            <a:r>
              <a:rPr lang="ru-RU" dirty="0" err="1" smtClean="0"/>
              <a:t>оброблену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сиру</a:t>
            </a:r>
            <a:r>
              <a:rPr lang="ru-RU" dirty="0" smtClean="0"/>
              <a:t> </a:t>
            </a:r>
            <a:r>
              <a:rPr lang="ru-RU" dirty="0" err="1" smtClean="0"/>
              <a:t>прісноводну</a:t>
            </a:r>
            <a:r>
              <a:rPr lang="ru-RU" dirty="0" smtClean="0"/>
              <a:t> </a:t>
            </a:r>
            <a:r>
              <a:rPr lang="ru-RU" dirty="0" err="1" smtClean="0"/>
              <a:t>рибу</a:t>
            </a:r>
            <a:r>
              <a:rPr lang="ru-RU" dirty="0" smtClean="0"/>
              <a:t>.</a:t>
            </a:r>
          </a:p>
          <a:p>
            <a:r>
              <a:rPr lang="uk-UA" dirty="0" smtClean="0"/>
              <a:t>Широкий </a:t>
            </a:r>
            <a:r>
              <a:rPr lang="uk-UA" dirty="0" err="1" smtClean="0"/>
              <a:t>стьожак</a:t>
            </a:r>
            <a:r>
              <a:rPr lang="uk-UA" dirty="0" smtClean="0"/>
              <a:t> утворює ланцюжок з 3000-4000 члеників довжиною 9 метрів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437112"/>
            <a:ext cx="3011127" cy="2171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Дракункульоз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(хвороба </a:t>
            </a:r>
            <a:r>
              <a:rPr lang="ru-RU" dirty="0" err="1" smtClean="0"/>
              <a:t>ришти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 </a:t>
            </a:r>
            <a:r>
              <a:rPr lang="uk-UA" dirty="0" smtClean="0"/>
              <a:t>Х</a:t>
            </a:r>
            <a:r>
              <a:rPr lang="ru-RU" b="1" dirty="0" err="1" smtClean="0"/>
              <a:t>вороба</a:t>
            </a:r>
            <a:r>
              <a:rPr lang="ru-RU" b="1" dirty="0" smtClean="0"/>
              <a:t>, яку </a:t>
            </a:r>
            <a:r>
              <a:rPr lang="ru-RU" b="1" dirty="0" err="1" smtClean="0"/>
              <a:t>спричинює</a:t>
            </a:r>
            <a:r>
              <a:rPr lang="ru-RU" b="1" dirty="0" smtClean="0"/>
              <a:t> ришта -</a:t>
            </a:r>
            <a:r>
              <a:rPr lang="en-US" dirty="0" smtClean="0"/>
              <a:t> </a:t>
            </a:r>
            <a:r>
              <a:rPr lang="ru-RU" dirty="0" err="1" smtClean="0"/>
              <a:t>гельмінт</a:t>
            </a:r>
            <a:r>
              <a:rPr lang="ru-RU" dirty="0" smtClean="0"/>
              <a:t> « г</a:t>
            </a:r>
            <a:r>
              <a:rPr lang="uk-UA" dirty="0" err="1" smtClean="0"/>
              <a:t>вінейський</a:t>
            </a:r>
            <a:r>
              <a:rPr lang="uk-UA" dirty="0" smtClean="0"/>
              <a:t> </a:t>
            </a:r>
            <a:r>
              <a:rPr lang="uk-UA" dirty="0" err="1" smtClean="0"/>
              <a:t>червяк”</a:t>
            </a:r>
            <a:r>
              <a:rPr lang="uk-UA" dirty="0" smtClean="0"/>
              <a:t> </a:t>
            </a:r>
            <a:endParaRPr lang="ru-RU" dirty="0" smtClean="0"/>
          </a:p>
          <a:p>
            <a:r>
              <a:rPr lang="ru-RU" dirty="0" smtClean="0"/>
              <a:t>Людина </a:t>
            </a:r>
            <a:r>
              <a:rPr lang="ru-RU" dirty="0" err="1" smtClean="0"/>
              <a:t>інфікується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вживання</a:t>
            </a:r>
            <a:r>
              <a:rPr lang="ru-RU" dirty="0" smtClean="0"/>
              <a:t> води,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 </a:t>
            </a:r>
            <a:r>
              <a:rPr lang="ru-RU" dirty="0" err="1" smtClean="0"/>
              <a:t>водяних</a:t>
            </a:r>
            <a:r>
              <a:rPr lang="ru-RU" dirty="0" smtClean="0"/>
              <a:t> </a:t>
            </a:r>
            <a:r>
              <a:rPr lang="ru-RU" dirty="0" err="1" smtClean="0"/>
              <a:t>бліх</a:t>
            </a:r>
            <a:r>
              <a:rPr lang="ru-RU" dirty="0" smtClean="0"/>
              <a:t>, </a:t>
            </a:r>
            <a:r>
              <a:rPr lang="ru-RU" dirty="0" err="1" smtClean="0"/>
              <a:t>уражених</a:t>
            </a:r>
            <a:r>
              <a:rPr lang="ru-RU" dirty="0" smtClean="0"/>
              <a:t> личинками ришт. 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початковій</a:t>
            </a:r>
            <a:r>
              <a:rPr lang="ru-RU" dirty="0" smtClean="0"/>
              <a:t> </a:t>
            </a:r>
            <a:r>
              <a:rPr lang="ru-RU" dirty="0" err="1" smtClean="0"/>
              <a:t>стадії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 вона себе не </a:t>
            </a:r>
            <a:r>
              <a:rPr lang="ru-RU" dirty="0" err="1" smtClean="0"/>
              <a:t>виявляє</a:t>
            </a:r>
            <a:r>
              <a:rPr lang="ru-RU" dirty="0" smtClean="0"/>
              <a:t>. Через </a:t>
            </a:r>
            <a:r>
              <a:rPr lang="ru-RU" dirty="0" err="1" smtClean="0"/>
              <a:t>рік</a:t>
            </a:r>
            <a:r>
              <a:rPr lang="ru-RU" dirty="0" smtClean="0"/>
              <a:t> у </a:t>
            </a:r>
            <a:r>
              <a:rPr lang="ru-RU" dirty="0" err="1" smtClean="0"/>
              <a:t>інфікованої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болісне</a:t>
            </a:r>
            <a:r>
              <a:rPr lang="ru-RU" dirty="0" smtClean="0"/>
              <a:t> </a:t>
            </a:r>
            <a:r>
              <a:rPr lang="ru-RU" dirty="0" err="1" smtClean="0"/>
              <a:t>пекуче</a:t>
            </a:r>
            <a:r>
              <a:rPr lang="ru-RU" dirty="0" smtClean="0"/>
              <a:t> </a:t>
            </a:r>
            <a:r>
              <a:rPr lang="ru-RU" dirty="0" err="1" smtClean="0"/>
              <a:t>відчуття</a:t>
            </a:r>
            <a:r>
              <a:rPr lang="ru-RU" dirty="0" smtClean="0"/>
              <a:t>, коли </a:t>
            </a:r>
            <a:r>
              <a:rPr lang="ru-RU" dirty="0" err="1" smtClean="0"/>
              <a:t>самиця</a:t>
            </a:r>
            <a:r>
              <a:rPr lang="ru-RU" dirty="0" smtClean="0"/>
              <a:t> </a:t>
            </a:r>
            <a:r>
              <a:rPr lang="ru-RU" dirty="0" err="1" smtClean="0"/>
              <a:t>черв'яка</a:t>
            </a:r>
            <a:r>
              <a:rPr lang="ru-RU" dirty="0" smtClean="0"/>
              <a:t> </a:t>
            </a:r>
            <a:r>
              <a:rPr lang="ru-RU" dirty="0" err="1" smtClean="0"/>
              <a:t>формує</a:t>
            </a:r>
            <a:r>
              <a:rPr lang="ru-RU" dirty="0" smtClean="0"/>
              <a:t> </a:t>
            </a:r>
            <a:r>
              <a:rPr lang="ru-RU" dirty="0" err="1" smtClean="0"/>
              <a:t>пухир</a:t>
            </a:r>
            <a:r>
              <a:rPr lang="ru-RU" dirty="0" smtClean="0"/>
              <a:t> на </a:t>
            </a:r>
            <a:r>
              <a:rPr lang="ru-RU" dirty="0" err="1" smtClean="0"/>
              <a:t>шкірі</a:t>
            </a:r>
            <a:r>
              <a:rPr lang="ru-RU" dirty="0" smtClean="0"/>
              <a:t>,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нижній</a:t>
            </a:r>
            <a:r>
              <a:rPr lang="ru-RU" dirty="0" smtClean="0"/>
              <a:t> </a:t>
            </a:r>
            <a:r>
              <a:rPr lang="ru-RU" dirty="0" err="1" smtClean="0"/>
              <a:t>кінцівці</a:t>
            </a:r>
            <a:r>
              <a:rPr lang="ru-RU" dirty="0" smtClean="0"/>
              <a:t>. Через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тижнів</a:t>
            </a:r>
            <a:r>
              <a:rPr lang="ru-RU" dirty="0" smtClean="0"/>
              <a:t> </a:t>
            </a:r>
            <a:r>
              <a:rPr lang="ru-RU" dirty="0" err="1" smtClean="0"/>
              <a:t>черв'як</a:t>
            </a:r>
            <a:r>
              <a:rPr lang="ru-RU" dirty="0" smtClean="0"/>
              <a:t> </a:t>
            </a:r>
            <a:r>
              <a:rPr lang="ru-RU" dirty="0" err="1" smtClean="0"/>
              <a:t>виходить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. </a:t>
            </a:r>
            <a:r>
              <a:rPr lang="ru-RU" dirty="0" err="1" smtClean="0"/>
              <a:t>Упродовж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часу при </a:t>
            </a:r>
            <a:r>
              <a:rPr lang="ru-RU" dirty="0" err="1" smtClean="0"/>
              <a:t>ходінні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фізичній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біль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 Смерть при </a:t>
            </a:r>
            <a:r>
              <a:rPr lang="ru-RU" dirty="0" err="1" smtClean="0"/>
              <a:t>дракункульозі</a:t>
            </a:r>
            <a:r>
              <a:rPr lang="ru-RU" dirty="0" smtClean="0"/>
              <a:t> практично не </a:t>
            </a:r>
            <a:r>
              <a:rPr lang="ru-RU" dirty="0" err="1" smtClean="0"/>
              <a:t>відбувається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" name="Содержимое 6" descr="Картинки по запросу ришта картинка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36724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охожее изображ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653136"/>
            <a:ext cx="30243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охожее изображени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996952"/>
            <a:ext cx="1794520" cy="145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Похожее изображение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373116"/>
            <a:ext cx="1311027" cy="248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Хвороби від бліх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348880"/>
            <a:ext cx="2232248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Гострики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290892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Гострики</a:t>
            </a:r>
            <a:r>
              <a:rPr lang="ru-RU" dirty="0" smtClean="0"/>
              <a:t> - </a:t>
            </a:r>
            <a:r>
              <a:rPr lang="ru-RU" dirty="0" err="1" smtClean="0"/>
              <a:t>маленькі</a:t>
            </a:r>
            <a:r>
              <a:rPr lang="ru-RU" dirty="0" smtClean="0"/>
              <a:t> черви </a:t>
            </a:r>
            <a:r>
              <a:rPr lang="ru-RU" dirty="0" err="1" smtClean="0"/>
              <a:t>білуватого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. </a:t>
            </a:r>
            <a:r>
              <a:rPr lang="ru-RU" dirty="0" err="1" smtClean="0"/>
              <a:t>Зараження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гостриками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недотримання</a:t>
            </a:r>
            <a:r>
              <a:rPr lang="ru-RU" dirty="0" smtClean="0"/>
              <a:t> правил </a:t>
            </a:r>
            <a:r>
              <a:rPr lang="ru-RU" dirty="0" err="1" smtClean="0"/>
              <a:t>особистої</a:t>
            </a:r>
            <a:r>
              <a:rPr lang="ru-RU" dirty="0" smtClean="0"/>
              <a:t> </a:t>
            </a:r>
            <a:r>
              <a:rPr lang="ru-RU" dirty="0" err="1" smtClean="0"/>
              <a:t>гігієни</a:t>
            </a:r>
            <a:r>
              <a:rPr lang="ru-RU" dirty="0" smtClean="0"/>
              <a:t>.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заражаються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 через </a:t>
            </a:r>
            <a:r>
              <a:rPr lang="ru-RU" dirty="0" err="1" smtClean="0"/>
              <a:t>немиті</a:t>
            </a:r>
            <a:r>
              <a:rPr lang="ru-RU" dirty="0" smtClean="0"/>
              <a:t> руки, </a:t>
            </a:r>
            <a:r>
              <a:rPr lang="ru-RU" dirty="0" err="1" smtClean="0"/>
              <a:t>іграшки</a:t>
            </a:r>
            <a:r>
              <a:rPr lang="ru-RU" dirty="0" smtClean="0"/>
              <a:t> та </a:t>
            </a:r>
            <a:r>
              <a:rPr lang="ru-RU" dirty="0" err="1" smtClean="0"/>
              <a:t>інше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uk-UA" dirty="0" smtClean="0"/>
              <a:t>Захворювання ентеробіоз.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632"/>
            <a:ext cx="1996781" cy="1333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499992" y="1484783"/>
            <a:ext cx="40324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Наслідки</a:t>
            </a:r>
            <a:r>
              <a:rPr lang="ru-RU" dirty="0" smtClean="0"/>
              <a:t>: ослаблений </a:t>
            </a:r>
            <a:r>
              <a:rPr lang="ru-RU" dirty="0" err="1" smtClean="0"/>
              <a:t>імунітет</a:t>
            </a:r>
            <a:r>
              <a:rPr lang="ru-RU" dirty="0" smtClean="0"/>
              <a:t>, тому </a:t>
            </a:r>
            <a:r>
              <a:rPr lang="ru-RU" dirty="0" err="1" smtClean="0"/>
              <a:t>частіше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</a:t>
            </a:r>
            <a:r>
              <a:rPr lang="ru-RU" dirty="0" err="1" smtClean="0"/>
              <a:t>інфекційні</a:t>
            </a:r>
            <a:r>
              <a:rPr lang="ru-RU" dirty="0" smtClean="0"/>
              <a:t> та </a:t>
            </a:r>
            <a:r>
              <a:rPr lang="ru-RU" dirty="0" err="1" smtClean="0"/>
              <a:t>паразитичні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: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</a:t>
            </a:r>
            <a:r>
              <a:rPr lang="ru-RU" dirty="0" err="1" smtClean="0"/>
              <a:t>щеплення</a:t>
            </a:r>
            <a:r>
              <a:rPr lang="ru-RU" dirty="0" smtClean="0"/>
              <a:t>; </a:t>
            </a:r>
            <a:r>
              <a:rPr lang="ru-RU" dirty="0" err="1" smtClean="0"/>
              <a:t>відставання</a:t>
            </a:r>
            <a:r>
              <a:rPr lang="ru-RU" dirty="0" smtClean="0"/>
              <a:t> в </a:t>
            </a:r>
            <a:r>
              <a:rPr lang="ru-RU" dirty="0" err="1" smtClean="0"/>
              <a:t>нервово</a:t>
            </a:r>
            <a:r>
              <a:rPr lang="ru-RU" dirty="0" smtClean="0"/>
              <a:t> – </a:t>
            </a:r>
            <a:r>
              <a:rPr lang="ru-RU" dirty="0" err="1" smtClean="0"/>
              <a:t>психічному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. </a:t>
            </a:r>
            <a:r>
              <a:rPr lang="ru-RU" dirty="0" err="1" smtClean="0"/>
              <a:t>Гострики</a:t>
            </a:r>
            <a:r>
              <a:rPr lang="ru-RU" dirty="0" smtClean="0"/>
              <a:t>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токсичні</a:t>
            </a:r>
            <a:r>
              <a:rPr lang="ru-RU" dirty="0" smtClean="0"/>
              <a:t>  </a:t>
            </a:r>
            <a:r>
              <a:rPr lang="ru-RU" dirty="0" err="1" smtClean="0"/>
              <a:t>речовини</a:t>
            </a:r>
            <a:r>
              <a:rPr lang="ru-RU" dirty="0" smtClean="0"/>
              <a:t>,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з'явитися</a:t>
            </a:r>
            <a:r>
              <a:rPr lang="ru-RU" dirty="0" smtClean="0"/>
              <a:t> </a:t>
            </a:r>
            <a:r>
              <a:rPr lang="ru-RU" dirty="0" err="1" smtClean="0"/>
              <a:t>головна</a:t>
            </a:r>
            <a:r>
              <a:rPr lang="ru-RU" dirty="0" smtClean="0"/>
              <a:t> </a:t>
            </a:r>
            <a:r>
              <a:rPr lang="ru-RU" dirty="0" err="1" smtClean="0"/>
              <a:t>біль</a:t>
            </a:r>
            <a:r>
              <a:rPr lang="ru-RU" dirty="0" smtClean="0"/>
              <a:t>, </a:t>
            </a:r>
            <a:r>
              <a:rPr lang="ru-RU" dirty="0" err="1" smtClean="0"/>
              <a:t>втома</a:t>
            </a:r>
            <a:r>
              <a:rPr lang="ru-RU" dirty="0" smtClean="0"/>
              <a:t>, </a:t>
            </a:r>
            <a:r>
              <a:rPr lang="ru-RU" dirty="0" err="1" smtClean="0"/>
              <a:t>знижується</a:t>
            </a:r>
            <a:r>
              <a:rPr lang="ru-RU" dirty="0" smtClean="0"/>
              <a:t> </a:t>
            </a:r>
            <a:r>
              <a:rPr lang="ru-RU" dirty="0" err="1" smtClean="0"/>
              <a:t>активність</a:t>
            </a:r>
            <a:r>
              <a:rPr lang="ru-RU" dirty="0" smtClean="0"/>
              <a:t>,   </a:t>
            </a:r>
            <a:r>
              <a:rPr lang="ru-RU" dirty="0" err="1" smtClean="0"/>
              <a:t>порушується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засипання</a:t>
            </a:r>
            <a:r>
              <a:rPr lang="ru-RU" dirty="0" smtClean="0"/>
              <a:t>, </a:t>
            </a:r>
            <a:r>
              <a:rPr lang="ru-RU" dirty="0" err="1" smtClean="0"/>
              <a:t>з'являється</a:t>
            </a:r>
            <a:r>
              <a:rPr lang="ru-RU" dirty="0" smtClean="0"/>
              <a:t> </a:t>
            </a:r>
            <a:r>
              <a:rPr lang="ru-RU" dirty="0" err="1" smtClean="0"/>
              <a:t>переанальний</a:t>
            </a:r>
            <a:r>
              <a:rPr lang="ru-RU" dirty="0" smtClean="0"/>
              <a:t> </a:t>
            </a:r>
            <a:r>
              <a:rPr lang="ru-RU" dirty="0" err="1" smtClean="0"/>
              <a:t>свербіж</a:t>
            </a:r>
            <a:r>
              <a:rPr lang="ru-RU" dirty="0" smtClean="0"/>
              <a:t>. </a:t>
            </a:r>
          </a:p>
          <a:p>
            <a:endParaRPr lang="ru-RU" dirty="0"/>
          </a:p>
        </p:txBody>
      </p:sp>
      <p:pic>
        <p:nvPicPr>
          <p:cNvPr id="51202" name="Picture 2" descr="https://unilab.com.ua/images/Blog/hostryl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221088"/>
            <a:ext cx="2922407" cy="2449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Симптоми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: </a:t>
            </a:r>
            <a:r>
              <a:rPr lang="ru-RU" dirty="0" err="1" smtClean="0"/>
              <a:t>головна</a:t>
            </a:r>
            <a:r>
              <a:rPr lang="ru-RU" dirty="0" smtClean="0"/>
              <a:t> </a:t>
            </a:r>
            <a:r>
              <a:rPr lang="ru-RU" dirty="0" err="1" smtClean="0"/>
              <a:t>біль</a:t>
            </a:r>
            <a:r>
              <a:rPr lang="ru-RU" dirty="0" smtClean="0"/>
              <a:t>, </a:t>
            </a:r>
            <a:r>
              <a:rPr lang="ru-RU" dirty="0" err="1" smtClean="0"/>
              <a:t>нудота</a:t>
            </a:r>
            <a:r>
              <a:rPr lang="ru-RU" dirty="0" smtClean="0"/>
              <a:t>,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апетиту</a:t>
            </a:r>
            <a:r>
              <a:rPr lang="ru-RU" dirty="0" smtClean="0"/>
              <a:t>, </a:t>
            </a:r>
            <a:r>
              <a:rPr lang="ru-RU" dirty="0" err="1" smtClean="0"/>
              <a:t>вранці</a:t>
            </a:r>
            <a:r>
              <a:rPr lang="ru-RU" dirty="0" smtClean="0"/>
              <a:t> </a:t>
            </a:r>
            <a:r>
              <a:rPr lang="ru-RU" dirty="0" err="1" smtClean="0"/>
              <a:t>біль</a:t>
            </a:r>
            <a:r>
              <a:rPr lang="ru-RU" dirty="0" smtClean="0"/>
              <a:t> у </a:t>
            </a:r>
            <a:r>
              <a:rPr lang="ru-RU" dirty="0" err="1" smtClean="0"/>
              <a:t>животі</a:t>
            </a:r>
            <a:r>
              <a:rPr lang="ru-RU" dirty="0" smtClean="0"/>
              <a:t>, </a:t>
            </a:r>
            <a:r>
              <a:rPr lang="ru-RU" dirty="0" err="1" smtClean="0"/>
              <a:t>гостра</a:t>
            </a:r>
            <a:r>
              <a:rPr lang="ru-RU" dirty="0" smtClean="0"/>
              <a:t>, </a:t>
            </a:r>
            <a:r>
              <a:rPr lang="ru-RU" dirty="0" err="1" smtClean="0"/>
              <a:t>непостійна</a:t>
            </a:r>
            <a:r>
              <a:rPr lang="ru-RU" dirty="0" smtClean="0"/>
              <a:t>, </a:t>
            </a:r>
            <a:r>
              <a:rPr lang="ru-RU" dirty="0" err="1" smtClean="0"/>
              <a:t>пов</a:t>
            </a:r>
            <a:r>
              <a:rPr lang="en-US" dirty="0" smtClean="0"/>
              <a:t>’</a:t>
            </a:r>
            <a:r>
              <a:rPr lang="ru-RU" dirty="0" err="1" smtClean="0"/>
              <a:t>язана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механічним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гельмінтів</a:t>
            </a:r>
            <a:r>
              <a:rPr lang="ru-RU" dirty="0" smtClean="0"/>
              <a:t> на </a:t>
            </a:r>
            <a:r>
              <a:rPr lang="ru-RU" dirty="0" err="1" smtClean="0"/>
              <a:t>слизову</a:t>
            </a:r>
            <a:r>
              <a:rPr lang="ru-RU" dirty="0" smtClean="0"/>
              <a:t> </a:t>
            </a:r>
            <a:r>
              <a:rPr lang="ru-RU" dirty="0" err="1" smtClean="0"/>
              <a:t>оболонку</a:t>
            </a:r>
            <a:r>
              <a:rPr lang="ru-RU" dirty="0" smtClean="0"/>
              <a:t> </a:t>
            </a:r>
            <a:r>
              <a:rPr lang="ru-RU" dirty="0" err="1" smtClean="0"/>
              <a:t>кишковика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Хвора </a:t>
            </a:r>
            <a:r>
              <a:rPr lang="ru-RU" dirty="0" err="1" smtClean="0"/>
              <a:t>дитина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дратівливою</a:t>
            </a:r>
            <a:r>
              <a:rPr lang="ru-RU" dirty="0" smtClean="0"/>
              <a:t>, </a:t>
            </a:r>
            <a:r>
              <a:rPr lang="ru-RU" dirty="0" err="1" smtClean="0"/>
              <a:t>знервованою</a:t>
            </a:r>
            <a:r>
              <a:rPr lang="ru-RU" dirty="0" smtClean="0"/>
              <a:t>, погано спить.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неуважними</a:t>
            </a:r>
            <a:r>
              <a:rPr lang="ru-RU" dirty="0" smtClean="0"/>
              <a:t>, у них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порушується</a:t>
            </a:r>
            <a:r>
              <a:rPr lang="ru-RU" dirty="0" smtClean="0"/>
              <a:t> </a:t>
            </a:r>
            <a:r>
              <a:rPr lang="ru-RU" dirty="0" err="1" smtClean="0"/>
              <a:t>пам</a:t>
            </a:r>
            <a:r>
              <a:rPr lang="en-US" dirty="0" smtClean="0"/>
              <a:t>’</a:t>
            </a:r>
            <a:r>
              <a:rPr lang="ru-RU" dirty="0" smtClean="0"/>
              <a:t>ять, </a:t>
            </a:r>
            <a:r>
              <a:rPr lang="ru-RU" dirty="0" err="1" smtClean="0"/>
              <a:t>з</a:t>
            </a:r>
            <a:r>
              <a:rPr lang="en-US" dirty="0" smtClean="0"/>
              <a:t>’</a:t>
            </a:r>
            <a:r>
              <a:rPr lang="ru-RU" dirty="0" err="1" smtClean="0"/>
              <a:t>являються</a:t>
            </a:r>
            <a:r>
              <a:rPr lang="ru-RU" dirty="0" smtClean="0"/>
              <a:t> </a:t>
            </a:r>
            <a:r>
              <a:rPr lang="ru-RU" dirty="0" err="1" smtClean="0"/>
              <a:t>темні</a:t>
            </a:r>
            <a:r>
              <a:rPr lang="ru-RU" dirty="0" smtClean="0"/>
              <a:t> кола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очима</a:t>
            </a:r>
            <a:r>
              <a:rPr lang="uk-UA" dirty="0" smtClean="0"/>
              <a:t>; </a:t>
            </a:r>
            <a:endParaRPr lang="ru-RU" dirty="0" smtClean="0"/>
          </a:p>
          <a:p>
            <a:r>
              <a:rPr lang="ru-RU" dirty="0" smtClean="0"/>
              <a:t>  </a:t>
            </a:r>
            <a:r>
              <a:rPr lang="ru-RU" dirty="0" err="1" smtClean="0"/>
              <a:t>підвищена</a:t>
            </a:r>
            <a:r>
              <a:rPr lang="ru-RU" dirty="0" smtClean="0"/>
              <a:t> </a:t>
            </a:r>
            <a:r>
              <a:rPr lang="ru-RU" dirty="0" err="1" smtClean="0"/>
              <a:t>схильність</a:t>
            </a:r>
            <a:r>
              <a:rPr lang="ru-RU" dirty="0" smtClean="0"/>
              <a:t> до </a:t>
            </a:r>
            <a:r>
              <a:rPr lang="ru-RU" dirty="0" err="1" smtClean="0"/>
              <a:t>алергії</a:t>
            </a:r>
            <a:r>
              <a:rPr lang="ru-RU" dirty="0" smtClean="0"/>
              <a:t>. </a:t>
            </a:r>
            <a:r>
              <a:rPr lang="ru-RU" dirty="0" err="1" smtClean="0"/>
              <a:t>свербіння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uk-UA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Підвищується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знижується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Знижується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гемоглобіну</a:t>
            </a:r>
            <a:r>
              <a:rPr lang="ru-RU" dirty="0" smtClean="0"/>
              <a:t> у </a:t>
            </a:r>
            <a:r>
              <a:rPr lang="ru-RU" dirty="0" err="1" smtClean="0"/>
              <a:t>крові</a:t>
            </a:r>
            <a:r>
              <a:rPr lang="ru-RU" dirty="0" smtClean="0"/>
              <a:t> . </a:t>
            </a:r>
          </a:p>
          <a:p>
            <a:r>
              <a:rPr lang="ru-RU" dirty="0" smtClean="0"/>
              <a:t>Часта </a:t>
            </a:r>
            <a:r>
              <a:rPr lang="ru-RU" dirty="0" err="1" smtClean="0"/>
              <a:t>біль</a:t>
            </a:r>
            <a:r>
              <a:rPr lang="ru-RU" dirty="0" smtClean="0"/>
              <a:t> у </a:t>
            </a:r>
            <a:r>
              <a:rPr lang="ru-RU" dirty="0" err="1" smtClean="0"/>
              <a:t>животі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пупка, метеоризм, </a:t>
            </a:r>
            <a:r>
              <a:rPr lang="ru-RU" dirty="0" err="1" smtClean="0"/>
              <a:t>дисбактеріоз</a:t>
            </a:r>
            <a:r>
              <a:rPr lang="ru-RU" dirty="0" smtClean="0"/>
              <a:t>,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з'являється</a:t>
            </a:r>
            <a:r>
              <a:rPr lang="ru-RU" dirty="0" smtClean="0"/>
              <a:t> пронос,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неприєминий</a:t>
            </a:r>
            <a:r>
              <a:rPr lang="ru-RU" dirty="0" smtClean="0"/>
              <a:t> запах </a:t>
            </a:r>
            <a:r>
              <a:rPr lang="ru-RU" dirty="0" err="1" smtClean="0"/>
              <a:t>із</a:t>
            </a:r>
            <a:r>
              <a:rPr lang="ru-RU" dirty="0" smtClean="0"/>
              <a:t> рота;</a:t>
            </a:r>
          </a:p>
          <a:p>
            <a:r>
              <a:rPr lang="ru-RU" dirty="0" smtClean="0"/>
              <a:t> у </a:t>
            </a:r>
            <a:r>
              <a:rPr lang="ru-RU" dirty="0" err="1" smtClean="0"/>
              <a:t>випорожненнях</a:t>
            </a:r>
            <a:r>
              <a:rPr lang="ru-RU" dirty="0" smtClean="0"/>
              <a:t> </a:t>
            </a:r>
            <a:r>
              <a:rPr lang="ru-RU" dirty="0" err="1" smtClean="0"/>
              <a:t>з'являється</a:t>
            </a:r>
            <a:r>
              <a:rPr lang="ru-RU" dirty="0" smtClean="0"/>
              <a:t> </a:t>
            </a:r>
            <a:r>
              <a:rPr lang="ru-RU" dirty="0" err="1" smtClean="0"/>
              <a:t>слиз</a:t>
            </a:r>
            <a:r>
              <a:rPr lang="ru-RU" dirty="0" smtClean="0"/>
              <a:t>, </a:t>
            </a:r>
            <a:r>
              <a:rPr lang="ru-RU" dirty="0" err="1" smtClean="0"/>
              <a:t>іноді</a:t>
            </a:r>
            <a:r>
              <a:rPr lang="ru-RU" dirty="0" smtClean="0"/>
              <a:t> кров; </a:t>
            </a:r>
          </a:p>
          <a:p>
            <a:r>
              <a:rPr lang="ru-RU" dirty="0" err="1" smtClean="0"/>
              <a:t>Спостерігається</a:t>
            </a:r>
            <a:r>
              <a:rPr lang="ru-RU" dirty="0" smtClean="0"/>
              <a:t> </a:t>
            </a:r>
            <a:r>
              <a:rPr lang="ru-RU" dirty="0" err="1" smtClean="0"/>
              <a:t>випадання</a:t>
            </a:r>
            <a:r>
              <a:rPr lang="ru-RU" dirty="0" smtClean="0"/>
              <a:t> </a:t>
            </a:r>
            <a:r>
              <a:rPr lang="ru-RU" dirty="0" err="1" smtClean="0"/>
              <a:t>волосся</a:t>
            </a:r>
            <a:r>
              <a:rPr lang="ru-RU" dirty="0" smtClean="0"/>
              <a:t>; </a:t>
            </a:r>
            <a:r>
              <a:rPr lang="ru-RU" dirty="0" err="1" smtClean="0"/>
              <a:t>з'являється</a:t>
            </a:r>
            <a:r>
              <a:rPr lang="ru-RU" dirty="0" smtClean="0"/>
              <a:t> </a:t>
            </a:r>
            <a:r>
              <a:rPr lang="ru-RU" dirty="0" err="1" smtClean="0"/>
              <a:t>ламкість</a:t>
            </a:r>
            <a:r>
              <a:rPr lang="ru-RU" dirty="0" smtClean="0"/>
              <a:t> </a:t>
            </a:r>
            <a:r>
              <a:rPr lang="ru-RU" dirty="0" err="1" smtClean="0"/>
              <a:t>нігтів</a:t>
            </a:r>
            <a:r>
              <a:rPr lang="ru-RU" dirty="0" smtClean="0"/>
              <a:t> </a:t>
            </a: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При </a:t>
            </a:r>
            <a:r>
              <a:rPr lang="ru-RU" b="1" dirty="0" err="1" smtClean="0">
                <a:solidFill>
                  <a:srgbClr val="FF0000"/>
                </a:solidFill>
              </a:rPr>
              <a:t>появі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цих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симптомів</a:t>
            </a:r>
            <a:r>
              <a:rPr lang="ru-RU" b="1" dirty="0" smtClean="0">
                <a:solidFill>
                  <a:srgbClr val="FF0000"/>
                </a:solidFill>
              </a:rPr>
              <a:t> – </a:t>
            </a:r>
            <a:r>
              <a:rPr lang="ru-RU" b="1" dirty="0" err="1" smtClean="0">
                <a:solidFill>
                  <a:srgbClr val="FF0000"/>
                </a:solidFill>
              </a:rPr>
              <a:t>зверніться</a:t>
            </a:r>
            <a:r>
              <a:rPr lang="ru-RU" b="1" dirty="0" smtClean="0">
                <a:solidFill>
                  <a:srgbClr val="FF0000"/>
                </a:solidFill>
              </a:rPr>
              <a:t> до </a:t>
            </a:r>
            <a:r>
              <a:rPr lang="ru-RU" b="1" dirty="0" err="1" smtClean="0">
                <a:solidFill>
                  <a:srgbClr val="FF0000"/>
                </a:solidFill>
              </a:rPr>
              <a:t>лікаря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Симптоми зараження гельмінтами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Кліщі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uk-UA" b="1" dirty="0" smtClean="0"/>
              <a:t>Кліщі</a:t>
            </a:r>
            <a:r>
              <a:rPr lang="uk-UA" dirty="0" smtClean="0"/>
              <a:t> – ряд тварин класу Павукоподібні. </a:t>
            </a:r>
            <a:r>
              <a:rPr lang="uk-UA" dirty="0" err="1" smtClean="0"/>
              <a:t>Хеліцери</a:t>
            </a:r>
            <a:r>
              <a:rPr lang="uk-UA" dirty="0" smtClean="0"/>
              <a:t> і </a:t>
            </a:r>
            <a:r>
              <a:rPr lang="uk-UA" dirty="0" err="1" smtClean="0"/>
              <a:t>педипальпа</a:t>
            </a:r>
            <a:r>
              <a:rPr lang="uk-UA" dirty="0" smtClean="0"/>
              <a:t> перетворилися на колючо-смоктальний ротовий апарат. </a:t>
            </a:r>
            <a:r>
              <a:rPr lang="uk-UA" dirty="0" err="1" smtClean="0"/>
              <a:t>Головогруди</a:t>
            </a:r>
            <a:r>
              <a:rPr lang="uk-UA" dirty="0" smtClean="0"/>
              <a:t> і черевце зрослися.</a:t>
            </a:r>
          </a:p>
          <a:p>
            <a:pPr marL="109728" indent="0" algn="just">
              <a:buNone/>
            </a:pPr>
            <a:r>
              <a:rPr lang="uk-UA" dirty="0" smtClean="0"/>
              <a:t>Паразити людини та тварин: </a:t>
            </a:r>
            <a:r>
              <a:rPr lang="uk-UA" dirty="0" err="1" smtClean="0"/>
              <a:t>свербуни</a:t>
            </a:r>
            <a:r>
              <a:rPr lang="uk-UA" dirty="0" smtClean="0"/>
              <a:t>, </a:t>
            </a:r>
            <a:r>
              <a:rPr lang="uk-UA" dirty="0" err="1" smtClean="0"/>
              <a:t>іксодові</a:t>
            </a:r>
            <a:r>
              <a:rPr lang="uk-UA" dirty="0" smtClean="0"/>
              <a:t> та </a:t>
            </a:r>
            <a:r>
              <a:rPr lang="uk-UA" dirty="0" err="1" smtClean="0"/>
              <a:t>гамазові</a:t>
            </a:r>
            <a:r>
              <a:rPr lang="uk-UA" dirty="0" smtClean="0"/>
              <a:t> кліщі.</a:t>
            </a:r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8047"/>
            <a:ext cx="4059238" cy="274390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Демодеко</a:t>
            </a:r>
            <a:r>
              <a:rPr lang="en-US" dirty="0" smtClean="0"/>
              <a:t>́</a:t>
            </a:r>
            <a:r>
              <a:rPr lang="ru-RU" dirty="0" err="1" smtClean="0"/>
              <a:t>з</a:t>
            </a:r>
            <a:r>
              <a:rPr lang="en-US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ru-RU" dirty="0" smtClean="0"/>
              <a:t>хвороба</a:t>
            </a:r>
            <a:r>
              <a:rPr lang="en-US" dirty="0" smtClean="0"/>
              <a:t>, </a:t>
            </a:r>
            <a:r>
              <a:rPr lang="ru-RU" dirty="0" smtClean="0"/>
              <a:t>яку </a:t>
            </a:r>
            <a:r>
              <a:rPr lang="ru-RU" dirty="0" err="1" smtClean="0"/>
              <a:t>спричинює</a:t>
            </a:r>
            <a:r>
              <a:rPr lang="en-US" dirty="0" smtClean="0"/>
              <a:t> </a:t>
            </a:r>
            <a:endParaRPr lang="uk-UA" dirty="0" smtClean="0"/>
          </a:p>
          <a:p>
            <a:pPr fontAlgn="base">
              <a:buNone/>
            </a:pPr>
            <a:r>
              <a:rPr lang="ru-RU" dirty="0" smtClean="0"/>
              <a:t> </a:t>
            </a:r>
            <a:r>
              <a:rPr lang="ru-RU" dirty="0" err="1" smtClean="0"/>
              <a:t>підшкірний</a:t>
            </a:r>
            <a:r>
              <a:rPr lang="ru-RU" dirty="0" smtClean="0"/>
              <a:t> </a:t>
            </a:r>
            <a:r>
              <a:rPr lang="ru-RU" dirty="0" err="1" smtClean="0"/>
              <a:t>кліщ</a:t>
            </a:r>
            <a:r>
              <a:rPr lang="ru-RU" dirty="0" smtClean="0"/>
              <a:t> роду </a:t>
            </a:r>
            <a:r>
              <a:rPr lang="en-US" b="1" dirty="0" err="1" smtClean="0"/>
              <a:t>Demodex</a:t>
            </a:r>
            <a:r>
              <a:rPr lang="uk-UA" b="1" dirty="0" smtClean="0"/>
              <a:t> </a:t>
            </a:r>
            <a:r>
              <a:rPr lang="uk-UA" dirty="0" smtClean="0"/>
              <a:t>(</a:t>
            </a:r>
            <a:r>
              <a:rPr lang="ru-RU" dirty="0" err="1" smtClean="0"/>
              <a:t>вугрова</a:t>
            </a:r>
            <a:r>
              <a:rPr lang="ru-RU" dirty="0" smtClean="0"/>
              <a:t> </a:t>
            </a:r>
            <a:r>
              <a:rPr lang="ru-RU" dirty="0" err="1" smtClean="0"/>
              <a:t>залозиця</a:t>
            </a:r>
            <a:r>
              <a:rPr lang="ru-RU" dirty="0" smtClean="0"/>
              <a:t>).</a:t>
            </a:r>
            <a:r>
              <a:rPr lang="uk-UA" b="1" dirty="0" smtClean="0"/>
              <a:t> </a:t>
            </a:r>
            <a:r>
              <a:rPr lang="uk-UA" dirty="0" smtClean="0"/>
              <a:t>Це</a:t>
            </a:r>
            <a:r>
              <a:rPr lang="en-US" dirty="0" smtClean="0"/>
              <a:t> </a:t>
            </a:r>
            <a:r>
              <a:rPr lang="ru-RU" dirty="0" smtClean="0"/>
              <a:t>паразит людей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(собак, коней,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рогатої</a:t>
            </a:r>
            <a:r>
              <a:rPr lang="ru-RU" dirty="0" smtClean="0"/>
              <a:t> </a:t>
            </a:r>
            <a:r>
              <a:rPr lang="ru-RU" dirty="0" err="1" smtClean="0"/>
              <a:t>худоби</a:t>
            </a:r>
            <a:r>
              <a:rPr lang="ru-RU" dirty="0" smtClean="0"/>
              <a:t>)</a:t>
            </a:r>
            <a:r>
              <a:rPr lang="en-US" dirty="0" smtClean="0"/>
              <a:t>, </a:t>
            </a:r>
            <a:r>
              <a:rPr lang="uk-UA" dirty="0" smtClean="0"/>
              <a:t>викликає </a:t>
            </a:r>
            <a:r>
              <a:rPr lang="ru-RU" dirty="0" err="1" smtClean="0"/>
              <a:t>ураження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, </a:t>
            </a:r>
            <a:r>
              <a:rPr lang="ru-RU" dirty="0" err="1" smtClean="0"/>
              <a:t>сальних</a:t>
            </a:r>
            <a:r>
              <a:rPr lang="ru-RU" dirty="0" smtClean="0"/>
              <a:t> </a:t>
            </a:r>
            <a:r>
              <a:rPr lang="ru-RU" dirty="0" err="1" smtClean="0"/>
              <a:t>залоз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повік</a:t>
            </a:r>
            <a:r>
              <a:rPr lang="en-US" dirty="0" smtClean="0"/>
              <a:t>, </a:t>
            </a:r>
            <a:r>
              <a:rPr lang="ru-RU" dirty="0" smtClean="0"/>
              <a:t>а </a:t>
            </a:r>
            <a:r>
              <a:rPr lang="ru-RU" dirty="0" err="1" smtClean="0"/>
              <a:t>також</a:t>
            </a:r>
            <a:r>
              <a:rPr lang="ru-RU" dirty="0" smtClean="0"/>
              <a:t>  </a:t>
            </a:r>
            <a:r>
              <a:rPr lang="ru-RU" dirty="0" err="1" smtClean="0"/>
              <a:t>волосяних</a:t>
            </a:r>
            <a:r>
              <a:rPr lang="ru-RU" dirty="0" smtClean="0"/>
              <a:t> </a:t>
            </a:r>
            <a:r>
              <a:rPr lang="ru-RU" dirty="0" err="1" smtClean="0"/>
              <a:t>фолікул</a:t>
            </a:r>
            <a:r>
              <a:rPr lang="en-US" dirty="0" smtClean="0"/>
              <a:t>. </a:t>
            </a:r>
            <a:r>
              <a:rPr lang="uk-UA" dirty="0" smtClean="0"/>
              <a:t> Кліщ </a:t>
            </a:r>
            <a:r>
              <a:rPr lang="ru-RU" dirty="0" err="1" smtClean="0"/>
              <a:t>харчується</a:t>
            </a:r>
            <a:r>
              <a:rPr lang="ru-RU" dirty="0" smtClean="0"/>
              <a:t> </a:t>
            </a:r>
            <a:r>
              <a:rPr lang="ru-RU" dirty="0" err="1" smtClean="0"/>
              <a:t>фізіологічним</a:t>
            </a:r>
            <a:r>
              <a:rPr lang="ru-RU" dirty="0" smtClean="0"/>
              <a:t> секретом </a:t>
            </a:r>
            <a:r>
              <a:rPr lang="ru-RU" dirty="0" err="1" smtClean="0"/>
              <a:t>і</a:t>
            </a:r>
            <a:r>
              <a:rPr lang="ru-RU" dirty="0" smtClean="0"/>
              <a:t> продуктами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err="1" smtClean="0"/>
              <a:t>Джерелом</a:t>
            </a:r>
            <a:r>
              <a:rPr lang="ru-RU" dirty="0" smtClean="0"/>
              <a:t> </a:t>
            </a:r>
            <a:r>
              <a:rPr lang="ru-RU" dirty="0" err="1" smtClean="0"/>
              <a:t>зараження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хвора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домашні</a:t>
            </a:r>
            <a:r>
              <a:rPr lang="ru-RU" dirty="0" smtClean="0"/>
              <a:t> </a:t>
            </a:r>
            <a:r>
              <a:rPr lang="ru-RU" dirty="0" err="1" smtClean="0"/>
              <a:t>тварини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пусковими</a:t>
            </a:r>
            <a:r>
              <a:rPr lang="ru-RU" dirty="0" smtClean="0"/>
              <a:t> факторами </a:t>
            </a:r>
            <a:r>
              <a:rPr lang="ru-RU" dirty="0" err="1" smtClean="0"/>
              <a:t>зараження</a:t>
            </a:r>
            <a:r>
              <a:rPr lang="ru-RU" dirty="0" smtClean="0"/>
              <a:t> є:</a:t>
            </a:r>
          </a:p>
          <a:p>
            <a:pPr lvl="0" fontAlgn="base"/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мікрофлори</a:t>
            </a:r>
            <a:r>
              <a:rPr lang="ru-RU" dirty="0" smtClean="0"/>
              <a:t>.</a:t>
            </a:r>
          </a:p>
          <a:p>
            <a:pPr lvl="0" fontAlgn="base"/>
            <a:r>
              <a:rPr lang="ru-RU" dirty="0" err="1" smtClean="0"/>
              <a:t>Зміна</a:t>
            </a:r>
            <a:r>
              <a:rPr lang="ru-RU" dirty="0" smtClean="0"/>
              <a:t> складу </a:t>
            </a:r>
            <a:r>
              <a:rPr lang="ru-RU" dirty="0" err="1" smtClean="0"/>
              <a:t>шкірного</a:t>
            </a:r>
            <a:r>
              <a:rPr lang="ru-RU" dirty="0" smtClean="0"/>
              <a:t> сала.</a:t>
            </a:r>
          </a:p>
          <a:p>
            <a:pPr lvl="0" fontAlgn="base"/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жирної</a:t>
            </a:r>
            <a:r>
              <a:rPr lang="ru-RU" dirty="0" smtClean="0"/>
              <a:t> косметики (</a:t>
            </a:r>
            <a:r>
              <a:rPr lang="ru-RU" dirty="0" err="1" smtClean="0"/>
              <a:t>з</a:t>
            </a:r>
            <a:r>
              <a:rPr lang="ru-RU" dirty="0" smtClean="0"/>
              <a:t> маслами, </a:t>
            </a:r>
            <a:r>
              <a:rPr lang="ru-RU" dirty="0" err="1" smtClean="0"/>
              <a:t>вазеліном</a:t>
            </a:r>
            <a:r>
              <a:rPr lang="ru-RU" dirty="0" smtClean="0"/>
              <a:t>).</a:t>
            </a:r>
          </a:p>
          <a:p>
            <a:pPr fontAlgn="base">
              <a:buNone/>
            </a:pP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ru-RU" dirty="0" smtClean="0"/>
              <a:t>У </a:t>
            </a:r>
            <a:r>
              <a:rPr lang="ru-RU" dirty="0" err="1" smtClean="0"/>
              <a:t>дослідженнях</a:t>
            </a:r>
            <a:r>
              <a:rPr lang="ru-RU" dirty="0" smtClean="0"/>
              <a:t> показано, </a:t>
            </a:r>
            <a:r>
              <a:rPr lang="ru-RU" dirty="0" err="1" smtClean="0"/>
              <a:t>що</a:t>
            </a:r>
            <a:r>
              <a:rPr lang="ru-RU" dirty="0" smtClean="0"/>
              <a:t> для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патології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паразитів</a:t>
            </a:r>
            <a:r>
              <a:rPr lang="ru-RU" dirty="0" smtClean="0"/>
              <a:t> </a:t>
            </a:r>
            <a:r>
              <a:rPr lang="ru-RU" dirty="0" err="1" smtClean="0"/>
              <a:t>склало</a:t>
            </a:r>
            <a:r>
              <a:rPr lang="ru-RU" dirty="0" smtClean="0"/>
              <a:t> 5 </a:t>
            </a:r>
            <a:r>
              <a:rPr lang="ru-RU" dirty="0" err="1" smtClean="0"/>
              <a:t>особин</a:t>
            </a:r>
            <a:r>
              <a:rPr lang="ru-RU" dirty="0" smtClean="0"/>
              <a:t> на 1 см2.</a:t>
            </a:r>
          </a:p>
          <a:p>
            <a:pPr fontAlgn="base"/>
            <a:r>
              <a:rPr lang="ru-RU" dirty="0" err="1" smtClean="0"/>
              <a:t>Самі</a:t>
            </a:r>
            <a:r>
              <a:rPr lang="ru-RU" dirty="0" smtClean="0"/>
              <a:t> </a:t>
            </a:r>
            <a:r>
              <a:rPr lang="ru-RU" dirty="0" err="1" smtClean="0"/>
              <a:t>кліщі</a:t>
            </a:r>
            <a:r>
              <a:rPr lang="ru-RU" dirty="0" smtClean="0"/>
              <a:t> </a:t>
            </a:r>
            <a:r>
              <a:rPr lang="ru-RU" dirty="0" err="1" smtClean="0"/>
              <a:t>здатні</a:t>
            </a:r>
            <a:r>
              <a:rPr lang="ru-RU" dirty="0" smtClean="0"/>
              <a:t> стати </a:t>
            </a:r>
            <a:r>
              <a:rPr lang="ru-RU" dirty="0" err="1" smtClean="0"/>
              <a:t>переносником</a:t>
            </a:r>
            <a:r>
              <a:rPr lang="ru-RU" dirty="0" smtClean="0"/>
              <a:t> </a:t>
            </a:r>
            <a:r>
              <a:rPr lang="ru-RU" dirty="0" err="1" smtClean="0"/>
              <a:t>піогенними</a:t>
            </a:r>
            <a:r>
              <a:rPr lang="ru-RU" dirty="0" smtClean="0"/>
              <a:t> </a:t>
            </a:r>
            <a:r>
              <a:rPr lang="ru-RU" dirty="0" err="1" smtClean="0"/>
              <a:t>бактерій</a:t>
            </a:r>
            <a:r>
              <a:rPr lang="ru-RU" dirty="0" smtClean="0"/>
              <a:t> в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глибокі</a:t>
            </a:r>
            <a:r>
              <a:rPr lang="ru-RU" dirty="0" smtClean="0"/>
              <a:t> </a:t>
            </a:r>
            <a:r>
              <a:rPr lang="ru-RU" dirty="0" err="1" smtClean="0"/>
              <a:t>шари</a:t>
            </a:r>
            <a:r>
              <a:rPr lang="ru-RU" dirty="0" smtClean="0"/>
              <a:t> </a:t>
            </a:r>
            <a:r>
              <a:rPr lang="ru-RU" dirty="0" err="1" smtClean="0"/>
              <a:t>фолікулів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err="1" smtClean="0"/>
              <a:t>Підйом</a:t>
            </a:r>
            <a:r>
              <a:rPr lang="ru-RU" dirty="0" smtClean="0"/>
              <a:t> </a:t>
            </a:r>
            <a:r>
              <a:rPr lang="ru-RU" dirty="0" err="1" smtClean="0"/>
              <a:t>захворюваності</a:t>
            </a:r>
            <a:r>
              <a:rPr lang="ru-RU" dirty="0" smtClean="0"/>
              <a:t>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 у </a:t>
            </a:r>
            <a:r>
              <a:rPr lang="ru-RU" dirty="0" err="1" smtClean="0"/>
              <a:t>весняно-літні</a:t>
            </a:r>
            <a:r>
              <a:rPr lang="ru-RU" dirty="0" smtClean="0"/>
              <a:t> </a:t>
            </a:r>
            <a:r>
              <a:rPr lang="ru-RU" dirty="0" err="1" smtClean="0"/>
              <a:t>місяці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пов’язано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надлишковою</a:t>
            </a:r>
            <a:r>
              <a:rPr lang="ru-RU" dirty="0" smtClean="0"/>
              <a:t> </a:t>
            </a:r>
            <a:r>
              <a:rPr lang="ru-RU" dirty="0" err="1" smtClean="0"/>
              <a:t>інсоляцією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підвищеною</a:t>
            </a:r>
            <a:r>
              <a:rPr lang="ru-RU" dirty="0" smtClean="0"/>
              <a:t> температурою  </a:t>
            </a:r>
            <a:r>
              <a:rPr lang="ru-RU" dirty="0" err="1" smtClean="0"/>
              <a:t>середовища</a:t>
            </a:r>
            <a:r>
              <a:rPr lang="ru-RU" dirty="0" smtClean="0"/>
              <a:t>. </a:t>
            </a:r>
          </a:p>
          <a:p>
            <a:pPr fontAlgn="base"/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 </a:t>
            </a:r>
            <a:r>
              <a:rPr lang="ru-RU" dirty="0" err="1" smtClean="0"/>
              <a:t>сприяють</a:t>
            </a:r>
            <a:r>
              <a:rPr lang="ru-RU" dirty="0" smtClean="0"/>
              <a:t> </a:t>
            </a:r>
            <a:r>
              <a:rPr lang="ru-RU" dirty="0" err="1" smtClean="0"/>
              <a:t>дієтичні</a:t>
            </a:r>
            <a:r>
              <a:rPr lang="ru-RU" dirty="0" smtClean="0"/>
              <a:t> </a:t>
            </a:r>
            <a:r>
              <a:rPr lang="ru-RU" dirty="0" err="1" smtClean="0"/>
              <a:t>пристрасті</a:t>
            </a:r>
            <a:r>
              <a:rPr lang="ru-RU" dirty="0" smtClean="0"/>
              <a:t> (</a:t>
            </a:r>
            <a:r>
              <a:rPr lang="ru-RU" dirty="0" err="1" smtClean="0"/>
              <a:t>міцну</a:t>
            </a:r>
            <a:r>
              <a:rPr lang="ru-RU" dirty="0" smtClean="0"/>
              <a:t> </a:t>
            </a:r>
            <a:r>
              <a:rPr lang="ru-RU" dirty="0" err="1" smtClean="0"/>
              <a:t>каву</a:t>
            </a:r>
            <a:r>
              <a:rPr lang="ru-RU" dirty="0" smtClean="0"/>
              <a:t>, </a:t>
            </a:r>
            <a:r>
              <a:rPr lang="ru-RU" dirty="0" err="1" smtClean="0"/>
              <a:t>гостра</a:t>
            </a:r>
            <a:r>
              <a:rPr lang="ru-RU" dirty="0" smtClean="0"/>
              <a:t> </a:t>
            </a:r>
            <a:r>
              <a:rPr lang="ru-RU" dirty="0" err="1" smtClean="0"/>
              <a:t>їжа</a:t>
            </a:r>
            <a:r>
              <a:rPr lang="ru-RU" dirty="0" smtClean="0"/>
              <a:t>), </a:t>
            </a:r>
            <a:r>
              <a:rPr lang="ru-RU" dirty="0" err="1" smtClean="0"/>
              <a:t>шкідливі</a:t>
            </a:r>
            <a:r>
              <a:rPr lang="ru-RU" dirty="0" smtClean="0"/>
              <a:t> </a:t>
            </a:r>
            <a:r>
              <a:rPr lang="ru-RU" dirty="0" err="1" smtClean="0"/>
              <a:t>звички</a:t>
            </a:r>
            <a:r>
              <a:rPr lang="ru-RU" dirty="0" smtClean="0"/>
              <a:t> (</a:t>
            </a:r>
            <a:r>
              <a:rPr lang="ru-RU" dirty="0" err="1" smtClean="0"/>
              <a:t>вживання</a:t>
            </a:r>
            <a:r>
              <a:rPr lang="ru-RU" dirty="0" smtClean="0"/>
              <a:t> алкоголю).</a:t>
            </a:r>
          </a:p>
          <a:p>
            <a:pPr fontAlgn="base"/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Картинки по запросу демодекоз хвороб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"/>
            <a:ext cx="2050182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охожее изображ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хожее изображение"/>
          <p:cNvPicPr/>
          <p:nvPr/>
        </p:nvPicPr>
        <p:blipFill>
          <a:blip r:embed="rId2" cstate="print"/>
          <a:srcRect b="5660"/>
          <a:stretch>
            <a:fillRect/>
          </a:stretch>
        </p:blipFill>
        <p:spPr bwMode="auto">
          <a:xfrm>
            <a:off x="1259632" y="476672"/>
            <a:ext cx="640871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/>
          <a:lstStyle/>
          <a:p>
            <a:pPr algn="ctr"/>
            <a:r>
              <a:rPr lang="uk-UA" dirty="0" smtClean="0"/>
              <a:t>Воші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3889375" cy="4708525"/>
          </a:xfrm>
        </p:spPr>
        <p:txBody>
          <a:bodyPr>
            <a:normAutofit fontScale="70000" lnSpcReduction="20000"/>
          </a:bodyPr>
          <a:lstStyle/>
          <a:p>
            <a:pPr marL="109728" indent="0" algn="just">
              <a:buNone/>
            </a:pPr>
            <a:r>
              <a:rPr lang="uk-UA" dirty="0" smtClean="0"/>
              <a:t>Воші – ряд класу Комах, </a:t>
            </a:r>
            <a:r>
              <a:rPr lang="ru-RU" dirty="0" smtClean="0"/>
              <a:t>«</a:t>
            </a:r>
            <a:r>
              <a:rPr lang="ru-RU" dirty="0" err="1" smtClean="0"/>
              <a:t>вузькоспеціалізовані</a:t>
            </a:r>
            <a:r>
              <a:rPr lang="ru-RU" dirty="0" smtClean="0"/>
              <a:t>» </a:t>
            </a:r>
            <a:r>
              <a:rPr lang="ru-RU" dirty="0" err="1" smtClean="0"/>
              <a:t>паразити</a:t>
            </a:r>
            <a:r>
              <a:rPr lang="ru-RU" dirty="0" smtClean="0"/>
              <a:t>, вони </a:t>
            </a:r>
            <a:r>
              <a:rPr lang="ru-RU" dirty="0" err="1" smtClean="0"/>
              <a:t>живуть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на одному </a:t>
            </a:r>
            <a:r>
              <a:rPr lang="ru-RU" dirty="0" err="1" smtClean="0"/>
              <a:t>або</a:t>
            </a:r>
            <a:r>
              <a:rPr lang="ru-RU" dirty="0" smtClean="0"/>
              <a:t> на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споріднених</a:t>
            </a:r>
            <a:r>
              <a:rPr lang="ru-RU" dirty="0" smtClean="0"/>
              <a:t> видах </a:t>
            </a:r>
            <a:r>
              <a:rPr lang="ru-RU" dirty="0" err="1" smtClean="0"/>
              <a:t>тварин</a:t>
            </a:r>
            <a:r>
              <a:rPr lang="ru-RU" dirty="0" smtClean="0"/>
              <a:t>. </a:t>
            </a:r>
            <a:r>
              <a:rPr lang="ru-RU" dirty="0" err="1" smtClean="0"/>
              <a:t>Переносники</a:t>
            </a:r>
            <a:r>
              <a:rPr lang="ru-RU" dirty="0" smtClean="0"/>
              <a:t> </a:t>
            </a:r>
            <a:r>
              <a:rPr lang="ru-RU" dirty="0" err="1" smtClean="0"/>
              <a:t>небезпечних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.</a:t>
            </a:r>
          </a:p>
          <a:p>
            <a:pPr marL="109728" indent="0" algn="just">
              <a:buNone/>
            </a:pPr>
            <a:r>
              <a:rPr lang="uk-UA" dirty="0" smtClean="0"/>
              <a:t>Спричиняють </a:t>
            </a:r>
            <a:r>
              <a:rPr lang="uk-UA" b="1" dirty="0" err="1" smtClean="0"/>
              <a:t>педикульоз</a:t>
            </a:r>
            <a:r>
              <a:rPr lang="uk-UA" b="1" dirty="0" smtClean="0"/>
              <a:t> та </a:t>
            </a:r>
            <a:r>
              <a:rPr lang="uk-UA" b="1" dirty="0" err="1" smtClean="0"/>
              <a:t>фтиріоз</a:t>
            </a:r>
            <a:r>
              <a:rPr lang="uk-UA" b="1" dirty="0" smtClean="0"/>
              <a:t> </a:t>
            </a:r>
            <a:r>
              <a:rPr lang="uk-UA" dirty="0" smtClean="0"/>
              <a:t>(лобковий </a:t>
            </a:r>
            <a:r>
              <a:rPr lang="uk-UA" dirty="0" err="1" smtClean="0"/>
              <a:t>педикульоз</a:t>
            </a:r>
            <a:r>
              <a:rPr lang="uk-UA" dirty="0" smtClean="0"/>
              <a:t>).</a:t>
            </a:r>
            <a:endParaRPr lang="ru-RU" dirty="0" smtClean="0"/>
          </a:p>
          <a:p>
            <a:pPr marL="109728" indent="0" algn="just"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голові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</a:t>
            </a:r>
            <a:r>
              <a:rPr lang="ru-RU" dirty="0" err="1" smtClean="0"/>
              <a:t>прості</a:t>
            </a:r>
            <a:r>
              <a:rPr lang="ru-RU" dirty="0" smtClean="0"/>
              <a:t> </a:t>
            </a:r>
            <a:r>
              <a:rPr lang="ru-RU" dirty="0" err="1" smtClean="0"/>
              <a:t>очі</a:t>
            </a:r>
            <a:r>
              <a:rPr lang="ru-RU" dirty="0" smtClean="0"/>
              <a:t> та </a:t>
            </a:r>
            <a:r>
              <a:rPr lang="ru-RU" dirty="0" err="1" smtClean="0"/>
              <a:t>вусики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органами нюху. </a:t>
            </a:r>
            <a:r>
              <a:rPr lang="ru-RU" dirty="0" err="1" smtClean="0"/>
              <a:t>Ротовий</a:t>
            </a:r>
            <a:r>
              <a:rPr lang="ru-RU" dirty="0" smtClean="0"/>
              <a:t> </a:t>
            </a:r>
            <a:r>
              <a:rPr lang="ru-RU" dirty="0" err="1" smtClean="0"/>
              <a:t>апарат</a:t>
            </a:r>
            <a:r>
              <a:rPr lang="ru-RU" dirty="0" smtClean="0"/>
              <a:t> </a:t>
            </a:r>
            <a:r>
              <a:rPr lang="ru-RU" dirty="0" err="1" smtClean="0"/>
              <a:t>колючо-ссавного</a:t>
            </a:r>
            <a:r>
              <a:rPr lang="ru-RU" dirty="0" smtClean="0"/>
              <a:t> типу, </a:t>
            </a:r>
            <a:r>
              <a:rPr lang="ru-RU" dirty="0" err="1" smtClean="0"/>
              <a:t>втягнутий</a:t>
            </a:r>
            <a:r>
              <a:rPr lang="ru-RU" dirty="0" smtClean="0"/>
              <a:t> </a:t>
            </a:r>
            <a:r>
              <a:rPr lang="ru-RU" dirty="0" err="1" smtClean="0"/>
              <a:t>всередину</a:t>
            </a:r>
            <a:r>
              <a:rPr lang="ru-RU" dirty="0" smtClean="0"/>
              <a:t> </a:t>
            </a:r>
            <a:r>
              <a:rPr lang="ru-RU" dirty="0" err="1" smtClean="0"/>
              <a:t>голови</a:t>
            </a:r>
            <a:r>
              <a:rPr lang="ru-RU" dirty="0" smtClean="0"/>
              <a:t>. На </a:t>
            </a:r>
            <a:r>
              <a:rPr lang="ru-RU" dirty="0" err="1" smtClean="0"/>
              <a:t>останньому</a:t>
            </a:r>
            <a:r>
              <a:rPr lang="ru-RU" dirty="0" smtClean="0"/>
              <a:t> членику ноги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кігтик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утворює</a:t>
            </a:r>
            <a:r>
              <a:rPr lang="ru-RU" dirty="0" smtClean="0"/>
              <a:t> захват,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воша</a:t>
            </a:r>
            <a:r>
              <a:rPr lang="ru-RU" dirty="0" smtClean="0"/>
              <a:t> </a:t>
            </a:r>
            <a:r>
              <a:rPr lang="ru-RU" dirty="0" err="1" smtClean="0"/>
              <a:t>міцно</a:t>
            </a:r>
            <a:r>
              <a:rPr lang="ru-RU" dirty="0" smtClean="0"/>
              <a:t> </a:t>
            </a:r>
            <a:r>
              <a:rPr lang="ru-RU" dirty="0" err="1" smtClean="0"/>
              <a:t>тримається</a:t>
            </a:r>
            <a:r>
              <a:rPr lang="ru-RU" dirty="0" smtClean="0"/>
              <a:t> </a:t>
            </a:r>
            <a:r>
              <a:rPr lang="ru-RU" dirty="0" err="1" smtClean="0"/>
              <a:t>за</a:t>
            </a:r>
            <a:r>
              <a:rPr lang="ru-RU" dirty="0" smtClean="0"/>
              <a:t> </a:t>
            </a:r>
            <a:r>
              <a:rPr lang="ru-RU" dirty="0" err="1" smtClean="0"/>
              <a:t>волосину</a:t>
            </a:r>
            <a:r>
              <a:rPr lang="ru-RU" dirty="0" smtClean="0"/>
              <a:t> </a:t>
            </a:r>
            <a:r>
              <a:rPr lang="ru-RU" dirty="0" err="1" smtClean="0"/>
              <a:t>хазяїна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88843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До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інвазійних</a:t>
            </a:r>
            <a:r>
              <a:rPr lang="ru-RU" dirty="0" smtClean="0"/>
              <a:t> хвороб належать </a:t>
            </a:r>
            <a:r>
              <a:rPr lang="ru-RU" dirty="0" err="1" smtClean="0"/>
              <a:t>заразні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, </a:t>
            </a:r>
            <a:r>
              <a:rPr lang="ru-RU" dirty="0" err="1" smtClean="0"/>
              <a:t>збудниками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b="1" i="1" dirty="0" err="1" smtClean="0"/>
              <a:t>тваринні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організми</a:t>
            </a:r>
            <a:r>
              <a:rPr lang="ru-RU" b="1" i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гельмінти</a:t>
            </a:r>
            <a:r>
              <a:rPr lang="ru-RU" dirty="0" smtClean="0"/>
              <a:t>, </a:t>
            </a:r>
            <a:r>
              <a:rPr lang="ru-RU" dirty="0" err="1" smtClean="0"/>
              <a:t>павукоподібні</a:t>
            </a:r>
            <a:r>
              <a:rPr lang="ru-RU" dirty="0" smtClean="0"/>
              <a:t>, </a:t>
            </a:r>
            <a:r>
              <a:rPr lang="ru-RU" dirty="0" err="1" smtClean="0"/>
              <a:t>комахи</a:t>
            </a:r>
            <a:r>
              <a:rPr lang="ru-RU" dirty="0" smtClean="0"/>
              <a:t> та </a:t>
            </a:r>
            <a:r>
              <a:rPr lang="ru-RU" dirty="0" err="1" smtClean="0"/>
              <a:t>найпростіші</a:t>
            </a:r>
            <a:r>
              <a:rPr lang="ru-RU" dirty="0" smtClean="0"/>
              <a:t>). </a:t>
            </a:r>
          </a:p>
          <a:p>
            <a:r>
              <a:rPr lang="ru-RU" dirty="0" err="1" smtClean="0"/>
              <a:t>Інвазійні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,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збудника</a:t>
            </a:r>
            <a:r>
              <a:rPr lang="ru-RU" dirty="0" smtClean="0"/>
              <a:t>, </a:t>
            </a:r>
            <a:r>
              <a:rPr lang="ru-RU" dirty="0" err="1" smtClean="0"/>
              <a:t>поділяються</a:t>
            </a:r>
            <a:r>
              <a:rPr lang="ru-RU" dirty="0" smtClean="0"/>
              <a:t> на </a:t>
            </a:r>
            <a:r>
              <a:rPr lang="ru-RU" dirty="0" err="1" smtClean="0"/>
              <a:t>групи</a:t>
            </a:r>
            <a:r>
              <a:rPr lang="ru-RU" dirty="0" smtClean="0"/>
              <a:t>:</a:t>
            </a:r>
            <a:endParaRPr lang="ru-RU" b="1" dirty="0" smtClean="0"/>
          </a:p>
          <a:p>
            <a:r>
              <a:rPr lang="ru-RU" b="1" i="1" dirty="0" err="1" smtClean="0"/>
              <a:t>протозоози</a:t>
            </a:r>
            <a:r>
              <a:rPr lang="ru-RU" i="1" dirty="0" smtClean="0"/>
              <a:t>, </a:t>
            </a:r>
            <a:r>
              <a:rPr lang="ru-RU" dirty="0" err="1" smtClean="0"/>
              <a:t>збудниками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найпростіші</a:t>
            </a:r>
            <a:r>
              <a:rPr lang="ru-RU" dirty="0" smtClean="0"/>
              <a:t> (трипаносомоз, </a:t>
            </a:r>
            <a:r>
              <a:rPr lang="ru-RU" dirty="0" err="1" smtClean="0"/>
              <a:t>малярія</a:t>
            </a:r>
            <a:r>
              <a:rPr lang="ru-RU" dirty="0" smtClean="0"/>
              <a:t>, </a:t>
            </a:r>
            <a:r>
              <a:rPr lang="ru-RU" dirty="0" err="1" smtClean="0"/>
              <a:t>амебіаз</a:t>
            </a:r>
            <a:r>
              <a:rPr lang="ru-RU" dirty="0" smtClean="0"/>
              <a:t>, </a:t>
            </a:r>
            <a:r>
              <a:rPr lang="ru-RU" dirty="0" err="1" smtClean="0"/>
              <a:t>лейшманіоз</a:t>
            </a:r>
            <a:r>
              <a:rPr lang="ru-RU" dirty="0" smtClean="0"/>
              <a:t>  та </a:t>
            </a:r>
            <a:r>
              <a:rPr lang="ru-RU" dirty="0" err="1" smtClean="0"/>
              <a:t>ін</a:t>
            </a:r>
            <a:r>
              <a:rPr lang="ru-RU" dirty="0" smtClean="0"/>
              <a:t>.), </a:t>
            </a:r>
          </a:p>
          <a:p>
            <a:r>
              <a:rPr lang="ru-RU" b="1" i="1" dirty="0" err="1" smtClean="0"/>
              <a:t>гельмінтози</a:t>
            </a:r>
            <a:r>
              <a:rPr lang="ru-RU" i="1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 </a:t>
            </a:r>
            <a:r>
              <a:rPr lang="ru-RU" dirty="0" err="1" smtClean="0"/>
              <a:t>паразитування</a:t>
            </a:r>
            <a:r>
              <a:rPr lang="ru-RU" dirty="0" smtClean="0"/>
              <a:t> </a:t>
            </a:r>
            <a:r>
              <a:rPr lang="ru-RU" dirty="0" err="1" smtClean="0"/>
              <a:t>гельмінтів</a:t>
            </a:r>
            <a:r>
              <a:rPr lang="ru-RU" dirty="0" smtClean="0"/>
              <a:t> (</a:t>
            </a:r>
            <a:r>
              <a:rPr lang="ru-RU" dirty="0" err="1" smtClean="0"/>
              <a:t>дифілоботріоз</a:t>
            </a:r>
            <a:r>
              <a:rPr lang="ru-RU" dirty="0" smtClean="0"/>
              <a:t>, </a:t>
            </a:r>
            <a:r>
              <a:rPr lang="ru-RU" dirty="0" err="1" smtClean="0"/>
              <a:t>ентеробіоз</a:t>
            </a:r>
            <a:r>
              <a:rPr lang="ru-RU" dirty="0" smtClean="0"/>
              <a:t>, аскаридоз, </a:t>
            </a:r>
            <a:r>
              <a:rPr lang="ru-RU" dirty="0" err="1" smtClean="0"/>
              <a:t>теніаринхоз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.),</a:t>
            </a:r>
          </a:p>
          <a:p>
            <a:r>
              <a:rPr lang="ru-RU" b="1" i="1" dirty="0" err="1" smtClean="0"/>
              <a:t>акаріази</a:t>
            </a:r>
            <a:r>
              <a:rPr lang="ru-RU" dirty="0" smtClean="0"/>
              <a:t> та </a:t>
            </a:r>
            <a:r>
              <a:rPr lang="ru-RU" b="1" i="1" dirty="0" err="1" smtClean="0"/>
              <a:t>арахнози</a:t>
            </a:r>
            <a:r>
              <a:rPr lang="ru-RU" dirty="0" smtClean="0"/>
              <a:t>, </a:t>
            </a:r>
            <a:r>
              <a:rPr lang="ru-RU" dirty="0" err="1" smtClean="0"/>
              <a:t>збудниками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кліщі</a:t>
            </a:r>
            <a:r>
              <a:rPr lang="ru-RU" dirty="0" smtClean="0"/>
              <a:t> (</a:t>
            </a:r>
            <a:r>
              <a:rPr lang="ru-RU" dirty="0" err="1" smtClean="0"/>
              <a:t>демодекоз</a:t>
            </a:r>
            <a:r>
              <a:rPr lang="ru-RU" dirty="0" smtClean="0"/>
              <a:t>, </a:t>
            </a:r>
            <a:r>
              <a:rPr lang="ru-RU" dirty="0" err="1" smtClean="0"/>
              <a:t>свербіж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ін</a:t>
            </a:r>
            <a:r>
              <a:rPr lang="ru-RU" dirty="0" smtClean="0"/>
              <a:t>.),</a:t>
            </a:r>
          </a:p>
          <a:p>
            <a:r>
              <a:rPr lang="ru-RU" dirty="0" smtClean="0"/>
              <a:t> </a:t>
            </a:r>
            <a:r>
              <a:rPr lang="ru-RU" b="1" i="1" dirty="0" err="1" smtClean="0"/>
              <a:t>ентомози</a:t>
            </a:r>
            <a:r>
              <a:rPr lang="ru-RU" dirty="0" smtClean="0"/>
              <a:t>, </a:t>
            </a:r>
            <a:r>
              <a:rPr lang="ru-RU" dirty="0" err="1" smtClean="0"/>
              <a:t>спричинені</a:t>
            </a:r>
            <a:r>
              <a:rPr lang="ru-RU" dirty="0" smtClean="0"/>
              <a:t> </a:t>
            </a:r>
            <a:r>
              <a:rPr lang="ru-RU" dirty="0" err="1" smtClean="0"/>
              <a:t>паразитуванням</a:t>
            </a:r>
            <a:r>
              <a:rPr lang="ru-RU" dirty="0" smtClean="0"/>
              <a:t> комах (</a:t>
            </a:r>
            <a:r>
              <a:rPr lang="ru-RU" dirty="0" err="1" smtClean="0"/>
              <a:t>фтиріаз</a:t>
            </a:r>
            <a:r>
              <a:rPr lang="ru-RU" dirty="0" smtClean="0"/>
              <a:t>, </a:t>
            </a:r>
            <a:r>
              <a:rPr lang="ru-RU" dirty="0" err="1" smtClean="0"/>
              <a:t>педикульоз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.).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Інвазійні захворювання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err="1" smtClean="0"/>
              <a:t>Лобковий</a:t>
            </a:r>
            <a:r>
              <a:rPr lang="ru-RU" i="1" dirty="0" smtClean="0"/>
              <a:t> </a:t>
            </a:r>
            <a:r>
              <a:rPr lang="ru-RU" i="1" dirty="0" err="1" smtClean="0"/>
              <a:t>педикульоз</a:t>
            </a:r>
            <a:r>
              <a:rPr lang="ru-RU" i="1" dirty="0" smtClean="0"/>
              <a:t>,</a:t>
            </a:r>
            <a:r>
              <a:rPr lang="ru-RU" dirty="0" smtClean="0"/>
              <a:t>  </a:t>
            </a:r>
            <a:r>
              <a:rPr lang="ru-RU" dirty="0" err="1" smtClean="0"/>
              <a:t>фтиріоз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лобкові</a:t>
            </a:r>
            <a:r>
              <a:rPr lang="ru-RU" dirty="0" smtClean="0"/>
              <a:t> </a:t>
            </a:r>
            <a:r>
              <a:rPr lang="ru-RU" dirty="0" err="1" smtClean="0"/>
              <a:t>воші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дрібні</a:t>
            </a:r>
            <a:r>
              <a:rPr lang="ru-RU" dirty="0" smtClean="0"/>
              <a:t> </a:t>
            </a:r>
            <a:r>
              <a:rPr lang="ru-RU" dirty="0" err="1" smtClean="0"/>
              <a:t>паразитичні</a:t>
            </a:r>
            <a:r>
              <a:rPr lang="ru-RU" dirty="0" smtClean="0"/>
              <a:t> </a:t>
            </a:r>
            <a:r>
              <a:rPr lang="ru-RU" dirty="0" err="1" smtClean="0"/>
              <a:t>комахи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мешкати</a:t>
            </a:r>
            <a:r>
              <a:rPr lang="ru-RU" dirty="0" smtClean="0"/>
              <a:t> на </a:t>
            </a:r>
            <a:r>
              <a:rPr lang="ru-RU" dirty="0" err="1" smtClean="0"/>
              <a:t>тілі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зазвичай</a:t>
            </a:r>
            <a:r>
              <a:rPr lang="ru-RU" dirty="0" smtClean="0"/>
              <a:t>, в </a:t>
            </a:r>
            <a:r>
              <a:rPr lang="ru-RU" dirty="0" err="1" smtClean="0"/>
              <a:t>лобковій</a:t>
            </a:r>
            <a:r>
              <a:rPr lang="ru-RU" dirty="0" smtClean="0"/>
              <a:t> </a:t>
            </a:r>
            <a:r>
              <a:rPr lang="ru-RU" dirty="0" err="1" smtClean="0"/>
              <a:t>зоні</a:t>
            </a:r>
            <a:r>
              <a:rPr lang="ru-RU" dirty="0" smtClean="0"/>
              <a:t>, </a:t>
            </a:r>
            <a:r>
              <a:rPr lang="ru-RU" dirty="0" err="1" smtClean="0"/>
              <a:t>пахвовій</a:t>
            </a:r>
            <a:r>
              <a:rPr lang="ru-RU" dirty="0" smtClean="0"/>
              <a:t> </a:t>
            </a:r>
            <a:r>
              <a:rPr lang="ru-RU" dirty="0" err="1" smtClean="0"/>
              <a:t>зоні</a:t>
            </a:r>
            <a:r>
              <a:rPr lang="ru-RU" dirty="0" smtClean="0"/>
              <a:t>, на грудях, </a:t>
            </a:r>
            <a:r>
              <a:rPr lang="ru-RU" dirty="0" err="1" smtClean="0"/>
              <a:t>животі</a:t>
            </a:r>
            <a:r>
              <a:rPr lang="ru-RU" dirty="0" smtClean="0"/>
              <a:t>, </a:t>
            </a:r>
            <a:r>
              <a:rPr lang="ru-RU" dirty="0" err="1" smtClean="0"/>
              <a:t>віях</a:t>
            </a:r>
            <a:r>
              <a:rPr lang="ru-RU" dirty="0" smtClean="0"/>
              <a:t>, </a:t>
            </a:r>
            <a:r>
              <a:rPr lang="ru-RU" dirty="0" err="1" smtClean="0"/>
              <a:t>бровах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Лобкові</a:t>
            </a:r>
            <a:r>
              <a:rPr lang="ru-RU" dirty="0" smtClean="0"/>
              <a:t> </a:t>
            </a:r>
            <a:r>
              <a:rPr lang="ru-RU" dirty="0" err="1" smtClean="0"/>
              <a:t>воші</a:t>
            </a:r>
            <a:r>
              <a:rPr lang="ru-RU" dirty="0" smtClean="0"/>
              <a:t> </a:t>
            </a:r>
            <a:r>
              <a:rPr lang="ru-RU" dirty="0" err="1" smtClean="0"/>
              <a:t>живуть</a:t>
            </a:r>
            <a:r>
              <a:rPr lang="ru-RU" dirty="0" smtClean="0"/>
              <a:t> </a:t>
            </a:r>
            <a:r>
              <a:rPr lang="ru-RU" dirty="0" err="1" smtClean="0"/>
              <a:t>двадцять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дні</a:t>
            </a:r>
            <a:r>
              <a:rPr lang="ru-RU" dirty="0" smtClean="0"/>
              <a:t>, для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 </a:t>
            </a:r>
            <a:r>
              <a:rPr lang="ru-RU" dirty="0" err="1" smtClean="0"/>
              <a:t>необхідна</a:t>
            </a:r>
            <a:r>
              <a:rPr lang="ru-RU" dirty="0" smtClean="0"/>
              <a:t> температура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30 до 38 </a:t>
            </a:r>
            <a:r>
              <a:rPr lang="ru-RU" dirty="0" err="1" smtClean="0"/>
              <a:t>градусів</a:t>
            </a:r>
            <a:r>
              <a:rPr lang="ru-RU" dirty="0" smtClean="0"/>
              <a:t>. </a:t>
            </a:r>
            <a:r>
              <a:rPr lang="ru-RU" dirty="0" err="1" smtClean="0"/>
              <a:t>Двічі</a:t>
            </a:r>
            <a:r>
              <a:rPr lang="ru-RU" dirty="0" smtClean="0"/>
              <a:t> в день паразитам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харчуватися</a:t>
            </a:r>
            <a:r>
              <a:rPr lang="ru-RU" dirty="0" smtClean="0"/>
              <a:t> </a:t>
            </a:r>
            <a:r>
              <a:rPr lang="ru-RU" dirty="0" err="1" smtClean="0"/>
              <a:t>кров'ю</a:t>
            </a:r>
            <a:r>
              <a:rPr lang="ru-RU" dirty="0" smtClean="0"/>
              <a:t> </a:t>
            </a:r>
            <a:r>
              <a:rPr lang="ru-RU" dirty="0" err="1" smtClean="0"/>
              <a:t>носія</a:t>
            </a:r>
            <a:r>
              <a:rPr lang="ru-RU" dirty="0" smtClean="0"/>
              <a:t>. </a:t>
            </a:r>
            <a:endParaRPr lang="uk-UA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3831" y="3005137"/>
            <a:ext cx="28479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Блохи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Тіло</a:t>
            </a:r>
            <a:r>
              <a:rPr lang="ru-RU" dirty="0" smtClean="0"/>
              <a:t> </a:t>
            </a:r>
            <a:r>
              <a:rPr lang="ru-RU" dirty="0" err="1" smtClean="0"/>
              <a:t>сплюснуте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боків</a:t>
            </a:r>
            <a:r>
              <a:rPr lang="ru-RU" dirty="0" smtClean="0"/>
              <a:t>. Голова </a:t>
            </a:r>
            <a:r>
              <a:rPr lang="ru-RU" dirty="0" err="1" smtClean="0"/>
              <a:t>маленька</a:t>
            </a:r>
            <a:r>
              <a:rPr lang="ru-RU" dirty="0" smtClean="0"/>
              <a:t>, одна пара </a:t>
            </a:r>
            <a:r>
              <a:rPr lang="ru-RU" dirty="0" err="1" smtClean="0"/>
              <a:t>простих</a:t>
            </a:r>
            <a:r>
              <a:rPr lang="ru-RU" dirty="0" smtClean="0"/>
              <a:t> очей (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очей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), </a:t>
            </a:r>
            <a:r>
              <a:rPr lang="ru-RU" dirty="0" err="1" smtClean="0"/>
              <a:t>вусики</a:t>
            </a:r>
            <a:r>
              <a:rPr lang="ru-RU" dirty="0" smtClean="0"/>
              <a:t> </a:t>
            </a:r>
            <a:r>
              <a:rPr lang="ru-RU" dirty="0" err="1" smtClean="0"/>
              <a:t>короткі</a:t>
            </a:r>
            <a:r>
              <a:rPr lang="ru-RU" dirty="0" smtClean="0"/>
              <a:t> </a:t>
            </a:r>
            <a:r>
              <a:rPr lang="ru-RU" dirty="0" err="1" smtClean="0"/>
              <a:t>двочленикові</a:t>
            </a:r>
            <a:r>
              <a:rPr lang="ru-RU" dirty="0" smtClean="0"/>
              <a:t>. </a:t>
            </a:r>
            <a:r>
              <a:rPr lang="ru-RU" dirty="0" err="1" smtClean="0"/>
              <a:t>Безкрилі</a:t>
            </a:r>
            <a:r>
              <a:rPr lang="ru-RU" dirty="0" smtClean="0"/>
              <a:t> - </a:t>
            </a:r>
            <a:r>
              <a:rPr lang="ru-RU" dirty="0" err="1" smtClean="0"/>
              <a:t>крила</a:t>
            </a:r>
            <a:r>
              <a:rPr lang="ru-RU" dirty="0" smtClean="0"/>
              <a:t> </a:t>
            </a:r>
            <a:r>
              <a:rPr lang="ru-RU" dirty="0" err="1" smtClean="0"/>
              <a:t>втратили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пристосування</a:t>
            </a:r>
            <a:r>
              <a:rPr lang="ru-RU" dirty="0" smtClean="0"/>
              <a:t> до </a:t>
            </a:r>
            <a:r>
              <a:rPr lang="ru-RU" dirty="0" err="1" smtClean="0"/>
              <a:t>паразитичного</a:t>
            </a:r>
            <a:r>
              <a:rPr lang="ru-RU" dirty="0" smtClean="0"/>
              <a:t> способу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r>
              <a:rPr lang="ru-RU" dirty="0" err="1" smtClean="0"/>
              <a:t>Задні</a:t>
            </a:r>
            <a:r>
              <a:rPr lang="ru-RU" dirty="0" smtClean="0"/>
              <a:t> ноги </a:t>
            </a:r>
            <a:r>
              <a:rPr lang="ru-RU" dirty="0" err="1" smtClean="0"/>
              <a:t>стрибальні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Паразитують</a:t>
            </a:r>
            <a:r>
              <a:rPr lang="ru-RU" dirty="0" smtClean="0"/>
              <a:t> на </a:t>
            </a:r>
            <a:r>
              <a:rPr lang="ru-RU" dirty="0" err="1" smtClean="0"/>
              <a:t>тілі</a:t>
            </a:r>
            <a:r>
              <a:rPr lang="ru-RU" dirty="0" smtClean="0"/>
              <a:t> </a:t>
            </a:r>
            <a:r>
              <a:rPr lang="ru-RU" dirty="0" err="1" smtClean="0"/>
              <a:t>звірів</a:t>
            </a:r>
            <a:r>
              <a:rPr lang="ru-RU" dirty="0" smtClean="0"/>
              <a:t>, </a:t>
            </a:r>
            <a:r>
              <a:rPr lang="ru-RU" dirty="0" err="1" smtClean="0"/>
              <a:t>птахів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Блохи </a:t>
            </a:r>
            <a:r>
              <a:rPr lang="ru-RU" dirty="0" err="1" smtClean="0"/>
              <a:t>поширюють</a:t>
            </a:r>
            <a:r>
              <a:rPr lang="ru-RU" dirty="0" smtClean="0"/>
              <a:t> </a:t>
            </a:r>
            <a:r>
              <a:rPr lang="ru-RU" dirty="0" err="1" smtClean="0"/>
              <a:t>збудників</a:t>
            </a:r>
            <a:r>
              <a:rPr lang="ru-RU" dirty="0" smtClean="0"/>
              <a:t> </a:t>
            </a:r>
            <a:r>
              <a:rPr lang="ru-RU" dirty="0" err="1" smtClean="0"/>
              <a:t>небезпечних</a:t>
            </a:r>
            <a:r>
              <a:rPr lang="ru-RU" dirty="0" smtClean="0"/>
              <a:t> </a:t>
            </a:r>
            <a:r>
              <a:rPr lang="ru-RU" dirty="0" err="1" smtClean="0"/>
              <a:t>інфекційних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чуми</a:t>
            </a:r>
            <a:r>
              <a:rPr lang="ru-RU" dirty="0" smtClean="0"/>
              <a:t>, </a:t>
            </a:r>
            <a:r>
              <a:rPr lang="ru-RU" dirty="0" err="1" smtClean="0"/>
              <a:t>туляремії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92696"/>
            <a:ext cx="3074188" cy="259228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1008"/>
            <a:ext cx="367929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/>
              <a:t>Дуже небезпечний паразит, що вражає домашніх тварин, гризунів, мавп та людей. Її величезне поширення становить справжню проблему для таких країн, як Нігерія, </a:t>
            </a:r>
            <a:r>
              <a:rPr lang="uk-UA" dirty="0" err="1" smtClean="0"/>
              <a:t>Тодаго</a:t>
            </a:r>
            <a:r>
              <a:rPr lang="uk-UA" dirty="0" smtClean="0"/>
              <a:t> і навіть Бразилія. </a:t>
            </a:r>
            <a:r>
              <a:rPr lang="ru-RU" dirty="0" smtClean="0"/>
              <a:t>У </a:t>
            </a:r>
            <a:r>
              <a:rPr lang="ru-RU" dirty="0" err="1" smtClean="0"/>
              <a:t>неблагополучних</a:t>
            </a:r>
            <a:r>
              <a:rPr lang="ru-RU" dirty="0" smtClean="0"/>
              <a:t> районах </a:t>
            </a:r>
            <a:r>
              <a:rPr lang="ru-RU" dirty="0" err="1" smtClean="0"/>
              <a:t>кількість</a:t>
            </a:r>
            <a:r>
              <a:rPr lang="ru-RU" dirty="0" smtClean="0"/>
              <a:t> людей,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страждають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паразита,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досягати</a:t>
            </a:r>
            <a:r>
              <a:rPr lang="ru-RU" dirty="0" smtClean="0"/>
              <a:t> 70%. </a:t>
            </a:r>
            <a:endParaRPr lang="en-US" dirty="0" smtClean="0"/>
          </a:p>
          <a:p>
            <a:pPr algn="just"/>
            <a:r>
              <a:rPr lang="ru-RU" dirty="0" err="1" smtClean="0"/>
              <a:t>Нападати</a:t>
            </a:r>
            <a:r>
              <a:rPr lang="ru-RU" dirty="0" smtClean="0"/>
              <a:t> </a:t>
            </a:r>
            <a:r>
              <a:rPr lang="ru-RU" dirty="0" err="1" smtClean="0"/>
              <a:t>піщані</a:t>
            </a:r>
            <a:r>
              <a:rPr lang="ru-RU" dirty="0" smtClean="0"/>
              <a:t> блохи </a:t>
            </a:r>
            <a:r>
              <a:rPr lang="ru-RU" dirty="0" err="1" smtClean="0"/>
              <a:t>чомусь</a:t>
            </a:r>
            <a:r>
              <a:rPr lang="ru-RU" dirty="0" smtClean="0"/>
              <a:t> </a:t>
            </a:r>
            <a:r>
              <a:rPr lang="ru-RU" dirty="0" err="1" smtClean="0"/>
              <a:t>воліють</a:t>
            </a:r>
            <a:r>
              <a:rPr lang="ru-RU" dirty="0" smtClean="0"/>
              <a:t> на </a:t>
            </a:r>
            <a:r>
              <a:rPr lang="ru-RU" dirty="0" err="1" smtClean="0"/>
              <a:t>чоловіків</a:t>
            </a:r>
            <a:r>
              <a:rPr lang="ru-RU" dirty="0" smtClean="0"/>
              <a:t>. При </a:t>
            </a:r>
            <a:r>
              <a:rPr lang="ru-RU" dirty="0" err="1" smtClean="0"/>
              <a:t>зараженні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цими</a:t>
            </a:r>
            <a:r>
              <a:rPr lang="ru-RU" dirty="0" smtClean="0"/>
              <a:t> паразитами </a:t>
            </a:r>
            <a:r>
              <a:rPr lang="ru-RU" dirty="0" err="1" smtClean="0"/>
              <a:t>мікроскопічна</a:t>
            </a:r>
            <a:r>
              <a:rPr lang="ru-RU" dirty="0" smtClean="0"/>
              <a:t> самка блохи </a:t>
            </a:r>
            <a:r>
              <a:rPr lang="ru-RU" dirty="0" err="1" smtClean="0"/>
              <a:t>впроваджується</a:t>
            </a:r>
            <a:r>
              <a:rPr lang="ru-RU" dirty="0" smtClean="0"/>
              <a:t> в </a:t>
            </a:r>
            <a:r>
              <a:rPr lang="ru-RU" dirty="0" err="1" smtClean="0"/>
              <a:t>шкіру</a:t>
            </a:r>
            <a:r>
              <a:rPr lang="ru-RU" dirty="0" smtClean="0"/>
              <a:t> </a:t>
            </a:r>
            <a:r>
              <a:rPr lang="ru-RU" dirty="0" err="1" smtClean="0"/>
              <a:t>ніг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нігті</a:t>
            </a:r>
            <a:r>
              <a:rPr lang="ru-RU" dirty="0" smtClean="0"/>
              <a:t>. </a:t>
            </a:r>
            <a:endParaRPr lang="en-US" dirty="0" smtClean="0"/>
          </a:p>
          <a:p>
            <a:pPr algn="just"/>
            <a:r>
              <a:rPr lang="ru-RU" dirty="0" err="1" smtClean="0"/>
              <a:t>Всього</a:t>
            </a:r>
            <a:r>
              <a:rPr lang="ru-RU" dirty="0" smtClean="0"/>
              <a:t> через 5-6 </a:t>
            </a:r>
            <a:r>
              <a:rPr lang="ru-RU" dirty="0" err="1" smtClean="0"/>
              <a:t>днів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попадання</a:t>
            </a:r>
            <a:r>
              <a:rPr lang="ru-RU" dirty="0" smtClean="0"/>
              <a:t> в </a:t>
            </a:r>
            <a:r>
              <a:rPr lang="ru-RU" dirty="0" err="1" smtClean="0"/>
              <a:t>тіло</a:t>
            </a:r>
            <a:r>
              <a:rPr lang="ru-RU" dirty="0" smtClean="0"/>
              <a:t>, </a:t>
            </a:r>
            <a:r>
              <a:rPr lang="ru-RU" dirty="0" err="1" smtClean="0"/>
              <a:t>черевце</a:t>
            </a:r>
            <a:r>
              <a:rPr lang="ru-RU" dirty="0" smtClean="0"/>
              <a:t> самки, </a:t>
            </a:r>
            <a:r>
              <a:rPr lang="ru-RU" dirty="0" err="1" smtClean="0"/>
              <a:t>набите</a:t>
            </a:r>
            <a:r>
              <a:rPr lang="ru-RU" dirty="0" smtClean="0"/>
              <a:t> </a:t>
            </a:r>
            <a:r>
              <a:rPr lang="ru-RU" dirty="0" err="1" smtClean="0"/>
              <a:t>яйцями</a:t>
            </a:r>
            <a:r>
              <a:rPr lang="ru-RU" dirty="0" smtClean="0"/>
              <a:t>, </a:t>
            </a:r>
            <a:r>
              <a:rPr lang="ru-RU" dirty="0" err="1" smtClean="0"/>
              <a:t>розростається</a:t>
            </a:r>
            <a:r>
              <a:rPr lang="ru-RU" dirty="0" smtClean="0"/>
              <a:t> до </a:t>
            </a:r>
            <a:r>
              <a:rPr lang="ru-RU" dirty="0" err="1" smtClean="0"/>
              <a:t>розмірів</a:t>
            </a:r>
            <a:r>
              <a:rPr lang="ru-RU" dirty="0" smtClean="0"/>
              <a:t> </a:t>
            </a:r>
            <a:r>
              <a:rPr lang="ru-RU" dirty="0" err="1" smtClean="0"/>
              <a:t>горошини</a:t>
            </a:r>
            <a:r>
              <a:rPr lang="ru-RU" dirty="0" smtClean="0"/>
              <a:t>, </a:t>
            </a:r>
            <a:r>
              <a:rPr lang="ru-RU" dirty="0" err="1" smtClean="0"/>
              <a:t>завдаючи</a:t>
            </a:r>
            <a:r>
              <a:rPr lang="ru-RU" dirty="0" smtClean="0"/>
              <a:t> </a:t>
            </a:r>
            <a:r>
              <a:rPr lang="ru-RU" dirty="0" err="1" smtClean="0"/>
              <a:t>господареві</a:t>
            </a:r>
            <a:r>
              <a:rPr lang="ru-RU" dirty="0" smtClean="0"/>
              <a:t> </a:t>
            </a:r>
            <a:r>
              <a:rPr lang="ru-RU" dirty="0" err="1" smtClean="0"/>
              <a:t>сильну</a:t>
            </a:r>
            <a:r>
              <a:rPr lang="ru-RU" dirty="0" smtClean="0"/>
              <a:t> </a:t>
            </a:r>
            <a:r>
              <a:rPr lang="ru-RU" dirty="0" err="1" smtClean="0"/>
              <a:t>біль</a:t>
            </a:r>
            <a:r>
              <a:rPr lang="ru-RU" dirty="0" smtClean="0"/>
              <a:t>. </a:t>
            </a:r>
            <a:endParaRPr lang="en-US" dirty="0" smtClean="0"/>
          </a:p>
          <a:p>
            <a:pPr algn="just"/>
            <a:r>
              <a:rPr lang="ru-RU" dirty="0" smtClean="0"/>
              <a:t>Коли </a:t>
            </a:r>
            <a:r>
              <a:rPr lang="ru-RU" dirty="0" err="1" smtClean="0"/>
              <a:t>яйця</a:t>
            </a:r>
            <a:r>
              <a:rPr lang="ru-RU" dirty="0" smtClean="0"/>
              <a:t> </a:t>
            </a:r>
            <a:r>
              <a:rPr lang="ru-RU" dirty="0" err="1" smtClean="0"/>
              <a:t>дозрівають</a:t>
            </a:r>
            <a:r>
              <a:rPr lang="ru-RU" dirty="0" smtClean="0"/>
              <a:t>, самка «</a:t>
            </a:r>
            <a:r>
              <a:rPr lang="ru-RU" dirty="0" err="1" smtClean="0"/>
              <a:t>вистрілює</a:t>
            </a:r>
            <a:r>
              <a:rPr lang="ru-RU" dirty="0" smtClean="0"/>
              <a:t>» ними в </a:t>
            </a:r>
            <a:r>
              <a:rPr lang="ru-RU" dirty="0" err="1" smtClean="0"/>
              <a:t>навколишнє</a:t>
            </a:r>
            <a:r>
              <a:rPr lang="ru-RU" dirty="0" smtClean="0"/>
              <a:t> </a:t>
            </a:r>
            <a:r>
              <a:rPr lang="ru-RU" dirty="0" err="1" smtClean="0"/>
              <a:t>середовище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виповзає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ранки,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частіше</a:t>
            </a:r>
            <a:r>
              <a:rPr lang="ru-RU" dirty="0" smtClean="0"/>
              <a:t> вона </a:t>
            </a:r>
            <a:r>
              <a:rPr lang="ru-RU" dirty="0" err="1" smtClean="0"/>
              <a:t>гине</a:t>
            </a:r>
            <a:r>
              <a:rPr lang="ru-RU" dirty="0" smtClean="0"/>
              <a:t> прямо в </a:t>
            </a:r>
            <a:r>
              <a:rPr lang="ru-RU" dirty="0" err="1" smtClean="0"/>
              <a:t>тілі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Піщана блоха</a:t>
            </a:r>
            <a:endParaRPr lang="ru-RU" dirty="0"/>
          </a:p>
        </p:txBody>
      </p:sp>
      <p:pic>
        <p:nvPicPr>
          <p:cNvPr id="4" name="Рисунок 3" descr="Картинки по запросу піщана блоха картин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8640"/>
            <a:ext cx="192535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/>
          <a:lstStyle/>
          <a:p>
            <a:pPr algn="ctr"/>
            <a:r>
              <a:rPr lang="ru-RU" dirty="0" err="1" smtClean="0"/>
              <a:t>Кандіру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5004048" cy="457200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риба</a:t>
            </a:r>
            <a:r>
              <a:rPr lang="ru-RU" dirty="0" smtClean="0"/>
              <a:t> водиться у водах Амазонки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найнебезпечнішою</a:t>
            </a:r>
            <a:r>
              <a:rPr lang="ru-RU" dirty="0" smtClean="0"/>
              <a:t> </a:t>
            </a:r>
            <a:r>
              <a:rPr lang="ru-RU" dirty="0" err="1" smtClean="0"/>
              <a:t>рибою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Іронія</a:t>
            </a:r>
            <a:r>
              <a:rPr lang="ru-RU" dirty="0" smtClean="0"/>
              <a:t> в тому, </a:t>
            </a:r>
            <a:r>
              <a:rPr lang="ru-RU" dirty="0" err="1" smtClean="0"/>
              <a:t>що</a:t>
            </a:r>
            <a:r>
              <a:rPr lang="ru-RU" dirty="0" smtClean="0"/>
              <a:t> вона не </a:t>
            </a:r>
            <a:r>
              <a:rPr lang="ru-RU" dirty="0" err="1" smtClean="0"/>
              <a:t>більше</a:t>
            </a:r>
            <a:r>
              <a:rPr lang="ru-RU" dirty="0" smtClean="0"/>
              <a:t> 15 см, а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розміром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сірник</a:t>
            </a:r>
            <a:r>
              <a:rPr lang="ru-RU" dirty="0" smtClean="0"/>
              <a:t>.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кровопивцю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не </a:t>
            </a:r>
            <a:r>
              <a:rPr lang="ru-RU" dirty="0" err="1" smtClean="0"/>
              <a:t>цікавить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харчується</a:t>
            </a:r>
            <a:r>
              <a:rPr lang="ru-RU" dirty="0" smtClean="0"/>
              <a:t> </a:t>
            </a:r>
            <a:r>
              <a:rPr lang="ru-RU" dirty="0" err="1" smtClean="0"/>
              <a:t>кров'ю</a:t>
            </a:r>
            <a:r>
              <a:rPr lang="ru-RU" dirty="0" smtClean="0"/>
              <a:t> </a:t>
            </a:r>
            <a:r>
              <a:rPr lang="ru-RU" dirty="0" err="1" smtClean="0"/>
              <a:t>риб</a:t>
            </a:r>
            <a:r>
              <a:rPr lang="ru-RU" dirty="0" smtClean="0"/>
              <a:t>, </a:t>
            </a:r>
            <a:r>
              <a:rPr lang="ru-RU" dirty="0" err="1" smtClean="0"/>
              <a:t>пробираючись</a:t>
            </a:r>
            <a:r>
              <a:rPr lang="ru-RU" dirty="0" smtClean="0"/>
              <a:t> в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через отвори. Але </a:t>
            </a:r>
            <a:r>
              <a:rPr lang="ru-RU" dirty="0" err="1" smtClean="0"/>
              <a:t>рибка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переплутати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сечовипускання</a:t>
            </a:r>
            <a:r>
              <a:rPr lang="ru-RU" dirty="0" smtClean="0"/>
              <a:t> </a:t>
            </a:r>
            <a:r>
              <a:rPr lang="ru-RU" dirty="0" err="1" smtClean="0"/>
              <a:t>виділяє</a:t>
            </a:r>
            <a:r>
              <a:rPr lang="ru-RU" dirty="0" smtClean="0"/>
              <a:t> запах </a:t>
            </a:r>
            <a:r>
              <a:rPr lang="ru-RU" dirty="0" err="1" smtClean="0"/>
              <a:t>аміаку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рибка</a:t>
            </a:r>
            <a:r>
              <a:rPr lang="ru-RU" dirty="0" smtClean="0"/>
              <a:t> </a:t>
            </a:r>
            <a:r>
              <a:rPr lang="ru-RU" dirty="0" err="1" smtClean="0"/>
              <a:t>запливає</a:t>
            </a:r>
            <a:r>
              <a:rPr lang="ru-RU" dirty="0" smtClean="0"/>
              <a:t> в </a:t>
            </a:r>
            <a:r>
              <a:rPr lang="ru-RU" dirty="0" err="1" smtClean="0"/>
              <a:t>організм</a:t>
            </a:r>
            <a:r>
              <a:rPr lang="ru-RU" dirty="0" smtClean="0"/>
              <a:t>, </a:t>
            </a:r>
            <a:r>
              <a:rPr lang="ru-RU" dirty="0" err="1" smtClean="0"/>
              <a:t>думаючи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інша</a:t>
            </a:r>
            <a:r>
              <a:rPr lang="ru-RU" dirty="0" smtClean="0"/>
              <a:t> </a:t>
            </a:r>
            <a:r>
              <a:rPr lang="ru-RU" dirty="0" err="1" smtClean="0"/>
              <a:t>риба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Проникаючи</a:t>
            </a:r>
            <a:r>
              <a:rPr lang="ru-RU" dirty="0" smtClean="0"/>
              <a:t> в </a:t>
            </a:r>
            <a:r>
              <a:rPr lang="ru-RU" dirty="0" err="1" smtClean="0"/>
              <a:t>людину</a:t>
            </a:r>
            <a:r>
              <a:rPr lang="ru-RU" dirty="0" smtClean="0"/>
              <a:t>, </a:t>
            </a:r>
            <a:r>
              <a:rPr lang="ru-RU" dirty="0" err="1" smtClean="0"/>
              <a:t>кандіру</a:t>
            </a:r>
            <a:r>
              <a:rPr lang="ru-RU" dirty="0" smtClean="0"/>
              <a:t> </a:t>
            </a:r>
            <a:r>
              <a:rPr lang="ru-RU" dirty="0" err="1" smtClean="0"/>
              <a:t>спричиняє</a:t>
            </a:r>
            <a:r>
              <a:rPr lang="ru-RU" dirty="0" smtClean="0"/>
              <a:t> </a:t>
            </a:r>
            <a:r>
              <a:rPr lang="ru-RU" dirty="0" err="1" smtClean="0"/>
              <a:t>жахливі</a:t>
            </a:r>
            <a:r>
              <a:rPr lang="ru-RU" dirty="0" smtClean="0"/>
              <a:t> </a:t>
            </a:r>
            <a:r>
              <a:rPr lang="ru-RU" dirty="0" err="1" smtClean="0"/>
              <a:t>болі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Витягти</a:t>
            </a:r>
            <a:r>
              <a:rPr lang="ru-RU" dirty="0" smtClean="0"/>
              <a:t> </a:t>
            </a:r>
            <a:r>
              <a:rPr lang="ru-RU" dirty="0" err="1" smtClean="0"/>
              <a:t>кандіру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, 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операція</a:t>
            </a:r>
            <a:r>
              <a:rPr lang="ru-RU" dirty="0" smtClean="0"/>
              <a:t> не буде </a:t>
            </a:r>
            <a:r>
              <a:rPr lang="ru-RU" dirty="0" err="1" smtClean="0"/>
              <a:t>здійснена</a:t>
            </a:r>
            <a:r>
              <a:rPr lang="ru-RU" dirty="0" smtClean="0"/>
              <a:t> </a:t>
            </a:r>
            <a:r>
              <a:rPr lang="ru-RU" dirty="0" err="1" smtClean="0"/>
              <a:t>вчасно</a:t>
            </a:r>
            <a:r>
              <a:rPr lang="ru-RU" dirty="0" smtClean="0"/>
              <a:t>,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загине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8104" y="2132856"/>
            <a:ext cx="2664296" cy="1872208"/>
          </a:xfrm>
          <a:prstGeom prst="roundRect">
            <a:avLst/>
          </a:prstGeom>
          <a:blipFill rotWithShape="1">
            <a:blip r:embed="rId2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Загальновідомим</a:t>
            </a:r>
            <a:r>
              <a:rPr lang="ru-RU" dirty="0" smtClean="0"/>
              <a:t> методом </a:t>
            </a:r>
            <a:r>
              <a:rPr lang="ru-RU" dirty="0" err="1" smtClean="0"/>
              <a:t>діагностики</a:t>
            </a:r>
            <a:r>
              <a:rPr lang="ru-RU" dirty="0" smtClean="0"/>
              <a:t> </a:t>
            </a:r>
            <a:r>
              <a:rPr lang="ru-RU" dirty="0" err="1" smtClean="0"/>
              <a:t>гельмінтозів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b="1" dirty="0" err="1" smtClean="0"/>
              <a:t>аналіз</a:t>
            </a:r>
            <a:r>
              <a:rPr lang="ru-RU" b="1" dirty="0" smtClean="0"/>
              <a:t> калу</a:t>
            </a:r>
            <a:r>
              <a:rPr lang="ru-RU" dirty="0" smtClean="0"/>
              <a:t>. Але </a:t>
            </a:r>
            <a:r>
              <a:rPr lang="ru-RU" dirty="0" err="1" smtClean="0"/>
              <a:t>цей</a:t>
            </a:r>
            <a:r>
              <a:rPr lang="ru-RU" dirty="0" smtClean="0"/>
              <a:t> метод </a:t>
            </a:r>
            <a:r>
              <a:rPr lang="ru-RU" dirty="0" err="1" smtClean="0"/>
              <a:t>недосконалий</a:t>
            </a:r>
            <a:r>
              <a:rPr lang="ru-RU" dirty="0" smtClean="0"/>
              <a:t>: </a:t>
            </a:r>
            <a:r>
              <a:rPr lang="ru-RU" dirty="0" err="1" smtClean="0"/>
              <a:t>гельмінти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особливий</a:t>
            </a:r>
            <a:r>
              <a:rPr lang="ru-RU" dirty="0" smtClean="0"/>
              <a:t> </a:t>
            </a:r>
            <a:r>
              <a:rPr lang="ru-RU" dirty="0" err="1" smtClean="0"/>
              <a:t>фізіологічний</a:t>
            </a:r>
            <a:r>
              <a:rPr lang="ru-RU" dirty="0" smtClean="0"/>
              <a:t> цикл, </a:t>
            </a:r>
            <a:r>
              <a:rPr lang="ru-RU" dirty="0" err="1" smtClean="0"/>
              <a:t>і</a:t>
            </a:r>
            <a:r>
              <a:rPr lang="ru-RU" dirty="0" smtClean="0"/>
              <a:t> «</a:t>
            </a:r>
            <a:r>
              <a:rPr lang="ru-RU" dirty="0" err="1" smtClean="0"/>
              <a:t>викидають</a:t>
            </a:r>
            <a:r>
              <a:rPr lang="ru-RU" dirty="0" smtClean="0"/>
              <a:t>» </a:t>
            </a:r>
            <a:r>
              <a:rPr lang="ru-RU" dirty="0" err="1" smtClean="0"/>
              <a:t>яйця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у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періоди</a:t>
            </a:r>
            <a:r>
              <a:rPr lang="ru-RU" dirty="0" smtClean="0"/>
              <a:t>.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сучасним</a:t>
            </a:r>
            <a:r>
              <a:rPr lang="ru-RU" dirty="0" smtClean="0"/>
              <a:t> методом </a:t>
            </a:r>
            <a:r>
              <a:rPr lang="ru-RU" dirty="0" err="1" smtClean="0"/>
              <a:t>діагностики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b="1" dirty="0" err="1" smtClean="0"/>
              <a:t>імуноферментний</a:t>
            </a:r>
            <a:r>
              <a:rPr lang="ru-RU" b="1" dirty="0" smtClean="0"/>
              <a:t> </a:t>
            </a:r>
            <a:r>
              <a:rPr lang="ru-RU" b="1" dirty="0" err="1" smtClean="0"/>
              <a:t>аналіз</a:t>
            </a:r>
            <a:r>
              <a:rPr lang="ru-RU" dirty="0" smtClean="0"/>
              <a:t>: за </a:t>
            </a:r>
            <a:r>
              <a:rPr lang="ru-RU" dirty="0" err="1" smtClean="0"/>
              <a:t>краплиною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пальця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дізнатися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заражена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гельмінтами</a:t>
            </a:r>
            <a:r>
              <a:rPr lang="ru-RU" dirty="0" smtClean="0"/>
              <a:t>.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Сучасна</a:t>
            </a:r>
            <a:r>
              <a:rPr lang="ru-RU" dirty="0" smtClean="0"/>
              <a:t> </a:t>
            </a:r>
            <a:r>
              <a:rPr lang="ru-RU" dirty="0" err="1" smtClean="0"/>
              <a:t>діагностика</a:t>
            </a: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профілактика</a:t>
            </a:r>
            <a:r>
              <a:rPr lang="ru-RU" dirty="0" smtClean="0"/>
              <a:t> </a:t>
            </a:r>
            <a:r>
              <a:rPr lang="ru-RU" dirty="0" err="1" smtClean="0"/>
              <a:t>зараження</a:t>
            </a:r>
            <a:r>
              <a:rPr lang="ru-RU" dirty="0" smtClean="0"/>
              <a:t> </a:t>
            </a:r>
            <a:r>
              <a:rPr lang="ru-RU" dirty="0" err="1" smtClean="0"/>
              <a:t>гельмінтами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/>
              <a:t>Вранці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ввечері</a:t>
            </a:r>
            <a:r>
              <a:rPr lang="ru-RU" dirty="0" smtClean="0"/>
              <a:t> </a:t>
            </a:r>
            <a:r>
              <a:rPr lang="ru-RU" dirty="0" err="1" smtClean="0"/>
              <a:t>підтримуйте</a:t>
            </a:r>
            <a:r>
              <a:rPr lang="ru-RU" dirty="0" smtClean="0"/>
              <a:t> </a:t>
            </a:r>
            <a:r>
              <a:rPr lang="ru-RU" dirty="0" err="1" smtClean="0"/>
              <a:t>особисту</a:t>
            </a:r>
            <a:r>
              <a:rPr lang="ru-RU" dirty="0" smtClean="0"/>
              <a:t> </a:t>
            </a:r>
            <a:r>
              <a:rPr lang="ru-RU" dirty="0" err="1" smtClean="0"/>
              <a:t>гігієну</a:t>
            </a:r>
            <a:r>
              <a:rPr lang="ru-RU" dirty="0" smtClean="0"/>
              <a:t>. Часто </a:t>
            </a:r>
            <a:r>
              <a:rPr lang="ru-RU" dirty="0" err="1" smtClean="0"/>
              <a:t>мийте</a:t>
            </a:r>
            <a:r>
              <a:rPr lang="ru-RU" dirty="0" smtClean="0"/>
              <a:t> руки </a:t>
            </a:r>
            <a:r>
              <a:rPr lang="ru-RU" dirty="0" err="1" smtClean="0"/>
              <a:t>з</a:t>
            </a:r>
            <a:r>
              <a:rPr lang="ru-RU" dirty="0" smtClean="0"/>
              <a:t> милом. </a:t>
            </a:r>
          </a:p>
          <a:p>
            <a:r>
              <a:rPr lang="ru-RU" dirty="0" smtClean="0"/>
              <a:t>Коротко </a:t>
            </a:r>
            <a:r>
              <a:rPr lang="ru-RU" dirty="0" err="1" smtClean="0"/>
              <a:t>стрижіть</a:t>
            </a:r>
            <a:r>
              <a:rPr lang="ru-RU" dirty="0" smtClean="0"/>
              <a:t> </a:t>
            </a:r>
            <a:r>
              <a:rPr lang="ru-RU" dirty="0" err="1" smtClean="0"/>
              <a:t>нігті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Не </a:t>
            </a:r>
            <a:r>
              <a:rPr lang="ru-RU" dirty="0" err="1" smtClean="0"/>
              <a:t>беріть</a:t>
            </a:r>
            <a:r>
              <a:rPr lang="ru-RU" dirty="0" smtClean="0"/>
              <a:t> в рот </a:t>
            </a:r>
            <a:r>
              <a:rPr lang="ru-RU" dirty="0" err="1" smtClean="0"/>
              <a:t>пальці</a:t>
            </a:r>
            <a:r>
              <a:rPr lang="ru-RU" dirty="0" smtClean="0"/>
              <a:t> та </a:t>
            </a:r>
            <a:r>
              <a:rPr lang="ru-RU" dirty="0" err="1" smtClean="0"/>
              <a:t>іграшки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Кожного дня </a:t>
            </a:r>
            <a:r>
              <a:rPr lang="ru-RU" dirty="0" err="1" smtClean="0"/>
              <a:t>змінюйте</a:t>
            </a:r>
            <a:r>
              <a:rPr lang="ru-RU" dirty="0" smtClean="0"/>
              <a:t> </a:t>
            </a:r>
            <a:r>
              <a:rPr lang="ru-RU" dirty="0" err="1" smtClean="0"/>
              <a:t>натільну</a:t>
            </a:r>
            <a:r>
              <a:rPr lang="ru-RU" dirty="0" smtClean="0"/>
              <a:t> </a:t>
            </a:r>
            <a:r>
              <a:rPr lang="ru-RU" dirty="0" err="1" smtClean="0"/>
              <a:t>білизну</a:t>
            </a:r>
            <a:r>
              <a:rPr lang="ru-RU" dirty="0" smtClean="0"/>
              <a:t>, </a:t>
            </a:r>
            <a:r>
              <a:rPr lang="ru-RU" dirty="0" err="1" smtClean="0"/>
              <a:t>прасуйте</a:t>
            </a:r>
            <a:r>
              <a:rPr lang="ru-RU" dirty="0" smtClean="0"/>
              <a:t> </a:t>
            </a:r>
            <a:r>
              <a:rPr lang="ru-RU" dirty="0" err="1" smtClean="0"/>
              <a:t>гарячою</a:t>
            </a:r>
            <a:r>
              <a:rPr lang="ru-RU" dirty="0" smtClean="0"/>
              <a:t> </a:t>
            </a:r>
            <a:r>
              <a:rPr lang="ru-RU" dirty="0" err="1" smtClean="0"/>
              <a:t>праскою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Проводьте</a:t>
            </a:r>
            <a:r>
              <a:rPr lang="ru-RU" dirty="0" smtClean="0"/>
              <a:t> регулярно </a:t>
            </a:r>
            <a:r>
              <a:rPr lang="ru-RU" dirty="0" err="1" smtClean="0"/>
              <a:t>вологе</a:t>
            </a:r>
            <a:r>
              <a:rPr lang="ru-RU" dirty="0" smtClean="0"/>
              <a:t> </a:t>
            </a:r>
            <a:r>
              <a:rPr lang="ru-RU" dirty="0" err="1" smtClean="0"/>
              <a:t>прибирання</a:t>
            </a:r>
            <a:r>
              <a:rPr lang="ru-RU" dirty="0" smtClean="0"/>
              <a:t> </a:t>
            </a:r>
            <a:r>
              <a:rPr lang="ru-RU" dirty="0" err="1" smtClean="0"/>
              <a:t>приміщення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частою </a:t>
            </a:r>
            <a:r>
              <a:rPr lang="ru-RU" dirty="0" err="1" smtClean="0"/>
              <a:t>зміною</a:t>
            </a:r>
            <a:r>
              <a:rPr lang="ru-RU" dirty="0" smtClean="0"/>
              <a:t> води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пранням</a:t>
            </a:r>
            <a:r>
              <a:rPr lang="ru-RU" dirty="0" smtClean="0"/>
              <a:t> </a:t>
            </a:r>
            <a:r>
              <a:rPr lang="ru-RU" dirty="0" err="1" smtClean="0"/>
              <a:t>ганчірок</a:t>
            </a:r>
            <a:r>
              <a:rPr lang="ru-RU" dirty="0" smtClean="0"/>
              <a:t> для </a:t>
            </a:r>
            <a:r>
              <a:rPr lang="ru-RU" dirty="0" err="1" smtClean="0"/>
              <a:t>миття</a:t>
            </a:r>
            <a:r>
              <a:rPr lang="ru-RU" dirty="0" smtClean="0"/>
              <a:t> </a:t>
            </a:r>
            <a:r>
              <a:rPr lang="ru-RU" dirty="0" err="1" smtClean="0"/>
              <a:t>підлоги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проточною водою. </a:t>
            </a:r>
            <a:r>
              <a:rPr lang="ru-RU" dirty="0" err="1" smtClean="0"/>
              <a:t>Застосовуйте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прибирання</a:t>
            </a:r>
            <a:r>
              <a:rPr lang="ru-RU" dirty="0" smtClean="0"/>
              <a:t> </a:t>
            </a:r>
            <a:r>
              <a:rPr lang="ru-RU" dirty="0" err="1" smtClean="0"/>
              <a:t>активні</a:t>
            </a:r>
            <a:r>
              <a:rPr lang="ru-RU" dirty="0" smtClean="0"/>
              <a:t> </a:t>
            </a:r>
            <a:r>
              <a:rPr lang="ru-RU" dirty="0" err="1" smtClean="0"/>
              <a:t>миючі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ефективно</a:t>
            </a:r>
            <a:r>
              <a:rPr lang="ru-RU" dirty="0" smtClean="0"/>
              <a:t> </a:t>
            </a:r>
            <a:r>
              <a:rPr lang="ru-RU" dirty="0" err="1" smtClean="0"/>
              <a:t>винищують</a:t>
            </a:r>
            <a:r>
              <a:rPr lang="ru-RU" dirty="0" smtClean="0"/>
              <a:t> </a:t>
            </a:r>
            <a:r>
              <a:rPr lang="ru-RU" dirty="0" err="1" smtClean="0"/>
              <a:t>яйця</a:t>
            </a:r>
            <a:r>
              <a:rPr lang="ru-RU" dirty="0" smtClean="0"/>
              <a:t> </a:t>
            </a:r>
            <a:r>
              <a:rPr lang="ru-RU" dirty="0" err="1" smtClean="0"/>
              <a:t>гельмінтів</a:t>
            </a:r>
            <a:r>
              <a:rPr lang="ru-RU" dirty="0" smtClean="0"/>
              <a:t>.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Обдавайте </a:t>
            </a:r>
            <a:r>
              <a:rPr lang="ru-RU" dirty="0" err="1" smtClean="0"/>
              <a:t>окропом</a:t>
            </a:r>
            <a:r>
              <a:rPr lang="ru-RU" dirty="0" smtClean="0"/>
              <a:t> обо максимально </a:t>
            </a:r>
            <a:r>
              <a:rPr lang="ru-RU" dirty="0" err="1" smtClean="0"/>
              <a:t>старанно</a:t>
            </a:r>
            <a:r>
              <a:rPr lang="ru-RU" dirty="0" smtClean="0"/>
              <a:t> </a:t>
            </a:r>
            <a:r>
              <a:rPr lang="ru-RU" dirty="0" err="1" smtClean="0"/>
              <a:t>мийте</a:t>
            </a:r>
            <a:r>
              <a:rPr lang="ru-RU" dirty="0" smtClean="0"/>
              <a:t> зелень, яку </a:t>
            </a:r>
            <a:r>
              <a:rPr lang="ru-RU" dirty="0" err="1" smtClean="0"/>
              <a:t>подаємо</a:t>
            </a:r>
            <a:r>
              <a:rPr lang="ru-RU" dirty="0" smtClean="0"/>
              <a:t> на </a:t>
            </a:r>
            <a:r>
              <a:rPr lang="ru-RU" dirty="0" err="1" smtClean="0"/>
              <a:t>стіл</a:t>
            </a:r>
            <a:r>
              <a:rPr lang="ru-RU" dirty="0" smtClean="0"/>
              <a:t> у сирому </a:t>
            </a:r>
            <a:r>
              <a:rPr lang="ru-RU" dirty="0" err="1" smtClean="0"/>
              <a:t>вигляді</a:t>
            </a:r>
            <a:r>
              <a:rPr lang="ru-RU" dirty="0" smtClean="0"/>
              <a:t> ! </a:t>
            </a:r>
          </a:p>
          <a:p>
            <a:r>
              <a:rPr lang="ru-RU" dirty="0" smtClean="0"/>
              <a:t>Не </a:t>
            </a:r>
            <a:r>
              <a:rPr lang="ru-RU" dirty="0" err="1" smtClean="0"/>
              <a:t>пийте</a:t>
            </a:r>
            <a:r>
              <a:rPr lang="ru-RU" dirty="0" smtClean="0"/>
              <a:t> </a:t>
            </a:r>
            <a:r>
              <a:rPr lang="ru-RU" dirty="0" err="1" smtClean="0"/>
              <a:t>сиру</a:t>
            </a:r>
            <a:r>
              <a:rPr lang="ru-RU" dirty="0" smtClean="0"/>
              <a:t> воду, особливо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відкритих</a:t>
            </a:r>
            <a:r>
              <a:rPr lang="ru-RU" dirty="0" smtClean="0"/>
              <a:t> </a:t>
            </a:r>
            <a:r>
              <a:rPr lang="ru-RU" dirty="0" err="1" smtClean="0"/>
              <a:t>водойм</a:t>
            </a:r>
            <a:r>
              <a:rPr lang="ru-RU" dirty="0" smtClean="0"/>
              <a:t>! </a:t>
            </a:r>
          </a:p>
          <a:p>
            <a:r>
              <a:rPr lang="ru-RU" dirty="0" err="1" smtClean="0"/>
              <a:t>Купайтеся</a:t>
            </a:r>
            <a:r>
              <a:rPr lang="ru-RU" dirty="0" smtClean="0"/>
              <a:t> у </a:t>
            </a:r>
            <a:r>
              <a:rPr lang="ru-RU" dirty="0" err="1" smtClean="0"/>
              <a:t>відведених</a:t>
            </a:r>
            <a:r>
              <a:rPr lang="ru-RU" dirty="0" smtClean="0"/>
              <a:t>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місцях</a:t>
            </a:r>
            <a:r>
              <a:rPr lang="ru-RU" dirty="0" smtClean="0"/>
              <a:t>! </a:t>
            </a:r>
          </a:p>
          <a:p>
            <a:r>
              <a:rPr lang="ru-RU" dirty="0" err="1" smtClean="0"/>
              <a:t>Застосовуйте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відлякування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комарів</a:t>
            </a:r>
            <a:r>
              <a:rPr lang="ru-RU" dirty="0" smtClean="0"/>
              <a:t>, </a:t>
            </a:r>
            <a:r>
              <a:rPr lang="ru-RU" dirty="0" err="1" smtClean="0"/>
              <a:t>мошок</a:t>
            </a:r>
            <a:r>
              <a:rPr lang="ru-RU" dirty="0" smtClean="0"/>
              <a:t>, </a:t>
            </a:r>
            <a:r>
              <a:rPr lang="ru-RU" dirty="0" err="1" smtClean="0"/>
              <a:t>москитів</a:t>
            </a:r>
            <a:r>
              <a:rPr lang="ru-RU" dirty="0" smtClean="0"/>
              <a:t> - </a:t>
            </a:r>
            <a:r>
              <a:rPr lang="ru-RU" dirty="0" err="1" smtClean="0"/>
              <a:t>спреї</a:t>
            </a:r>
            <a:r>
              <a:rPr lang="ru-RU" dirty="0" smtClean="0"/>
              <a:t>, </a:t>
            </a:r>
            <a:r>
              <a:rPr lang="ru-RU" dirty="0" err="1" smtClean="0"/>
              <a:t>мазі</a:t>
            </a:r>
            <a:r>
              <a:rPr lang="ru-RU" dirty="0" smtClean="0"/>
              <a:t>, </a:t>
            </a:r>
            <a:r>
              <a:rPr lang="ru-RU" dirty="0" err="1" smtClean="0"/>
              <a:t>лосьони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необхідною</a:t>
            </a:r>
            <a:r>
              <a:rPr lang="ru-RU" dirty="0" smtClean="0"/>
              <a:t> </a:t>
            </a:r>
            <a:r>
              <a:rPr lang="ru-RU" dirty="0" err="1" smtClean="0"/>
              <a:t>передумовою</a:t>
            </a:r>
            <a:r>
              <a:rPr lang="ru-RU" dirty="0" smtClean="0"/>
              <a:t> </a:t>
            </a:r>
            <a:r>
              <a:rPr lang="ru-RU" dirty="0" err="1" smtClean="0"/>
              <a:t>відпочинку</a:t>
            </a:r>
            <a:r>
              <a:rPr lang="ru-RU" dirty="0" smtClean="0"/>
              <a:t> 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раціон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входити</a:t>
            </a:r>
            <a:r>
              <a:rPr lang="ru-RU" dirty="0" smtClean="0"/>
              <a:t> </a:t>
            </a:r>
            <a:r>
              <a:rPr lang="ru-RU" dirty="0" err="1" smtClean="0"/>
              <a:t>морква</a:t>
            </a:r>
            <a:r>
              <a:rPr lang="ru-RU" dirty="0" smtClean="0"/>
              <a:t>, </a:t>
            </a:r>
            <a:r>
              <a:rPr lang="ru-RU" dirty="0" err="1" smtClean="0"/>
              <a:t>гранатовий</a:t>
            </a:r>
            <a:r>
              <a:rPr lang="ru-RU" dirty="0" smtClean="0"/>
              <a:t> </a:t>
            </a:r>
            <a:r>
              <a:rPr lang="ru-RU" dirty="0" err="1" smtClean="0"/>
              <a:t>сік</a:t>
            </a:r>
            <a:r>
              <a:rPr lang="ru-RU" dirty="0" smtClean="0"/>
              <a:t>, </a:t>
            </a:r>
            <a:r>
              <a:rPr lang="ru-RU" dirty="0" err="1" smtClean="0"/>
              <a:t>грецькі</a:t>
            </a:r>
            <a:r>
              <a:rPr lang="ru-RU" dirty="0" smtClean="0"/>
              <a:t> </a:t>
            </a:r>
            <a:r>
              <a:rPr lang="ru-RU" dirty="0" err="1" smtClean="0"/>
              <a:t>горіхи</a:t>
            </a:r>
            <a:r>
              <a:rPr lang="ru-RU" dirty="0" smtClean="0"/>
              <a:t>, чай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звіробою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сприяють</a:t>
            </a:r>
            <a:r>
              <a:rPr lang="ru-RU" dirty="0" smtClean="0"/>
              <a:t> </a:t>
            </a:r>
            <a:r>
              <a:rPr lang="ru-RU" dirty="0" err="1" smtClean="0"/>
              <a:t>очищенню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гельмінтів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Дитина</a:t>
            </a:r>
            <a:r>
              <a:rPr lang="ru-RU" dirty="0" smtClean="0"/>
              <a:t> повинна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окреме</a:t>
            </a:r>
            <a:r>
              <a:rPr lang="ru-RU" dirty="0" smtClean="0"/>
              <a:t> </a:t>
            </a:r>
            <a:r>
              <a:rPr lang="ru-RU" dirty="0" err="1" smtClean="0"/>
              <a:t>ліжко</a:t>
            </a:r>
            <a:r>
              <a:rPr lang="ru-RU" dirty="0" smtClean="0"/>
              <a:t> та рушник 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15888"/>
            <a:ext cx="8243888" cy="2449512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Профілактика інвазійних захворювань</a:t>
            </a:r>
            <a:r>
              <a:rPr lang="uk-UA" dirty="0" smtClean="0"/>
              <a:t> - </a:t>
            </a:r>
            <a:r>
              <a:rPr lang="uk-UA" i="1" dirty="0" smtClean="0"/>
              <a:t>це сукупність методів, способів та заходів, що запобігають зараженню й розвитку паразитарних захворювань</a:t>
            </a:r>
            <a:endParaRPr lang="en-US" i="1" dirty="0" smtClean="0"/>
          </a:p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="" xmlns:p14="http://schemas.microsoft.com/office/powerpoint/2010/main" val="372485161"/>
              </p:ext>
            </p:extLst>
          </p:nvPr>
        </p:nvGraphicFramePr>
        <p:xfrm>
          <a:off x="0" y="1989138"/>
          <a:ext cx="7561263" cy="4183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Лікування</a:t>
            </a:r>
            <a:r>
              <a:rPr lang="ru-RU" dirty="0" smtClean="0"/>
              <a:t> </a:t>
            </a:r>
            <a:r>
              <a:rPr lang="ru-RU" dirty="0" err="1" smtClean="0"/>
              <a:t>гельмінтозів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000" dirty="0" err="1" smtClean="0"/>
              <a:t>лікарські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препарати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Пірантел</a:t>
            </a:r>
            <a:r>
              <a:rPr lang="ru-RU" sz="2000" dirty="0" smtClean="0"/>
              <a:t>, </a:t>
            </a:r>
            <a:r>
              <a:rPr lang="ru-RU" sz="2000" dirty="0" err="1" smtClean="0"/>
              <a:t>вермокс</a:t>
            </a:r>
            <a:r>
              <a:rPr lang="ru-RU" sz="2000" dirty="0" smtClean="0"/>
              <a:t>, </a:t>
            </a:r>
            <a:r>
              <a:rPr lang="ru-RU" sz="2000" dirty="0" err="1" smtClean="0"/>
              <a:t>декарис</a:t>
            </a:r>
            <a:r>
              <a:rPr lang="ru-RU" sz="2000" dirty="0" smtClean="0"/>
              <a:t>, </a:t>
            </a:r>
            <a:r>
              <a:rPr lang="ru-RU" sz="2000" dirty="0" err="1" smtClean="0"/>
              <a:t>ворміл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Перед </a:t>
            </a:r>
            <a:r>
              <a:rPr lang="ru-RU" sz="2000" dirty="0" err="1" smtClean="0"/>
              <a:t>тим</a:t>
            </a:r>
            <a:r>
              <a:rPr lang="ru-RU" sz="2000" dirty="0" smtClean="0"/>
              <a:t>, як </a:t>
            </a:r>
            <a:r>
              <a:rPr lang="ru-RU" sz="2000" dirty="0" err="1" smtClean="0"/>
              <a:t>застосовувати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будь-які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препарати</a:t>
            </a:r>
            <a:r>
              <a:rPr lang="ru-RU" sz="2000" dirty="0" smtClean="0"/>
              <a:t> – </a:t>
            </a:r>
            <a:r>
              <a:rPr lang="ru-RU" sz="2000" dirty="0" err="1" smtClean="0">
                <a:solidFill>
                  <a:srgbClr val="FF0000"/>
                </a:solidFill>
              </a:rPr>
              <a:t>порадьтеся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з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лікарем</a:t>
            </a:r>
            <a:r>
              <a:rPr lang="ru-RU" sz="2000" dirty="0" smtClean="0">
                <a:solidFill>
                  <a:srgbClr val="FF0000"/>
                </a:solidFill>
              </a:rPr>
              <a:t>!  </a:t>
            </a:r>
          </a:p>
          <a:p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народні</a:t>
            </a:r>
            <a:r>
              <a:rPr lang="ru-RU" b="1" dirty="0" smtClean="0"/>
              <a:t> </a:t>
            </a:r>
            <a:r>
              <a:rPr lang="ru-RU" b="1" dirty="0" err="1" smtClean="0"/>
              <a:t>методи</a:t>
            </a:r>
            <a:r>
              <a:rPr lang="ru-RU" b="1" dirty="0" smtClean="0"/>
              <a:t> </a:t>
            </a:r>
          </a:p>
          <a:p>
            <a:r>
              <a:rPr lang="ru-RU" dirty="0" smtClean="0"/>
              <a:t>1.Їсти </a:t>
            </a:r>
            <a:r>
              <a:rPr lang="ru-RU" dirty="0" err="1" smtClean="0"/>
              <a:t>якомога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сирої</a:t>
            </a:r>
            <a:r>
              <a:rPr lang="ru-RU" dirty="0" smtClean="0"/>
              <a:t> </a:t>
            </a:r>
            <a:r>
              <a:rPr lang="ru-RU" dirty="0" err="1" smtClean="0"/>
              <a:t>моркви</a:t>
            </a:r>
            <a:r>
              <a:rPr lang="ru-RU" dirty="0" smtClean="0"/>
              <a:t>, </a:t>
            </a:r>
            <a:r>
              <a:rPr lang="ru-RU" dirty="0" err="1" smtClean="0"/>
              <a:t>пити</a:t>
            </a:r>
            <a:r>
              <a:rPr lang="ru-RU" dirty="0" smtClean="0"/>
              <a:t> </a:t>
            </a:r>
            <a:r>
              <a:rPr lang="ru-RU" dirty="0" err="1" smtClean="0"/>
              <a:t>морквяний</a:t>
            </a:r>
            <a:r>
              <a:rPr lang="ru-RU" dirty="0" smtClean="0"/>
              <a:t> </a:t>
            </a:r>
            <a:r>
              <a:rPr lang="ru-RU" dirty="0" err="1" smtClean="0"/>
              <a:t>сік</a:t>
            </a:r>
            <a:r>
              <a:rPr lang="ru-RU" dirty="0" smtClean="0"/>
              <a:t>, </a:t>
            </a:r>
            <a:r>
              <a:rPr lang="ru-RU" dirty="0" err="1" smtClean="0"/>
              <a:t>додаючи</a:t>
            </a:r>
            <a:r>
              <a:rPr lang="ru-RU" dirty="0" smtClean="0"/>
              <a:t> жир. </a:t>
            </a:r>
          </a:p>
          <a:p>
            <a:r>
              <a:rPr lang="ru-RU" dirty="0" smtClean="0"/>
              <a:t>2.Давати </a:t>
            </a:r>
            <a:r>
              <a:rPr lang="ru-RU" dirty="0" err="1" smtClean="0"/>
              <a:t>настій</a:t>
            </a:r>
            <a:r>
              <a:rPr lang="ru-RU" dirty="0" smtClean="0"/>
              <a:t> </a:t>
            </a:r>
            <a:r>
              <a:rPr lang="ru-RU" dirty="0" err="1" smtClean="0"/>
              <a:t>березових</a:t>
            </a:r>
            <a:r>
              <a:rPr lang="ru-RU" dirty="0" smtClean="0"/>
              <a:t> </a:t>
            </a:r>
            <a:r>
              <a:rPr lang="ru-RU" dirty="0" err="1" smtClean="0"/>
              <a:t>бруньок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сприяють</a:t>
            </a:r>
            <a:r>
              <a:rPr lang="ru-RU" dirty="0" smtClean="0"/>
              <a:t> </a:t>
            </a:r>
            <a:r>
              <a:rPr lang="ru-RU" dirty="0" err="1" smtClean="0"/>
              <a:t>вигнанню</a:t>
            </a:r>
            <a:r>
              <a:rPr lang="ru-RU" dirty="0" smtClean="0"/>
              <a:t> </a:t>
            </a:r>
            <a:r>
              <a:rPr lang="ru-RU" dirty="0" err="1" smtClean="0"/>
              <a:t>глистів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зміцнюють</a:t>
            </a:r>
            <a:r>
              <a:rPr lang="ru-RU" dirty="0" smtClean="0"/>
              <a:t> </a:t>
            </a:r>
            <a:r>
              <a:rPr lang="ru-RU" dirty="0" err="1" smtClean="0"/>
              <a:t>організм</a:t>
            </a:r>
            <a:r>
              <a:rPr lang="ru-RU" dirty="0" smtClean="0"/>
              <a:t>. </a:t>
            </a:r>
            <a:r>
              <a:rPr lang="ru-RU" dirty="0" err="1" smtClean="0"/>
              <a:t>Чайну</a:t>
            </a:r>
            <a:r>
              <a:rPr lang="ru-RU" dirty="0" smtClean="0"/>
              <a:t> ложку </a:t>
            </a:r>
            <a:r>
              <a:rPr lang="ru-RU" dirty="0" err="1" smtClean="0"/>
              <a:t>бруньок</a:t>
            </a:r>
            <a:r>
              <a:rPr lang="ru-RU" dirty="0" smtClean="0"/>
              <a:t> </a:t>
            </a:r>
            <a:r>
              <a:rPr lang="ru-RU" dirty="0" err="1" smtClean="0"/>
              <a:t>залити</a:t>
            </a:r>
            <a:r>
              <a:rPr lang="ru-RU" dirty="0" smtClean="0"/>
              <a:t> 200мл </a:t>
            </a:r>
            <a:r>
              <a:rPr lang="ru-RU" dirty="0" err="1" smtClean="0"/>
              <a:t>окропу</a:t>
            </a:r>
            <a:r>
              <a:rPr lang="ru-RU" dirty="0" smtClean="0"/>
              <a:t>, </a:t>
            </a:r>
            <a:r>
              <a:rPr lang="ru-RU" dirty="0" err="1" smtClean="0"/>
              <a:t>настояти</a:t>
            </a:r>
            <a:r>
              <a:rPr lang="ru-RU" dirty="0" smtClean="0"/>
              <a:t>. </a:t>
            </a:r>
            <a:r>
              <a:rPr lang="ru-RU" dirty="0" err="1" smtClean="0"/>
              <a:t>Приймати</a:t>
            </a:r>
            <a:r>
              <a:rPr lang="ru-RU" dirty="0" smtClean="0"/>
              <a:t> по 1\3-1\2 склянки 2 рази на день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тижня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Пити</a:t>
            </a:r>
            <a:r>
              <a:rPr lang="ru-RU" dirty="0" smtClean="0"/>
              <a:t> </a:t>
            </a:r>
            <a:r>
              <a:rPr lang="ru-RU" dirty="0" err="1" smtClean="0"/>
              <a:t>сік</a:t>
            </a:r>
            <a:r>
              <a:rPr lang="ru-RU" dirty="0" smtClean="0"/>
              <a:t> </a:t>
            </a:r>
            <a:r>
              <a:rPr lang="ru-RU" dirty="0" err="1" smtClean="0"/>
              <a:t>стиглої</a:t>
            </a:r>
            <a:r>
              <a:rPr lang="ru-RU" dirty="0" smtClean="0"/>
              <a:t> </a:t>
            </a:r>
            <a:r>
              <a:rPr lang="ru-RU" dirty="0" err="1" smtClean="0"/>
              <a:t>дині</a:t>
            </a:r>
            <a:r>
              <a:rPr lang="ru-RU" dirty="0" smtClean="0"/>
              <a:t> – до 200 мл, за </a:t>
            </a:r>
            <a:r>
              <a:rPr lang="ru-RU" dirty="0" err="1" smtClean="0"/>
              <a:t>умови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вона </a:t>
            </a:r>
            <a:r>
              <a:rPr lang="ru-RU" dirty="0" err="1" smtClean="0"/>
              <a:t>вирощена</a:t>
            </a:r>
            <a:r>
              <a:rPr lang="ru-RU" dirty="0" smtClean="0"/>
              <a:t> без </a:t>
            </a:r>
            <a:r>
              <a:rPr lang="ru-RU" dirty="0" err="1" smtClean="0"/>
              <a:t>застосуванням</a:t>
            </a:r>
            <a:r>
              <a:rPr lang="ru-RU" dirty="0" smtClean="0"/>
              <a:t> </a:t>
            </a:r>
            <a:r>
              <a:rPr lang="ru-RU" dirty="0" err="1" smtClean="0"/>
              <a:t>отрутохімікатів</a:t>
            </a:r>
            <a:r>
              <a:rPr lang="ru-RU" dirty="0" smtClean="0"/>
              <a:t> (</a:t>
            </a:r>
            <a:r>
              <a:rPr lang="ru-RU" dirty="0" err="1" smtClean="0"/>
              <a:t>інакше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сильне</a:t>
            </a:r>
            <a:r>
              <a:rPr lang="ru-RU" dirty="0" smtClean="0"/>
              <a:t> </a:t>
            </a:r>
            <a:r>
              <a:rPr lang="ru-RU" dirty="0" err="1" smtClean="0"/>
              <a:t>отруєння</a:t>
            </a:r>
            <a:r>
              <a:rPr lang="ru-RU" dirty="0" smtClean="0"/>
              <a:t>)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1376"/>
            <a:ext cx="8229600" cy="411724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Завдання об'єднайте групи збудників із їх представниками</a:t>
            </a:r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Перетворення</a:t>
            </a:r>
            <a:r>
              <a:rPr lang="ru-RU" dirty="0" smtClean="0"/>
              <a:t> </a:t>
            </a:r>
            <a:r>
              <a:rPr lang="ru-RU" dirty="0" err="1" smtClean="0"/>
              <a:t>яйця</a:t>
            </a:r>
            <a:r>
              <a:rPr lang="ru-RU" dirty="0" smtClean="0"/>
              <a:t> на личинку;</a:t>
            </a:r>
          </a:p>
          <a:p>
            <a:r>
              <a:rPr lang="ru-RU" dirty="0" err="1" smtClean="0"/>
              <a:t>Переміщення</a:t>
            </a:r>
            <a:r>
              <a:rPr lang="ru-RU" dirty="0" smtClean="0"/>
              <a:t> личинки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легенів</a:t>
            </a:r>
            <a:r>
              <a:rPr lang="ru-RU" dirty="0" smtClean="0"/>
              <a:t> у глотку;</a:t>
            </a:r>
          </a:p>
          <a:p>
            <a:r>
              <a:rPr lang="ru-RU" dirty="0" err="1" smtClean="0"/>
              <a:t>Запліднення</a:t>
            </a:r>
            <a:r>
              <a:rPr lang="ru-RU" dirty="0" smtClean="0"/>
              <a:t> </a:t>
            </a:r>
            <a:r>
              <a:rPr lang="ru-RU" dirty="0" err="1" smtClean="0"/>
              <a:t>яйцеклітини</a:t>
            </a:r>
            <a:r>
              <a:rPr lang="ru-RU" dirty="0" smtClean="0"/>
              <a:t> </a:t>
            </a:r>
            <a:r>
              <a:rPr lang="ru-RU" dirty="0" err="1" smtClean="0"/>
              <a:t>сперматозоїдом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Повторне</a:t>
            </a:r>
            <a:r>
              <a:rPr lang="ru-RU" dirty="0" smtClean="0"/>
              <a:t> </a:t>
            </a:r>
            <a:r>
              <a:rPr lang="ru-RU" dirty="0" err="1" smtClean="0"/>
              <a:t>потрапляння</a:t>
            </a:r>
            <a:r>
              <a:rPr lang="ru-RU" dirty="0" smtClean="0"/>
              <a:t> личинки в кишечник;</a:t>
            </a:r>
          </a:p>
          <a:p>
            <a:r>
              <a:rPr lang="ru-RU" dirty="0" err="1" smtClean="0"/>
              <a:t>Вихід</a:t>
            </a:r>
            <a:r>
              <a:rPr lang="ru-RU" dirty="0" smtClean="0"/>
              <a:t> </a:t>
            </a:r>
            <a:r>
              <a:rPr lang="ru-RU" dirty="0" err="1" smtClean="0"/>
              <a:t>яйця</a:t>
            </a:r>
            <a:r>
              <a:rPr lang="ru-RU" dirty="0" smtClean="0"/>
              <a:t> у </a:t>
            </a:r>
            <a:r>
              <a:rPr lang="ru-RU" dirty="0" err="1" smtClean="0"/>
              <a:t>зовнішнє</a:t>
            </a:r>
            <a:r>
              <a:rPr lang="ru-RU" dirty="0" smtClean="0"/>
              <a:t> </a:t>
            </a:r>
            <a:r>
              <a:rPr lang="ru-RU" dirty="0" err="1" smtClean="0"/>
              <a:t>середовище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личинки </a:t>
            </a:r>
            <a:r>
              <a:rPr lang="ru-RU" dirty="0" err="1" smtClean="0"/>
              <a:t>дорослої</a:t>
            </a:r>
            <a:r>
              <a:rPr lang="ru-RU" dirty="0" smtClean="0"/>
              <a:t> </a:t>
            </a:r>
            <a:r>
              <a:rPr lang="ru-RU" dirty="0" err="1" smtClean="0"/>
              <a:t>особини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Надходження</a:t>
            </a:r>
            <a:r>
              <a:rPr lang="ru-RU" dirty="0" smtClean="0"/>
              <a:t> </a:t>
            </a:r>
            <a:r>
              <a:rPr lang="ru-RU" dirty="0" err="1" smtClean="0"/>
              <a:t>яйця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немитими</a:t>
            </a:r>
            <a:r>
              <a:rPr lang="ru-RU" dirty="0" smtClean="0"/>
              <a:t> </a:t>
            </a:r>
            <a:r>
              <a:rPr lang="ru-RU" dirty="0" err="1" smtClean="0"/>
              <a:t>овочами</a:t>
            </a:r>
            <a:r>
              <a:rPr lang="ru-RU" dirty="0" smtClean="0"/>
              <a:t> в кишечник;</a:t>
            </a:r>
          </a:p>
          <a:p>
            <a:r>
              <a:rPr lang="ru-RU" dirty="0" err="1" smtClean="0"/>
              <a:t>Занесення</a:t>
            </a:r>
            <a:r>
              <a:rPr lang="ru-RU" dirty="0" smtClean="0"/>
              <a:t> личинки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кров’ю</a:t>
            </a:r>
            <a:r>
              <a:rPr lang="ru-RU" dirty="0" smtClean="0"/>
              <a:t> в </a:t>
            </a:r>
            <a:r>
              <a:rPr lang="ru-RU" dirty="0" err="1" smtClean="0"/>
              <a:t>легені</a:t>
            </a:r>
            <a:r>
              <a:rPr lang="ru-RU" dirty="0" smtClean="0"/>
              <a:t>;</a:t>
            </a:r>
          </a:p>
          <a:p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err="1" smtClean="0"/>
              <a:t>Визначте</a:t>
            </a:r>
            <a:r>
              <a:rPr lang="ru-RU" sz="2400" dirty="0" smtClean="0"/>
              <a:t> </a:t>
            </a:r>
            <a:r>
              <a:rPr lang="ru-RU" sz="2400" dirty="0" err="1" smtClean="0"/>
              <a:t>послідовність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етапів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життєвого</a:t>
            </a:r>
            <a:r>
              <a:rPr lang="ru-RU" sz="2400" dirty="0" smtClean="0"/>
              <a:t> циклу </a:t>
            </a:r>
            <a:r>
              <a:rPr lang="ru-RU" sz="2400" dirty="0" err="1" smtClean="0"/>
              <a:t>аскариди</a:t>
            </a:r>
            <a:r>
              <a:rPr lang="ru-RU" sz="2400" dirty="0" smtClean="0"/>
              <a:t> </a:t>
            </a:r>
            <a:r>
              <a:rPr lang="ru-RU" sz="2400" dirty="0" err="1" smtClean="0"/>
              <a:t>людської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20179481"/>
              </p:ext>
            </p:extLst>
          </p:nvPr>
        </p:nvGraphicFramePr>
        <p:xfrm>
          <a:off x="457200" y="1600200"/>
          <a:ext cx="7859216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Особливості інвазійних захворювань</a:t>
            </a:r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err="1" smtClean="0"/>
              <a:t>Розгляньте</a:t>
            </a:r>
            <a:r>
              <a:rPr lang="ru-RU" sz="2400" dirty="0" smtClean="0"/>
              <a:t> рисунки </a:t>
            </a:r>
            <a:r>
              <a:rPr lang="ru-RU" sz="2400" dirty="0" err="1" smtClean="0"/>
              <a:t>представників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паразитичних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червів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До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 вони належать? </a:t>
            </a:r>
          </a:p>
          <a:p>
            <a:r>
              <a:rPr lang="ru-RU" dirty="0" err="1" smtClean="0"/>
              <a:t>Розкажіть</a:t>
            </a:r>
            <a:r>
              <a:rPr lang="ru-RU" dirty="0" smtClean="0"/>
              <a:t> </a:t>
            </a:r>
            <a:r>
              <a:rPr lang="ru-RU" dirty="0" err="1" smtClean="0"/>
              <a:t>характерні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Содержимое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2935597" cy="1880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77072"/>
            <a:ext cx="3146392" cy="1894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33056"/>
            <a:ext cx="2816313" cy="1949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1556792"/>
            <a:ext cx="7992888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dirty="0" smtClean="0"/>
              <a:t>Будьте здорові!</a:t>
            </a:r>
          </a:p>
          <a:p>
            <a:pPr algn="ctr"/>
            <a:r>
              <a:rPr lang="uk-UA" sz="6000" dirty="0" smtClean="0"/>
              <a:t>Дякую за увагу!</a:t>
            </a:r>
            <a:endParaRPr lang="ru-RU" sz="6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635080" cy="4873752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 err="1" smtClean="0"/>
              <a:t>Трансмісивно</a:t>
            </a:r>
            <a:r>
              <a:rPr lang="uk-UA" b="1" dirty="0" smtClean="0"/>
              <a:t> </a:t>
            </a:r>
            <a:r>
              <a:rPr lang="uk-UA" dirty="0" smtClean="0"/>
              <a:t>(через укуси комах) – малярія, </a:t>
            </a:r>
            <a:r>
              <a:rPr lang="uk-UA" dirty="0" err="1" smtClean="0"/>
              <a:t>дирофіляріоз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uk-UA" b="1" dirty="0" err="1" smtClean="0"/>
              <a:t>Перорально</a:t>
            </a:r>
            <a:r>
              <a:rPr lang="uk-UA" dirty="0" smtClean="0"/>
              <a:t> - через </a:t>
            </a:r>
            <a:r>
              <a:rPr lang="uk-UA" b="1" i="1" dirty="0" smtClean="0"/>
              <a:t>м’ясо</a:t>
            </a:r>
            <a:r>
              <a:rPr lang="uk-UA" dirty="0" smtClean="0"/>
              <a:t> – трихінельоз, </a:t>
            </a:r>
            <a:r>
              <a:rPr lang="uk-UA" dirty="0" err="1" smtClean="0"/>
              <a:t>теніоз</a:t>
            </a:r>
            <a:r>
              <a:rPr lang="uk-UA" dirty="0" smtClean="0"/>
              <a:t>, </a:t>
            </a:r>
            <a:r>
              <a:rPr lang="uk-UA" dirty="0" err="1" smtClean="0"/>
              <a:t>теніарінхоз</a:t>
            </a:r>
            <a:r>
              <a:rPr lang="uk-UA" dirty="0" smtClean="0"/>
              <a:t>, токсоплазмоз та інші. </a:t>
            </a:r>
            <a:endParaRPr lang="ru-RU" dirty="0" smtClean="0"/>
          </a:p>
          <a:p>
            <a:r>
              <a:rPr lang="uk-UA" dirty="0" smtClean="0"/>
              <a:t>через недостатньо оброблену </a:t>
            </a:r>
            <a:r>
              <a:rPr lang="uk-UA" b="1" i="1" dirty="0" smtClean="0"/>
              <a:t>рибу та молюсків </a:t>
            </a:r>
            <a:r>
              <a:rPr lang="uk-UA" dirty="0" smtClean="0"/>
              <a:t>– </a:t>
            </a:r>
            <a:r>
              <a:rPr lang="uk-UA" dirty="0" err="1" smtClean="0"/>
              <a:t>опісторхоз</a:t>
            </a:r>
            <a:r>
              <a:rPr lang="uk-UA" dirty="0" smtClean="0"/>
              <a:t>, </a:t>
            </a:r>
            <a:r>
              <a:rPr lang="uk-UA" dirty="0" err="1" smtClean="0"/>
              <a:t>клонорхоз</a:t>
            </a:r>
            <a:r>
              <a:rPr lang="uk-UA" dirty="0" smtClean="0"/>
              <a:t>, </a:t>
            </a:r>
            <a:r>
              <a:rPr lang="uk-UA" dirty="0" err="1" smtClean="0"/>
              <a:t>фасциольоз</a:t>
            </a:r>
            <a:r>
              <a:rPr lang="uk-UA" dirty="0" smtClean="0"/>
              <a:t>, </a:t>
            </a:r>
            <a:r>
              <a:rPr lang="uk-UA" dirty="0" err="1" smtClean="0"/>
              <a:t>діфілоботриоз</a:t>
            </a:r>
            <a:r>
              <a:rPr lang="uk-UA" dirty="0" smtClean="0"/>
              <a:t>, </a:t>
            </a:r>
            <a:r>
              <a:rPr lang="uk-UA" dirty="0" err="1" smtClean="0"/>
              <a:t>анізакідоз</a:t>
            </a:r>
            <a:r>
              <a:rPr lang="uk-UA" dirty="0" smtClean="0"/>
              <a:t> та інші.</a:t>
            </a:r>
            <a:endParaRPr lang="ru-RU" dirty="0" smtClean="0"/>
          </a:p>
          <a:p>
            <a:r>
              <a:rPr lang="uk-UA" b="1" dirty="0" smtClean="0"/>
              <a:t>Контактно </a:t>
            </a:r>
            <a:r>
              <a:rPr lang="uk-UA" dirty="0" smtClean="0"/>
              <a:t>- від собаки можна заразитися ехінококом, </a:t>
            </a:r>
            <a:r>
              <a:rPr lang="uk-UA" dirty="0" err="1" smtClean="0"/>
              <a:t>токсокарою</a:t>
            </a:r>
            <a:r>
              <a:rPr lang="uk-UA" dirty="0" smtClean="0"/>
              <a:t>. Собака через вологе дихання розсіює яйця на відстань до 5 м (кішка – до 3 м!). </a:t>
            </a:r>
          </a:p>
          <a:p>
            <a:r>
              <a:rPr lang="uk-UA" dirty="0" smtClean="0"/>
              <a:t>Блохи, мухи, таргани також є переносниками яєць глистів та цист найпростіших.</a:t>
            </a:r>
            <a:endParaRPr lang="ru-RU" dirty="0" smtClean="0"/>
          </a:p>
          <a:p>
            <a:r>
              <a:rPr lang="uk-UA" b="1" dirty="0" smtClean="0"/>
              <a:t>від людини </a:t>
            </a:r>
            <a:r>
              <a:rPr lang="uk-UA" dirty="0" smtClean="0"/>
              <a:t>можна заразитися ентеробіозом, </a:t>
            </a:r>
            <a:r>
              <a:rPr lang="uk-UA" dirty="0" err="1" smtClean="0"/>
              <a:t>гіменолепідіозом</a:t>
            </a:r>
            <a:r>
              <a:rPr lang="uk-UA" dirty="0" smtClean="0"/>
              <a:t>, </a:t>
            </a:r>
            <a:r>
              <a:rPr lang="uk-UA" dirty="0" err="1" smtClean="0"/>
              <a:t>педикульозом</a:t>
            </a:r>
            <a:r>
              <a:rPr lang="uk-UA" dirty="0" smtClean="0"/>
              <a:t>, демодекозом, сверблячкою.</a:t>
            </a:r>
            <a:endParaRPr lang="ru-RU" dirty="0" smtClean="0"/>
          </a:p>
          <a:p>
            <a:r>
              <a:rPr lang="uk-UA" b="1" dirty="0" smtClean="0"/>
              <a:t>через шкіру </a:t>
            </a:r>
            <a:r>
              <a:rPr lang="uk-UA" dirty="0" smtClean="0"/>
              <a:t>– кишкова вугриця, анкілостома. Інвазійна личинка цих збудників потрапляє через шкіру, навіть непошкоджену.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Як паразити потрапляють в організм людини?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1196752"/>
            <a:ext cx="1872208" cy="1271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5229200"/>
            <a:ext cx="1922156" cy="12253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3933056"/>
            <a:ext cx="1944216" cy="1199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2564904"/>
            <a:ext cx="1944216" cy="12896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b="1" dirty="0" smtClean="0"/>
              <a:t>через брудні руки</a:t>
            </a:r>
            <a:r>
              <a:rPr lang="uk-UA" dirty="0" smtClean="0"/>
              <a:t>, через погано миті овочі, фрукти, зелень – аскаридоз, трихоцефальоз, </a:t>
            </a:r>
            <a:r>
              <a:rPr lang="uk-UA" dirty="0" err="1" smtClean="0"/>
              <a:t>токсокароз</a:t>
            </a:r>
            <a:r>
              <a:rPr lang="uk-UA" dirty="0" smtClean="0"/>
              <a:t>, </a:t>
            </a:r>
            <a:r>
              <a:rPr lang="uk-UA" dirty="0" err="1" smtClean="0"/>
              <a:t>фасциольоз</a:t>
            </a:r>
            <a:r>
              <a:rPr lang="uk-UA" dirty="0" smtClean="0"/>
              <a:t>, </a:t>
            </a:r>
            <a:r>
              <a:rPr lang="uk-UA" dirty="0" err="1" smtClean="0"/>
              <a:t>стронгилоїдоз</a:t>
            </a:r>
            <a:r>
              <a:rPr lang="uk-UA" dirty="0" smtClean="0"/>
              <a:t>, лямбліоз. </a:t>
            </a:r>
          </a:p>
          <a:p>
            <a:r>
              <a:rPr lang="uk-UA" b="1" dirty="0" smtClean="0"/>
              <a:t>на шерсті домашніх тварин </a:t>
            </a:r>
            <a:r>
              <a:rPr lang="uk-UA" dirty="0" smtClean="0"/>
              <a:t>можуть бути яйця аскарид і </a:t>
            </a:r>
            <a:r>
              <a:rPr lang="uk-UA" dirty="0" err="1" smtClean="0"/>
              <a:t>токсокар</a:t>
            </a:r>
            <a:r>
              <a:rPr lang="uk-UA" dirty="0" smtClean="0"/>
              <a:t>, спори лямблії. </a:t>
            </a:r>
          </a:p>
          <a:p>
            <a:r>
              <a:rPr lang="uk-UA" b="1" dirty="0" smtClean="0"/>
              <a:t>через предмети побуту </a:t>
            </a:r>
            <a:r>
              <a:rPr lang="uk-UA" dirty="0" err="1" smtClean="0"/>
              <a:t>-яйця</a:t>
            </a:r>
            <a:r>
              <a:rPr lang="uk-UA" dirty="0" smtClean="0"/>
              <a:t> гостриків зберігають життєздатність до 6 місяців і через пил, іграшки, килими, натільну і постільну білизну і руки потрапляють у травний тракт.</a:t>
            </a:r>
            <a:endParaRPr lang="ru-RU" dirty="0" smtClean="0"/>
          </a:p>
          <a:p>
            <a:r>
              <a:rPr lang="uk-UA" b="1" dirty="0" smtClean="0"/>
              <a:t>через воду </a:t>
            </a:r>
            <a:r>
              <a:rPr lang="uk-UA" dirty="0" smtClean="0"/>
              <a:t>з відкритих водоймищ – лямбліоз, </a:t>
            </a:r>
            <a:r>
              <a:rPr lang="uk-UA" dirty="0" err="1" smtClean="0"/>
              <a:t>акантамебіаз</a:t>
            </a:r>
            <a:r>
              <a:rPr lang="uk-UA" dirty="0" smtClean="0"/>
              <a:t>, </a:t>
            </a:r>
            <a:r>
              <a:rPr lang="uk-UA" dirty="0" err="1" smtClean="0"/>
              <a:t>неглеріоз</a:t>
            </a:r>
            <a:r>
              <a:rPr lang="uk-UA" dirty="0" smtClean="0"/>
              <a:t>, </a:t>
            </a:r>
            <a:r>
              <a:rPr lang="uk-UA" dirty="0" err="1" smtClean="0"/>
              <a:t>фасциольоз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uk-UA" b="1" dirty="0" smtClean="0"/>
              <a:t>тропічні хвороби </a:t>
            </a:r>
            <a:r>
              <a:rPr lang="uk-UA" dirty="0" smtClean="0"/>
              <a:t>, на які людина може захворіти, перебуваючи в тропічних країнах  під час відпустки – це лейшманіози, трипаносомози, тропічні філяріози, </a:t>
            </a:r>
            <a:r>
              <a:rPr lang="uk-UA" dirty="0" err="1" smtClean="0"/>
              <a:t>шистосомози</a:t>
            </a:r>
            <a:r>
              <a:rPr lang="uk-UA" dirty="0" smtClean="0"/>
              <a:t>, дракункульоз. </a:t>
            </a:r>
          </a:p>
          <a:p>
            <a:pPr lvl="0"/>
            <a:r>
              <a:rPr lang="ru-RU" b="1" dirty="0" err="1" smtClean="0"/>
              <a:t>трансплацентарний</a:t>
            </a:r>
            <a:r>
              <a:rPr lang="ru-RU" dirty="0" smtClean="0"/>
              <a:t> - </a:t>
            </a:r>
            <a:r>
              <a:rPr lang="ru-RU" dirty="0" err="1" smtClean="0"/>
              <a:t>проникнення</a:t>
            </a:r>
            <a:r>
              <a:rPr lang="ru-RU" dirty="0" smtClean="0"/>
              <a:t> </a:t>
            </a:r>
            <a:r>
              <a:rPr lang="ru-RU" dirty="0" err="1" smtClean="0"/>
              <a:t>збудника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зараженої</a:t>
            </a:r>
            <a:r>
              <a:rPr lang="ru-RU" dirty="0" smtClean="0"/>
              <a:t> </a:t>
            </a:r>
            <a:r>
              <a:rPr lang="ru-RU" dirty="0" err="1" smtClean="0"/>
              <a:t>вагітної</a:t>
            </a:r>
            <a:r>
              <a:rPr lang="ru-RU" dirty="0" smtClean="0"/>
              <a:t> </a:t>
            </a:r>
            <a:r>
              <a:rPr lang="ru-RU" dirty="0" err="1" smtClean="0"/>
              <a:t>жінки</a:t>
            </a:r>
            <a:r>
              <a:rPr lang="ru-RU" dirty="0" smtClean="0"/>
              <a:t> в </a:t>
            </a:r>
            <a:r>
              <a:rPr lang="ru-RU" dirty="0" err="1" smtClean="0"/>
              <a:t>організм</a:t>
            </a:r>
            <a:r>
              <a:rPr lang="ru-RU" dirty="0" smtClean="0"/>
              <a:t> плода через плаценту.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Як паразити потрапляють в організм людини?</a:t>
            </a:r>
            <a:endParaRPr lang="ru-RU" dirty="0"/>
          </a:p>
        </p:txBody>
      </p:sp>
      <p:pic>
        <p:nvPicPr>
          <p:cNvPr id="4" name="Picture 7" descr="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517232"/>
            <a:ext cx="1295139" cy="116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7740352" y="1844824"/>
          <a:ext cx="1116180" cy="1224136"/>
        </p:xfrm>
        <a:graphic>
          <a:graphicData uri="http://schemas.openxmlformats.org/presentationml/2006/ole">
            <p:oleObj spid="_x0000_s1028" name="Фотография Photo Editor" r:id="rId4" imgW="980952" imgH="107647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/>
          <a:lstStyle/>
          <a:p>
            <a:pPr algn="ctr"/>
            <a:r>
              <a:rPr lang="uk-UA" dirty="0" err="1" smtClean="0"/>
              <a:t>Протозойні</a:t>
            </a:r>
            <a:r>
              <a:rPr lang="uk-UA" dirty="0" smtClean="0"/>
              <a:t> хвороби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6444208" cy="492442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sz="2900" dirty="0" smtClean="0"/>
              <a:t>Найбільш відомі паразитарні хвороби, які викликаються найпростішими – амебіаз, токсоплазмоз, </a:t>
            </a:r>
            <a:r>
              <a:rPr lang="uk-UA" sz="2900" dirty="0" err="1" smtClean="0"/>
              <a:t>трихомоніаз</a:t>
            </a:r>
            <a:r>
              <a:rPr lang="uk-UA" sz="2900" dirty="0" smtClean="0"/>
              <a:t>, </a:t>
            </a:r>
            <a:r>
              <a:rPr lang="uk-UA" sz="2900" dirty="0" err="1" smtClean="0"/>
              <a:t>лябліоз</a:t>
            </a:r>
            <a:r>
              <a:rPr lang="uk-UA" sz="2900" dirty="0" smtClean="0"/>
              <a:t>. </a:t>
            </a:r>
            <a:endParaRPr lang="ru-RU" sz="2900" dirty="0" smtClean="0"/>
          </a:p>
          <a:p>
            <a:pPr algn="just"/>
            <a:r>
              <a:rPr lang="uk-UA" sz="2900" dirty="0" smtClean="0"/>
              <a:t>При </a:t>
            </a:r>
            <a:r>
              <a:rPr lang="uk-UA" sz="2900" b="1" i="1" dirty="0" smtClean="0"/>
              <a:t>амебіазі</a:t>
            </a:r>
            <a:r>
              <a:rPr lang="uk-UA" sz="2900" dirty="0" smtClean="0"/>
              <a:t> резервуар та джерело інвазії – люди, хворі гострим або хронічним амебіазом. Механізм передачі – фекально-оральний; основні шляхи передачі – харчовий (особливо з овочами й зеленю), водна та побутова передачі. </a:t>
            </a:r>
          </a:p>
          <a:p>
            <a:pPr algn="just"/>
            <a:r>
              <a:rPr lang="ru-RU" sz="2900" dirty="0" err="1" smtClean="0"/>
              <a:t>Зазвичай</a:t>
            </a:r>
            <a:r>
              <a:rPr lang="ru-RU" sz="2900" dirty="0" smtClean="0"/>
              <a:t> </a:t>
            </a:r>
            <a:r>
              <a:rPr lang="ru-RU" sz="2900" dirty="0" err="1" smtClean="0"/>
              <a:t>ця</a:t>
            </a:r>
            <a:r>
              <a:rPr lang="ru-RU" sz="2900" dirty="0" smtClean="0"/>
              <a:t> амеба </a:t>
            </a:r>
            <a:r>
              <a:rPr lang="ru-RU" sz="2900" dirty="0" err="1" smtClean="0"/>
              <a:t>живе</a:t>
            </a:r>
            <a:r>
              <a:rPr lang="ru-RU" sz="2900" dirty="0" smtClean="0"/>
              <a:t> в </a:t>
            </a:r>
            <a:r>
              <a:rPr lang="ru-RU" sz="2900" dirty="0" err="1" smtClean="0"/>
              <a:t>товстому</a:t>
            </a:r>
            <a:r>
              <a:rPr lang="ru-RU" sz="2900" dirty="0" smtClean="0"/>
              <a:t> кишечник </a:t>
            </a:r>
            <a:r>
              <a:rPr lang="ru-RU" sz="2900" dirty="0" err="1" smtClean="0"/>
              <a:t>й</a:t>
            </a:r>
            <a:r>
              <a:rPr lang="ru-RU" sz="2900" dirty="0" smtClean="0"/>
              <a:t> живиться </a:t>
            </a:r>
            <a:r>
              <a:rPr lang="ru-RU" sz="2900" dirty="0" err="1" smtClean="0"/>
              <a:t>його</a:t>
            </a:r>
            <a:r>
              <a:rPr lang="ru-RU" sz="2900" dirty="0" smtClean="0"/>
              <a:t> </a:t>
            </a:r>
            <a:r>
              <a:rPr lang="ru-RU" sz="2900" dirty="0" err="1" smtClean="0"/>
              <a:t>мікрофлорою</a:t>
            </a:r>
            <a:r>
              <a:rPr lang="ru-RU" sz="2900" dirty="0" smtClean="0"/>
              <a:t>. Але в </a:t>
            </a:r>
            <a:r>
              <a:rPr lang="ru-RU" sz="2900" dirty="0" err="1" smtClean="0"/>
              <a:t>деяких</a:t>
            </a:r>
            <a:r>
              <a:rPr lang="ru-RU" sz="2900" dirty="0" smtClean="0"/>
              <a:t> </a:t>
            </a:r>
            <a:r>
              <a:rPr lang="ru-RU" sz="2900" dirty="0" err="1" smtClean="0"/>
              <a:t>випадках</a:t>
            </a:r>
            <a:r>
              <a:rPr lang="ru-RU" sz="2900" dirty="0" smtClean="0"/>
              <a:t> вона </a:t>
            </a:r>
            <a:r>
              <a:rPr lang="ru-RU" sz="2900" dirty="0" err="1" smtClean="0"/>
              <a:t>починає</a:t>
            </a:r>
            <a:r>
              <a:rPr lang="ru-RU" sz="2900" dirty="0" smtClean="0"/>
              <a:t> </a:t>
            </a:r>
            <a:r>
              <a:rPr lang="ru-RU" sz="2900" dirty="0" err="1" smtClean="0"/>
              <a:t>поїдати</a:t>
            </a:r>
            <a:r>
              <a:rPr lang="ru-RU" sz="2900" dirty="0" smtClean="0"/>
              <a:t> </a:t>
            </a:r>
            <a:r>
              <a:rPr lang="ru-RU" sz="2900" dirty="0" err="1" smtClean="0"/>
              <a:t>клітини</a:t>
            </a:r>
            <a:r>
              <a:rPr lang="ru-RU" sz="2900" dirty="0" smtClean="0"/>
              <a:t> </a:t>
            </a:r>
            <a:r>
              <a:rPr lang="ru-RU" sz="2900" dirty="0" err="1" smtClean="0"/>
              <a:t>слизової</a:t>
            </a:r>
            <a:r>
              <a:rPr lang="ru-RU" sz="2900" dirty="0" smtClean="0"/>
              <a:t> </a:t>
            </a:r>
            <a:r>
              <a:rPr lang="ru-RU" sz="2900" dirty="0" err="1" smtClean="0"/>
              <a:t>оболонки</a:t>
            </a:r>
            <a:r>
              <a:rPr lang="ru-RU" sz="2900" dirty="0" smtClean="0"/>
              <a:t> кишечнику, </a:t>
            </a:r>
            <a:r>
              <a:rPr lang="ru-RU" sz="2900" dirty="0" err="1" smtClean="0"/>
              <a:t>спричиняючи</a:t>
            </a:r>
            <a:r>
              <a:rPr lang="ru-RU" sz="2900" dirty="0" smtClean="0"/>
              <a:t> </a:t>
            </a:r>
            <a:r>
              <a:rPr lang="ru-RU" sz="2900" dirty="0" err="1" smtClean="0"/>
              <a:t>утворення</a:t>
            </a:r>
            <a:r>
              <a:rPr lang="ru-RU" sz="2900" dirty="0" smtClean="0"/>
              <a:t> </a:t>
            </a:r>
            <a:r>
              <a:rPr lang="ru-RU" sz="2900" dirty="0" err="1" smtClean="0"/>
              <a:t>виразок</a:t>
            </a:r>
            <a:r>
              <a:rPr lang="ru-RU" sz="2900" dirty="0" smtClean="0"/>
              <a:t>. </a:t>
            </a:r>
            <a:r>
              <a:rPr lang="ru-RU" sz="2900" dirty="0" err="1" smtClean="0"/>
              <a:t>Дизентерійна</a:t>
            </a:r>
            <a:r>
              <a:rPr lang="ru-RU" sz="2900" dirty="0" smtClean="0"/>
              <a:t> амеба </a:t>
            </a:r>
            <a:r>
              <a:rPr lang="ru-RU" sz="2900" dirty="0" err="1" smtClean="0"/>
              <a:t>здатна</a:t>
            </a:r>
            <a:r>
              <a:rPr lang="ru-RU" sz="2900" dirty="0" smtClean="0"/>
              <a:t> </a:t>
            </a:r>
            <a:r>
              <a:rPr lang="ru-RU" sz="2900" dirty="0" err="1" smtClean="0"/>
              <a:t>проникати</a:t>
            </a:r>
            <a:r>
              <a:rPr lang="ru-RU" sz="2900" dirty="0" smtClean="0"/>
              <a:t> в </a:t>
            </a:r>
            <a:r>
              <a:rPr lang="ru-RU" sz="2900" dirty="0" err="1" smtClean="0"/>
              <a:t>лімфатичні</a:t>
            </a:r>
            <a:r>
              <a:rPr lang="ru-RU" sz="2900" dirty="0" smtClean="0"/>
              <a:t> </a:t>
            </a:r>
            <a:r>
              <a:rPr lang="ru-RU" sz="2900" dirty="0" err="1" smtClean="0"/>
              <a:t>судини</a:t>
            </a:r>
            <a:r>
              <a:rPr lang="ru-RU" sz="2900" dirty="0" smtClean="0"/>
              <a:t>, а </a:t>
            </a:r>
            <a:r>
              <a:rPr lang="ru-RU" sz="2900" dirty="0" err="1" smtClean="0"/>
              <a:t>потім</a:t>
            </a:r>
            <a:r>
              <a:rPr lang="ru-RU" sz="2900" dirty="0" smtClean="0"/>
              <a:t> у </a:t>
            </a:r>
            <a:r>
              <a:rPr lang="ru-RU" sz="2900" dirty="0" err="1" smtClean="0"/>
              <a:t>різні</a:t>
            </a:r>
            <a:r>
              <a:rPr lang="ru-RU" sz="2900" dirty="0" smtClean="0"/>
              <a:t> </a:t>
            </a:r>
            <a:r>
              <a:rPr lang="ru-RU" sz="2900" dirty="0" err="1" smtClean="0"/>
              <a:t>внутрішні</a:t>
            </a:r>
            <a:r>
              <a:rPr lang="ru-RU" sz="2900" dirty="0" smtClean="0"/>
              <a:t> </a:t>
            </a:r>
            <a:r>
              <a:rPr lang="ru-RU" sz="2900" dirty="0" err="1" smtClean="0"/>
              <a:t>органи</a:t>
            </a:r>
            <a:r>
              <a:rPr lang="ru-RU" sz="2900" dirty="0" smtClean="0"/>
              <a:t> </a:t>
            </a:r>
            <a:r>
              <a:rPr lang="ru-RU" sz="2900" dirty="0" err="1" smtClean="0"/>
              <a:t>й</a:t>
            </a:r>
            <a:r>
              <a:rPr lang="ru-RU" sz="2900" dirty="0" smtClean="0"/>
              <a:t> </a:t>
            </a:r>
            <a:r>
              <a:rPr lang="ru-RU" sz="2900" dirty="0" err="1" smtClean="0"/>
              <a:t>утворювати</a:t>
            </a:r>
            <a:r>
              <a:rPr lang="ru-RU" sz="2900" dirty="0" smtClean="0"/>
              <a:t> там </a:t>
            </a:r>
            <a:r>
              <a:rPr lang="ru-RU" sz="2900" dirty="0" err="1" smtClean="0"/>
              <a:t>небезпечні</a:t>
            </a:r>
            <a:r>
              <a:rPr lang="ru-RU" sz="2900" dirty="0" smtClean="0"/>
              <a:t> </a:t>
            </a:r>
            <a:r>
              <a:rPr lang="ru-RU" sz="2900" dirty="0" err="1" smtClean="0"/>
              <a:t>нариви</a:t>
            </a:r>
            <a:r>
              <a:rPr lang="ru-RU" sz="2900" dirty="0" smtClean="0"/>
              <a:t>.</a:t>
            </a:r>
          </a:p>
          <a:p>
            <a:pPr algn="just"/>
            <a:endParaRPr lang="ru-RU" sz="2900" dirty="0" smtClean="0"/>
          </a:p>
          <a:p>
            <a:endParaRPr lang="ru-RU" dirty="0"/>
          </a:p>
        </p:txBody>
      </p:sp>
      <p:pic>
        <p:nvPicPr>
          <p:cNvPr id="20482" name="Picture 2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060848"/>
            <a:ext cx="21602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404665"/>
          <a:ext cx="8424936" cy="5357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/>
                <a:gridCol w="1926214"/>
                <a:gridCol w="1944216"/>
                <a:gridCol w="2448272"/>
              </a:tblGrid>
              <a:tr h="559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Паразитичні найпростіші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Місце паразитування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Захворювання,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які спричинює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Засоби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профілактики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18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latin typeface="Times New Roman"/>
                          <a:ea typeface="SimSun"/>
                          <a:cs typeface="Times New Roman"/>
                        </a:rPr>
                        <a:t>   </a:t>
                      </a:r>
                      <a:r>
                        <a:rPr lang="uk-UA" sz="1200" b="1" i="1" dirty="0" smtClean="0">
                          <a:latin typeface="Times New Roman"/>
                          <a:ea typeface="SimSun"/>
                          <a:cs typeface="Times New Roman"/>
                        </a:rPr>
                        <a:t>Дизентерійна </a:t>
                      </a:r>
                      <a:r>
                        <a:rPr lang="uk-UA" sz="1200" b="1" i="1" dirty="0">
                          <a:latin typeface="Times New Roman"/>
                          <a:ea typeface="SimSun"/>
                          <a:cs typeface="Times New Roman"/>
                        </a:rPr>
                        <a:t>амеба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SimSun"/>
                          <a:cs typeface="Times New Roman"/>
                        </a:rPr>
                        <a:t>Кишечник людини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SimSun"/>
                          <a:cs typeface="Times New Roman"/>
                        </a:rPr>
                        <a:t>Дизентерія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SimSun"/>
                          <a:cs typeface="Times New Roman"/>
                        </a:rPr>
                        <a:t>Не вживати сиру воду, не миті фрукти, овочі, дотримуватися правил гігієни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18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latin typeface="Times New Roman"/>
                          <a:ea typeface="SimSun"/>
                          <a:cs typeface="Times New Roman"/>
                        </a:rPr>
                        <a:t>       </a:t>
                      </a:r>
                      <a:r>
                        <a:rPr lang="uk-UA" sz="1200" b="1" i="1" dirty="0" smtClean="0">
                          <a:latin typeface="Times New Roman"/>
                          <a:ea typeface="SimSun"/>
                          <a:cs typeface="Times New Roman"/>
                        </a:rPr>
                        <a:t>Трипаносома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SimSun"/>
                          <a:cs typeface="Times New Roman"/>
                        </a:rPr>
                        <a:t>Організм людини (кров, спинномозкова рідина)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SimSun"/>
                          <a:cs typeface="Times New Roman"/>
                        </a:rPr>
                        <a:t>Сонна хвороба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SimSun"/>
                          <a:cs typeface="Times New Roman"/>
                        </a:rPr>
                        <a:t>Боротьба з переносником — мухою цеце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8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latin typeface="Times New Roman"/>
                          <a:ea typeface="SimSun"/>
                          <a:cs typeface="Times New Roman"/>
                        </a:rPr>
                        <a:t>  </a:t>
                      </a:r>
                      <a:r>
                        <a:rPr lang="uk-UA" sz="1200" b="1" i="1" dirty="0" smtClean="0">
                          <a:latin typeface="Times New Roman"/>
                          <a:ea typeface="SimSun"/>
                          <a:cs typeface="Times New Roman"/>
                        </a:rPr>
                        <a:t>Малярійний плазмодій</a:t>
                      </a:r>
                      <a:endParaRPr lang="en-US" sz="1200" b="1" i="1" dirty="0" smtClean="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SimSun"/>
                          <a:cs typeface="Times New Roman"/>
                        </a:rPr>
                        <a:t>Організм людини (клітини печінки, клітини крові)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SimSun"/>
                          <a:cs typeface="Times New Roman"/>
                        </a:rPr>
                        <a:t>Малярія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SimSun"/>
                          <a:cs typeface="Times New Roman"/>
                        </a:rPr>
                        <a:t>Боротьба з малярійними комарами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18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latin typeface="Times New Roman"/>
                          <a:ea typeface="SimSun"/>
                          <a:cs typeface="Times New Roman"/>
                        </a:rPr>
                        <a:t>           </a:t>
                      </a:r>
                      <a:r>
                        <a:rPr lang="uk-UA" sz="1200" b="1" i="1" dirty="0" smtClean="0">
                          <a:latin typeface="Times New Roman"/>
                          <a:ea typeface="SimSun"/>
                          <a:cs typeface="Times New Roman"/>
                        </a:rPr>
                        <a:t>Лямблії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SimSun"/>
                          <a:cs typeface="Times New Roman"/>
                        </a:rPr>
                        <a:t>Кишечник людини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проток</a:t>
                      </a:r>
                      <a:r>
                        <a:rPr lang="uk-UA" sz="120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печінки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SimSun"/>
                          <a:cs typeface="Times New Roman"/>
                        </a:rPr>
                        <a:t>Лямбліоз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SimSun"/>
                          <a:cs typeface="Times New Roman"/>
                        </a:rPr>
                        <a:t>Не вживати сиру воду, не миті фрукти, овочі, дотримуватися правил гігієни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Рисунок 4" descr="http://medicina.ua/content/images/lia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941168"/>
            <a:ext cx="1162279" cy="7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6" descr="http://health-medicine.info/wp-content/uploads/%D1%82%D1%80%D0%B8%D0%BF%D0%B0%D0%BD%D0%BE%D1%81%D0%BE%D0%BC%D0%BE%D0%B7-e14418739626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76872"/>
            <a:ext cx="13002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3" descr="http://www.naturalist.if.ua/wp-content/plasmodium-http_medilinks_blogspot_c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01008"/>
            <a:ext cx="14001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5" descr="H:\квитанции\скачанные файл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196752"/>
            <a:ext cx="1184151" cy="78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390</TotalTime>
  <Words>3229</Words>
  <Application>Microsoft Office PowerPoint</Application>
  <PresentationFormat>Экран (4:3)</PresentationFormat>
  <Paragraphs>306</Paragraphs>
  <Slides>51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3" baseType="lpstr">
      <vt:lpstr>Бумажная</vt:lpstr>
      <vt:lpstr>Фотография Photo Editor</vt:lpstr>
      <vt:lpstr>Інвазійні захворювання та їх профілактика</vt:lpstr>
      <vt:lpstr>Слайд 2</vt:lpstr>
      <vt:lpstr>Паразитичні тваринні організми</vt:lpstr>
      <vt:lpstr>Інвазійні захворювання</vt:lpstr>
      <vt:lpstr>Особливості інвазійних захворювань</vt:lpstr>
      <vt:lpstr>Як паразити потрапляють в організм людини?</vt:lpstr>
      <vt:lpstr>Як паразити потрапляють в організм людини?</vt:lpstr>
      <vt:lpstr>Протозойні хвороби</vt:lpstr>
      <vt:lpstr>Слайд 9</vt:lpstr>
      <vt:lpstr>Лямбліоз</vt:lpstr>
      <vt:lpstr>Сонна хвороба</vt:lpstr>
      <vt:lpstr>Малярія</vt:lpstr>
      <vt:lpstr>Протозойні хвороби</vt:lpstr>
      <vt:lpstr>Токсоплазмо́з</vt:lpstr>
      <vt:lpstr>Лейшманіо́зи </vt:lpstr>
      <vt:lpstr>Гельмінтози – глистяні захворювання</vt:lpstr>
      <vt:lpstr>Дирофіляріоз</vt:lpstr>
      <vt:lpstr>     Дирофіляріоз</vt:lpstr>
      <vt:lpstr>Фасціольоз</vt:lpstr>
      <vt:lpstr>Трихінельоз</vt:lpstr>
      <vt:lpstr>Трихінельоз</vt:lpstr>
      <vt:lpstr>Аскаридоз</vt:lpstr>
      <vt:lpstr> Вугриця кишкова</vt:lpstr>
      <vt:lpstr>Токсокароз</vt:lpstr>
      <vt:lpstr>Однокамерний ехінококоз</vt:lpstr>
      <vt:lpstr>Ехінококо́з</vt:lpstr>
      <vt:lpstr>Печінковий сисун</vt:lpstr>
      <vt:lpstr>Котячий сисун </vt:lpstr>
      <vt:lpstr>Бичачий ціп’як </vt:lpstr>
      <vt:lpstr>Ціп’яки cвинячий та бичачий </vt:lpstr>
      <vt:lpstr>Фіноз</vt:lpstr>
      <vt:lpstr>Стьожак широкий</vt:lpstr>
      <vt:lpstr>Дракункульоз  (хвороба ришти)</vt:lpstr>
      <vt:lpstr>Гострики</vt:lpstr>
      <vt:lpstr>Симптоми зараження гельмінтами</vt:lpstr>
      <vt:lpstr>Кліщі</vt:lpstr>
      <vt:lpstr>Демодеко́з </vt:lpstr>
      <vt:lpstr>Слайд 38</vt:lpstr>
      <vt:lpstr>Воші</vt:lpstr>
      <vt:lpstr>Лобковий педикульоз,  фтиріоз</vt:lpstr>
      <vt:lpstr>Блохи</vt:lpstr>
      <vt:lpstr>Піщана блоха</vt:lpstr>
      <vt:lpstr>Кандіру</vt:lpstr>
      <vt:lpstr>Сучасна діагностика</vt:lpstr>
      <vt:lpstr>профілактика зараження гельмінтами</vt:lpstr>
      <vt:lpstr>Слайд 46</vt:lpstr>
      <vt:lpstr>Лікування гельмінтозів</vt:lpstr>
      <vt:lpstr>Завдання об'єднайте групи збудників із їх представниками</vt:lpstr>
      <vt:lpstr>Визначте послідовність етапів життєвого циклу аскариди людської: </vt:lpstr>
      <vt:lpstr>Розгляньте рисунки представників паразитичних червів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Інвазійні захворювання та їх профілактика</dc:title>
  <cp:lastModifiedBy>Руслан Аминов</cp:lastModifiedBy>
  <cp:revision>47</cp:revision>
  <dcterms:modified xsi:type="dcterms:W3CDTF">2024-10-18T07:39:56Z</dcterms:modified>
</cp:coreProperties>
</file>