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F9F23-A993-4B3E-8049-4DA20A148D36}" type="doc">
      <dgm:prSet loTypeId="urn:microsoft.com/office/officeart/2005/8/layout/venn1" loCatId="relationship" qsTypeId="urn:microsoft.com/office/officeart/2005/8/quickstyle/3d2" qsCatId="3D" csTypeId="urn:microsoft.com/office/officeart/2005/8/colors/colorful5" csCatId="colorful" phldr="1"/>
      <dgm:spPr/>
    </dgm:pt>
    <dgm:pt modelId="{983ECC98-0028-4D49-8028-07148AF35CF2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1.Промисловість</a:t>
          </a:r>
          <a:endParaRPr lang="ru-RU" b="1" dirty="0">
            <a:solidFill>
              <a:schemeClr val="bg1"/>
            </a:solidFill>
          </a:endParaRPr>
        </a:p>
      </dgm:t>
    </dgm:pt>
    <dgm:pt modelId="{1C53D08A-FBF8-47FF-A414-0FD3B6D02FC7}" type="parTrans" cxnId="{209146CA-9585-4F85-8885-459CFC477A5D}">
      <dgm:prSet/>
      <dgm:spPr/>
      <dgm:t>
        <a:bodyPr/>
        <a:lstStyle/>
        <a:p>
          <a:endParaRPr lang="ru-RU"/>
        </a:p>
      </dgm:t>
    </dgm:pt>
    <dgm:pt modelId="{85D942AE-B84A-4B1B-B32C-A0391237674B}" type="sibTrans" cxnId="{209146CA-9585-4F85-8885-459CFC477A5D}">
      <dgm:prSet/>
      <dgm:spPr/>
      <dgm:t>
        <a:bodyPr/>
        <a:lstStyle/>
        <a:p>
          <a:endParaRPr lang="ru-RU"/>
        </a:p>
      </dgm:t>
    </dgm:pt>
    <dgm:pt modelId="{70E3CF40-602C-47B4-AD2B-E977FCC3E4F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2.Виробнича інфраструктура</a:t>
          </a:r>
          <a:endParaRPr lang="ru-RU" b="1" dirty="0">
            <a:solidFill>
              <a:schemeClr val="bg1"/>
            </a:solidFill>
          </a:endParaRPr>
        </a:p>
      </dgm:t>
    </dgm:pt>
    <dgm:pt modelId="{2FFE05E2-5143-4BB3-8667-80B3361028DE}" type="parTrans" cxnId="{C422DEF8-A8B5-40AC-9BC7-E376BE0E863A}">
      <dgm:prSet/>
      <dgm:spPr/>
      <dgm:t>
        <a:bodyPr/>
        <a:lstStyle/>
        <a:p>
          <a:endParaRPr lang="ru-RU"/>
        </a:p>
      </dgm:t>
    </dgm:pt>
    <dgm:pt modelId="{438BB6A4-1672-47AC-AFD3-0A75BAAE5C10}" type="sibTrans" cxnId="{C422DEF8-A8B5-40AC-9BC7-E376BE0E863A}">
      <dgm:prSet/>
      <dgm:spPr/>
      <dgm:t>
        <a:bodyPr/>
        <a:lstStyle/>
        <a:p>
          <a:endParaRPr lang="ru-RU"/>
        </a:p>
      </dgm:t>
    </dgm:pt>
    <dgm:pt modelId="{4EBC17DB-BDB7-4AEC-A818-0135E37744FF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3.Аграрно-промисловий комплекс</a:t>
          </a:r>
          <a:endParaRPr lang="ru-RU" b="1" dirty="0">
            <a:solidFill>
              <a:schemeClr val="bg1"/>
            </a:solidFill>
          </a:endParaRPr>
        </a:p>
      </dgm:t>
    </dgm:pt>
    <dgm:pt modelId="{095E9DD9-9DC8-4565-A528-9077C8EF9BFC}" type="parTrans" cxnId="{848F22D3-5A36-402A-BA6B-5910D52DC95B}">
      <dgm:prSet/>
      <dgm:spPr/>
      <dgm:t>
        <a:bodyPr/>
        <a:lstStyle/>
        <a:p>
          <a:endParaRPr lang="ru-RU"/>
        </a:p>
      </dgm:t>
    </dgm:pt>
    <dgm:pt modelId="{824BDFCD-EE90-476F-8B86-B29CBBC68559}" type="sibTrans" cxnId="{848F22D3-5A36-402A-BA6B-5910D52DC95B}">
      <dgm:prSet/>
      <dgm:spPr/>
      <dgm:t>
        <a:bodyPr/>
        <a:lstStyle/>
        <a:p>
          <a:endParaRPr lang="ru-RU"/>
        </a:p>
      </dgm:t>
    </dgm:pt>
    <dgm:pt modelId="{BF97AC90-E58C-4A9D-BED2-E8C9F816D42F}" type="pres">
      <dgm:prSet presAssocID="{F58F9F23-A993-4B3E-8049-4DA20A148D36}" presName="compositeShape" presStyleCnt="0">
        <dgm:presLayoutVars>
          <dgm:chMax val="7"/>
          <dgm:dir/>
          <dgm:resizeHandles val="exact"/>
        </dgm:presLayoutVars>
      </dgm:prSet>
      <dgm:spPr/>
    </dgm:pt>
    <dgm:pt modelId="{76E8BFAE-9D97-4F10-B903-FEB92CA7291D}" type="pres">
      <dgm:prSet presAssocID="{983ECC98-0028-4D49-8028-07148AF35CF2}" presName="circ1" presStyleLbl="vennNode1" presStyleIdx="0" presStyleCnt="3"/>
      <dgm:spPr/>
      <dgm:t>
        <a:bodyPr/>
        <a:lstStyle/>
        <a:p>
          <a:endParaRPr lang="ru-RU"/>
        </a:p>
      </dgm:t>
    </dgm:pt>
    <dgm:pt modelId="{8FAD2FCB-5832-4177-BEE9-908DA1A81740}" type="pres">
      <dgm:prSet presAssocID="{983ECC98-0028-4D49-8028-07148AF35CF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C3237-780F-4E3A-8BB4-FA05E5B2BE29}" type="pres">
      <dgm:prSet presAssocID="{70E3CF40-602C-47B4-AD2B-E977FCC3E4F0}" presName="circ2" presStyleLbl="vennNode1" presStyleIdx="1" presStyleCnt="3"/>
      <dgm:spPr/>
      <dgm:t>
        <a:bodyPr/>
        <a:lstStyle/>
        <a:p>
          <a:endParaRPr lang="ru-RU"/>
        </a:p>
      </dgm:t>
    </dgm:pt>
    <dgm:pt modelId="{C7059CE6-3D6C-48B6-B779-1A898E4944F7}" type="pres">
      <dgm:prSet presAssocID="{70E3CF40-602C-47B4-AD2B-E977FCC3E4F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7A1DC-B3A9-40F7-9546-5D81C30641AF}" type="pres">
      <dgm:prSet presAssocID="{4EBC17DB-BDB7-4AEC-A818-0135E37744FF}" presName="circ3" presStyleLbl="vennNode1" presStyleIdx="2" presStyleCnt="3"/>
      <dgm:spPr/>
      <dgm:t>
        <a:bodyPr/>
        <a:lstStyle/>
        <a:p>
          <a:endParaRPr lang="ru-RU"/>
        </a:p>
      </dgm:t>
    </dgm:pt>
    <dgm:pt modelId="{BB68FC3D-5AC9-4BD6-9CE3-39A0BF54596F}" type="pres">
      <dgm:prSet presAssocID="{4EBC17DB-BDB7-4AEC-A818-0135E37744F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22DEF8-A8B5-40AC-9BC7-E376BE0E863A}" srcId="{F58F9F23-A993-4B3E-8049-4DA20A148D36}" destId="{70E3CF40-602C-47B4-AD2B-E977FCC3E4F0}" srcOrd="1" destOrd="0" parTransId="{2FFE05E2-5143-4BB3-8667-80B3361028DE}" sibTransId="{438BB6A4-1672-47AC-AFD3-0A75BAAE5C10}"/>
    <dgm:cxn modelId="{209146CA-9585-4F85-8885-459CFC477A5D}" srcId="{F58F9F23-A993-4B3E-8049-4DA20A148D36}" destId="{983ECC98-0028-4D49-8028-07148AF35CF2}" srcOrd="0" destOrd="0" parTransId="{1C53D08A-FBF8-47FF-A414-0FD3B6D02FC7}" sibTransId="{85D942AE-B84A-4B1B-B32C-A0391237674B}"/>
    <dgm:cxn modelId="{504943B9-2665-40F8-AB75-E99A73A6E88E}" type="presOf" srcId="{983ECC98-0028-4D49-8028-07148AF35CF2}" destId="{8FAD2FCB-5832-4177-BEE9-908DA1A81740}" srcOrd="1" destOrd="0" presId="urn:microsoft.com/office/officeart/2005/8/layout/venn1"/>
    <dgm:cxn modelId="{A40F1F2A-27B0-430A-8FBE-2BD2C89BBB48}" type="presOf" srcId="{4EBC17DB-BDB7-4AEC-A818-0135E37744FF}" destId="{BB68FC3D-5AC9-4BD6-9CE3-39A0BF54596F}" srcOrd="1" destOrd="0" presId="urn:microsoft.com/office/officeart/2005/8/layout/venn1"/>
    <dgm:cxn modelId="{D806E15C-4568-4BAA-98C1-4C1CC52DD6AF}" type="presOf" srcId="{F58F9F23-A993-4B3E-8049-4DA20A148D36}" destId="{BF97AC90-E58C-4A9D-BED2-E8C9F816D42F}" srcOrd="0" destOrd="0" presId="urn:microsoft.com/office/officeart/2005/8/layout/venn1"/>
    <dgm:cxn modelId="{C29167AD-9899-477E-9BA5-6D3B9A2752D0}" type="presOf" srcId="{70E3CF40-602C-47B4-AD2B-E977FCC3E4F0}" destId="{D45C3237-780F-4E3A-8BB4-FA05E5B2BE29}" srcOrd="0" destOrd="0" presId="urn:microsoft.com/office/officeart/2005/8/layout/venn1"/>
    <dgm:cxn modelId="{848F22D3-5A36-402A-BA6B-5910D52DC95B}" srcId="{F58F9F23-A993-4B3E-8049-4DA20A148D36}" destId="{4EBC17DB-BDB7-4AEC-A818-0135E37744FF}" srcOrd="2" destOrd="0" parTransId="{095E9DD9-9DC8-4565-A528-9077C8EF9BFC}" sibTransId="{824BDFCD-EE90-476F-8B86-B29CBBC68559}"/>
    <dgm:cxn modelId="{AE8FD580-CAAF-43C5-9D24-D2355424ECB3}" type="presOf" srcId="{4EBC17DB-BDB7-4AEC-A818-0135E37744FF}" destId="{12C7A1DC-B3A9-40F7-9546-5D81C30641AF}" srcOrd="0" destOrd="0" presId="urn:microsoft.com/office/officeart/2005/8/layout/venn1"/>
    <dgm:cxn modelId="{2863A8BE-EC9F-4728-B534-897B95C59C1A}" type="presOf" srcId="{70E3CF40-602C-47B4-AD2B-E977FCC3E4F0}" destId="{C7059CE6-3D6C-48B6-B779-1A898E4944F7}" srcOrd="1" destOrd="0" presId="urn:microsoft.com/office/officeart/2005/8/layout/venn1"/>
    <dgm:cxn modelId="{FBA9012F-1AB2-4EE5-A903-8437D0D23C42}" type="presOf" srcId="{983ECC98-0028-4D49-8028-07148AF35CF2}" destId="{76E8BFAE-9D97-4F10-B903-FEB92CA7291D}" srcOrd="0" destOrd="0" presId="urn:microsoft.com/office/officeart/2005/8/layout/venn1"/>
    <dgm:cxn modelId="{1D15F1B1-EC61-451F-94F5-58FC20BFCD8F}" type="presParOf" srcId="{BF97AC90-E58C-4A9D-BED2-E8C9F816D42F}" destId="{76E8BFAE-9D97-4F10-B903-FEB92CA7291D}" srcOrd="0" destOrd="0" presId="urn:microsoft.com/office/officeart/2005/8/layout/venn1"/>
    <dgm:cxn modelId="{86A1444D-74DF-4665-A7C4-29CAFF07818D}" type="presParOf" srcId="{BF97AC90-E58C-4A9D-BED2-E8C9F816D42F}" destId="{8FAD2FCB-5832-4177-BEE9-908DA1A81740}" srcOrd="1" destOrd="0" presId="urn:microsoft.com/office/officeart/2005/8/layout/venn1"/>
    <dgm:cxn modelId="{8085E398-7360-4C3D-A05B-52EC6630F6C9}" type="presParOf" srcId="{BF97AC90-E58C-4A9D-BED2-E8C9F816D42F}" destId="{D45C3237-780F-4E3A-8BB4-FA05E5B2BE29}" srcOrd="2" destOrd="0" presId="urn:microsoft.com/office/officeart/2005/8/layout/venn1"/>
    <dgm:cxn modelId="{5A0A33D3-0465-42D7-9BF9-976183E2170D}" type="presParOf" srcId="{BF97AC90-E58C-4A9D-BED2-E8C9F816D42F}" destId="{C7059CE6-3D6C-48B6-B779-1A898E4944F7}" srcOrd="3" destOrd="0" presId="urn:microsoft.com/office/officeart/2005/8/layout/venn1"/>
    <dgm:cxn modelId="{28FE5338-20B0-47DB-AC11-CD9F42130715}" type="presParOf" srcId="{BF97AC90-E58C-4A9D-BED2-E8C9F816D42F}" destId="{12C7A1DC-B3A9-40F7-9546-5D81C30641AF}" srcOrd="4" destOrd="0" presId="urn:microsoft.com/office/officeart/2005/8/layout/venn1"/>
    <dgm:cxn modelId="{4FF2CDA5-3B54-4D9D-9788-E8C764C57409}" type="presParOf" srcId="{BF97AC90-E58C-4A9D-BED2-E8C9F816D42F}" destId="{BB68FC3D-5AC9-4BD6-9CE3-39A0BF54596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AE21A9-1DEA-4A74-B5EB-BAD9B0D6B7C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A9A05D8-F7FE-4272-88E8-F9291BE8FFAB}">
      <dgm:prSet/>
      <dgm:spPr/>
      <dgm:t>
        <a:bodyPr/>
        <a:lstStyle/>
        <a:p>
          <a:pPr rtl="0"/>
          <a:r>
            <a:rPr lang="ru-RU" dirty="0" smtClean="0"/>
            <a:t>1. </a:t>
          </a:r>
          <a:r>
            <a:rPr lang="ru-RU" dirty="0" err="1" smtClean="0"/>
            <a:t>Значення</a:t>
          </a:r>
          <a:r>
            <a:rPr lang="ru-RU" dirty="0" smtClean="0"/>
            <a:t> кожного </a:t>
          </a:r>
          <a:r>
            <a:rPr lang="ru-RU" dirty="0" err="1" smtClean="0"/>
            <a:t>окремо</a:t>
          </a:r>
          <a:r>
            <a:rPr lang="ru-RU" dirty="0" smtClean="0"/>
            <a:t> взятого </a:t>
          </a:r>
          <a:r>
            <a:rPr lang="ru-RU" dirty="0" err="1" smtClean="0"/>
            <a:t>територіально</a:t>
          </a:r>
          <a:r>
            <a:rPr lang="ru-RU" dirty="0" smtClean="0"/>
            <a:t> </a:t>
          </a:r>
          <a:r>
            <a:rPr lang="ru-RU" dirty="0" err="1" smtClean="0"/>
            <a:t>виробничого</a:t>
          </a:r>
          <a:r>
            <a:rPr lang="ru-RU" dirty="0" smtClean="0"/>
            <a:t> комплексу у </a:t>
          </a:r>
          <a:r>
            <a:rPr lang="ru-RU" dirty="0" err="1" smtClean="0"/>
            <a:t>світовому</a:t>
          </a:r>
          <a:r>
            <a:rPr lang="ru-RU" dirty="0" smtClean="0"/>
            <a:t> </a:t>
          </a:r>
          <a:r>
            <a:rPr lang="ru-RU" dirty="0" err="1" smtClean="0"/>
            <a:t>аспекті</a:t>
          </a:r>
          <a:r>
            <a:rPr lang="ru-RU" dirty="0" smtClean="0"/>
            <a:t> </a:t>
          </a:r>
          <a:r>
            <a:rPr lang="ru-RU" dirty="0" err="1" smtClean="0"/>
            <a:t>визначається</a:t>
          </a:r>
          <a:r>
            <a:rPr lang="ru-RU" dirty="0" smtClean="0"/>
            <a:t> перш за все </a:t>
          </a:r>
          <a:r>
            <a:rPr lang="ru-RU" dirty="0" err="1" smtClean="0"/>
            <a:t>рівнем</a:t>
          </a:r>
          <a:r>
            <a:rPr lang="ru-RU" dirty="0" smtClean="0"/>
            <a:t> </a:t>
          </a:r>
          <a:r>
            <a:rPr lang="ru-RU" dirty="0" err="1" smtClean="0"/>
            <a:t>її</a:t>
          </a:r>
          <a:r>
            <a:rPr lang="ru-RU" dirty="0" smtClean="0"/>
            <a:t> </a:t>
          </a:r>
          <a:r>
            <a:rPr lang="ru-RU" dirty="0" err="1" smtClean="0"/>
            <a:t>економічного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. Чим </a:t>
          </a:r>
          <a:r>
            <a:rPr lang="ru-RU" dirty="0" err="1" smtClean="0"/>
            <a:t>кращий</a:t>
          </a:r>
          <a:r>
            <a:rPr lang="ru-RU" dirty="0" smtClean="0"/>
            <a:t> </a:t>
          </a:r>
          <a:r>
            <a:rPr lang="ru-RU" dirty="0" err="1" smtClean="0"/>
            <a:t>економічний</a:t>
          </a:r>
          <a:r>
            <a:rPr lang="ru-RU" dirty="0" smtClean="0"/>
            <a:t> </a:t>
          </a:r>
          <a:r>
            <a:rPr lang="ru-RU" dirty="0" err="1" smtClean="0"/>
            <a:t>розвиток</a:t>
          </a:r>
          <a:r>
            <a:rPr lang="ru-RU" dirty="0" smtClean="0"/>
            <a:t>, </a:t>
          </a:r>
          <a:r>
            <a:rPr lang="ru-RU" dirty="0" err="1" smtClean="0"/>
            <a:t>тим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</a:t>
          </a:r>
          <a:r>
            <a:rPr lang="ru-RU" dirty="0" err="1" smtClean="0"/>
            <a:t>значення</a:t>
          </a:r>
          <a:r>
            <a:rPr lang="ru-RU" dirty="0" smtClean="0"/>
            <a:t> </a:t>
          </a:r>
          <a:r>
            <a:rPr lang="ru-RU" dirty="0" err="1" smtClean="0"/>
            <a:t>належить</a:t>
          </a:r>
          <a:r>
            <a:rPr lang="ru-RU" dirty="0" smtClean="0"/>
            <a:t> </a:t>
          </a:r>
          <a:r>
            <a:rPr lang="ru-RU" dirty="0" err="1" smtClean="0"/>
            <a:t>країні</a:t>
          </a:r>
          <a:r>
            <a:rPr lang="ru-RU" dirty="0" smtClean="0"/>
            <a:t> в </a:t>
          </a:r>
          <a:r>
            <a:rPr lang="ru-RU" dirty="0" err="1" smtClean="0"/>
            <a:t>світовому</a:t>
          </a:r>
          <a:r>
            <a:rPr lang="ru-RU" dirty="0" smtClean="0"/>
            <a:t>  </a:t>
          </a:r>
          <a:r>
            <a:rPr lang="ru-RU" dirty="0" err="1" smtClean="0"/>
            <a:t>господарстві</a:t>
          </a:r>
          <a:r>
            <a:rPr lang="ru-RU" dirty="0" smtClean="0"/>
            <a:t>.</a:t>
          </a:r>
          <a:endParaRPr lang="ru-RU" dirty="0"/>
        </a:p>
      </dgm:t>
    </dgm:pt>
    <dgm:pt modelId="{FB162397-D067-42FA-9F78-C77A83064DEB}" type="parTrans" cxnId="{B75C2068-9159-4EA3-994B-4FE390417533}">
      <dgm:prSet/>
      <dgm:spPr/>
      <dgm:t>
        <a:bodyPr/>
        <a:lstStyle/>
        <a:p>
          <a:endParaRPr lang="ru-RU"/>
        </a:p>
      </dgm:t>
    </dgm:pt>
    <dgm:pt modelId="{1FD38B37-2E59-4B9B-9120-61AFEBECE7FC}" type="sibTrans" cxnId="{B75C2068-9159-4EA3-994B-4FE390417533}">
      <dgm:prSet/>
      <dgm:spPr/>
      <dgm:t>
        <a:bodyPr/>
        <a:lstStyle/>
        <a:p>
          <a:endParaRPr lang="ru-RU"/>
        </a:p>
      </dgm:t>
    </dgm:pt>
    <dgm:pt modelId="{1C39D546-DA3F-4D49-BBDB-01D4BBE6F647}">
      <dgm:prSet/>
      <dgm:spPr/>
      <dgm:t>
        <a:bodyPr/>
        <a:lstStyle/>
        <a:p>
          <a:pPr rtl="0"/>
          <a:r>
            <a:rPr lang="ru-RU" smtClean="0"/>
            <a:t>2. Якщо оцінювати значення нашої держави у структурі загальносвітового розвитку, то  на основі значних ТВК сформувалася стійке бачення нашої України щодо належного їй місця серед передових країн світу.</a:t>
          </a:r>
          <a:endParaRPr lang="ru-RU"/>
        </a:p>
      </dgm:t>
    </dgm:pt>
    <dgm:pt modelId="{C3C07749-35E9-4379-AEF0-30654D470A32}" type="parTrans" cxnId="{4D11F800-D7CA-4B4E-A5D3-99CFD148C626}">
      <dgm:prSet/>
      <dgm:spPr/>
      <dgm:t>
        <a:bodyPr/>
        <a:lstStyle/>
        <a:p>
          <a:endParaRPr lang="ru-RU"/>
        </a:p>
      </dgm:t>
    </dgm:pt>
    <dgm:pt modelId="{76A4DE35-12DB-4615-9F1B-5597E6324010}" type="sibTrans" cxnId="{4D11F800-D7CA-4B4E-A5D3-99CFD148C626}">
      <dgm:prSet/>
      <dgm:spPr/>
      <dgm:t>
        <a:bodyPr/>
        <a:lstStyle/>
        <a:p>
          <a:endParaRPr lang="ru-RU"/>
        </a:p>
      </dgm:t>
    </dgm:pt>
    <dgm:pt modelId="{4738D41F-3ECC-4432-A28F-09471E667657}">
      <dgm:prSet/>
      <dgm:spPr/>
      <dgm:t>
        <a:bodyPr/>
        <a:lstStyle/>
        <a:p>
          <a:pPr rtl="0"/>
          <a:r>
            <a:rPr lang="ru-RU" smtClean="0"/>
            <a:t>3. Розвиток і становлення національної економіки України відбувалася за рахунок  соціально-економічних, природних, політичних та демографічних передумов, які  кожна по своєму впливали і реформували структуру ТВК.</a:t>
          </a:r>
          <a:endParaRPr lang="ru-RU"/>
        </a:p>
      </dgm:t>
    </dgm:pt>
    <dgm:pt modelId="{458E3F22-F2DE-42A7-9BAE-7C5301C5C4E3}" type="parTrans" cxnId="{67BF283F-B901-4284-B231-711AF5EA8493}">
      <dgm:prSet/>
      <dgm:spPr/>
      <dgm:t>
        <a:bodyPr/>
        <a:lstStyle/>
        <a:p>
          <a:endParaRPr lang="ru-RU"/>
        </a:p>
      </dgm:t>
    </dgm:pt>
    <dgm:pt modelId="{26810A93-4CDE-4D64-B60C-F13E96F7FA6F}" type="sibTrans" cxnId="{67BF283F-B901-4284-B231-711AF5EA8493}">
      <dgm:prSet/>
      <dgm:spPr/>
      <dgm:t>
        <a:bodyPr/>
        <a:lstStyle/>
        <a:p>
          <a:endParaRPr lang="ru-RU"/>
        </a:p>
      </dgm:t>
    </dgm:pt>
    <dgm:pt modelId="{6CDD2D0F-349E-41D1-AF49-E58822FF2F33}">
      <dgm:prSet/>
      <dgm:spPr/>
      <dgm:t>
        <a:bodyPr/>
        <a:lstStyle/>
        <a:p>
          <a:pPr rtl="0"/>
          <a:r>
            <a:rPr lang="ru-RU" smtClean="0"/>
            <a:t>4. Спостерігаючи за всіма процесами, які відбувалися в країні під впливом даних передумов, можна оцінити загальний вплив окремої взятої передумови на розвиток всієї національної економіки та на її  окремої ланки.</a:t>
          </a:r>
          <a:endParaRPr lang="ru-RU"/>
        </a:p>
      </dgm:t>
    </dgm:pt>
    <dgm:pt modelId="{F47D1C8B-CF8C-44A9-9C58-772E571650CD}" type="parTrans" cxnId="{4B173C75-B9F4-4EB5-A4C8-FBE339E74D4E}">
      <dgm:prSet/>
      <dgm:spPr/>
      <dgm:t>
        <a:bodyPr/>
        <a:lstStyle/>
        <a:p>
          <a:endParaRPr lang="ru-RU"/>
        </a:p>
      </dgm:t>
    </dgm:pt>
    <dgm:pt modelId="{355D48BC-DFBD-4BDA-B232-38319108AE17}" type="sibTrans" cxnId="{4B173C75-B9F4-4EB5-A4C8-FBE339E74D4E}">
      <dgm:prSet/>
      <dgm:spPr/>
      <dgm:t>
        <a:bodyPr/>
        <a:lstStyle/>
        <a:p>
          <a:endParaRPr lang="ru-RU"/>
        </a:p>
      </dgm:t>
    </dgm:pt>
    <dgm:pt modelId="{E67A9CC8-5BC3-4F1A-81EA-7B931C2B7633}">
      <dgm:prSet/>
      <dgm:spPr/>
      <dgm:t>
        <a:bodyPr/>
        <a:lstStyle/>
        <a:p>
          <a:pPr rtl="0"/>
          <a:r>
            <a:rPr lang="ru-RU" smtClean="0"/>
            <a:t>5. Якщо проаналізувати сьогоднішній стан промислового розвитку нашої держави, то помітно, що країна має досить потужний  природно-ресурсний потенціал. </a:t>
          </a:r>
          <a:endParaRPr lang="ru-RU"/>
        </a:p>
      </dgm:t>
    </dgm:pt>
    <dgm:pt modelId="{FDE6CE25-E101-4CBC-829C-9CC5BF6971F1}" type="parTrans" cxnId="{DC36C7EC-D102-4D6A-9D1A-E2F757DA48C9}">
      <dgm:prSet/>
      <dgm:spPr/>
      <dgm:t>
        <a:bodyPr/>
        <a:lstStyle/>
        <a:p>
          <a:endParaRPr lang="ru-RU"/>
        </a:p>
      </dgm:t>
    </dgm:pt>
    <dgm:pt modelId="{7EAD5A90-3868-42DB-AE69-73D5EE054779}" type="sibTrans" cxnId="{DC36C7EC-D102-4D6A-9D1A-E2F757DA48C9}">
      <dgm:prSet/>
      <dgm:spPr/>
      <dgm:t>
        <a:bodyPr/>
        <a:lstStyle/>
        <a:p>
          <a:endParaRPr lang="ru-RU"/>
        </a:p>
      </dgm:t>
    </dgm:pt>
    <dgm:pt modelId="{0C7382CA-FA1C-4555-AA60-7BEA3758144D}">
      <dgm:prSet/>
      <dgm:spPr/>
      <dgm:t>
        <a:bodyPr/>
        <a:lstStyle/>
        <a:p>
          <a:pPr rtl="0"/>
          <a:r>
            <a:rPr lang="ru-RU" smtClean="0"/>
            <a:t>6. Україна має відносно високий рівень розвитку ТВК. Досить розвинені галузі матеріального виробництва.</a:t>
          </a:r>
          <a:endParaRPr lang="ru-RU"/>
        </a:p>
      </dgm:t>
    </dgm:pt>
    <dgm:pt modelId="{EF7C1A07-E904-427C-9C8D-015AC9C1E3DE}" type="parTrans" cxnId="{B56AF1F7-799C-4EFD-B426-7E7F6B41BBF6}">
      <dgm:prSet/>
      <dgm:spPr/>
      <dgm:t>
        <a:bodyPr/>
        <a:lstStyle/>
        <a:p>
          <a:endParaRPr lang="ru-RU"/>
        </a:p>
      </dgm:t>
    </dgm:pt>
    <dgm:pt modelId="{20F47E7F-F526-4E7C-9AC4-C36579313A6E}" type="sibTrans" cxnId="{B56AF1F7-799C-4EFD-B426-7E7F6B41BBF6}">
      <dgm:prSet/>
      <dgm:spPr/>
      <dgm:t>
        <a:bodyPr/>
        <a:lstStyle/>
        <a:p>
          <a:endParaRPr lang="ru-RU"/>
        </a:p>
      </dgm:t>
    </dgm:pt>
    <dgm:pt modelId="{E4C80884-6A94-4918-8F05-8A16F5451E9F}" type="pres">
      <dgm:prSet presAssocID="{62AE21A9-1DEA-4A74-B5EB-BAD9B0D6B7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A43813-33E2-4976-8AD5-3BE1CA6670E6}" type="pres">
      <dgm:prSet presAssocID="{8A9A05D8-F7FE-4272-88E8-F9291BE8FFA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4E6D3-2155-48C1-A0DD-DF1F8F4C0719}" type="pres">
      <dgm:prSet presAssocID="{1FD38B37-2E59-4B9B-9120-61AFEBECE7FC}" presName="spacer" presStyleCnt="0"/>
      <dgm:spPr/>
    </dgm:pt>
    <dgm:pt modelId="{A2147C09-0021-4BED-B242-360DB1BA0910}" type="pres">
      <dgm:prSet presAssocID="{1C39D546-DA3F-4D49-BBDB-01D4BBE6F64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9221-B470-4100-97C2-2CDCC1130F04}" type="pres">
      <dgm:prSet presAssocID="{76A4DE35-12DB-4615-9F1B-5597E6324010}" presName="spacer" presStyleCnt="0"/>
      <dgm:spPr/>
    </dgm:pt>
    <dgm:pt modelId="{11435BE6-DF2E-4E60-B6D3-68A2C7609736}" type="pres">
      <dgm:prSet presAssocID="{4738D41F-3ECC-4432-A28F-09471E66765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1F8B4-F4F8-44C0-9A2E-8AC98175F4FD}" type="pres">
      <dgm:prSet presAssocID="{26810A93-4CDE-4D64-B60C-F13E96F7FA6F}" presName="spacer" presStyleCnt="0"/>
      <dgm:spPr/>
    </dgm:pt>
    <dgm:pt modelId="{A67B232D-3401-4B9B-951D-6569B1CB9A8A}" type="pres">
      <dgm:prSet presAssocID="{6CDD2D0F-349E-41D1-AF49-E58822FF2F3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7DAE8-2281-48D4-987E-78268C7197CD}" type="pres">
      <dgm:prSet presAssocID="{355D48BC-DFBD-4BDA-B232-38319108AE17}" presName="spacer" presStyleCnt="0"/>
      <dgm:spPr/>
    </dgm:pt>
    <dgm:pt modelId="{AE260469-1A1B-4DD7-8A34-6BE1255A51C3}" type="pres">
      <dgm:prSet presAssocID="{E67A9CC8-5BC3-4F1A-81EA-7B931C2B763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D143A8-9575-407B-9713-F2BF17E56BE2}" type="pres">
      <dgm:prSet presAssocID="{7EAD5A90-3868-42DB-AE69-73D5EE054779}" presName="spacer" presStyleCnt="0"/>
      <dgm:spPr/>
    </dgm:pt>
    <dgm:pt modelId="{12550ED4-EB0E-482F-8F55-4D6524AFA4A5}" type="pres">
      <dgm:prSet presAssocID="{0C7382CA-FA1C-4555-AA60-7BEA3758144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1F800-D7CA-4B4E-A5D3-99CFD148C626}" srcId="{62AE21A9-1DEA-4A74-B5EB-BAD9B0D6B7C5}" destId="{1C39D546-DA3F-4D49-BBDB-01D4BBE6F647}" srcOrd="1" destOrd="0" parTransId="{C3C07749-35E9-4379-AEF0-30654D470A32}" sibTransId="{76A4DE35-12DB-4615-9F1B-5597E6324010}"/>
    <dgm:cxn modelId="{7EF8A335-FFC5-472C-BDAF-B70A209F345F}" type="presOf" srcId="{62AE21A9-1DEA-4A74-B5EB-BAD9B0D6B7C5}" destId="{E4C80884-6A94-4918-8F05-8A16F5451E9F}" srcOrd="0" destOrd="0" presId="urn:microsoft.com/office/officeart/2005/8/layout/vList2"/>
    <dgm:cxn modelId="{B75C2068-9159-4EA3-994B-4FE390417533}" srcId="{62AE21A9-1DEA-4A74-B5EB-BAD9B0D6B7C5}" destId="{8A9A05D8-F7FE-4272-88E8-F9291BE8FFAB}" srcOrd="0" destOrd="0" parTransId="{FB162397-D067-42FA-9F78-C77A83064DEB}" sibTransId="{1FD38B37-2E59-4B9B-9120-61AFEBECE7FC}"/>
    <dgm:cxn modelId="{596B209A-37BE-4B07-8685-BCDFD4C537FE}" type="presOf" srcId="{4738D41F-3ECC-4432-A28F-09471E667657}" destId="{11435BE6-DF2E-4E60-B6D3-68A2C7609736}" srcOrd="0" destOrd="0" presId="urn:microsoft.com/office/officeart/2005/8/layout/vList2"/>
    <dgm:cxn modelId="{CE18F7D1-909B-4249-91BA-AFDD80C74EFA}" type="presOf" srcId="{8A9A05D8-F7FE-4272-88E8-F9291BE8FFAB}" destId="{D9A43813-33E2-4976-8AD5-3BE1CA6670E6}" srcOrd="0" destOrd="0" presId="urn:microsoft.com/office/officeart/2005/8/layout/vList2"/>
    <dgm:cxn modelId="{772AF426-E87C-4E14-854B-79998313F9F2}" type="presOf" srcId="{1C39D546-DA3F-4D49-BBDB-01D4BBE6F647}" destId="{A2147C09-0021-4BED-B242-360DB1BA0910}" srcOrd="0" destOrd="0" presId="urn:microsoft.com/office/officeart/2005/8/layout/vList2"/>
    <dgm:cxn modelId="{92F2ED36-92D5-40AC-B385-9EC76BADB052}" type="presOf" srcId="{6CDD2D0F-349E-41D1-AF49-E58822FF2F33}" destId="{A67B232D-3401-4B9B-951D-6569B1CB9A8A}" srcOrd="0" destOrd="0" presId="urn:microsoft.com/office/officeart/2005/8/layout/vList2"/>
    <dgm:cxn modelId="{67BF283F-B901-4284-B231-711AF5EA8493}" srcId="{62AE21A9-1DEA-4A74-B5EB-BAD9B0D6B7C5}" destId="{4738D41F-3ECC-4432-A28F-09471E667657}" srcOrd="2" destOrd="0" parTransId="{458E3F22-F2DE-42A7-9BAE-7C5301C5C4E3}" sibTransId="{26810A93-4CDE-4D64-B60C-F13E96F7FA6F}"/>
    <dgm:cxn modelId="{8F901043-CFF9-4DB0-BAE7-27F603A5498D}" type="presOf" srcId="{0C7382CA-FA1C-4555-AA60-7BEA3758144D}" destId="{12550ED4-EB0E-482F-8F55-4D6524AFA4A5}" srcOrd="0" destOrd="0" presId="urn:microsoft.com/office/officeart/2005/8/layout/vList2"/>
    <dgm:cxn modelId="{2DC7A9E7-FBB5-4F29-8A4B-E4CA2D8284E2}" type="presOf" srcId="{E67A9CC8-5BC3-4F1A-81EA-7B931C2B7633}" destId="{AE260469-1A1B-4DD7-8A34-6BE1255A51C3}" srcOrd="0" destOrd="0" presId="urn:microsoft.com/office/officeart/2005/8/layout/vList2"/>
    <dgm:cxn modelId="{DC36C7EC-D102-4D6A-9D1A-E2F757DA48C9}" srcId="{62AE21A9-1DEA-4A74-B5EB-BAD9B0D6B7C5}" destId="{E67A9CC8-5BC3-4F1A-81EA-7B931C2B7633}" srcOrd="4" destOrd="0" parTransId="{FDE6CE25-E101-4CBC-829C-9CC5BF6971F1}" sibTransId="{7EAD5A90-3868-42DB-AE69-73D5EE054779}"/>
    <dgm:cxn modelId="{4B173C75-B9F4-4EB5-A4C8-FBE339E74D4E}" srcId="{62AE21A9-1DEA-4A74-B5EB-BAD9B0D6B7C5}" destId="{6CDD2D0F-349E-41D1-AF49-E58822FF2F33}" srcOrd="3" destOrd="0" parTransId="{F47D1C8B-CF8C-44A9-9C58-772E571650CD}" sibTransId="{355D48BC-DFBD-4BDA-B232-38319108AE17}"/>
    <dgm:cxn modelId="{B56AF1F7-799C-4EFD-B426-7E7F6B41BBF6}" srcId="{62AE21A9-1DEA-4A74-B5EB-BAD9B0D6B7C5}" destId="{0C7382CA-FA1C-4555-AA60-7BEA3758144D}" srcOrd="5" destOrd="0" parTransId="{EF7C1A07-E904-427C-9C8D-015AC9C1E3DE}" sibTransId="{20F47E7F-F526-4E7C-9AC4-C36579313A6E}"/>
    <dgm:cxn modelId="{F8FEA901-0805-4483-A9F6-95CF66C5D776}" type="presParOf" srcId="{E4C80884-6A94-4918-8F05-8A16F5451E9F}" destId="{D9A43813-33E2-4976-8AD5-3BE1CA6670E6}" srcOrd="0" destOrd="0" presId="urn:microsoft.com/office/officeart/2005/8/layout/vList2"/>
    <dgm:cxn modelId="{67C9B8B5-A906-419C-9BEA-713716705169}" type="presParOf" srcId="{E4C80884-6A94-4918-8F05-8A16F5451E9F}" destId="{01B4E6D3-2155-48C1-A0DD-DF1F8F4C0719}" srcOrd="1" destOrd="0" presId="urn:microsoft.com/office/officeart/2005/8/layout/vList2"/>
    <dgm:cxn modelId="{0C50650D-22D3-43F6-83D3-FEE2AE48FD56}" type="presParOf" srcId="{E4C80884-6A94-4918-8F05-8A16F5451E9F}" destId="{A2147C09-0021-4BED-B242-360DB1BA0910}" srcOrd="2" destOrd="0" presId="urn:microsoft.com/office/officeart/2005/8/layout/vList2"/>
    <dgm:cxn modelId="{83527C17-E96C-48E4-B67F-E43904A8F6F0}" type="presParOf" srcId="{E4C80884-6A94-4918-8F05-8A16F5451E9F}" destId="{3F249221-B470-4100-97C2-2CDCC1130F04}" srcOrd="3" destOrd="0" presId="urn:microsoft.com/office/officeart/2005/8/layout/vList2"/>
    <dgm:cxn modelId="{FF154524-7E15-4CA7-86A3-06BBED4071CF}" type="presParOf" srcId="{E4C80884-6A94-4918-8F05-8A16F5451E9F}" destId="{11435BE6-DF2E-4E60-B6D3-68A2C7609736}" srcOrd="4" destOrd="0" presId="urn:microsoft.com/office/officeart/2005/8/layout/vList2"/>
    <dgm:cxn modelId="{A6CE1206-30C3-47B7-BCD6-24D8E134C68E}" type="presParOf" srcId="{E4C80884-6A94-4918-8F05-8A16F5451E9F}" destId="{27B1F8B4-F4F8-44C0-9A2E-8AC98175F4FD}" srcOrd="5" destOrd="0" presId="urn:microsoft.com/office/officeart/2005/8/layout/vList2"/>
    <dgm:cxn modelId="{730BA7A4-F810-4883-94E9-9947E741D22F}" type="presParOf" srcId="{E4C80884-6A94-4918-8F05-8A16F5451E9F}" destId="{A67B232D-3401-4B9B-951D-6569B1CB9A8A}" srcOrd="6" destOrd="0" presId="urn:microsoft.com/office/officeart/2005/8/layout/vList2"/>
    <dgm:cxn modelId="{4D866874-4F69-4EDE-A315-5A2E6D62A482}" type="presParOf" srcId="{E4C80884-6A94-4918-8F05-8A16F5451E9F}" destId="{A407DAE8-2281-48D4-987E-78268C7197CD}" srcOrd="7" destOrd="0" presId="urn:microsoft.com/office/officeart/2005/8/layout/vList2"/>
    <dgm:cxn modelId="{77550AAD-7A6C-4AA1-AE98-FB7B59CABF94}" type="presParOf" srcId="{E4C80884-6A94-4918-8F05-8A16F5451E9F}" destId="{AE260469-1A1B-4DD7-8A34-6BE1255A51C3}" srcOrd="8" destOrd="0" presId="urn:microsoft.com/office/officeart/2005/8/layout/vList2"/>
    <dgm:cxn modelId="{50F8960E-C7CD-497A-BB6E-19075B868A10}" type="presParOf" srcId="{E4C80884-6A94-4918-8F05-8A16F5451E9F}" destId="{D5D143A8-9575-407B-9713-F2BF17E56BE2}" srcOrd="9" destOrd="0" presId="urn:microsoft.com/office/officeart/2005/8/layout/vList2"/>
    <dgm:cxn modelId="{C3C2BAB4-2757-4B6C-8C7F-91D28C77352A}" type="presParOf" srcId="{E4C80884-6A94-4918-8F05-8A16F5451E9F}" destId="{12550ED4-EB0E-482F-8F55-4D6524AFA4A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6B1411-A430-49C2-8732-99CFA15EC970}" type="doc">
      <dgm:prSet loTypeId="urn:microsoft.com/office/officeart/2005/8/layout/target3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FCF5245-9973-4BBE-A001-B59BC5333EE3}">
      <dgm:prSet/>
      <dgm:spPr/>
      <dgm:t>
        <a:bodyPr/>
        <a:lstStyle/>
        <a:p>
          <a:pPr rtl="0"/>
          <a:r>
            <a:rPr lang="ru-RU" b="1" dirty="0" err="1" smtClean="0"/>
            <a:t>Промисловий</a:t>
          </a:r>
          <a:r>
            <a:rPr lang="ru-RU" b="1" dirty="0" smtClean="0"/>
            <a:t> (</a:t>
          </a:r>
          <a:r>
            <a:rPr lang="ru-RU" b="1" dirty="0" err="1" smtClean="0"/>
            <a:t>агропромисловий</a:t>
          </a:r>
          <a:r>
            <a:rPr lang="ru-RU" b="1" dirty="0" smtClean="0"/>
            <a:t>) </a:t>
          </a:r>
          <a:r>
            <a:rPr lang="ru-RU" b="1" dirty="0" err="1" smtClean="0"/>
            <a:t>вузол</a:t>
          </a:r>
          <a:r>
            <a:rPr lang="ru-RU" b="1" dirty="0" smtClean="0"/>
            <a:t> -</a:t>
          </a:r>
          <a:r>
            <a:rPr lang="ru-RU" dirty="0" smtClean="0"/>
            <a:t> </a:t>
          </a:r>
          <a:r>
            <a:rPr lang="ru-RU" dirty="0" err="1" smtClean="0"/>
            <a:t>зосередження</a:t>
          </a:r>
          <a:r>
            <a:rPr lang="ru-RU" dirty="0" smtClean="0"/>
            <a:t> на </a:t>
          </a:r>
          <a:r>
            <a:rPr lang="ru-RU" dirty="0" err="1" smtClean="0"/>
            <a:t>обмеженій</a:t>
          </a:r>
          <a:r>
            <a:rPr lang="ru-RU" dirty="0" smtClean="0"/>
            <a:t> </a:t>
          </a:r>
          <a:r>
            <a:rPr lang="ru-RU" dirty="0" err="1" smtClean="0"/>
            <a:t>території</a:t>
          </a:r>
          <a:r>
            <a:rPr lang="ru-RU" dirty="0" smtClean="0"/>
            <a:t> (рангу </a:t>
          </a:r>
          <a:r>
            <a:rPr lang="ru-RU" dirty="0" err="1" smtClean="0"/>
            <a:t>територіально-господарського</a:t>
          </a:r>
          <a:r>
            <a:rPr lang="ru-RU" dirty="0" smtClean="0"/>
            <a:t> </a:t>
          </a:r>
          <a:r>
            <a:rPr lang="ru-RU" dirty="0" err="1" smtClean="0"/>
            <a:t>підрайону</a:t>
          </a:r>
          <a:r>
            <a:rPr lang="ru-RU" dirty="0" smtClean="0"/>
            <a:t>, </a:t>
          </a:r>
          <a:r>
            <a:rPr lang="ru-RU" dirty="0" err="1" smtClean="0"/>
            <a:t>міської</a:t>
          </a:r>
          <a:r>
            <a:rPr lang="ru-RU" dirty="0" smtClean="0"/>
            <a:t> </a:t>
          </a:r>
          <a:r>
            <a:rPr lang="ru-RU" dirty="0" err="1" smtClean="0"/>
            <a:t>агломерації</a:t>
          </a:r>
          <a:r>
            <a:rPr lang="ru-RU" dirty="0" smtClean="0"/>
            <a:t>) </a:t>
          </a:r>
          <a:r>
            <a:rPr lang="ru-RU" dirty="0" err="1" smtClean="0"/>
            <a:t>виробничо-технологічного</a:t>
          </a:r>
          <a:r>
            <a:rPr lang="ru-RU" dirty="0" smtClean="0"/>
            <a:t> </a:t>
          </a:r>
          <a:r>
            <a:rPr lang="ru-RU" dirty="0" err="1" smtClean="0"/>
            <a:t>територіального</a:t>
          </a:r>
          <a:r>
            <a:rPr lang="ru-RU" dirty="0" smtClean="0"/>
            <a:t> </a:t>
          </a:r>
          <a:r>
            <a:rPr lang="ru-RU" dirty="0" err="1" smtClean="0"/>
            <a:t>поєднання</a:t>
          </a:r>
          <a:r>
            <a:rPr lang="ru-RU" dirty="0" smtClean="0"/>
            <a:t> </a:t>
          </a:r>
          <a:r>
            <a:rPr lang="ru-RU" dirty="0" err="1" smtClean="0"/>
            <a:t>підприємств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склалося</a:t>
          </a:r>
          <a:r>
            <a:rPr lang="ru-RU" dirty="0" smtClean="0"/>
            <a:t> </a:t>
          </a:r>
          <a:r>
            <a:rPr lang="ru-RU" dirty="0" err="1" smtClean="0"/>
            <a:t>історично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формується</a:t>
          </a:r>
          <a:r>
            <a:rPr lang="ru-RU" dirty="0" smtClean="0"/>
            <a:t> й на </a:t>
          </a:r>
          <a:r>
            <a:rPr lang="ru-RU" dirty="0" err="1" smtClean="0"/>
            <a:t>даний</a:t>
          </a:r>
          <a:r>
            <a:rPr lang="ru-RU" dirty="0" smtClean="0"/>
            <a:t> час (</a:t>
          </a:r>
          <a:r>
            <a:rPr lang="ru-RU" dirty="0" err="1" smtClean="0"/>
            <a:t>Київський</a:t>
          </a:r>
          <a:r>
            <a:rPr lang="ru-RU" dirty="0" smtClean="0"/>
            <a:t>, </a:t>
          </a:r>
          <a:r>
            <a:rPr lang="ru-RU" dirty="0" err="1" smtClean="0"/>
            <a:t>Запорізький</a:t>
          </a:r>
          <a:r>
            <a:rPr lang="ru-RU" dirty="0" smtClean="0"/>
            <a:t>, </a:t>
          </a:r>
          <a:r>
            <a:rPr lang="ru-RU" dirty="0" err="1" smtClean="0"/>
            <a:t>Харківський</a:t>
          </a:r>
          <a:r>
            <a:rPr lang="ru-RU" dirty="0" smtClean="0"/>
            <a:t>, ).</a:t>
          </a:r>
          <a:endParaRPr lang="ru-RU" dirty="0"/>
        </a:p>
      </dgm:t>
    </dgm:pt>
    <dgm:pt modelId="{A2AD30D7-6D63-4460-B55F-962D787571A4}" type="parTrans" cxnId="{19FA93C3-6660-4718-9C62-FC11DDF14085}">
      <dgm:prSet/>
      <dgm:spPr/>
      <dgm:t>
        <a:bodyPr/>
        <a:lstStyle/>
        <a:p>
          <a:endParaRPr lang="ru-RU"/>
        </a:p>
      </dgm:t>
    </dgm:pt>
    <dgm:pt modelId="{D25B2044-8EC3-4AA9-9CF5-F2C72BAFEF29}" type="sibTrans" cxnId="{19FA93C3-6660-4718-9C62-FC11DDF14085}">
      <dgm:prSet/>
      <dgm:spPr/>
      <dgm:t>
        <a:bodyPr/>
        <a:lstStyle/>
        <a:p>
          <a:endParaRPr lang="ru-RU"/>
        </a:p>
      </dgm:t>
    </dgm:pt>
    <dgm:pt modelId="{1ABA283B-7245-4D8A-9CEA-6DF1B5016549}">
      <dgm:prSet/>
      <dgm:spPr/>
      <dgm:t>
        <a:bodyPr/>
        <a:lstStyle/>
        <a:p>
          <a:pPr rtl="0"/>
          <a:r>
            <a:rPr lang="ru-RU" b="1" dirty="0" err="1" smtClean="0"/>
            <a:t>Агропромисловий</a:t>
          </a:r>
          <a:r>
            <a:rPr lang="ru-RU" b="1" dirty="0" smtClean="0"/>
            <a:t> кущ</a:t>
          </a:r>
          <a:r>
            <a:rPr lang="ru-RU" dirty="0" smtClean="0"/>
            <a:t> - </a:t>
          </a:r>
          <a:r>
            <a:rPr lang="ru-RU" dirty="0" err="1" smtClean="0"/>
            <a:t>специфічна</a:t>
          </a:r>
          <a:r>
            <a:rPr lang="ru-RU" dirty="0" smtClean="0"/>
            <a:t> локальна форма </a:t>
          </a:r>
          <a:r>
            <a:rPr lang="ru-RU" dirty="0" err="1" smtClean="0"/>
            <a:t>організації</a:t>
          </a:r>
          <a:r>
            <a:rPr lang="ru-RU" dirty="0" smtClean="0"/>
            <a:t> </a:t>
          </a:r>
          <a:r>
            <a:rPr lang="ru-RU" dirty="0" err="1" smtClean="0"/>
            <a:t>аграрно-промислового</a:t>
          </a:r>
          <a:r>
            <a:rPr lang="ru-RU" dirty="0" smtClean="0"/>
            <a:t> </a:t>
          </a:r>
          <a:r>
            <a:rPr lang="ru-RU" dirty="0" err="1" smtClean="0"/>
            <a:t>виробництва</a:t>
          </a:r>
          <a:r>
            <a:rPr lang="ru-RU" dirty="0" smtClean="0"/>
            <a:t>, яка </a:t>
          </a:r>
          <a:r>
            <a:rPr lang="ru-RU" dirty="0" err="1" smtClean="0"/>
            <a:t>характеризується</a:t>
          </a:r>
          <a:r>
            <a:rPr lang="ru-RU" dirty="0" smtClean="0"/>
            <a:t> </a:t>
          </a:r>
          <a:r>
            <a:rPr lang="ru-RU" dirty="0" err="1" smtClean="0"/>
            <a:t>компактним</a:t>
          </a:r>
          <a:r>
            <a:rPr lang="ru-RU" dirty="0" smtClean="0"/>
            <a:t> </a:t>
          </a:r>
          <a:r>
            <a:rPr lang="ru-RU" dirty="0" err="1" smtClean="0"/>
            <a:t>розміщенням</a:t>
          </a:r>
          <a:r>
            <a:rPr lang="ru-RU" dirty="0" smtClean="0"/>
            <a:t> на </a:t>
          </a:r>
          <a:r>
            <a:rPr lang="ru-RU" dirty="0" err="1" smtClean="0"/>
            <a:t>невеликій</a:t>
          </a:r>
          <a:r>
            <a:rPr lang="ru-RU" dirty="0" smtClean="0"/>
            <a:t> </a:t>
          </a:r>
          <a:r>
            <a:rPr lang="ru-RU" dirty="0" err="1" smtClean="0"/>
            <a:t>території</a:t>
          </a:r>
          <a:r>
            <a:rPr lang="ru-RU" dirty="0" smtClean="0"/>
            <a:t> </a:t>
          </a:r>
          <a:r>
            <a:rPr lang="ru-RU" dirty="0" err="1" smtClean="0"/>
            <a:t>агропромислових</a:t>
          </a:r>
          <a:r>
            <a:rPr lang="ru-RU" dirty="0" smtClean="0"/>
            <a:t> </a:t>
          </a:r>
          <a:r>
            <a:rPr lang="ru-RU" dirty="0" err="1" smtClean="0"/>
            <a:t>пунктів</a:t>
          </a:r>
          <a:r>
            <a:rPr lang="ru-RU" dirty="0" smtClean="0"/>
            <a:t> і </a:t>
          </a:r>
          <a:r>
            <a:rPr lang="ru-RU" dirty="0" err="1" smtClean="0"/>
            <a:t>центрів</a:t>
          </a:r>
          <a:r>
            <a:rPr lang="ru-RU" dirty="0" smtClean="0"/>
            <a:t> з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сировинними</a:t>
          </a:r>
          <a:r>
            <a:rPr lang="ru-RU" dirty="0" smtClean="0"/>
            <a:t> зонами (</a:t>
          </a:r>
          <a:r>
            <a:rPr lang="ru-RU" dirty="0" err="1" smtClean="0"/>
            <a:t>Ніжинський</a:t>
          </a:r>
          <a:r>
            <a:rPr lang="ru-RU" dirty="0" smtClean="0"/>
            <a:t> </a:t>
          </a:r>
          <a:r>
            <a:rPr lang="ru-RU" dirty="0" err="1" smtClean="0"/>
            <a:t>агропромисловий</a:t>
          </a:r>
          <a:r>
            <a:rPr lang="ru-RU" dirty="0" smtClean="0"/>
            <a:t> кущ </a:t>
          </a:r>
          <a:r>
            <a:rPr lang="ru-RU" dirty="0" err="1" smtClean="0"/>
            <a:t>м'ясомолочної</a:t>
          </a:r>
          <a:r>
            <a:rPr lang="ru-RU" dirty="0" smtClean="0"/>
            <a:t> та </a:t>
          </a:r>
          <a:r>
            <a:rPr lang="ru-RU" dirty="0" err="1" smtClean="0"/>
            <a:t>овочеконсервної</a:t>
          </a:r>
          <a:r>
            <a:rPr lang="ru-RU" dirty="0" smtClean="0"/>
            <a:t> </a:t>
          </a:r>
          <a:r>
            <a:rPr lang="ru-RU" dirty="0" err="1" smtClean="0"/>
            <a:t>спеціалізації</a:t>
          </a:r>
          <a:r>
            <a:rPr lang="ru-RU" dirty="0" smtClean="0"/>
            <a:t>).</a:t>
          </a:r>
          <a:endParaRPr lang="ru-RU" dirty="0"/>
        </a:p>
      </dgm:t>
    </dgm:pt>
    <dgm:pt modelId="{5137DDDF-FD18-42CB-BFCB-BBD6DC2B75D6}" type="parTrans" cxnId="{CA81180D-EDA7-4E74-9CF9-616E2B071FEF}">
      <dgm:prSet/>
      <dgm:spPr/>
      <dgm:t>
        <a:bodyPr/>
        <a:lstStyle/>
        <a:p>
          <a:endParaRPr lang="ru-RU"/>
        </a:p>
      </dgm:t>
    </dgm:pt>
    <dgm:pt modelId="{E021B2ED-FA7F-4B95-AE37-33496808ED72}" type="sibTrans" cxnId="{CA81180D-EDA7-4E74-9CF9-616E2B071FEF}">
      <dgm:prSet/>
      <dgm:spPr/>
      <dgm:t>
        <a:bodyPr/>
        <a:lstStyle/>
        <a:p>
          <a:endParaRPr lang="ru-RU"/>
        </a:p>
      </dgm:t>
    </dgm:pt>
    <dgm:pt modelId="{F9B73EE3-38DD-48E5-BB21-640E1DC6BC2A}">
      <dgm:prSet custT="1"/>
      <dgm:spPr/>
      <dgm:t>
        <a:bodyPr/>
        <a:lstStyle/>
        <a:p>
          <a:pPr rtl="0"/>
          <a:r>
            <a:rPr lang="ru-RU" sz="1600" b="1" dirty="0" err="1" smtClean="0"/>
            <a:t>Промисловий</a:t>
          </a:r>
          <a:r>
            <a:rPr lang="ru-RU" sz="1600" b="1" dirty="0" smtClean="0"/>
            <a:t> (</a:t>
          </a:r>
          <a:r>
            <a:rPr lang="ru-RU" sz="1600" b="1" dirty="0" err="1" smtClean="0"/>
            <a:t>агропромисловий</a:t>
          </a:r>
          <a:r>
            <a:rPr lang="ru-RU" sz="1600" b="1" dirty="0" smtClean="0"/>
            <a:t>) центр</a:t>
          </a:r>
          <a:r>
            <a:rPr lang="ru-RU" sz="1600" dirty="0" smtClean="0"/>
            <a:t> - </a:t>
          </a:r>
          <a:r>
            <a:rPr lang="ru-RU" sz="1600" dirty="0" err="1" smtClean="0"/>
            <a:t>місто</a:t>
          </a:r>
          <a:r>
            <a:rPr lang="ru-RU" sz="1600" dirty="0" smtClean="0"/>
            <a:t> </a:t>
          </a:r>
          <a:r>
            <a:rPr lang="ru-RU" sz="1600" dirty="0" err="1" smtClean="0"/>
            <a:t>або</a:t>
          </a:r>
          <a:r>
            <a:rPr lang="ru-RU" sz="1600" dirty="0" smtClean="0"/>
            <a:t> селище </a:t>
          </a:r>
          <a:r>
            <a:rPr lang="ru-RU" sz="1600" dirty="0" err="1" smtClean="0"/>
            <a:t>міського</a:t>
          </a:r>
          <a:r>
            <a:rPr lang="ru-RU" sz="1600" dirty="0" smtClean="0"/>
            <a:t> типу, де </a:t>
          </a:r>
          <a:r>
            <a:rPr lang="ru-RU" sz="1600" dirty="0" err="1" smtClean="0"/>
            <a:t>зосереджено</a:t>
          </a:r>
          <a:r>
            <a:rPr lang="ru-RU" sz="1600" dirty="0" smtClean="0"/>
            <a:t> </a:t>
          </a:r>
          <a:r>
            <a:rPr lang="ru-RU" sz="1600" dirty="0" err="1" smtClean="0"/>
            <a:t>декілька</a:t>
          </a:r>
          <a:r>
            <a:rPr lang="ru-RU" sz="1600" dirty="0" smtClean="0"/>
            <a:t> </a:t>
          </a:r>
          <a:r>
            <a:rPr lang="ru-RU" sz="1600" dirty="0" err="1" smtClean="0"/>
            <a:t>промислових</a:t>
          </a:r>
          <a:r>
            <a:rPr lang="ru-RU" sz="1600" dirty="0" smtClean="0"/>
            <a:t> </a:t>
          </a:r>
          <a:r>
            <a:rPr lang="ru-RU" sz="1600" dirty="0" err="1" smtClean="0"/>
            <a:t>підприємств</a:t>
          </a:r>
          <a:r>
            <a:rPr lang="ru-RU" sz="1600" dirty="0" smtClean="0"/>
            <a:t> і </a:t>
          </a:r>
          <a:r>
            <a:rPr lang="ru-RU" sz="1600" dirty="0" err="1" smtClean="0"/>
            <a:t>які</a:t>
          </a:r>
          <a:r>
            <a:rPr lang="ru-RU" sz="1600" dirty="0" smtClean="0"/>
            <a:t> </a:t>
          </a:r>
          <a:r>
            <a:rPr lang="ru-RU" sz="1600" dirty="0" err="1" smtClean="0"/>
            <a:t>складають</a:t>
          </a:r>
          <a:r>
            <a:rPr lang="ru-RU" sz="1600" dirty="0" smtClean="0"/>
            <a:t> </a:t>
          </a:r>
          <a:r>
            <a:rPr lang="ru-RU" sz="1600" dirty="0" err="1" smtClean="0"/>
            <a:t>спеціалізовану</a:t>
          </a:r>
          <a:r>
            <a:rPr lang="ru-RU" sz="1600" dirty="0" smtClean="0"/>
            <a:t> </a:t>
          </a:r>
          <a:r>
            <a:rPr lang="ru-RU" sz="1600" dirty="0" err="1" smtClean="0"/>
            <a:t>місто</a:t>
          </a:r>
          <a:r>
            <a:rPr lang="ru-RU" sz="1600" dirty="0" smtClean="0"/>
            <a:t> </a:t>
          </a:r>
          <a:r>
            <a:rPr lang="ru-RU" sz="1600" dirty="0" err="1" smtClean="0"/>
            <a:t>утворюючу</a:t>
          </a:r>
          <a:r>
            <a:rPr lang="ru-RU" sz="1600" dirty="0" smtClean="0"/>
            <a:t> </a:t>
          </a:r>
          <a:r>
            <a:rPr lang="ru-RU" sz="1600" dirty="0" err="1" smtClean="0"/>
            <a:t>галузь</a:t>
          </a:r>
          <a:r>
            <a:rPr lang="ru-RU" sz="1600" dirty="0" smtClean="0"/>
            <a:t>.</a:t>
          </a:r>
          <a:endParaRPr lang="ru-RU" sz="1600" dirty="0"/>
        </a:p>
      </dgm:t>
    </dgm:pt>
    <dgm:pt modelId="{03ADD68C-EE6F-4D1B-8BEA-E88C12FC59A9}" type="parTrans" cxnId="{CB87301C-9E4E-4214-B3B7-00A836272C38}">
      <dgm:prSet/>
      <dgm:spPr/>
      <dgm:t>
        <a:bodyPr/>
        <a:lstStyle/>
        <a:p>
          <a:endParaRPr lang="ru-RU"/>
        </a:p>
      </dgm:t>
    </dgm:pt>
    <dgm:pt modelId="{4A7104F7-F82C-4A31-9F49-115D9897CFB6}" type="sibTrans" cxnId="{CB87301C-9E4E-4214-B3B7-00A836272C38}">
      <dgm:prSet/>
      <dgm:spPr/>
      <dgm:t>
        <a:bodyPr/>
        <a:lstStyle/>
        <a:p>
          <a:endParaRPr lang="ru-RU"/>
        </a:p>
      </dgm:t>
    </dgm:pt>
    <dgm:pt modelId="{E452DF7E-8315-4423-A92D-0943E716A2D5}">
      <dgm:prSet custT="1"/>
      <dgm:spPr/>
      <dgm:t>
        <a:bodyPr/>
        <a:lstStyle/>
        <a:p>
          <a:pPr rtl="0"/>
          <a:r>
            <a:rPr lang="ru-RU" sz="1600" b="1" dirty="0" err="1" smtClean="0"/>
            <a:t>Промисловий</a:t>
          </a:r>
          <a:r>
            <a:rPr lang="ru-RU" sz="1600" b="1" dirty="0" smtClean="0"/>
            <a:t> (</a:t>
          </a:r>
          <a:r>
            <a:rPr lang="ru-RU" sz="1600" b="1" dirty="0" err="1" smtClean="0"/>
            <a:t>агропромисловий</a:t>
          </a:r>
          <a:r>
            <a:rPr lang="ru-RU" sz="1600" b="1" dirty="0" smtClean="0"/>
            <a:t>) пункт</a:t>
          </a:r>
          <a:r>
            <a:rPr lang="ru-RU" sz="1600" dirty="0" smtClean="0"/>
            <a:t> - </a:t>
          </a:r>
          <a:r>
            <a:rPr lang="ru-RU" sz="1600" dirty="0" err="1" smtClean="0"/>
            <a:t>поселення</a:t>
          </a:r>
          <a:r>
            <a:rPr lang="ru-RU" sz="1600" dirty="0" smtClean="0"/>
            <a:t> разом з </a:t>
          </a:r>
          <a:r>
            <a:rPr lang="ru-RU" sz="1600" dirty="0" err="1" smtClean="0"/>
            <a:t>промисловим</a:t>
          </a:r>
          <a:r>
            <a:rPr lang="ru-RU" sz="1600" dirty="0" smtClean="0"/>
            <a:t> </a:t>
          </a:r>
          <a:r>
            <a:rPr lang="ru-RU" sz="1600" dirty="0" err="1" smtClean="0"/>
            <a:t>підприємством</a:t>
          </a:r>
          <a:r>
            <a:rPr lang="ru-RU" sz="1600" dirty="0" smtClean="0"/>
            <a:t>, яке </a:t>
          </a:r>
          <a:r>
            <a:rPr lang="ru-RU" sz="1600" dirty="0" err="1" smtClean="0"/>
            <a:t>виникло</a:t>
          </a:r>
          <a:r>
            <a:rPr lang="ru-RU" sz="1600" dirty="0" smtClean="0"/>
            <a:t> при </a:t>
          </a:r>
          <a:r>
            <a:rPr lang="ru-RU" sz="1600" dirty="0" err="1" smtClean="0"/>
            <a:t>ньому</a:t>
          </a:r>
          <a:r>
            <a:rPr lang="ru-RU" sz="1600" dirty="0" smtClean="0"/>
            <a:t> (</a:t>
          </a:r>
          <a:r>
            <a:rPr lang="ru-RU" sz="1600" dirty="0" err="1" smtClean="0"/>
            <a:t>наприклад</a:t>
          </a:r>
          <a:r>
            <a:rPr lang="ru-RU" sz="1600" dirty="0" smtClean="0"/>
            <a:t>, селище </a:t>
          </a:r>
          <a:r>
            <a:rPr lang="ru-RU" sz="1600" dirty="0" err="1" smtClean="0"/>
            <a:t>міського</a:t>
          </a:r>
          <a:r>
            <a:rPr lang="ru-RU" sz="1600" dirty="0" smtClean="0"/>
            <a:t> типу, </a:t>
          </a:r>
          <a:r>
            <a:rPr lang="ru-RU" sz="1600" dirty="0" err="1" smtClean="0"/>
            <a:t>населення</a:t>
          </a:r>
          <a:r>
            <a:rPr lang="ru-RU" sz="1600" dirty="0" smtClean="0"/>
            <a:t> </a:t>
          </a:r>
          <a:r>
            <a:rPr lang="ru-RU" sz="1600" dirty="0" err="1" smtClean="0"/>
            <a:t>якого</a:t>
          </a:r>
          <a:r>
            <a:rPr lang="ru-RU" sz="1600" dirty="0" smtClean="0"/>
            <a:t> </a:t>
          </a:r>
          <a:r>
            <a:rPr lang="ru-RU" sz="1600" dirty="0" err="1" smtClean="0"/>
            <a:t>працює</a:t>
          </a:r>
          <a:r>
            <a:rPr lang="ru-RU" sz="1600" dirty="0" smtClean="0"/>
            <a:t> на </a:t>
          </a:r>
          <a:r>
            <a:rPr lang="ru-RU" sz="1600" dirty="0" err="1" smtClean="0"/>
            <a:t>електростанції</a:t>
          </a:r>
          <a:r>
            <a:rPr lang="ru-RU" sz="1600" dirty="0" smtClean="0"/>
            <a:t>).</a:t>
          </a:r>
          <a:endParaRPr lang="ru-RU" sz="1600" dirty="0"/>
        </a:p>
      </dgm:t>
    </dgm:pt>
    <dgm:pt modelId="{A0FBA4D3-F05B-43FB-932C-B7B6E523BBFD}" type="parTrans" cxnId="{D7BF4A4A-6F6E-44A9-B708-E55EE470E5BC}">
      <dgm:prSet/>
      <dgm:spPr/>
      <dgm:t>
        <a:bodyPr/>
        <a:lstStyle/>
        <a:p>
          <a:endParaRPr lang="ru-RU"/>
        </a:p>
      </dgm:t>
    </dgm:pt>
    <dgm:pt modelId="{D5B5AB2F-93BD-4469-9AAC-0ACA536F47CE}" type="sibTrans" cxnId="{D7BF4A4A-6F6E-44A9-B708-E55EE470E5BC}">
      <dgm:prSet/>
      <dgm:spPr/>
      <dgm:t>
        <a:bodyPr/>
        <a:lstStyle/>
        <a:p>
          <a:endParaRPr lang="ru-RU"/>
        </a:p>
      </dgm:t>
    </dgm:pt>
    <dgm:pt modelId="{D2F8B0AA-1F94-482A-AE3E-D2E8D4893F6E}">
      <dgm:prSet custT="1"/>
      <dgm:spPr/>
      <dgm:t>
        <a:bodyPr/>
        <a:lstStyle/>
        <a:p>
          <a:pPr rtl="0"/>
          <a:r>
            <a:rPr lang="ru-RU" sz="1600" b="1" dirty="0" err="1" smtClean="0"/>
            <a:t>Промисловий</a:t>
          </a:r>
          <a:r>
            <a:rPr lang="ru-RU" sz="1600" b="1" dirty="0" smtClean="0"/>
            <a:t> (</a:t>
          </a:r>
          <a:r>
            <a:rPr lang="ru-RU" sz="1600" b="1" dirty="0" err="1" smtClean="0"/>
            <a:t>агропромисловий</a:t>
          </a:r>
          <a:r>
            <a:rPr lang="ru-RU" sz="1600" b="1" dirty="0" smtClean="0"/>
            <a:t>) район</a:t>
          </a:r>
          <a:r>
            <a:rPr lang="ru-RU" sz="1600" dirty="0" smtClean="0"/>
            <a:t> - </a:t>
          </a:r>
          <a:r>
            <a:rPr lang="ru-RU" sz="1600" dirty="0" err="1" smtClean="0"/>
            <a:t>інтегральний</a:t>
          </a:r>
          <a:r>
            <a:rPr lang="ru-RU" sz="1600" dirty="0" smtClean="0"/>
            <a:t> район з </a:t>
          </a:r>
          <a:r>
            <a:rPr lang="ru-RU" sz="1600" dirty="0" err="1" smtClean="0"/>
            <a:t>переважаючим</a:t>
          </a:r>
          <a:r>
            <a:rPr lang="ru-RU" sz="1600" dirty="0" smtClean="0"/>
            <a:t> </a:t>
          </a:r>
          <a:r>
            <a:rPr lang="ru-RU" sz="1600" dirty="0" err="1" smtClean="0"/>
            <a:t>значенням</a:t>
          </a:r>
          <a:r>
            <a:rPr lang="ru-RU" sz="1600" dirty="0" smtClean="0"/>
            <a:t> </a:t>
          </a:r>
          <a:r>
            <a:rPr lang="ru-RU" sz="1600" dirty="0" err="1" smtClean="0"/>
            <a:t>промислового</a:t>
          </a:r>
          <a:r>
            <a:rPr lang="ru-RU" sz="1600" dirty="0" smtClean="0"/>
            <a:t> </a:t>
          </a:r>
          <a:r>
            <a:rPr lang="ru-RU" sz="1600" dirty="0" err="1" smtClean="0"/>
            <a:t>виробництва</a:t>
          </a:r>
          <a:r>
            <a:rPr lang="ru-RU" sz="1600" dirty="0" smtClean="0"/>
            <a:t> як </a:t>
          </a:r>
          <a:r>
            <a:rPr lang="ru-RU" sz="1600" dirty="0" err="1" smtClean="0"/>
            <a:t>головної</a:t>
          </a:r>
          <a:r>
            <a:rPr lang="ru-RU" sz="1600" dirty="0" smtClean="0"/>
            <a:t> </a:t>
          </a:r>
          <a:r>
            <a:rPr lang="ru-RU" sz="1600" dirty="0" err="1" smtClean="0"/>
            <a:t>галузі</a:t>
          </a:r>
          <a:r>
            <a:rPr lang="ru-RU" sz="1600" dirty="0" smtClean="0"/>
            <a:t> </a:t>
          </a:r>
          <a:r>
            <a:rPr lang="ru-RU" sz="1600" dirty="0" err="1" smtClean="0"/>
            <a:t>виробничої</a:t>
          </a:r>
          <a:r>
            <a:rPr lang="ru-RU" sz="1600" dirty="0" smtClean="0"/>
            <a:t> </a:t>
          </a:r>
          <a:r>
            <a:rPr lang="ru-RU" sz="1600" dirty="0" err="1" smtClean="0"/>
            <a:t>спеціалізації</a:t>
          </a:r>
          <a:r>
            <a:rPr lang="ru-RU" sz="1600" dirty="0" smtClean="0"/>
            <a:t> (</a:t>
          </a:r>
          <a:r>
            <a:rPr lang="ru-RU" sz="1600" dirty="0" err="1" smtClean="0"/>
            <a:t>Донбас</a:t>
          </a:r>
          <a:r>
            <a:rPr lang="ru-RU" sz="1600" dirty="0" smtClean="0"/>
            <a:t>, </a:t>
          </a:r>
          <a:r>
            <a:rPr lang="ru-RU" sz="1600" dirty="0" err="1" smtClean="0"/>
            <a:t>Придніпров'я</a:t>
          </a:r>
          <a:r>
            <a:rPr lang="ru-RU" sz="1600" dirty="0" smtClean="0"/>
            <a:t> та </a:t>
          </a:r>
          <a:r>
            <a:rPr lang="ru-RU" sz="1600" dirty="0" err="1" smtClean="0"/>
            <a:t>ін</a:t>
          </a:r>
          <a:r>
            <a:rPr lang="ru-RU" sz="1600" dirty="0" smtClean="0"/>
            <a:t>.)</a:t>
          </a:r>
          <a:endParaRPr lang="ru-RU" sz="1600" dirty="0"/>
        </a:p>
      </dgm:t>
    </dgm:pt>
    <dgm:pt modelId="{16F60D31-DAA3-4AA0-A324-8894CD3B5728}" type="sibTrans" cxnId="{A2839C9A-563A-4606-88EA-550099D7D05B}">
      <dgm:prSet/>
      <dgm:spPr/>
      <dgm:t>
        <a:bodyPr/>
        <a:lstStyle/>
        <a:p>
          <a:endParaRPr lang="ru-RU"/>
        </a:p>
      </dgm:t>
    </dgm:pt>
    <dgm:pt modelId="{418810FA-23BC-4D4B-B172-FDA317083B74}" type="parTrans" cxnId="{A2839C9A-563A-4606-88EA-550099D7D05B}">
      <dgm:prSet/>
      <dgm:spPr/>
      <dgm:t>
        <a:bodyPr/>
        <a:lstStyle/>
        <a:p>
          <a:endParaRPr lang="ru-RU"/>
        </a:p>
      </dgm:t>
    </dgm:pt>
    <dgm:pt modelId="{48426C1F-C479-4C90-BCB7-D7F41396CFCE}" type="pres">
      <dgm:prSet presAssocID="{E66B1411-A430-49C2-8732-99CFA15EC97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7CCC0A-B42D-4BC6-85AA-B1BA14917FD6}" type="pres">
      <dgm:prSet presAssocID="{D2F8B0AA-1F94-482A-AE3E-D2E8D4893F6E}" presName="circle1" presStyleLbl="node1" presStyleIdx="0" presStyleCnt="5"/>
      <dgm:spPr/>
    </dgm:pt>
    <dgm:pt modelId="{6F06A17C-D453-48E5-9787-ED957FEFFF61}" type="pres">
      <dgm:prSet presAssocID="{D2F8B0AA-1F94-482A-AE3E-D2E8D4893F6E}" presName="space" presStyleCnt="0"/>
      <dgm:spPr/>
    </dgm:pt>
    <dgm:pt modelId="{2C855141-A3F7-4401-AED3-D05DB0DC79F4}" type="pres">
      <dgm:prSet presAssocID="{D2F8B0AA-1F94-482A-AE3E-D2E8D4893F6E}" presName="rect1" presStyleLbl="alignAcc1" presStyleIdx="0" presStyleCnt="5"/>
      <dgm:spPr/>
      <dgm:t>
        <a:bodyPr/>
        <a:lstStyle/>
        <a:p>
          <a:endParaRPr lang="ru-RU"/>
        </a:p>
      </dgm:t>
    </dgm:pt>
    <dgm:pt modelId="{80B3930B-7713-44BA-837B-018CE46AF083}" type="pres">
      <dgm:prSet presAssocID="{1FCF5245-9973-4BBE-A001-B59BC5333EE3}" presName="vertSpace2" presStyleLbl="node1" presStyleIdx="0" presStyleCnt="5"/>
      <dgm:spPr/>
    </dgm:pt>
    <dgm:pt modelId="{98E0619D-973E-4B54-B019-103A152053E2}" type="pres">
      <dgm:prSet presAssocID="{1FCF5245-9973-4BBE-A001-B59BC5333EE3}" presName="circle2" presStyleLbl="node1" presStyleIdx="1" presStyleCnt="5"/>
      <dgm:spPr/>
    </dgm:pt>
    <dgm:pt modelId="{A2452EDB-05A3-4879-8931-ADA3CBBDBC74}" type="pres">
      <dgm:prSet presAssocID="{1FCF5245-9973-4BBE-A001-B59BC5333EE3}" presName="rect2" presStyleLbl="alignAcc1" presStyleIdx="1" presStyleCnt="5"/>
      <dgm:spPr/>
      <dgm:t>
        <a:bodyPr/>
        <a:lstStyle/>
        <a:p>
          <a:endParaRPr lang="ru-RU"/>
        </a:p>
      </dgm:t>
    </dgm:pt>
    <dgm:pt modelId="{1EA7AD80-B228-4D40-998C-60822B60041F}" type="pres">
      <dgm:prSet presAssocID="{1ABA283B-7245-4D8A-9CEA-6DF1B5016549}" presName="vertSpace3" presStyleLbl="node1" presStyleIdx="1" presStyleCnt="5"/>
      <dgm:spPr/>
    </dgm:pt>
    <dgm:pt modelId="{B16D3129-13E8-4870-A6A5-A5626FCA0AE8}" type="pres">
      <dgm:prSet presAssocID="{1ABA283B-7245-4D8A-9CEA-6DF1B5016549}" presName="circle3" presStyleLbl="node1" presStyleIdx="2" presStyleCnt="5"/>
      <dgm:spPr/>
    </dgm:pt>
    <dgm:pt modelId="{B65150BA-E855-4391-9C5D-A52AE9BE0D89}" type="pres">
      <dgm:prSet presAssocID="{1ABA283B-7245-4D8A-9CEA-6DF1B5016549}" presName="rect3" presStyleLbl="alignAcc1" presStyleIdx="2" presStyleCnt="5"/>
      <dgm:spPr/>
      <dgm:t>
        <a:bodyPr/>
        <a:lstStyle/>
        <a:p>
          <a:endParaRPr lang="ru-RU"/>
        </a:p>
      </dgm:t>
    </dgm:pt>
    <dgm:pt modelId="{21B7FF44-BCCE-41B4-A2AD-A631A0B0C841}" type="pres">
      <dgm:prSet presAssocID="{F9B73EE3-38DD-48E5-BB21-640E1DC6BC2A}" presName="vertSpace4" presStyleLbl="node1" presStyleIdx="2" presStyleCnt="5"/>
      <dgm:spPr/>
    </dgm:pt>
    <dgm:pt modelId="{F5C830D1-DA20-4364-A732-C3F2E3043428}" type="pres">
      <dgm:prSet presAssocID="{F9B73EE3-38DD-48E5-BB21-640E1DC6BC2A}" presName="circle4" presStyleLbl="node1" presStyleIdx="3" presStyleCnt="5"/>
      <dgm:spPr/>
    </dgm:pt>
    <dgm:pt modelId="{D1C4C14A-1A51-4443-BB1D-150AD4934A1E}" type="pres">
      <dgm:prSet presAssocID="{F9B73EE3-38DD-48E5-BB21-640E1DC6BC2A}" presName="rect4" presStyleLbl="alignAcc1" presStyleIdx="3" presStyleCnt="5"/>
      <dgm:spPr/>
      <dgm:t>
        <a:bodyPr/>
        <a:lstStyle/>
        <a:p>
          <a:endParaRPr lang="ru-RU"/>
        </a:p>
      </dgm:t>
    </dgm:pt>
    <dgm:pt modelId="{B71C0ADE-3210-419C-8FA4-413F11B852E1}" type="pres">
      <dgm:prSet presAssocID="{E452DF7E-8315-4423-A92D-0943E716A2D5}" presName="vertSpace5" presStyleLbl="node1" presStyleIdx="3" presStyleCnt="5"/>
      <dgm:spPr/>
    </dgm:pt>
    <dgm:pt modelId="{2D03780E-B476-4F4E-8135-1E91B05E3AB1}" type="pres">
      <dgm:prSet presAssocID="{E452DF7E-8315-4423-A92D-0943E716A2D5}" presName="circle5" presStyleLbl="node1" presStyleIdx="4" presStyleCnt="5"/>
      <dgm:spPr/>
    </dgm:pt>
    <dgm:pt modelId="{46BE3B95-AF60-42A1-8D07-04D8F255961C}" type="pres">
      <dgm:prSet presAssocID="{E452DF7E-8315-4423-A92D-0943E716A2D5}" presName="rect5" presStyleLbl="alignAcc1" presStyleIdx="4" presStyleCnt="5"/>
      <dgm:spPr/>
      <dgm:t>
        <a:bodyPr/>
        <a:lstStyle/>
        <a:p>
          <a:endParaRPr lang="ru-RU"/>
        </a:p>
      </dgm:t>
    </dgm:pt>
    <dgm:pt modelId="{3A35361E-AF56-4B7F-A5F7-75987F75D323}" type="pres">
      <dgm:prSet presAssocID="{D2F8B0AA-1F94-482A-AE3E-D2E8D4893F6E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FA51F-B324-43B5-B62F-1F179C27CA63}" type="pres">
      <dgm:prSet presAssocID="{1FCF5245-9973-4BBE-A001-B59BC5333EE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33F7E0-830A-439F-92AB-019FFF256A5D}" type="pres">
      <dgm:prSet presAssocID="{1ABA283B-7245-4D8A-9CEA-6DF1B5016549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6BBFF-BF2B-49B7-B765-768E3B6C2FF0}" type="pres">
      <dgm:prSet presAssocID="{F9B73EE3-38DD-48E5-BB21-640E1DC6BC2A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72285-8CD9-49A3-BFF0-3FB88E9E8CDC}" type="pres">
      <dgm:prSet presAssocID="{E452DF7E-8315-4423-A92D-0943E716A2D5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A8D14A-B228-43E6-9C1F-EF41DE7D5C55}" type="presOf" srcId="{D2F8B0AA-1F94-482A-AE3E-D2E8D4893F6E}" destId="{3A35361E-AF56-4B7F-A5F7-75987F75D323}" srcOrd="1" destOrd="0" presId="urn:microsoft.com/office/officeart/2005/8/layout/target3"/>
    <dgm:cxn modelId="{20E7F3C7-86C9-48CF-A614-1323BD17AE63}" type="presOf" srcId="{F9B73EE3-38DD-48E5-BB21-640E1DC6BC2A}" destId="{2D86BBFF-BF2B-49B7-B765-768E3B6C2FF0}" srcOrd="1" destOrd="0" presId="urn:microsoft.com/office/officeart/2005/8/layout/target3"/>
    <dgm:cxn modelId="{0D428288-F46A-4EF8-9C34-B890225BC196}" type="presOf" srcId="{1ABA283B-7245-4D8A-9CEA-6DF1B5016549}" destId="{AD33F7E0-830A-439F-92AB-019FFF256A5D}" srcOrd="1" destOrd="0" presId="urn:microsoft.com/office/officeart/2005/8/layout/target3"/>
    <dgm:cxn modelId="{19FA93C3-6660-4718-9C62-FC11DDF14085}" srcId="{E66B1411-A430-49C2-8732-99CFA15EC970}" destId="{1FCF5245-9973-4BBE-A001-B59BC5333EE3}" srcOrd="1" destOrd="0" parTransId="{A2AD30D7-6D63-4460-B55F-962D787571A4}" sibTransId="{D25B2044-8EC3-4AA9-9CF5-F2C72BAFEF29}"/>
    <dgm:cxn modelId="{98B2B2DF-EDB6-4089-9212-11CC1D4C12C2}" type="presOf" srcId="{1ABA283B-7245-4D8A-9CEA-6DF1B5016549}" destId="{B65150BA-E855-4391-9C5D-A52AE9BE0D89}" srcOrd="0" destOrd="0" presId="urn:microsoft.com/office/officeart/2005/8/layout/target3"/>
    <dgm:cxn modelId="{31C01C7F-E8A9-42AB-8EC8-B3A772301F74}" type="presOf" srcId="{E66B1411-A430-49C2-8732-99CFA15EC970}" destId="{48426C1F-C479-4C90-BCB7-D7F41396CFCE}" srcOrd="0" destOrd="0" presId="urn:microsoft.com/office/officeart/2005/8/layout/target3"/>
    <dgm:cxn modelId="{1718EA77-68B8-40E4-8D7B-A4C7F706010D}" type="presOf" srcId="{1FCF5245-9973-4BBE-A001-B59BC5333EE3}" destId="{3EAFA51F-B324-43B5-B62F-1F179C27CA63}" srcOrd="1" destOrd="0" presId="urn:microsoft.com/office/officeart/2005/8/layout/target3"/>
    <dgm:cxn modelId="{A2839C9A-563A-4606-88EA-550099D7D05B}" srcId="{E66B1411-A430-49C2-8732-99CFA15EC970}" destId="{D2F8B0AA-1F94-482A-AE3E-D2E8D4893F6E}" srcOrd="0" destOrd="0" parTransId="{418810FA-23BC-4D4B-B172-FDA317083B74}" sibTransId="{16F60D31-DAA3-4AA0-A324-8894CD3B5728}"/>
    <dgm:cxn modelId="{D7BF4A4A-6F6E-44A9-B708-E55EE470E5BC}" srcId="{E66B1411-A430-49C2-8732-99CFA15EC970}" destId="{E452DF7E-8315-4423-A92D-0943E716A2D5}" srcOrd="4" destOrd="0" parTransId="{A0FBA4D3-F05B-43FB-932C-B7B6E523BBFD}" sibTransId="{D5B5AB2F-93BD-4469-9AAC-0ACA536F47CE}"/>
    <dgm:cxn modelId="{7922D167-05FB-4679-B4B0-CD9C68E7279E}" type="presOf" srcId="{1FCF5245-9973-4BBE-A001-B59BC5333EE3}" destId="{A2452EDB-05A3-4879-8931-ADA3CBBDBC74}" srcOrd="0" destOrd="0" presId="urn:microsoft.com/office/officeart/2005/8/layout/target3"/>
    <dgm:cxn modelId="{CA81180D-EDA7-4E74-9CF9-616E2B071FEF}" srcId="{E66B1411-A430-49C2-8732-99CFA15EC970}" destId="{1ABA283B-7245-4D8A-9CEA-6DF1B5016549}" srcOrd="2" destOrd="0" parTransId="{5137DDDF-FD18-42CB-BFCB-BBD6DC2B75D6}" sibTransId="{E021B2ED-FA7F-4B95-AE37-33496808ED72}"/>
    <dgm:cxn modelId="{01B61E55-23B8-41AD-AA35-F18F64AAADA2}" type="presOf" srcId="{F9B73EE3-38DD-48E5-BB21-640E1DC6BC2A}" destId="{D1C4C14A-1A51-4443-BB1D-150AD4934A1E}" srcOrd="0" destOrd="0" presId="urn:microsoft.com/office/officeart/2005/8/layout/target3"/>
    <dgm:cxn modelId="{27657D48-3834-4BF4-91BA-182FDCB922D1}" type="presOf" srcId="{D2F8B0AA-1F94-482A-AE3E-D2E8D4893F6E}" destId="{2C855141-A3F7-4401-AED3-D05DB0DC79F4}" srcOrd="0" destOrd="0" presId="urn:microsoft.com/office/officeart/2005/8/layout/target3"/>
    <dgm:cxn modelId="{B978FB1F-0BEE-4530-BD2C-26CA39CDACD3}" type="presOf" srcId="{E452DF7E-8315-4423-A92D-0943E716A2D5}" destId="{5B172285-8CD9-49A3-BFF0-3FB88E9E8CDC}" srcOrd="1" destOrd="0" presId="urn:microsoft.com/office/officeart/2005/8/layout/target3"/>
    <dgm:cxn modelId="{CB87301C-9E4E-4214-B3B7-00A836272C38}" srcId="{E66B1411-A430-49C2-8732-99CFA15EC970}" destId="{F9B73EE3-38DD-48E5-BB21-640E1DC6BC2A}" srcOrd="3" destOrd="0" parTransId="{03ADD68C-EE6F-4D1B-8BEA-E88C12FC59A9}" sibTransId="{4A7104F7-F82C-4A31-9F49-115D9897CFB6}"/>
    <dgm:cxn modelId="{E1D759F7-645A-4E06-87FA-1D672E532AC1}" type="presOf" srcId="{E452DF7E-8315-4423-A92D-0943E716A2D5}" destId="{46BE3B95-AF60-42A1-8D07-04D8F255961C}" srcOrd="0" destOrd="0" presId="urn:microsoft.com/office/officeart/2005/8/layout/target3"/>
    <dgm:cxn modelId="{543F365A-C986-4138-859C-C1F124CD2817}" type="presParOf" srcId="{48426C1F-C479-4C90-BCB7-D7F41396CFCE}" destId="{1F7CCC0A-B42D-4BC6-85AA-B1BA14917FD6}" srcOrd="0" destOrd="0" presId="urn:microsoft.com/office/officeart/2005/8/layout/target3"/>
    <dgm:cxn modelId="{E741CDF4-78F6-422C-8CC7-AF081A4ACDC2}" type="presParOf" srcId="{48426C1F-C479-4C90-BCB7-D7F41396CFCE}" destId="{6F06A17C-D453-48E5-9787-ED957FEFFF61}" srcOrd="1" destOrd="0" presId="urn:microsoft.com/office/officeart/2005/8/layout/target3"/>
    <dgm:cxn modelId="{D064D06D-E94B-45AF-B2C9-DD209BBAA00A}" type="presParOf" srcId="{48426C1F-C479-4C90-BCB7-D7F41396CFCE}" destId="{2C855141-A3F7-4401-AED3-D05DB0DC79F4}" srcOrd="2" destOrd="0" presId="urn:microsoft.com/office/officeart/2005/8/layout/target3"/>
    <dgm:cxn modelId="{3128E1D6-8D17-4EA7-BBF2-29ADD39A3047}" type="presParOf" srcId="{48426C1F-C479-4C90-BCB7-D7F41396CFCE}" destId="{80B3930B-7713-44BA-837B-018CE46AF083}" srcOrd="3" destOrd="0" presId="urn:microsoft.com/office/officeart/2005/8/layout/target3"/>
    <dgm:cxn modelId="{7BB3AE1E-A680-4463-842E-9A9A40AC4ED5}" type="presParOf" srcId="{48426C1F-C479-4C90-BCB7-D7F41396CFCE}" destId="{98E0619D-973E-4B54-B019-103A152053E2}" srcOrd="4" destOrd="0" presId="urn:microsoft.com/office/officeart/2005/8/layout/target3"/>
    <dgm:cxn modelId="{96EFC9A7-72DC-4E12-9CC7-6633197D8FD3}" type="presParOf" srcId="{48426C1F-C479-4C90-BCB7-D7F41396CFCE}" destId="{A2452EDB-05A3-4879-8931-ADA3CBBDBC74}" srcOrd="5" destOrd="0" presId="urn:microsoft.com/office/officeart/2005/8/layout/target3"/>
    <dgm:cxn modelId="{913F4592-7E42-4FD2-A008-AAEC82CF9851}" type="presParOf" srcId="{48426C1F-C479-4C90-BCB7-D7F41396CFCE}" destId="{1EA7AD80-B228-4D40-998C-60822B60041F}" srcOrd="6" destOrd="0" presId="urn:microsoft.com/office/officeart/2005/8/layout/target3"/>
    <dgm:cxn modelId="{54B45ABC-02EF-42CE-9967-F9299CCB496D}" type="presParOf" srcId="{48426C1F-C479-4C90-BCB7-D7F41396CFCE}" destId="{B16D3129-13E8-4870-A6A5-A5626FCA0AE8}" srcOrd="7" destOrd="0" presId="urn:microsoft.com/office/officeart/2005/8/layout/target3"/>
    <dgm:cxn modelId="{9C3E760A-94C8-40E7-9090-DF3910CD2BA2}" type="presParOf" srcId="{48426C1F-C479-4C90-BCB7-D7F41396CFCE}" destId="{B65150BA-E855-4391-9C5D-A52AE9BE0D89}" srcOrd="8" destOrd="0" presId="urn:microsoft.com/office/officeart/2005/8/layout/target3"/>
    <dgm:cxn modelId="{3AFEC308-E0B9-45A2-BBA8-2BA9E09E3461}" type="presParOf" srcId="{48426C1F-C479-4C90-BCB7-D7F41396CFCE}" destId="{21B7FF44-BCCE-41B4-A2AD-A631A0B0C841}" srcOrd="9" destOrd="0" presId="urn:microsoft.com/office/officeart/2005/8/layout/target3"/>
    <dgm:cxn modelId="{1B53B33D-CE86-4D05-9EE8-5B6086B33C1C}" type="presParOf" srcId="{48426C1F-C479-4C90-BCB7-D7F41396CFCE}" destId="{F5C830D1-DA20-4364-A732-C3F2E3043428}" srcOrd="10" destOrd="0" presId="urn:microsoft.com/office/officeart/2005/8/layout/target3"/>
    <dgm:cxn modelId="{88E89335-11B9-4148-80B9-9432E1212304}" type="presParOf" srcId="{48426C1F-C479-4C90-BCB7-D7F41396CFCE}" destId="{D1C4C14A-1A51-4443-BB1D-150AD4934A1E}" srcOrd="11" destOrd="0" presId="urn:microsoft.com/office/officeart/2005/8/layout/target3"/>
    <dgm:cxn modelId="{74741AE9-76B5-4D4B-89C6-951E9A09BEAC}" type="presParOf" srcId="{48426C1F-C479-4C90-BCB7-D7F41396CFCE}" destId="{B71C0ADE-3210-419C-8FA4-413F11B852E1}" srcOrd="12" destOrd="0" presId="urn:microsoft.com/office/officeart/2005/8/layout/target3"/>
    <dgm:cxn modelId="{E49F19AF-0D9B-4765-A9CE-4760BE327A8E}" type="presParOf" srcId="{48426C1F-C479-4C90-BCB7-D7F41396CFCE}" destId="{2D03780E-B476-4F4E-8135-1E91B05E3AB1}" srcOrd="13" destOrd="0" presId="urn:microsoft.com/office/officeart/2005/8/layout/target3"/>
    <dgm:cxn modelId="{0E367209-5E90-40DC-99BE-1EC467D8A07A}" type="presParOf" srcId="{48426C1F-C479-4C90-BCB7-D7F41396CFCE}" destId="{46BE3B95-AF60-42A1-8D07-04D8F255961C}" srcOrd="14" destOrd="0" presId="urn:microsoft.com/office/officeart/2005/8/layout/target3"/>
    <dgm:cxn modelId="{0DA70D2D-E4C4-460C-929E-C68A910EDC33}" type="presParOf" srcId="{48426C1F-C479-4C90-BCB7-D7F41396CFCE}" destId="{3A35361E-AF56-4B7F-A5F7-75987F75D323}" srcOrd="15" destOrd="0" presId="urn:microsoft.com/office/officeart/2005/8/layout/target3"/>
    <dgm:cxn modelId="{4CECD4E2-0B77-4D2B-AC22-6A994E162B3C}" type="presParOf" srcId="{48426C1F-C479-4C90-BCB7-D7F41396CFCE}" destId="{3EAFA51F-B324-43B5-B62F-1F179C27CA63}" srcOrd="16" destOrd="0" presId="urn:microsoft.com/office/officeart/2005/8/layout/target3"/>
    <dgm:cxn modelId="{BF951AA6-6366-4DEF-9ACC-A7F7FFDA7AF3}" type="presParOf" srcId="{48426C1F-C479-4C90-BCB7-D7F41396CFCE}" destId="{AD33F7E0-830A-439F-92AB-019FFF256A5D}" srcOrd="17" destOrd="0" presId="urn:microsoft.com/office/officeart/2005/8/layout/target3"/>
    <dgm:cxn modelId="{E0E6F326-7BC6-424A-8B20-E4645DDE69BF}" type="presParOf" srcId="{48426C1F-C479-4C90-BCB7-D7F41396CFCE}" destId="{2D86BBFF-BF2B-49B7-B765-768E3B6C2FF0}" srcOrd="18" destOrd="0" presId="urn:microsoft.com/office/officeart/2005/8/layout/target3"/>
    <dgm:cxn modelId="{AA03FBD9-319C-441D-B739-CF0200899A33}" type="presParOf" srcId="{48426C1F-C479-4C90-BCB7-D7F41396CFCE}" destId="{5B172285-8CD9-49A3-BFF0-3FB88E9E8CDC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18BE27-E457-48B5-AF7D-31C785B27B51}" type="doc">
      <dgm:prSet loTypeId="urn:microsoft.com/office/officeart/2005/8/layout/target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4D1FCCB-EB87-42E8-B60D-8FBCDB139F30}">
      <dgm:prSet/>
      <dgm:spPr/>
      <dgm:t>
        <a:bodyPr/>
        <a:lstStyle/>
        <a:p>
          <a:pPr rtl="0"/>
          <a:r>
            <a:rPr lang="ru-RU" dirty="0" err="1" smtClean="0"/>
            <a:t>Основними</a:t>
          </a:r>
          <a:r>
            <a:rPr lang="ru-RU" dirty="0" smtClean="0"/>
            <a:t> </a:t>
          </a:r>
          <a:r>
            <a:rPr lang="ru-RU" dirty="0" err="1" smtClean="0"/>
            <a:t>галузями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чорна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</a:t>
          </a:r>
          <a:r>
            <a:rPr lang="ru-RU" dirty="0" err="1" smtClean="0"/>
            <a:t>кольорова</a:t>
          </a:r>
          <a:r>
            <a:rPr lang="ru-RU" dirty="0" smtClean="0"/>
            <a:t> </a:t>
          </a:r>
          <a:r>
            <a:rPr lang="ru-RU" dirty="0" err="1" smtClean="0"/>
            <a:t>металургія</a:t>
          </a:r>
          <a:r>
            <a:rPr lang="ru-RU" dirty="0" smtClean="0"/>
            <a:t>, </a:t>
          </a:r>
          <a:r>
            <a:rPr lang="ru-RU" dirty="0" err="1" smtClean="0"/>
            <a:t>гірничорудна</a:t>
          </a:r>
          <a:r>
            <a:rPr lang="ru-RU" dirty="0" smtClean="0"/>
            <a:t>, </a:t>
          </a:r>
          <a:r>
            <a:rPr lang="ru-RU" dirty="0" err="1" smtClean="0"/>
            <a:t>коксохімічна</a:t>
          </a:r>
          <a:r>
            <a:rPr lang="ru-RU" dirty="0" smtClean="0"/>
            <a:t>, </a:t>
          </a:r>
          <a:r>
            <a:rPr lang="ru-RU" dirty="0" err="1" smtClean="0"/>
            <a:t>нафтохімічна</a:t>
          </a:r>
          <a:r>
            <a:rPr lang="ru-RU" dirty="0" smtClean="0"/>
            <a:t>, </a:t>
          </a:r>
          <a:r>
            <a:rPr lang="ru-RU" dirty="0" err="1" smtClean="0"/>
            <a:t>хімічна</a:t>
          </a:r>
          <a:r>
            <a:rPr lang="ru-RU" dirty="0" smtClean="0"/>
            <a:t> </a:t>
          </a:r>
          <a:r>
            <a:rPr lang="ru-RU" dirty="0" err="1" smtClean="0"/>
            <a:t>промисловість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важке</a:t>
          </a:r>
          <a:r>
            <a:rPr lang="ru-RU" dirty="0" smtClean="0"/>
            <a:t> </a:t>
          </a:r>
          <a:r>
            <a:rPr lang="ru-RU" dirty="0" err="1" smtClean="0"/>
            <a:t>машинобудування</a:t>
          </a:r>
          <a:r>
            <a:rPr lang="ru-RU" dirty="0" smtClean="0"/>
            <a:t>, </a:t>
          </a:r>
          <a:r>
            <a:rPr lang="ru-RU" dirty="0" err="1" smtClean="0"/>
            <a:t>але</a:t>
          </a:r>
          <a:r>
            <a:rPr lang="ru-RU" dirty="0" smtClean="0"/>
            <a:t> вони </a:t>
          </a:r>
          <a:r>
            <a:rPr lang="ru-RU" dirty="0" err="1" smtClean="0"/>
            <a:t>дуже</a:t>
          </a:r>
          <a:r>
            <a:rPr lang="ru-RU" dirty="0" smtClean="0"/>
            <a:t> слабо </a:t>
          </a:r>
          <a:r>
            <a:rPr lang="ru-RU" dirty="0" err="1" smtClean="0"/>
            <a:t>комплексуються</a:t>
          </a:r>
          <a:r>
            <a:rPr lang="ru-RU" dirty="0" smtClean="0"/>
            <a:t> </a:t>
          </a:r>
          <a:r>
            <a:rPr lang="ru-RU" dirty="0" err="1" smtClean="0"/>
            <a:t>між</a:t>
          </a:r>
          <a:r>
            <a:rPr lang="ru-RU" dirty="0" smtClean="0"/>
            <a:t> собою та </a:t>
          </a:r>
          <a:r>
            <a:rPr lang="ru-RU" dirty="0" err="1" smtClean="0"/>
            <a:t>майже</a:t>
          </a:r>
          <a:r>
            <a:rPr lang="ru-RU" dirty="0" smtClean="0"/>
            <a:t> не </a:t>
          </a:r>
          <a:r>
            <a:rPr lang="ru-RU" dirty="0" err="1" smtClean="0"/>
            <a:t>доповнюються</a:t>
          </a:r>
          <a:r>
            <a:rPr lang="ru-RU" dirty="0" smtClean="0"/>
            <a:t> </a:t>
          </a:r>
          <a:r>
            <a:rPr lang="ru-RU" dirty="0" err="1" smtClean="0"/>
            <a:t>іншими</a:t>
          </a:r>
          <a:r>
            <a:rPr lang="ru-RU" dirty="0" smtClean="0"/>
            <a:t> </a:t>
          </a:r>
          <a:r>
            <a:rPr lang="ru-RU" dirty="0" err="1" smtClean="0"/>
            <a:t>промисловими</a:t>
          </a:r>
          <a:r>
            <a:rPr lang="ru-RU" dirty="0" smtClean="0"/>
            <a:t> </a:t>
          </a:r>
          <a:r>
            <a:rPr lang="ru-RU" dirty="0" err="1" smtClean="0"/>
            <a:t>галузями</a:t>
          </a:r>
          <a:r>
            <a:rPr lang="ru-RU" dirty="0" smtClean="0"/>
            <a:t>. </a:t>
          </a:r>
          <a:endParaRPr lang="ru-RU" dirty="0"/>
        </a:p>
      </dgm:t>
    </dgm:pt>
    <dgm:pt modelId="{D5C88062-831A-4D13-A582-6BDFEB197BD0}" type="parTrans" cxnId="{7A7EDAA5-5E43-430F-8C86-411E6D64A682}">
      <dgm:prSet/>
      <dgm:spPr/>
      <dgm:t>
        <a:bodyPr/>
        <a:lstStyle/>
        <a:p>
          <a:endParaRPr lang="ru-RU"/>
        </a:p>
      </dgm:t>
    </dgm:pt>
    <dgm:pt modelId="{99A4C12C-D812-4054-B6E2-250B3D59F0BA}" type="sibTrans" cxnId="{7A7EDAA5-5E43-430F-8C86-411E6D64A682}">
      <dgm:prSet/>
      <dgm:spPr/>
      <dgm:t>
        <a:bodyPr/>
        <a:lstStyle/>
        <a:p>
          <a:endParaRPr lang="ru-RU"/>
        </a:p>
      </dgm:t>
    </dgm:pt>
    <dgm:pt modelId="{F13AD93A-9D7B-45BA-A70A-AD0F4CC76A30}">
      <dgm:prSet/>
      <dgm:spPr/>
      <dgm:t>
        <a:bodyPr/>
        <a:lstStyle/>
        <a:p>
          <a:pPr rtl="0"/>
          <a:r>
            <a:rPr lang="ru-RU" dirty="0" smtClean="0"/>
            <a:t>То­му </a:t>
          </a:r>
          <a:r>
            <a:rPr lang="ru-RU" dirty="0" err="1" smtClean="0"/>
            <a:t>існуюча</a:t>
          </a:r>
          <a:r>
            <a:rPr lang="ru-RU" dirty="0" smtClean="0"/>
            <a:t> у </a:t>
          </a:r>
          <a:r>
            <a:rPr lang="ru-RU" dirty="0" err="1" smtClean="0"/>
            <a:t>Придніпров'ї</a:t>
          </a:r>
          <a:r>
            <a:rPr lang="ru-RU" dirty="0" smtClean="0"/>
            <a:t> </a:t>
          </a:r>
          <a:r>
            <a:rPr lang="ru-RU" dirty="0" err="1" smtClean="0"/>
            <a:t>сукупність</a:t>
          </a:r>
          <a:r>
            <a:rPr lang="ru-RU" dirty="0" smtClean="0"/>
            <a:t> </a:t>
          </a:r>
          <a:r>
            <a:rPr lang="ru-RU" dirty="0" err="1" smtClean="0"/>
            <a:t>галузей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 </a:t>
          </a:r>
          <a:r>
            <a:rPr lang="ru-RU" dirty="0" err="1" smtClean="0"/>
            <a:t>може</a:t>
          </a:r>
          <a:r>
            <a:rPr lang="ru-RU" dirty="0" smtClean="0"/>
            <a:t> бути </a:t>
          </a:r>
          <a:r>
            <a:rPr lang="ru-RU" dirty="0" err="1" smtClean="0"/>
            <a:t>доповнена</a:t>
          </a:r>
          <a:r>
            <a:rPr lang="ru-RU" dirty="0" smtClean="0"/>
            <a:t> </a:t>
          </a:r>
          <a:r>
            <a:rPr lang="ru-RU" dirty="0" err="1" smtClean="0"/>
            <a:t>сільськогосподарським</a:t>
          </a:r>
          <a:r>
            <a:rPr lang="ru-RU" dirty="0" smtClean="0"/>
            <a:t>, </a:t>
          </a:r>
          <a:r>
            <a:rPr lang="ru-RU" dirty="0" err="1" smtClean="0"/>
            <a:t>середнім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точним</a:t>
          </a:r>
          <a:r>
            <a:rPr lang="ru-RU" dirty="0" smtClean="0"/>
            <a:t> </a:t>
          </a:r>
          <a:r>
            <a:rPr lang="ru-RU" dirty="0" err="1" smtClean="0"/>
            <a:t>машинобудуванням</a:t>
          </a:r>
          <a:r>
            <a:rPr lang="ru-RU" dirty="0" smtClean="0"/>
            <a:t>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підгалузями</a:t>
          </a:r>
          <a:r>
            <a:rPr lang="ru-RU" dirty="0" smtClean="0"/>
            <a:t> </a:t>
          </a:r>
          <a:r>
            <a:rPr lang="ru-RU" dirty="0" err="1" smtClean="0"/>
            <a:t>легкої</a:t>
          </a:r>
          <a:r>
            <a:rPr lang="ru-RU" dirty="0" smtClean="0"/>
            <a:t> та </a:t>
          </a:r>
          <a:r>
            <a:rPr lang="ru-RU" dirty="0" err="1" smtClean="0"/>
            <a:t>харчової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. </a:t>
          </a:r>
          <a:r>
            <a:rPr lang="ru-RU" dirty="0" err="1" smtClean="0"/>
            <a:t>Наявність</a:t>
          </a:r>
          <a:r>
            <a:rPr lang="ru-RU" dirty="0" smtClean="0"/>
            <a:t> у </a:t>
          </a:r>
          <a:r>
            <a:rPr lang="ru-RU" dirty="0" err="1" smtClean="0"/>
            <a:t>цьому</a:t>
          </a:r>
          <a:r>
            <a:rPr lang="ru-RU" dirty="0" smtClean="0"/>
            <a:t> </a:t>
          </a:r>
          <a:r>
            <a:rPr lang="ru-RU" dirty="0" err="1" smtClean="0"/>
            <a:t>районі</a:t>
          </a:r>
          <a:r>
            <a:rPr lang="ru-RU" dirty="0" smtClean="0"/>
            <a:t> </a:t>
          </a:r>
          <a:r>
            <a:rPr lang="ru-RU" dirty="0" err="1" smtClean="0"/>
            <a:t>великої</a:t>
          </a:r>
          <a:r>
            <a:rPr lang="ru-RU" dirty="0" smtClean="0"/>
            <a:t> </a:t>
          </a:r>
          <a:r>
            <a:rPr lang="ru-RU" dirty="0" err="1" smtClean="0"/>
            <a:t>кількості</a:t>
          </a:r>
          <a:r>
            <a:rPr lang="ru-RU" dirty="0" smtClean="0"/>
            <a:t> </a:t>
          </a:r>
          <a:r>
            <a:rPr lang="ru-RU" dirty="0" err="1" smtClean="0"/>
            <a:t>відходів</a:t>
          </a:r>
          <a:r>
            <a:rPr lang="ru-RU" dirty="0" smtClean="0"/>
            <a:t> </a:t>
          </a:r>
          <a:r>
            <a:rPr lang="ru-RU" dirty="0" err="1" smtClean="0"/>
            <a:t>дозволяє</a:t>
          </a:r>
          <a:r>
            <a:rPr lang="ru-RU" dirty="0" smtClean="0"/>
            <a:t> </a:t>
          </a:r>
          <a:r>
            <a:rPr lang="ru-RU" dirty="0" err="1" smtClean="0"/>
            <a:t>розвивати</a:t>
          </a:r>
          <a:r>
            <a:rPr lang="ru-RU" dirty="0" smtClean="0"/>
            <a:t> на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базі</a:t>
          </a:r>
          <a:r>
            <a:rPr lang="ru-RU" dirty="0" smtClean="0"/>
            <a:t> </a:t>
          </a:r>
          <a:r>
            <a:rPr lang="ru-RU" dirty="0" err="1" smtClean="0"/>
            <a:t>цілий</a:t>
          </a:r>
          <a:r>
            <a:rPr lang="ru-RU" dirty="0" smtClean="0"/>
            <a:t> ряд </a:t>
          </a:r>
          <a:r>
            <a:rPr lang="ru-RU" dirty="0" err="1" smtClean="0"/>
            <a:t>підгалузей</a:t>
          </a:r>
          <a:r>
            <a:rPr lang="ru-RU" dirty="0" smtClean="0"/>
            <a:t> </a:t>
          </a:r>
          <a:r>
            <a:rPr lang="ru-RU" dirty="0" err="1" smtClean="0"/>
            <a:t>будівельної</a:t>
          </a:r>
          <a:r>
            <a:rPr lang="ru-RU" dirty="0" smtClean="0"/>
            <a:t> </a:t>
          </a:r>
          <a:r>
            <a:rPr lang="ru-RU" dirty="0" err="1" smtClean="0"/>
            <a:t>індустрії</a:t>
          </a:r>
          <a:r>
            <a:rPr lang="ru-RU" dirty="0" smtClean="0"/>
            <a:t>.</a:t>
          </a:r>
          <a:endParaRPr lang="ru-RU" dirty="0"/>
        </a:p>
      </dgm:t>
    </dgm:pt>
    <dgm:pt modelId="{976FEF9E-3854-4F4E-A4FC-9FC898E00AF3}" type="parTrans" cxnId="{7EC53DC4-BF32-429C-AE33-A81D7AE480F5}">
      <dgm:prSet/>
      <dgm:spPr/>
      <dgm:t>
        <a:bodyPr/>
        <a:lstStyle/>
        <a:p>
          <a:endParaRPr lang="ru-RU"/>
        </a:p>
      </dgm:t>
    </dgm:pt>
    <dgm:pt modelId="{E7858F30-8A40-4A73-BBAE-62B0CD97796C}" type="sibTrans" cxnId="{7EC53DC4-BF32-429C-AE33-A81D7AE480F5}">
      <dgm:prSet/>
      <dgm:spPr/>
      <dgm:t>
        <a:bodyPr/>
        <a:lstStyle/>
        <a:p>
          <a:endParaRPr lang="ru-RU"/>
        </a:p>
      </dgm:t>
    </dgm:pt>
    <dgm:pt modelId="{4AA853DB-DBD0-43FB-81AF-6AC3E4572B88}" type="pres">
      <dgm:prSet presAssocID="{8918BE27-E457-48B5-AF7D-31C785B27B5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189D28-DD86-4ED3-A73F-15397D90FA2D}" type="pres">
      <dgm:prSet presAssocID="{D4D1FCCB-EB87-42E8-B60D-8FBCDB139F30}" presName="circle1" presStyleLbl="node1" presStyleIdx="0" presStyleCnt="2"/>
      <dgm:spPr/>
    </dgm:pt>
    <dgm:pt modelId="{948ADC36-C4CC-4B41-83F2-40EE2963D212}" type="pres">
      <dgm:prSet presAssocID="{D4D1FCCB-EB87-42E8-B60D-8FBCDB139F30}" presName="space" presStyleCnt="0"/>
      <dgm:spPr/>
    </dgm:pt>
    <dgm:pt modelId="{411DF530-319D-41CA-AD66-689214CB5545}" type="pres">
      <dgm:prSet presAssocID="{D4D1FCCB-EB87-42E8-B60D-8FBCDB139F30}" presName="rect1" presStyleLbl="alignAcc1" presStyleIdx="0" presStyleCnt="2"/>
      <dgm:spPr/>
      <dgm:t>
        <a:bodyPr/>
        <a:lstStyle/>
        <a:p>
          <a:endParaRPr lang="ru-RU"/>
        </a:p>
      </dgm:t>
    </dgm:pt>
    <dgm:pt modelId="{18420059-3933-447F-BCCE-F2B694B40F54}" type="pres">
      <dgm:prSet presAssocID="{F13AD93A-9D7B-45BA-A70A-AD0F4CC76A30}" presName="vertSpace2" presStyleLbl="node1" presStyleIdx="0" presStyleCnt="2"/>
      <dgm:spPr/>
    </dgm:pt>
    <dgm:pt modelId="{9DE5C9F8-AE1B-4ED3-89D7-4A45DBE56C8D}" type="pres">
      <dgm:prSet presAssocID="{F13AD93A-9D7B-45BA-A70A-AD0F4CC76A30}" presName="circle2" presStyleLbl="node1" presStyleIdx="1" presStyleCnt="2"/>
      <dgm:spPr/>
    </dgm:pt>
    <dgm:pt modelId="{B67443B8-D796-4297-9AF9-5634DC753D45}" type="pres">
      <dgm:prSet presAssocID="{F13AD93A-9D7B-45BA-A70A-AD0F4CC76A30}" presName="rect2" presStyleLbl="alignAcc1" presStyleIdx="1" presStyleCnt="2"/>
      <dgm:spPr/>
      <dgm:t>
        <a:bodyPr/>
        <a:lstStyle/>
        <a:p>
          <a:endParaRPr lang="ru-RU"/>
        </a:p>
      </dgm:t>
    </dgm:pt>
    <dgm:pt modelId="{42E24657-D7F3-48D7-9FED-35FBB3A49674}" type="pres">
      <dgm:prSet presAssocID="{D4D1FCCB-EB87-42E8-B60D-8FBCDB139F30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C3038-66F3-4D70-B991-61904AFB45B0}" type="pres">
      <dgm:prSet presAssocID="{F13AD93A-9D7B-45BA-A70A-AD0F4CC76A30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CB81CD-6CD9-42C4-93D3-687EF34F0FA5}" type="presOf" srcId="{F13AD93A-9D7B-45BA-A70A-AD0F4CC76A30}" destId="{B67443B8-D796-4297-9AF9-5634DC753D45}" srcOrd="0" destOrd="0" presId="urn:microsoft.com/office/officeart/2005/8/layout/target3"/>
    <dgm:cxn modelId="{7A7EDAA5-5E43-430F-8C86-411E6D64A682}" srcId="{8918BE27-E457-48B5-AF7D-31C785B27B51}" destId="{D4D1FCCB-EB87-42E8-B60D-8FBCDB139F30}" srcOrd="0" destOrd="0" parTransId="{D5C88062-831A-4D13-A582-6BDFEB197BD0}" sibTransId="{99A4C12C-D812-4054-B6E2-250B3D59F0BA}"/>
    <dgm:cxn modelId="{207FA56B-9909-42B4-B033-0E8529CBD2DA}" type="presOf" srcId="{D4D1FCCB-EB87-42E8-B60D-8FBCDB139F30}" destId="{42E24657-D7F3-48D7-9FED-35FBB3A49674}" srcOrd="1" destOrd="0" presId="urn:microsoft.com/office/officeart/2005/8/layout/target3"/>
    <dgm:cxn modelId="{7EC53DC4-BF32-429C-AE33-A81D7AE480F5}" srcId="{8918BE27-E457-48B5-AF7D-31C785B27B51}" destId="{F13AD93A-9D7B-45BA-A70A-AD0F4CC76A30}" srcOrd="1" destOrd="0" parTransId="{976FEF9E-3854-4F4E-A4FC-9FC898E00AF3}" sibTransId="{E7858F30-8A40-4A73-BBAE-62B0CD97796C}"/>
    <dgm:cxn modelId="{F1E35B2C-02A9-499A-B764-B58BB9FB6A88}" type="presOf" srcId="{F13AD93A-9D7B-45BA-A70A-AD0F4CC76A30}" destId="{A15C3038-66F3-4D70-B991-61904AFB45B0}" srcOrd="1" destOrd="0" presId="urn:microsoft.com/office/officeart/2005/8/layout/target3"/>
    <dgm:cxn modelId="{F0395E64-75B0-46CC-AD0F-9D7DBF589870}" type="presOf" srcId="{D4D1FCCB-EB87-42E8-B60D-8FBCDB139F30}" destId="{411DF530-319D-41CA-AD66-689214CB5545}" srcOrd="0" destOrd="0" presId="urn:microsoft.com/office/officeart/2005/8/layout/target3"/>
    <dgm:cxn modelId="{1F7750F1-1571-49CF-81F4-0C0BA69C34E6}" type="presOf" srcId="{8918BE27-E457-48B5-AF7D-31C785B27B51}" destId="{4AA853DB-DBD0-43FB-81AF-6AC3E4572B88}" srcOrd="0" destOrd="0" presId="urn:microsoft.com/office/officeart/2005/8/layout/target3"/>
    <dgm:cxn modelId="{9809CCA3-F473-4788-B2CB-D5FDB6E6116B}" type="presParOf" srcId="{4AA853DB-DBD0-43FB-81AF-6AC3E4572B88}" destId="{A3189D28-DD86-4ED3-A73F-15397D90FA2D}" srcOrd="0" destOrd="0" presId="urn:microsoft.com/office/officeart/2005/8/layout/target3"/>
    <dgm:cxn modelId="{AF462A64-23A8-49ED-B251-32BE82E3ABE9}" type="presParOf" srcId="{4AA853DB-DBD0-43FB-81AF-6AC3E4572B88}" destId="{948ADC36-C4CC-4B41-83F2-40EE2963D212}" srcOrd="1" destOrd="0" presId="urn:microsoft.com/office/officeart/2005/8/layout/target3"/>
    <dgm:cxn modelId="{EC39360E-E397-43D1-9F03-0462FEE1D3A7}" type="presParOf" srcId="{4AA853DB-DBD0-43FB-81AF-6AC3E4572B88}" destId="{411DF530-319D-41CA-AD66-689214CB5545}" srcOrd="2" destOrd="0" presId="urn:microsoft.com/office/officeart/2005/8/layout/target3"/>
    <dgm:cxn modelId="{0292CFCD-5359-4A47-95A4-B2531D7066A9}" type="presParOf" srcId="{4AA853DB-DBD0-43FB-81AF-6AC3E4572B88}" destId="{18420059-3933-447F-BCCE-F2B694B40F54}" srcOrd="3" destOrd="0" presId="urn:microsoft.com/office/officeart/2005/8/layout/target3"/>
    <dgm:cxn modelId="{069693FE-DDBA-4635-87A2-7FD52AE572DE}" type="presParOf" srcId="{4AA853DB-DBD0-43FB-81AF-6AC3E4572B88}" destId="{9DE5C9F8-AE1B-4ED3-89D7-4A45DBE56C8D}" srcOrd="4" destOrd="0" presId="urn:microsoft.com/office/officeart/2005/8/layout/target3"/>
    <dgm:cxn modelId="{FC6263E6-84CD-4408-8A51-689F83CCACE2}" type="presParOf" srcId="{4AA853DB-DBD0-43FB-81AF-6AC3E4572B88}" destId="{B67443B8-D796-4297-9AF9-5634DC753D45}" srcOrd="5" destOrd="0" presId="urn:microsoft.com/office/officeart/2005/8/layout/target3"/>
    <dgm:cxn modelId="{CF4E3E4D-BE83-4604-A06A-360AB0128D9A}" type="presParOf" srcId="{4AA853DB-DBD0-43FB-81AF-6AC3E4572B88}" destId="{42E24657-D7F3-48D7-9FED-35FBB3A49674}" srcOrd="6" destOrd="0" presId="urn:microsoft.com/office/officeart/2005/8/layout/target3"/>
    <dgm:cxn modelId="{63AF16F9-CFB5-4BE7-AF23-9BD73D8BE74E}" type="presParOf" srcId="{4AA853DB-DBD0-43FB-81AF-6AC3E4572B88}" destId="{A15C3038-66F3-4D70-B991-61904AFB45B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5CD819-EE0C-4235-AC39-31C393288C49}" type="doc">
      <dgm:prSet loTypeId="urn:microsoft.com/office/officeart/2005/8/layout/target3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AC888D4-CA4B-4567-8500-B140945895EA}">
      <dgm:prSet custT="1"/>
      <dgm:spPr/>
      <dgm:t>
        <a:bodyPr/>
        <a:lstStyle/>
        <a:p>
          <a:pPr rtl="0"/>
          <a:r>
            <a:rPr lang="ru-RU" sz="1600" dirty="0" err="1" smtClean="0"/>
            <a:t>Високий</a:t>
          </a:r>
          <a:r>
            <a:rPr lang="ru-RU" sz="1600" dirty="0" smtClean="0"/>
            <a:t> </a:t>
          </a:r>
          <a:r>
            <a:rPr lang="ru-RU" sz="1600" dirty="0" err="1" smtClean="0"/>
            <a:t>розвиток</a:t>
          </a:r>
          <a:r>
            <a:rPr lang="ru-RU" sz="1600" dirty="0" smtClean="0"/>
            <a:t> </a:t>
          </a:r>
          <a:r>
            <a:rPr lang="ru-RU" sz="1600" dirty="0" err="1" smtClean="0"/>
            <a:t>середнього</a:t>
          </a:r>
          <a:r>
            <a:rPr lang="ru-RU" sz="1600" dirty="0" smtClean="0"/>
            <a:t> і точного </a:t>
          </a:r>
          <a:r>
            <a:rPr lang="ru-RU" sz="1600" dirty="0" err="1" smtClean="0"/>
            <a:t>машинобудування</a:t>
          </a:r>
          <a:r>
            <a:rPr lang="ru-RU" sz="1600" dirty="0" smtClean="0"/>
            <a:t>, </a:t>
          </a:r>
          <a:r>
            <a:rPr lang="ru-RU" sz="1600" dirty="0" err="1" smtClean="0"/>
            <a:t>металообробки</a:t>
          </a:r>
          <a:r>
            <a:rPr lang="ru-RU" sz="1600" dirty="0" smtClean="0"/>
            <a:t>, </a:t>
          </a:r>
          <a:r>
            <a:rPr lang="ru-RU" sz="1600" dirty="0" err="1" smtClean="0"/>
            <a:t>хімічної</a:t>
          </a:r>
          <a:r>
            <a:rPr lang="ru-RU" sz="1600" dirty="0" smtClean="0"/>
            <a:t> та </a:t>
          </a:r>
          <a:r>
            <a:rPr lang="ru-RU" sz="1600" dirty="0" err="1" smtClean="0"/>
            <a:t>легкої</a:t>
          </a:r>
          <a:r>
            <a:rPr lang="ru-RU" sz="1600" dirty="0" smtClean="0"/>
            <a:t> </a:t>
          </a:r>
          <a:r>
            <a:rPr lang="ru-RU" sz="1600" dirty="0" err="1" smtClean="0"/>
            <a:t>промисловості</a:t>
          </a:r>
          <a:r>
            <a:rPr lang="ru-RU" sz="1600" dirty="0" smtClean="0"/>
            <a:t>. </a:t>
          </a:r>
          <a:endParaRPr lang="ru-RU" sz="1600" dirty="0"/>
        </a:p>
      </dgm:t>
    </dgm:pt>
    <dgm:pt modelId="{449E2AAD-AA0F-457D-90A2-A494189953EF}" type="parTrans" cxnId="{5093D0C4-768D-4680-B7CA-45E8190E9417}">
      <dgm:prSet/>
      <dgm:spPr/>
      <dgm:t>
        <a:bodyPr/>
        <a:lstStyle/>
        <a:p>
          <a:endParaRPr lang="ru-RU"/>
        </a:p>
      </dgm:t>
    </dgm:pt>
    <dgm:pt modelId="{B9FAA196-C3DC-4EC4-80E7-CB296EC429D8}" type="sibTrans" cxnId="{5093D0C4-768D-4680-B7CA-45E8190E9417}">
      <dgm:prSet/>
      <dgm:spPr/>
      <dgm:t>
        <a:bodyPr/>
        <a:lstStyle/>
        <a:p>
          <a:endParaRPr lang="ru-RU"/>
        </a:p>
      </dgm:t>
    </dgm:pt>
    <dgm:pt modelId="{4FC77A92-24C8-41DF-84A1-A1D59EB76E53}">
      <dgm:prSet custT="1"/>
      <dgm:spPr/>
      <dgm:t>
        <a:bodyPr/>
        <a:lstStyle/>
        <a:p>
          <a:pPr rtl="0"/>
          <a:r>
            <a:rPr lang="ru-RU" sz="1600" dirty="0" err="1" smtClean="0"/>
            <a:t>Потенціальні</a:t>
          </a:r>
          <a:r>
            <a:rPr lang="ru-RU" sz="1600" dirty="0" smtClean="0"/>
            <a:t> запаси </a:t>
          </a:r>
          <a:r>
            <a:rPr lang="ru-RU" sz="1600" dirty="0" err="1" smtClean="0"/>
            <a:t>нафти</a:t>
          </a:r>
          <a:r>
            <a:rPr lang="ru-RU" sz="1600" dirty="0" smtClean="0"/>
            <a:t> й газу, </a:t>
          </a:r>
          <a:r>
            <a:rPr lang="ru-RU" sz="1600" dirty="0" err="1" smtClean="0"/>
            <a:t>фосфоритів</a:t>
          </a:r>
          <a:r>
            <a:rPr lang="ru-RU" sz="1600" dirty="0" smtClean="0"/>
            <a:t>, </a:t>
          </a:r>
          <a:r>
            <a:rPr lang="ru-RU" sz="1600" dirty="0" err="1" smtClean="0"/>
            <a:t>кам'яної</a:t>
          </a:r>
          <a:r>
            <a:rPr lang="ru-RU" sz="1600" dirty="0" smtClean="0"/>
            <a:t> </a:t>
          </a:r>
          <a:r>
            <a:rPr lang="ru-RU" sz="1600" dirty="0" err="1" smtClean="0"/>
            <a:t>солі</a:t>
          </a:r>
          <a:r>
            <a:rPr lang="ru-RU" sz="1600" dirty="0" smtClean="0"/>
            <a:t>, </a:t>
          </a:r>
          <a:r>
            <a:rPr lang="ru-RU" sz="1600" dirty="0" err="1" smtClean="0"/>
            <a:t>каоліну</a:t>
          </a:r>
          <a:r>
            <a:rPr lang="ru-RU" sz="1600" dirty="0" smtClean="0"/>
            <a:t>, </a:t>
          </a:r>
          <a:r>
            <a:rPr lang="ru-RU" sz="1600" dirty="0" err="1" smtClean="0"/>
            <a:t>гіпсу</a:t>
          </a:r>
          <a:r>
            <a:rPr lang="ru-RU" sz="1600" dirty="0" smtClean="0"/>
            <a:t>, </a:t>
          </a:r>
          <a:r>
            <a:rPr lang="ru-RU" sz="1600" dirty="0" err="1" smtClean="0"/>
            <a:t>крейди</a:t>
          </a:r>
          <a:r>
            <a:rPr lang="ru-RU" sz="1600" dirty="0" smtClean="0"/>
            <a:t>, мергелю, </a:t>
          </a:r>
          <a:r>
            <a:rPr lang="ru-RU" sz="1600" dirty="0" err="1" smtClean="0"/>
            <a:t>вапняків</a:t>
          </a:r>
          <a:r>
            <a:rPr lang="ru-RU" sz="1600" dirty="0" smtClean="0"/>
            <a:t> і </a:t>
          </a:r>
          <a:r>
            <a:rPr lang="ru-RU" sz="1600" dirty="0" err="1" smtClean="0"/>
            <a:t>багатьох</a:t>
          </a:r>
          <a:r>
            <a:rPr lang="ru-RU" sz="1600" dirty="0" smtClean="0"/>
            <a:t> </a:t>
          </a:r>
          <a:r>
            <a:rPr lang="ru-RU" sz="1600" dirty="0" err="1" smtClean="0"/>
            <a:t>інших</a:t>
          </a:r>
          <a:r>
            <a:rPr lang="ru-RU" sz="1600" dirty="0" smtClean="0"/>
            <a:t> </a:t>
          </a:r>
          <a:r>
            <a:rPr lang="ru-RU" sz="1600" dirty="0" err="1" smtClean="0"/>
            <a:t>будівельних</a:t>
          </a:r>
          <a:r>
            <a:rPr lang="ru-RU" sz="1600" dirty="0" smtClean="0"/>
            <a:t> </a:t>
          </a:r>
          <a:r>
            <a:rPr lang="ru-RU" sz="1600" dirty="0" err="1" smtClean="0"/>
            <a:t>матеріалів</a:t>
          </a:r>
          <a:r>
            <a:rPr lang="ru-RU" sz="1600" dirty="0" smtClean="0"/>
            <a:t>. </a:t>
          </a:r>
          <a:endParaRPr lang="ru-RU" sz="1600" dirty="0"/>
        </a:p>
      </dgm:t>
    </dgm:pt>
    <dgm:pt modelId="{9B26EC65-AB5B-46F7-B429-16290F360ADA}" type="parTrans" cxnId="{D782319E-F13A-4495-8CDC-75F290DA5159}">
      <dgm:prSet/>
      <dgm:spPr/>
      <dgm:t>
        <a:bodyPr/>
        <a:lstStyle/>
        <a:p>
          <a:endParaRPr lang="ru-RU"/>
        </a:p>
      </dgm:t>
    </dgm:pt>
    <dgm:pt modelId="{18DA9A67-7D40-4D35-A669-59DE2C84CB90}" type="sibTrans" cxnId="{D782319E-F13A-4495-8CDC-75F290DA5159}">
      <dgm:prSet/>
      <dgm:spPr/>
      <dgm:t>
        <a:bodyPr/>
        <a:lstStyle/>
        <a:p>
          <a:endParaRPr lang="ru-RU"/>
        </a:p>
      </dgm:t>
    </dgm:pt>
    <dgm:pt modelId="{431E038F-6CBD-4737-AEB6-AB1794C8A5F0}">
      <dgm:prSet/>
      <dgm:spPr/>
      <dgm:t>
        <a:bodyPr/>
        <a:lstStyle/>
        <a:p>
          <a:pPr rtl="0"/>
          <a:r>
            <a:rPr lang="ru-RU" dirty="0" smtClean="0"/>
            <a:t>У </a:t>
          </a:r>
          <a:r>
            <a:rPr lang="ru-RU" dirty="0" err="1" smtClean="0"/>
            <a:t>перспективі</a:t>
          </a:r>
          <a:r>
            <a:rPr lang="ru-RU" dirty="0" smtClean="0"/>
            <a:t> </a:t>
          </a:r>
          <a:r>
            <a:rPr lang="ru-RU" dirty="0" err="1" smtClean="0"/>
            <a:t>найбільшого</a:t>
          </a:r>
          <a:r>
            <a:rPr lang="ru-RU" dirty="0" smtClean="0"/>
            <a:t> </a:t>
          </a:r>
          <a:r>
            <a:rPr lang="ru-RU" dirty="0" err="1" smtClean="0"/>
            <a:t>розвитку</a:t>
          </a:r>
          <a:r>
            <a:rPr lang="ru-RU" dirty="0" smtClean="0"/>
            <a:t> в </a:t>
          </a:r>
          <a:r>
            <a:rPr lang="ru-RU" dirty="0" err="1" smtClean="0"/>
            <a:t>цьому</a:t>
          </a:r>
          <a:r>
            <a:rPr lang="ru-RU" dirty="0" smtClean="0"/>
            <a:t> </a:t>
          </a:r>
          <a:r>
            <a:rPr lang="ru-RU" dirty="0" err="1" smtClean="0"/>
            <a:t>районі</a:t>
          </a:r>
          <a:r>
            <a:rPr lang="ru-RU" dirty="0" smtClean="0"/>
            <a:t> </a:t>
          </a:r>
          <a:r>
            <a:rPr lang="ru-RU" dirty="0" err="1" smtClean="0"/>
            <a:t>можуть</a:t>
          </a:r>
          <a:r>
            <a:rPr lang="ru-RU" dirty="0" smtClean="0"/>
            <a:t> </a:t>
          </a:r>
          <a:r>
            <a:rPr lang="ru-RU" dirty="0" err="1" smtClean="0"/>
            <a:t>набрати</a:t>
          </a:r>
          <a:r>
            <a:rPr lang="ru-RU" dirty="0" smtClean="0"/>
            <a:t> </a:t>
          </a:r>
          <a:r>
            <a:rPr lang="ru-RU" dirty="0" err="1" smtClean="0"/>
            <a:t>енергетичне</a:t>
          </a:r>
          <a:r>
            <a:rPr lang="ru-RU" dirty="0" smtClean="0"/>
            <a:t>, </a:t>
          </a:r>
          <a:r>
            <a:rPr lang="ru-RU" dirty="0" err="1" smtClean="0"/>
            <a:t>електротехнічне</a:t>
          </a:r>
          <a:r>
            <a:rPr lang="ru-RU" dirty="0" smtClean="0"/>
            <a:t>, </a:t>
          </a:r>
          <a:r>
            <a:rPr lang="ru-RU" dirty="0" err="1" smtClean="0"/>
            <a:t>сільськогосподар­ське</a:t>
          </a:r>
          <a:r>
            <a:rPr lang="ru-RU" dirty="0" smtClean="0"/>
            <a:t>, </a:t>
          </a:r>
          <a:r>
            <a:rPr lang="ru-RU" dirty="0" err="1" smtClean="0"/>
            <a:t>транспортне</a:t>
          </a:r>
          <a:r>
            <a:rPr lang="ru-RU" dirty="0" smtClean="0"/>
            <a:t> </a:t>
          </a:r>
          <a:r>
            <a:rPr lang="ru-RU" dirty="0" err="1" smtClean="0"/>
            <a:t>машинобудування</a:t>
          </a:r>
          <a:r>
            <a:rPr lang="ru-RU" dirty="0" smtClean="0"/>
            <a:t>, </a:t>
          </a:r>
          <a:r>
            <a:rPr lang="ru-RU" dirty="0" err="1" smtClean="0"/>
            <a:t>верстате</a:t>
          </a:r>
          <a:r>
            <a:rPr lang="ru-RU" dirty="0" smtClean="0"/>
            <a:t>- і </a:t>
          </a:r>
          <a:r>
            <a:rPr lang="ru-RU" dirty="0" err="1" smtClean="0"/>
            <a:t>приладобудування</a:t>
          </a:r>
          <a:r>
            <a:rPr lang="ru-RU" dirty="0" smtClean="0"/>
            <a:t>, </a:t>
          </a:r>
          <a:r>
            <a:rPr lang="ru-RU" dirty="0" err="1" smtClean="0"/>
            <a:t>тракторобудування</a:t>
          </a:r>
          <a:r>
            <a:rPr lang="ru-RU" dirty="0" smtClean="0"/>
            <a:t>, </a:t>
          </a:r>
          <a:r>
            <a:rPr lang="ru-RU" dirty="0" err="1" smtClean="0"/>
            <a:t>виробництво</a:t>
          </a:r>
          <a:r>
            <a:rPr lang="ru-RU" dirty="0" smtClean="0"/>
            <a:t> </a:t>
          </a:r>
          <a:r>
            <a:rPr lang="ru-RU" dirty="0" err="1" smtClean="0"/>
            <a:t>устаткування</a:t>
          </a:r>
          <a:r>
            <a:rPr lang="ru-RU" dirty="0" smtClean="0"/>
            <a:t> для </a:t>
          </a:r>
          <a:r>
            <a:rPr lang="ru-RU" dirty="0" err="1" smtClean="0"/>
            <a:t>різних</a:t>
          </a:r>
          <a:r>
            <a:rPr lang="ru-RU" dirty="0" smtClean="0"/>
            <a:t> </a:t>
          </a:r>
          <a:r>
            <a:rPr lang="ru-RU" dirty="0" err="1" smtClean="0"/>
            <a:t>галузей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 та </a:t>
          </a:r>
          <a:r>
            <a:rPr lang="ru-RU" dirty="0" err="1" smtClean="0"/>
            <a:t>сільського</a:t>
          </a:r>
          <a:r>
            <a:rPr lang="ru-RU" dirty="0" smtClean="0"/>
            <a:t> </a:t>
          </a:r>
          <a:r>
            <a:rPr lang="ru-RU" dirty="0" err="1" smtClean="0"/>
            <a:t>господарства</a:t>
          </a:r>
          <a:r>
            <a:rPr lang="ru-RU" dirty="0" smtClean="0"/>
            <a:t>. </a:t>
          </a:r>
          <a:endParaRPr lang="ru-RU" dirty="0"/>
        </a:p>
      </dgm:t>
    </dgm:pt>
    <dgm:pt modelId="{4DB99C0D-F439-4436-AFCF-18718458605E}" type="parTrans" cxnId="{BA2136D5-36D4-4C3D-9A24-F06706D767F6}">
      <dgm:prSet/>
      <dgm:spPr/>
      <dgm:t>
        <a:bodyPr/>
        <a:lstStyle/>
        <a:p>
          <a:endParaRPr lang="ru-RU"/>
        </a:p>
      </dgm:t>
    </dgm:pt>
    <dgm:pt modelId="{48A39CF1-2059-4E57-B0BE-182753C1A0D5}" type="sibTrans" cxnId="{BA2136D5-36D4-4C3D-9A24-F06706D767F6}">
      <dgm:prSet/>
      <dgm:spPr/>
      <dgm:t>
        <a:bodyPr/>
        <a:lstStyle/>
        <a:p>
          <a:endParaRPr lang="ru-RU"/>
        </a:p>
      </dgm:t>
    </dgm:pt>
    <dgm:pt modelId="{FDA3FA13-44B7-4638-AC64-8DEEA880F863}">
      <dgm:prSet custT="1"/>
      <dgm:spPr/>
      <dgm:t>
        <a:bodyPr/>
        <a:lstStyle/>
        <a:p>
          <a:pPr rtl="0"/>
          <a:r>
            <a:rPr lang="ru-RU" sz="1800" dirty="0" err="1" smtClean="0"/>
            <a:t>Значні</a:t>
          </a:r>
          <a:r>
            <a:rPr lang="ru-RU" sz="1800" dirty="0" smtClean="0"/>
            <a:t> </a:t>
          </a:r>
          <a:r>
            <a:rPr lang="ru-RU" sz="1800" dirty="0" err="1" smtClean="0"/>
            <a:t>перспективи</a:t>
          </a:r>
          <a:r>
            <a:rPr lang="ru-RU" sz="1800" dirty="0" smtClean="0"/>
            <a:t> для </a:t>
          </a:r>
          <a:r>
            <a:rPr lang="ru-RU" sz="1800" dirty="0" err="1" smtClean="0"/>
            <a:t>розвитку</a:t>
          </a:r>
          <a:r>
            <a:rPr lang="ru-RU" sz="1800" dirty="0" smtClean="0"/>
            <a:t> </a:t>
          </a:r>
          <a:r>
            <a:rPr lang="ru-RU" sz="1800" dirty="0" err="1" smtClean="0"/>
            <a:t>мають</a:t>
          </a:r>
          <a:r>
            <a:rPr lang="ru-RU" sz="1800" dirty="0" smtClean="0"/>
            <a:t> тут і </a:t>
          </a:r>
          <a:r>
            <a:rPr lang="ru-RU" sz="1800" dirty="0" err="1" smtClean="0"/>
            <a:t>нафтогазова</a:t>
          </a:r>
          <a:r>
            <a:rPr lang="ru-RU" sz="1800" dirty="0" smtClean="0"/>
            <a:t>, </a:t>
          </a:r>
          <a:r>
            <a:rPr lang="ru-RU" sz="1800" dirty="0" err="1" smtClean="0"/>
            <a:t>хімічна</a:t>
          </a:r>
          <a:r>
            <a:rPr lang="ru-RU" sz="1800" dirty="0" smtClean="0"/>
            <a:t>, легка, </a:t>
          </a:r>
          <a:r>
            <a:rPr lang="ru-RU" sz="1800" dirty="0" err="1" smtClean="0"/>
            <a:t>харчова</a:t>
          </a:r>
          <a:r>
            <a:rPr lang="ru-RU" sz="1800" dirty="0" smtClean="0"/>
            <a:t> </a:t>
          </a:r>
          <a:r>
            <a:rPr lang="ru-RU" sz="1800" dirty="0" err="1" smtClean="0"/>
            <a:t>промисловість</a:t>
          </a:r>
          <a:r>
            <a:rPr lang="ru-RU" sz="1800" dirty="0" smtClean="0"/>
            <a:t>. </a:t>
          </a:r>
          <a:endParaRPr lang="ru-RU" sz="1800" dirty="0"/>
        </a:p>
      </dgm:t>
    </dgm:pt>
    <dgm:pt modelId="{3E4F1E66-FC00-4127-9EBA-558A026512F5}" type="parTrans" cxnId="{7EE2A000-B147-4E2C-B159-5655BCD209E0}">
      <dgm:prSet/>
      <dgm:spPr/>
      <dgm:t>
        <a:bodyPr/>
        <a:lstStyle/>
        <a:p>
          <a:endParaRPr lang="ru-RU"/>
        </a:p>
      </dgm:t>
    </dgm:pt>
    <dgm:pt modelId="{2D7FEE05-A42E-4638-84BD-1F5DC80503E5}" type="sibTrans" cxnId="{7EE2A000-B147-4E2C-B159-5655BCD209E0}">
      <dgm:prSet/>
      <dgm:spPr/>
      <dgm:t>
        <a:bodyPr/>
        <a:lstStyle/>
        <a:p>
          <a:endParaRPr lang="ru-RU"/>
        </a:p>
      </dgm:t>
    </dgm:pt>
    <dgm:pt modelId="{028FC7BF-2D45-4A62-878C-8681803081D0}">
      <dgm:prSet/>
      <dgm:spPr/>
      <dgm:t>
        <a:bodyPr/>
        <a:lstStyle/>
        <a:p>
          <a:pPr rtl="0"/>
          <a:r>
            <a:rPr lang="ru-RU" dirty="0" err="1" smtClean="0"/>
            <a:t>Оптимізація</a:t>
          </a:r>
          <a:r>
            <a:rPr lang="ru-RU" dirty="0" smtClean="0"/>
            <a:t> </a:t>
          </a:r>
          <a:r>
            <a:rPr lang="ru-RU" dirty="0" err="1" smtClean="0"/>
            <a:t>структури</a:t>
          </a:r>
          <a:r>
            <a:rPr lang="ru-RU" dirty="0" smtClean="0"/>
            <a:t> </a:t>
          </a:r>
          <a:r>
            <a:rPr lang="ru-RU" dirty="0" err="1" smtClean="0"/>
            <a:t>всіх</a:t>
          </a:r>
          <a:r>
            <a:rPr lang="ru-RU" dirty="0" smtClean="0"/>
            <a:t> </a:t>
          </a:r>
          <a:r>
            <a:rPr lang="ru-RU" dirty="0" err="1" smtClean="0"/>
            <a:t>цих</a:t>
          </a:r>
          <a:r>
            <a:rPr lang="ru-RU" dirty="0" smtClean="0"/>
            <a:t> </a:t>
          </a:r>
          <a:r>
            <a:rPr lang="ru-RU" dirty="0" err="1" smtClean="0"/>
            <a:t>галузей</a:t>
          </a:r>
          <a:r>
            <a:rPr lang="ru-RU" dirty="0" smtClean="0"/>
            <a:t>, </a:t>
          </a:r>
          <a:r>
            <a:rPr lang="ru-RU" dirty="0" err="1" smtClean="0"/>
            <a:t>їх</a:t>
          </a:r>
          <a:r>
            <a:rPr lang="ru-RU" dirty="0" smtClean="0"/>
            <a:t> </a:t>
          </a:r>
          <a:r>
            <a:rPr lang="ru-RU" dirty="0" err="1" smtClean="0"/>
            <a:t>раціональне</a:t>
          </a:r>
          <a:r>
            <a:rPr lang="ru-RU" dirty="0" smtClean="0"/>
            <a:t> </a:t>
          </a:r>
          <a:r>
            <a:rPr lang="ru-RU" dirty="0" err="1" smtClean="0"/>
            <a:t>поєднання</a:t>
          </a:r>
          <a:r>
            <a:rPr lang="ru-RU" dirty="0" smtClean="0"/>
            <a:t> в </a:t>
          </a:r>
          <a:r>
            <a:rPr lang="ru-RU" dirty="0" err="1" smtClean="0"/>
            <a:t>основних</a:t>
          </a:r>
          <a:r>
            <a:rPr lang="ru-RU" dirty="0" smtClean="0"/>
            <a:t> </a:t>
          </a:r>
          <a:r>
            <a:rPr lang="ru-RU" dirty="0" err="1" smtClean="0"/>
            <a:t>промислових</a:t>
          </a:r>
          <a:r>
            <a:rPr lang="ru-RU" dirty="0" smtClean="0"/>
            <a:t> </a:t>
          </a:r>
          <a:r>
            <a:rPr lang="ru-RU" dirty="0" err="1" smtClean="0"/>
            <a:t>вузлах</a:t>
          </a:r>
          <a:r>
            <a:rPr lang="ru-RU" dirty="0" smtClean="0"/>
            <a:t> (</a:t>
          </a:r>
          <a:r>
            <a:rPr lang="ru-RU" dirty="0" err="1" smtClean="0"/>
            <a:t>Харківському</a:t>
          </a:r>
          <a:r>
            <a:rPr lang="ru-RU" dirty="0" smtClean="0"/>
            <a:t>, </a:t>
          </a:r>
          <a:r>
            <a:rPr lang="ru-RU" dirty="0" err="1" smtClean="0"/>
            <a:t>Полтавському</a:t>
          </a:r>
          <a:r>
            <a:rPr lang="ru-RU" dirty="0" smtClean="0"/>
            <a:t>, </a:t>
          </a:r>
          <a:r>
            <a:rPr lang="ru-RU" dirty="0" err="1" smtClean="0"/>
            <a:t>Кременчуцько­му</a:t>
          </a:r>
          <a:r>
            <a:rPr lang="ru-RU" dirty="0" smtClean="0"/>
            <a:t>, </a:t>
          </a:r>
          <a:r>
            <a:rPr lang="ru-RU" dirty="0" err="1" smtClean="0"/>
            <a:t>Сумському</a:t>
          </a:r>
          <a:r>
            <a:rPr lang="ru-RU" dirty="0" smtClean="0"/>
            <a:t>) дозволять </a:t>
          </a:r>
          <a:r>
            <a:rPr lang="ru-RU" dirty="0" err="1" smtClean="0"/>
            <a:t>істотно</a:t>
          </a:r>
          <a:r>
            <a:rPr lang="ru-RU" dirty="0" smtClean="0"/>
            <a:t> </a:t>
          </a:r>
          <a:r>
            <a:rPr lang="ru-RU" dirty="0" err="1" smtClean="0"/>
            <a:t>поліпшити</a:t>
          </a:r>
          <a:r>
            <a:rPr lang="ru-RU" dirty="0" smtClean="0"/>
            <a:t> </a:t>
          </a:r>
          <a:r>
            <a:rPr lang="ru-RU" dirty="0" err="1" smtClean="0"/>
            <a:t>функціонально-територіальну</a:t>
          </a:r>
          <a:r>
            <a:rPr lang="ru-RU" dirty="0" smtClean="0"/>
            <a:t> структуру </a:t>
          </a:r>
          <a:r>
            <a:rPr lang="ru-RU" dirty="0" err="1" smtClean="0"/>
            <a:t>цього</a:t>
          </a:r>
          <a:r>
            <a:rPr lang="ru-RU" dirty="0" smtClean="0"/>
            <a:t> району, </a:t>
          </a:r>
          <a:r>
            <a:rPr lang="ru-RU" dirty="0" err="1" smtClean="0"/>
            <a:t>тісніше</a:t>
          </a:r>
          <a:r>
            <a:rPr lang="ru-RU" dirty="0" smtClean="0"/>
            <a:t> </a:t>
          </a:r>
          <a:r>
            <a:rPr lang="ru-RU" dirty="0" err="1" smtClean="0"/>
            <a:t>ув'язавши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економіку</a:t>
          </a:r>
          <a:r>
            <a:rPr lang="ru-RU" dirty="0" smtClean="0"/>
            <a:t> в </a:t>
          </a:r>
          <a:r>
            <a:rPr lang="ru-RU" dirty="0" err="1" smtClean="0"/>
            <a:t>господарському</a:t>
          </a:r>
          <a:r>
            <a:rPr lang="ru-RU" dirty="0" smtClean="0"/>
            <a:t> </a:t>
          </a:r>
          <a:r>
            <a:rPr lang="ru-RU" dirty="0" err="1" smtClean="0"/>
            <a:t>комплексі</a:t>
          </a:r>
          <a:r>
            <a:rPr lang="ru-RU" dirty="0" smtClean="0"/>
            <a:t> </a:t>
          </a:r>
          <a:r>
            <a:rPr lang="ru-RU" dirty="0" err="1" smtClean="0"/>
            <a:t>України</a:t>
          </a:r>
          <a:r>
            <a:rPr lang="ru-RU" dirty="0" smtClean="0"/>
            <a:t>.</a:t>
          </a:r>
          <a:endParaRPr lang="ru-RU" dirty="0"/>
        </a:p>
      </dgm:t>
    </dgm:pt>
    <dgm:pt modelId="{1C1FC234-9CE9-4C11-B9BA-03D1B9B2DA7D}" type="parTrans" cxnId="{3D9A3F77-5CAC-4063-9F3D-50FC05BE6272}">
      <dgm:prSet/>
      <dgm:spPr/>
      <dgm:t>
        <a:bodyPr/>
        <a:lstStyle/>
        <a:p>
          <a:endParaRPr lang="ru-RU"/>
        </a:p>
      </dgm:t>
    </dgm:pt>
    <dgm:pt modelId="{FA421FF0-7180-4524-8992-C1F1362C368A}" type="sibTrans" cxnId="{3D9A3F77-5CAC-4063-9F3D-50FC05BE6272}">
      <dgm:prSet/>
      <dgm:spPr/>
      <dgm:t>
        <a:bodyPr/>
        <a:lstStyle/>
        <a:p>
          <a:endParaRPr lang="ru-RU"/>
        </a:p>
      </dgm:t>
    </dgm:pt>
    <dgm:pt modelId="{0F5B2929-F67C-45CD-8DA5-232F896B485F}" type="pres">
      <dgm:prSet presAssocID="{FE5CD819-EE0C-4235-AC39-31C393288C4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6F703D-690D-4912-95D2-A84909D7935B}" type="pres">
      <dgm:prSet presAssocID="{3AC888D4-CA4B-4567-8500-B140945895EA}" presName="circle1" presStyleLbl="node1" presStyleIdx="0" presStyleCnt="5"/>
      <dgm:spPr/>
    </dgm:pt>
    <dgm:pt modelId="{F29EE3AB-D6CA-49D9-A4B3-6214F59258E5}" type="pres">
      <dgm:prSet presAssocID="{3AC888D4-CA4B-4567-8500-B140945895EA}" presName="space" presStyleCnt="0"/>
      <dgm:spPr/>
    </dgm:pt>
    <dgm:pt modelId="{CC19A9EB-FC37-4EB7-979F-E0EB6BB8B067}" type="pres">
      <dgm:prSet presAssocID="{3AC888D4-CA4B-4567-8500-B140945895EA}" presName="rect1" presStyleLbl="alignAcc1" presStyleIdx="0" presStyleCnt="5"/>
      <dgm:spPr/>
      <dgm:t>
        <a:bodyPr/>
        <a:lstStyle/>
        <a:p>
          <a:endParaRPr lang="ru-RU"/>
        </a:p>
      </dgm:t>
    </dgm:pt>
    <dgm:pt modelId="{B282D50B-9D97-49D2-9023-7759152BF190}" type="pres">
      <dgm:prSet presAssocID="{4FC77A92-24C8-41DF-84A1-A1D59EB76E53}" presName="vertSpace2" presStyleLbl="node1" presStyleIdx="0" presStyleCnt="5"/>
      <dgm:spPr/>
    </dgm:pt>
    <dgm:pt modelId="{3769975F-4F7D-40B3-AF18-FFC8C16498C9}" type="pres">
      <dgm:prSet presAssocID="{4FC77A92-24C8-41DF-84A1-A1D59EB76E53}" presName="circle2" presStyleLbl="node1" presStyleIdx="1" presStyleCnt="5"/>
      <dgm:spPr/>
    </dgm:pt>
    <dgm:pt modelId="{49AEF22E-4C31-4BBB-BA79-7F2938605857}" type="pres">
      <dgm:prSet presAssocID="{4FC77A92-24C8-41DF-84A1-A1D59EB76E53}" presName="rect2" presStyleLbl="alignAcc1" presStyleIdx="1" presStyleCnt="5"/>
      <dgm:spPr/>
      <dgm:t>
        <a:bodyPr/>
        <a:lstStyle/>
        <a:p>
          <a:endParaRPr lang="ru-RU"/>
        </a:p>
      </dgm:t>
    </dgm:pt>
    <dgm:pt modelId="{2EC5D346-D16F-46A1-8F97-625690681DD8}" type="pres">
      <dgm:prSet presAssocID="{431E038F-6CBD-4737-AEB6-AB1794C8A5F0}" presName="vertSpace3" presStyleLbl="node1" presStyleIdx="1" presStyleCnt="5"/>
      <dgm:spPr/>
    </dgm:pt>
    <dgm:pt modelId="{E5B11C7C-3EA1-4BCC-B61E-8D9C62166157}" type="pres">
      <dgm:prSet presAssocID="{431E038F-6CBD-4737-AEB6-AB1794C8A5F0}" presName="circle3" presStyleLbl="node1" presStyleIdx="2" presStyleCnt="5"/>
      <dgm:spPr/>
    </dgm:pt>
    <dgm:pt modelId="{EED49689-92B1-4ACB-A634-21BB803C8A90}" type="pres">
      <dgm:prSet presAssocID="{431E038F-6CBD-4737-AEB6-AB1794C8A5F0}" presName="rect3" presStyleLbl="alignAcc1" presStyleIdx="2" presStyleCnt="5"/>
      <dgm:spPr/>
      <dgm:t>
        <a:bodyPr/>
        <a:lstStyle/>
        <a:p>
          <a:endParaRPr lang="ru-RU"/>
        </a:p>
      </dgm:t>
    </dgm:pt>
    <dgm:pt modelId="{857F3CE0-A24D-4FA8-BABD-0E25ECE0385B}" type="pres">
      <dgm:prSet presAssocID="{FDA3FA13-44B7-4638-AC64-8DEEA880F863}" presName="vertSpace4" presStyleLbl="node1" presStyleIdx="2" presStyleCnt="5"/>
      <dgm:spPr/>
    </dgm:pt>
    <dgm:pt modelId="{68FBF93D-FDAD-412D-97F6-6B97685D42E8}" type="pres">
      <dgm:prSet presAssocID="{FDA3FA13-44B7-4638-AC64-8DEEA880F863}" presName="circle4" presStyleLbl="node1" presStyleIdx="3" presStyleCnt="5"/>
      <dgm:spPr/>
    </dgm:pt>
    <dgm:pt modelId="{2065063C-43E8-42B3-B170-C0A4369BC682}" type="pres">
      <dgm:prSet presAssocID="{FDA3FA13-44B7-4638-AC64-8DEEA880F863}" presName="rect4" presStyleLbl="alignAcc1" presStyleIdx="3" presStyleCnt="5"/>
      <dgm:spPr/>
      <dgm:t>
        <a:bodyPr/>
        <a:lstStyle/>
        <a:p>
          <a:endParaRPr lang="ru-RU"/>
        </a:p>
      </dgm:t>
    </dgm:pt>
    <dgm:pt modelId="{DB00C473-796A-42DA-A4D5-E5ECECA334AE}" type="pres">
      <dgm:prSet presAssocID="{028FC7BF-2D45-4A62-878C-8681803081D0}" presName="vertSpace5" presStyleLbl="node1" presStyleIdx="3" presStyleCnt="5"/>
      <dgm:spPr/>
    </dgm:pt>
    <dgm:pt modelId="{9D7D52F2-2285-4248-B67E-4079DC05938B}" type="pres">
      <dgm:prSet presAssocID="{028FC7BF-2D45-4A62-878C-8681803081D0}" presName="circle5" presStyleLbl="node1" presStyleIdx="4" presStyleCnt="5"/>
      <dgm:spPr/>
    </dgm:pt>
    <dgm:pt modelId="{DE797E52-74A3-46E7-A4B9-23FEFDE030C7}" type="pres">
      <dgm:prSet presAssocID="{028FC7BF-2D45-4A62-878C-8681803081D0}" presName="rect5" presStyleLbl="alignAcc1" presStyleIdx="4" presStyleCnt="5"/>
      <dgm:spPr/>
      <dgm:t>
        <a:bodyPr/>
        <a:lstStyle/>
        <a:p>
          <a:endParaRPr lang="ru-RU"/>
        </a:p>
      </dgm:t>
    </dgm:pt>
    <dgm:pt modelId="{609985B0-4AE9-4F7F-8882-A2A3E30F1026}" type="pres">
      <dgm:prSet presAssocID="{3AC888D4-CA4B-4567-8500-B140945895EA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569D5-AF9E-4EF4-9A13-57D571FFED0A}" type="pres">
      <dgm:prSet presAssocID="{4FC77A92-24C8-41DF-84A1-A1D59EB76E53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D3525-7EA4-407D-B73B-B91721C67957}" type="pres">
      <dgm:prSet presAssocID="{431E038F-6CBD-4737-AEB6-AB1794C8A5F0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FA1B9-A5EE-4E5C-B7B5-35EFED434E0D}" type="pres">
      <dgm:prSet presAssocID="{FDA3FA13-44B7-4638-AC64-8DEEA880F863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B6D81-D09F-4191-859C-5009497780D3}" type="pres">
      <dgm:prSet presAssocID="{028FC7BF-2D45-4A62-878C-8681803081D0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93D0C4-768D-4680-B7CA-45E8190E9417}" srcId="{FE5CD819-EE0C-4235-AC39-31C393288C49}" destId="{3AC888D4-CA4B-4567-8500-B140945895EA}" srcOrd="0" destOrd="0" parTransId="{449E2AAD-AA0F-457D-90A2-A494189953EF}" sibTransId="{B9FAA196-C3DC-4EC4-80E7-CB296EC429D8}"/>
    <dgm:cxn modelId="{EA9955A8-CF69-4DEA-93CE-61D734B830B6}" type="presOf" srcId="{FDA3FA13-44B7-4638-AC64-8DEEA880F863}" destId="{2065063C-43E8-42B3-B170-C0A4369BC682}" srcOrd="0" destOrd="0" presId="urn:microsoft.com/office/officeart/2005/8/layout/target3"/>
    <dgm:cxn modelId="{E03207AF-FC65-437C-B1DE-0338BD4B44C1}" type="presOf" srcId="{028FC7BF-2D45-4A62-878C-8681803081D0}" destId="{DE797E52-74A3-46E7-A4B9-23FEFDE030C7}" srcOrd="0" destOrd="0" presId="urn:microsoft.com/office/officeart/2005/8/layout/target3"/>
    <dgm:cxn modelId="{63D1F600-BFDA-41BF-A994-15799857198D}" type="presOf" srcId="{3AC888D4-CA4B-4567-8500-B140945895EA}" destId="{609985B0-4AE9-4F7F-8882-A2A3E30F1026}" srcOrd="1" destOrd="0" presId="urn:microsoft.com/office/officeart/2005/8/layout/target3"/>
    <dgm:cxn modelId="{F4BDE90F-6411-4C95-8CB2-92B13F28E846}" type="presOf" srcId="{4FC77A92-24C8-41DF-84A1-A1D59EB76E53}" destId="{D3D569D5-AF9E-4EF4-9A13-57D571FFED0A}" srcOrd="1" destOrd="0" presId="urn:microsoft.com/office/officeart/2005/8/layout/target3"/>
    <dgm:cxn modelId="{7EE2A000-B147-4E2C-B159-5655BCD209E0}" srcId="{FE5CD819-EE0C-4235-AC39-31C393288C49}" destId="{FDA3FA13-44B7-4638-AC64-8DEEA880F863}" srcOrd="3" destOrd="0" parTransId="{3E4F1E66-FC00-4127-9EBA-558A026512F5}" sibTransId="{2D7FEE05-A42E-4638-84BD-1F5DC80503E5}"/>
    <dgm:cxn modelId="{4C903ADD-D69D-4BCA-84C4-167BBEB8D366}" type="presOf" srcId="{3AC888D4-CA4B-4567-8500-B140945895EA}" destId="{CC19A9EB-FC37-4EB7-979F-E0EB6BB8B067}" srcOrd="0" destOrd="0" presId="urn:microsoft.com/office/officeart/2005/8/layout/target3"/>
    <dgm:cxn modelId="{BA2136D5-36D4-4C3D-9A24-F06706D767F6}" srcId="{FE5CD819-EE0C-4235-AC39-31C393288C49}" destId="{431E038F-6CBD-4737-AEB6-AB1794C8A5F0}" srcOrd="2" destOrd="0" parTransId="{4DB99C0D-F439-4436-AFCF-18718458605E}" sibTransId="{48A39CF1-2059-4E57-B0BE-182753C1A0D5}"/>
    <dgm:cxn modelId="{3184A9FE-EE71-4777-8787-0289C1EF8636}" type="presOf" srcId="{FDA3FA13-44B7-4638-AC64-8DEEA880F863}" destId="{F8DFA1B9-A5EE-4E5C-B7B5-35EFED434E0D}" srcOrd="1" destOrd="0" presId="urn:microsoft.com/office/officeart/2005/8/layout/target3"/>
    <dgm:cxn modelId="{8A2F035F-0695-4D65-8F85-DB1AA061F041}" type="presOf" srcId="{FE5CD819-EE0C-4235-AC39-31C393288C49}" destId="{0F5B2929-F67C-45CD-8DA5-232F896B485F}" srcOrd="0" destOrd="0" presId="urn:microsoft.com/office/officeart/2005/8/layout/target3"/>
    <dgm:cxn modelId="{50B2AC35-43E0-475A-BB50-4F9A94BEEAC7}" type="presOf" srcId="{4FC77A92-24C8-41DF-84A1-A1D59EB76E53}" destId="{49AEF22E-4C31-4BBB-BA79-7F2938605857}" srcOrd="0" destOrd="0" presId="urn:microsoft.com/office/officeart/2005/8/layout/target3"/>
    <dgm:cxn modelId="{7571F68A-9995-4063-A6A1-7F3E07AA2BF7}" type="presOf" srcId="{431E038F-6CBD-4737-AEB6-AB1794C8A5F0}" destId="{934D3525-7EA4-407D-B73B-B91721C67957}" srcOrd="1" destOrd="0" presId="urn:microsoft.com/office/officeart/2005/8/layout/target3"/>
    <dgm:cxn modelId="{020DC6F0-19AC-4346-99D0-77BC2783741E}" type="presOf" srcId="{028FC7BF-2D45-4A62-878C-8681803081D0}" destId="{92CB6D81-D09F-4191-859C-5009497780D3}" srcOrd="1" destOrd="0" presId="urn:microsoft.com/office/officeart/2005/8/layout/target3"/>
    <dgm:cxn modelId="{3D9A3F77-5CAC-4063-9F3D-50FC05BE6272}" srcId="{FE5CD819-EE0C-4235-AC39-31C393288C49}" destId="{028FC7BF-2D45-4A62-878C-8681803081D0}" srcOrd="4" destOrd="0" parTransId="{1C1FC234-9CE9-4C11-B9BA-03D1B9B2DA7D}" sibTransId="{FA421FF0-7180-4524-8992-C1F1362C368A}"/>
    <dgm:cxn modelId="{D782319E-F13A-4495-8CDC-75F290DA5159}" srcId="{FE5CD819-EE0C-4235-AC39-31C393288C49}" destId="{4FC77A92-24C8-41DF-84A1-A1D59EB76E53}" srcOrd="1" destOrd="0" parTransId="{9B26EC65-AB5B-46F7-B429-16290F360ADA}" sibTransId="{18DA9A67-7D40-4D35-A669-59DE2C84CB90}"/>
    <dgm:cxn modelId="{77AEFC1C-1EED-4B27-BC51-AB97FF272335}" type="presOf" srcId="{431E038F-6CBD-4737-AEB6-AB1794C8A5F0}" destId="{EED49689-92B1-4ACB-A634-21BB803C8A90}" srcOrd="0" destOrd="0" presId="urn:microsoft.com/office/officeart/2005/8/layout/target3"/>
    <dgm:cxn modelId="{9A7E000E-2BA3-47ED-B3D4-8278180CAE7C}" type="presParOf" srcId="{0F5B2929-F67C-45CD-8DA5-232F896B485F}" destId="{346F703D-690D-4912-95D2-A84909D7935B}" srcOrd="0" destOrd="0" presId="urn:microsoft.com/office/officeart/2005/8/layout/target3"/>
    <dgm:cxn modelId="{EC14D0C5-5226-4843-A796-157EB4D41969}" type="presParOf" srcId="{0F5B2929-F67C-45CD-8DA5-232F896B485F}" destId="{F29EE3AB-D6CA-49D9-A4B3-6214F59258E5}" srcOrd="1" destOrd="0" presId="urn:microsoft.com/office/officeart/2005/8/layout/target3"/>
    <dgm:cxn modelId="{B03D6A50-4B3B-4338-A5B7-39BEE32D3C54}" type="presParOf" srcId="{0F5B2929-F67C-45CD-8DA5-232F896B485F}" destId="{CC19A9EB-FC37-4EB7-979F-E0EB6BB8B067}" srcOrd="2" destOrd="0" presId="urn:microsoft.com/office/officeart/2005/8/layout/target3"/>
    <dgm:cxn modelId="{AC84C0D4-2DF9-464E-A8E5-9F75F2EF6F5B}" type="presParOf" srcId="{0F5B2929-F67C-45CD-8DA5-232F896B485F}" destId="{B282D50B-9D97-49D2-9023-7759152BF190}" srcOrd="3" destOrd="0" presId="urn:microsoft.com/office/officeart/2005/8/layout/target3"/>
    <dgm:cxn modelId="{CFA611D6-E20B-4ECC-945E-28D4EA02791E}" type="presParOf" srcId="{0F5B2929-F67C-45CD-8DA5-232F896B485F}" destId="{3769975F-4F7D-40B3-AF18-FFC8C16498C9}" srcOrd="4" destOrd="0" presId="urn:microsoft.com/office/officeart/2005/8/layout/target3"/>
    <dgm:cxn modelId="{CA0E119A-392A-4C36-B254-B572FEBE05E0}" type="presParOf" srcId="{0F5B2929-F67C-45CD-8DA5-232F896B485F}" destId="{49AEF22E-4C31-4BBB-BA79-7F2938605857}" srcOrd="5" destOrd="0" presId="urn:microsoft.com/office/officeart/2005/8/layout/target3"/>
    <dgm:cxn modelId="{F56EF2A1-E945-4BD4-9039-9CF4C15E1994}" type="presParOf" srcId="{0F5B2929-F67C-45CD-8DA5-232F896B485F}" destId="{2EC5D346-D16F-46A1-8F97-625690681DD8}" srcOrd="6" destOrd="0" presId="urn:microsoft.com/office/officeart/2005/8/layout/target3"/>
    <dgm:cxn modelId="{DFDA057A-D46A-42A8-8C91-B2E8E3F6E138}" type="presParOf" srcId="{0F5B2929-F67C-45CD-8DA5-232F896B485F}" destId="{E5B11C7C-3EA1-4BCC-B61E-8D9C62166157}" srcOrd="7" destOrd="0" presId="urn:microsoft.com/office/officeart/2005/8/layout/target3"/>
    <dgm:cxn modelId="{0D8E4FE3-7B72-465D-8BE4-BF147E349C21}" type="presParOf" srcId="{0F5B2929-F67C-45CD-8DA5-232F896B485F}" destId="{EED49689-92B1-4ACB-A634-21BB803C8A90}" srcOrd="8" destOrd="0" presId="urn:microsoft.com/office/officeart/2005/8/layout/target3"/>
    <dgm:cxn modelId="{6A4E8165-62A6-4A7E-BBBE-37B3ABC4554A}" type="presParOf" srcId="{0F5B2929-F67C-45CD-8DA5-232F896B485F}" destId="{857F3CE0-A24D-4FA8-BABD-0E25ECE0385B}" srcOrd="9" destOrd="0" presId="urn:microsoft.com/office/officeart/2005/8/layout/target3"/>
    <dgm:cxn modelId="{125E3F1D-AFAC-41BA-861F-023C8AD98447}" type="presParOf" srcId="{0F5B2929-F67C-45CD-8DA5-232F896B485F}" destId="{68FBF93D-FDAD-412D-97F6-6B97685D42E8}" srcOrd="10" destOrd="0" presId="urn:microsoft.com/office/officeart/2005/8/layout/target3"/>
    <dgm:cxn modelId="{3032A6F3-8719-4772-A047-DD135FEC3469}" type="presParOf" srcId="{0F5B2929-F67C-45CD-8DA5-232F896B485F}" destId="{2065063C-43E8-42B3-B170-C0A4369BC682}" srcOrd="11" destOrd="0" presId="urn:microsoft.com/office/officeart/2005/8/layout/target3"/>
    <dgm:cxn modelId="{DCC7F03F-9354-47D0-88B3-32699F220BE9}" type="presParOf" srcId="{0F5B2929-F67C-45CD-8DA5-232F896B485F}" destId="{DB00C473-796A-42DA-A4D5-E5ECECA334AE}" srcOrd="12" destOrd="0" presId="urn:microsoft.com/office/officeart/2005/8/layout/target3"/>
    <dgm:cxn modelId="{011B1996-CD35-4520-AC27-5AF1F4AE5E55}" type="presParOf" srcId="{0F5B2929-F67C-45CD-8DA5-232F896B485F}" destId="{9D7D52F2-2285-4248-B67E-4079DC05938B}" srcOrd="13" destOrd="0" presId="urn:microsoft.com/office/officeart/2005/8/layout/target3"/>
    <dgm:cxn modelId="{F7FB3244-E646-4A5E-A1AA-0991EEDB747B}" type="presParOf" srcId="{0F5B2929-F67C-45CD-8DA5-232F896B485F}" destId="{DE797E52-74A3-46E7-A4B9-23FEFDE030C7}" srcOrd="14" destOrd="0" presId="urn:microsoft.com/office/officeart/2005/8/layout/target3"/>
    <dgm:cxn modelId="{21B52A27-51D0-408B-9590-DBE76D8C67A5}" type="presParOf" srcId="{0F5B2929-F67C-45CD-8DA5-232F896B485F}" destId="{609985B0-4AE9-4F7F-8882-A2A3E30F1026}" srcOrd="15" destOrd="0" presId="urn:microsoft.com/office/officeart/2005/8/layout/target3"/>
    <dgm:cxn modelId="{F9F37E07-DBAC-452D-BF4F-A5BFBD9F5C3E}" type="presParOf" srcId="{0F5B2929-F67C-45CD-8DA5-232F896B485F}" destId="{D3D569D5-AF9E-4EF4-9A13-57D571FFED0A}" srcOrd="16" destOrd="0" presId="urn:microsoft.com/office/officeart/2005/8/layout/target3"/>
    <dgm:cxn modelId="{24DF5488-1550-4C93-A0BC-CF77F9B6F767}" type="presParOf" srcId="{0F5B2929-F67C-45CD-8DA5-232F896B485F}" destId="{934D3525-7EA4-407D-B73B-B91721C67957}" srcOrd="17" destOrd="0" presId="urn:microsoft.com/office/officeart/2005/8/layout/target3"/>
    <dgm:cxn modelId="{5C1AFEB7-2BB1-4026-90D8-731EA04E5177}" type="presParOf" srcId="{0F5B2929-F67C-45CD-8DA5-232F896B485F}" destId="{F8DFA1B9-A5EE-4E5C-B7B5-35EFED434E0D}" srcOrd="18" destOrd="0" presId="urn:microsoft.com/office/officeart/2005/8/layout/target3"/>
    <dgm:cxn modelId="{FA38C965-A9E3-4AE9-87D1-6D85A318184D}" type="presParOf" srcId="{0F5B2929-F67C-45CD-8DA5-232F896B485F}" destId="{92CB6D81-D09F-4191-859C-5009497780D3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4DC566-4792-4A27-A99F-AE0577E2D78F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10A164-CC85-49CC-B94D-2B258BD70484}">
      <dgm:prSet custT="1"/>
      <dgm:spPr/>
      <dgm:t>
        <a:bodyPr/>
        <a:lstStyle/>
        <a:p>
          <a:pPr rtl="0"/>
          <a:r>
            <a:rPr lang="ru-RU" sz="2000" dirty="0" err="1" smtClean="0"/>
            <a:t>Спеціалізується</a:t>
          </a:r>
          <a:r>
            <a:rPr lang="ru-RU" sz="2000" dirty="0" smtClean="0"/>
            <a:t> на </a:t>
          </a:r>
          <a:r>
            <a:rPr lang="ru-RU" sz="2000" dirty="0" err="1" smtClean="0"/>
            <a:t>машинобудуванні</a:t>
          </a:r>
          <a:r>
            <a:rPr lang="ru-RU" sz="2000" dirty="0" smtClean="0"/>
            <a:t>, </a:t>
          </a:r>
          <a:r>
            <a:rPr lang="ru-RU" sz="2000" dirty="0" err="1" smtClean="0"/>
            <a:t>легкій</a:t>
          </a:r>
          <a:r>
            <a:rPr lang="ru-RU" sz="2000" dirty="0" smtClean="0"/>
            <a:t> і </a:t>
          </a:r>
          <a:r>
            <a:rPr lang="ru-RU" sz="2000" dirty="0" err="1" smtClean="0"/>
            <a:t>харчовій</a:t>
          </a:r>
          <a:r>
            <a:rPr lang="ru-RU" sz="2000" dirty="0" smtClean="0"/>
            <a:t> </a:t>
          </a:r>
          <a:r>
            <a:rPr lang="ru-RU" sz="2000" dirty="0" err="1" smtClean="0"/>
            <a:t>промисловості</a:t>
          </a:r>
          <a:r>
            <a:rPr lang="ru-RU" sz="2000" dirty="0" smtClean="0"/>
            <a:t>, </a:t>
          </a:r>
          <a:r>
            <a:rPr lang="ru-RU" sz="2000" dirty="0" err="1" smtClean="0"/>
            <a:t>високо</a:t>
          </a:r>
          <a:r>
            <a:rPr lang="ru-RU" sz="2000" dirty="0" smtClean="0"/>
            <a:t> </a:t>
          </a:r>
          <a:r>
            <a:rPr lang="ru-RU" sz="2000" dirty="0" err="1" smtClean="0"/>
            <a:t>інтенсивному</a:t>
          </a:r>
          <a:r>
            <a:rPr lang="ru-RU" sz="2000" dirty="0" smtClean="0"/>
            <a:t> </a:t>
          </a:r>
          <a:r>
            <a:rPr lang="ru-RU" sz="2000" dirty="0" err="1" smtClean="0"/>
            <a:t>сільському</a:t>
          </a:r>
          <a:r>
            <a:rPr lang="ru-RU" sz="2000" dirty="0" smtClean="0"/>
            <a:t> </a:t>
          </a:r>
          <a:r>
            <a:rPr lang="ru-RU" sz="2000" dirty="0" err="1" smtClean="0"/>
            <a:t>господарстві</a:t>
          </a:r>
          <a:r>
            <a:rPr lang="ru-RU" sz="2000" dirty="0" smtClean="0"/>
            <a:t>. </a:t>
          </a:r>
          <a:endParaRPr lang="ru-RU" sz="2000" dirty="0"/>
        </a:p>
      </dgm:t>
    </dgm:pt>
    <dgm:pt modelId="{FEB411C2-A048-476D-8AC9-5FDD9D818842}" type="parTrans" cxnId="{A88DDB3C-A0A1-4B8C-BA91-3AF7D3CE21F2}">
      <dgm:prSet/>
      <dgm:spPr/>
      <dgm:t>
        <a:bodyPr/>
        <a:lstStyle/>
        <a:p>
          <a:endParaRPr lang="ru-RU"/>
        </a:p>
      </dgm:t>
    </dgm:pt>
    <dgm:pt modelId="{C18BC97D-E9E9-4BCB-A57B-DDCE17BB6F75}" type="sibTrans" cxnId="{A88DDB3C-A0A1-4B8C-BA91-3AF7D3CE21F2}">
      <dgm:prSet/>
      <dgm:spPr/>
      <dgm:t>
        <a:bodyPr/>
        <a:lstStyle/>
        <a:p>
          <a:endParaRPr lang="ru-RU"/>
        </a:p>
      </dgm:t>
    </dgm:pt>
    <dgm:pt modelId="{64C25FF9-871D-4835-9AE5-07A53A2D7E0A}">
      <dgm:prSet custT="1"/>
      <dgm:spPr/>
      <dgm:t>
        <a:bodyPr/>
        <a:lstStyle/>
        <a:p>
          <a:pPr rtl="0"/>
          <a:r>
            <a:rPr lang="ru-RU" sz="2000" dirty="0" err="1" smtClean="0"/>
            <a:t>Високою</a:t>
          </a:r>
          <a:r>
            <a:rPr lang="ru-RU" sz="2000" dirty="0" smtClean="0"/>
            <a:t> є </a:t>
          </a:r>
          <a:r>
            <a:rPr lang="ru-RU" sz="2000" dirty="0" err="1" smtClean="0"/>
            <a:t>частка</a:t>
          </a:r>
          <a:r>
            <a:rPr lang="ru-RU" sz="2000" dirty="0" smtClean="0"/>
            <a:t> </a:t>
          </a:r>
          <a:r>
            <a:rPr lang="ru-RU" sz="2000" dirty="0" err="1" smtClean="0"/>
            <a:t>цього</a:t>
          </a:r>
          <a:r>
            <a:rPr lang="ru-RU" sz="2000" dirty="0" smtClean="0"/>
            <a:t> району у </a:t>
          </a:r>
          <a:r>
            <a:rPr lang="ru-RU" sz="2000" dirty="0" err="1" smtClean="0"/>
            <a:t>виробництві</a:t>
          </a:r>
          <a:r>
            <a:rPr lang="ru-RU" sz="2000" dirty="0" smtClean="0"/>
            <a:t> </a:t>
          </a:r>
          <a:r>
            <a:rPr lang="ru-RU" sz="2000" dirty="0" err="1" smtClean="0"/>
            <a:t>морських</a:t>
          </a:r>
          <a:r>
            <a:rPr lang="ru-RU" sz="2000" dirty="0" smtClean="0"/>
            <a:t> </a:t>
          </a:r>
          <a:r>
            <a:rPr lang="ru-RU" sz="2000" dirty="0" err="1" smtClean="0"/>
            <a:t>танкерів</a:t>
          </a:r>
          <a:r>
            <a:rPr lang="ru-RU" sz="2000" dirty="0" smtClean="0"/>
            <a:t>, </a:t>
          </a:r>
          <a:r>
            <a:rPr lang="ru-RU" sz="2000" dirty="0" err="1" smtClean="0"/>
            <a:t>суховантажних</a:t>
          </a:r>
          <a:r>
            <a:rPr lang="ru-RU" sz="2000" dirty="0" smtClean="0"/>
            <a:t> суден, </a:t>
          </a:r>
          <a:r>
            <a:rPr lang="ru-RU" sz="2000" dirty="0" err="1" smtClean="0"/>
            <a:t>самохідних</a:t>
          </a:r>
          <a:r>
            <a:rPr lang="ru-RU" sz="2000" dirty="0" smtClean="0"/>
            <a:t> </a:t>
          </a:r>
          <a:r>
            <a:rPr lang="ru-RU" sz="2000" dirty="0" err="1" smtClean="0"/>
            <a:t>кранів</a:t>
          </a:r>
          <a:r>
            <a:rPr lang="ru-RU" sz="2000" dirty="0" smtClean="0"/>
            <a:t>, </a:t>
          </a:r>
          <a:r>
            <a:rPr lang="ru-RU" sz="2000" dirty="0" err="1" smtClean="0"/>
            <a:t>кукурудзозбиральних</a:t>
          </a:r>
          <a:r>
            <a:rPr lang="ru-RU" sz="2000" dirty="0" smtClean="0"/>
            <a:t> </a:t>
          </a:r>
          <a:r>
            <a:rPr lang="ru-RU" sz="2000" dirty="0" err="1" smtClean="0"/>
            <a:t>комбайнів</a:t>
          </a:r>
          <a:r>
            <a:rPr lang="ru-RU" sz="2000" dirty="0" smtClean="0"/>
            <a:t>, </a:t>
          </a:r>
          <a:r>
            <a:rPr lang="ru-RU" sz="2000" dirty="0" err="1" smtClean="0"/>
            <a:t>тракторних</a:t>
          </a:r>
          <a:r>
            <a:rPr lang="ru-RU" sz="2000" dirty="0" smtClean="0"/>
            <a:t> </a:t>
          </a:r>
          <a:r>
            <a:rPr lang="ru-RU" sz="2000" dirty="0" err="1" smtClean="0"/>
            <a:t>плугів</a:t>
          </a:r>
          <a:r>
            <a:rPr lang="ru-RU" sz="2000" dirty="0" smtClean="0"/>
            <a:t>, </a:t>
          </a:r>
          <a:r>
            <a:rPr lang="ru-RU" sz="2000" dirty="0" err="1" smtClean="0"/>
            <a:t>металорізальних</a:t>
          </a:r>
          <a:r>
            <a:rPr lang="ru-RU" sz="2000" dirty="0" smtClean="0"/>
            <a:t> </a:t>
          </a:r>
          <a:r>
            <a:rPr lang="ru-RU" sz="2000" dirty="0" err="1" smtClean="0"/>
            <a:t>верстатів</a:t>
          </a:r>
          <a:r>
            <a:rPr lang="ru-RU" sz="2000" dirty="0" smtClean="0"/>
            <a:t> і </a:t>
          </a:r>
          <a:r>
            <a:rPr lang="ru-RU" sz="2000" dirty="0" err="1" smtClean="0"/>
            <a:t>ковальсько-пресового</a:t>
          </a:r>
          <a:r>
            <a:rPr lang="ru-RU" sz="2000" dirty="0" smtClean="0"/>
            <a:t> </a:t>
          </a:r>
          <a:r>
            <a:rPr lang="ru-RU" sz="2000" dirty="0" err="1" smtClean="0"/>
            <a:t>устаткування</a:t>
          </a:r>
          <a:r>
            <a:rPr lang="ru-RU" sz="2000" dirty="0" smtClean="0"/>
            <a:t>. </a:t>
          </a:r>
          <a:endParaRPr lang="ru-RU" sz="2000" dirty="0"/>
        </a:p>
      </dgm:t>
    </dgm:pt>
    <dgm:pt modelId="{A6F4DEF5-B5FE-4839-8DAD-30624BCA75FE}" type="parTrans" cxnId="{074CF224-51FC-457D-B492-924607B0479F}">
      <dgm:prSet/>
      <dgm:spPr/>
      <dgm:t>
        <a:bodyPr/>
        <a:lstStyle/>
        <a:p>
          <a:endParaRPr lang="ru-RU"/>
        </a:p>
      </dgm:t>
    </dgm:pt>
    <dgm:pt modelId="{ADB05727-7013-41A3-A11F-504CD8A75354}" type="sibTrans" cxnId="{074CF224-51FC-457D-B492-924607B0479F}">
      <dgm:prSet/>
      <dgm:spPr/>
      <dgm:t>
        <a:bodyPr/>
        <a:lstStyle/>
        <a:p>
          <a:endParaRPr lang="ru-RU"/>
        </a:p>
      </dgm:t>
    </dgm:pt>
    <dgm:pt modelId="{0CD4134E-3D7D-406B-9D71-97FB40E41145}">
      <dgm:prSet custT="1"/>
      <dgm:spPr/>
      <dgm:t>
        <a:bodyPr/>
        <a:lstStyle/>
        <a:p>
          <a:pPr rtl="0"/>
          <a:r>
            <a:rPr lang="ru-RU" sz="2000" dirty="0" err="1" smtClean="0"/>
            <a:t>Комплексуючими</a:t>
          </a:r>
          <a:r>
            <a:rPr lang="ru-RU" sz="2000" dirty="0" smtClean="0"/>
            <a:t> </a:t>
          </a:r>
          <a:r>
            <a:rPr lang="ru-RU" sz="2000" dirty="0" err="1" smtClean="0"/>
            <a:t>га­лузями</a:t>
          </a:r>
          <a:r>
            <a:rPr lang="ru-RU" sz="2000" dirty="0" smtClean="0"/>
            <a:t> тут </a:t>
          </a:r>
          <a:r>
            <a:rPr lang="ru-RU" sz="2000" dirty="0" err="1" smtClean="0"/>
            <a:t>повинні</a:t>
          </a:r>
          <a:r>
            <a:rPr lang="ru-RU" sz="2000" dirty="0" smtClean="0"/>
            <a:t> стати </a:t>
          </a:r>
          <a:r>
            <a:rPr lang="ru-RU" sz="2000" dirty="0" err="1" smtClean="0"/>
            <a:t>сільськогосподарське</a:t>
          </a:r>
          <a:r>
            <a:rPr lang="ru-RU" sz="2000" dirty="0" smtClean="0"/>
            <a:t> </a:t>
          </a:r>
          <a:r>
            <a:rPr lang="ru-RU" sz="2000" dirty="0" err="1" smtClean="0"/>
            <a:t>машинобудування</a:t>
          </a:r>
          <a:r>
            <a:rPr lang="ru-RU" sz="2000" dirty="0" smtClean="0"/>
            <a:t> (</a:t>
          </a:r>
          <a:r>
            <a:rPr lang="ru-RU" sz="2000" dirty="0" err="1" smtClean="0"/>
            <a:t>виробництво</a:t>
          </a:r>
          <a:r>
            <a:rPr lang="ru-RU" sz="2000" dirty="0" smtClean="0"/>
            <a:t> </a:t>
          </a:r>
          <a:r>
            <a:rPr lang="ru-RU" sz="2000" dirty="0" err="1" smtClean="0"/>
            <a:t>зернозбиральних</a:t>
          </a:r>
          <a:r>
            <a:rPr lang="ru-RU" sz="2000" dirty="0" smtClean="0"/>
            <a:t> </a:t>
          </a:r>
          <a:r>
            <a:rPr lang="ru-RU" sz="2000" dirty="0" err="1" smtClean="0"/>
            <a:t>комбайнів</a:t>
          </a:r>
          <a:r>
            <a:rPr lang="ru-RU" sz="2000" dirty="0" smtClean="0"/>
            <a:t>, </a:t>
          </a:r>
          <a:r>
            <a:rPr lang="ru-RU" sz="2000" dirty="0" err="1" smtClean="0"/>
            <a:t>гідротехнічних</a:t>
          </a:r>
          <a:r>
            <a:rPr lang="ru-RU" sz="2000" dirty="0" smtClean="0"/>
            <a:t> і </a:t>
          </a:r>
          <a:r>
            <a:rPr lang="ru-RU" sz="2000" dirty="0" err="1" smtClean="0"/>
            <a:t>поливних</a:t>
          </a:r>
          <a:r>
            <a:rPr lang="ru-RU" sz="2000" dirty="0" smtClean="0"/>
            <a:t> машин), </a:t>
          </a:r>
          <a:r>
            <a:rPr lang="ru-RU" sz="2000" dirty="0" err="1" smtClean="0"/>
            <a:t>середнє</a:t>
          </a:r>
          <a:r>
            <a:rPr lang="ru-RU" sz="2000" dirty="0" smtClean="0"/>
            <a:t> і </a:t>
          </a:r>
          <a:r>
            <a:rPr lang="ru-RU" sz="2000" dirty="0" err="1" smtClean="0"/>
            <a:t>точне</a:t>
          </a:r>
          <a:r>
            <a:rPr lang="ru-RU" sz="2000" dirty="0" smtClean="0"/>
            <a:t> </a:t>
          </a:r>
          <a:r>
            <a:rPr lang="ru-RU" sz="2000" dirty="0" err="1" smtClean="0"/>
            <a:t>машинобудування</a:t>
          </a:r>
          <a:r>
            <a:rPr lang="ru-RU" sz="2000" dirty="0" smtClean="0"/>
            <a:t>, </a:t>
          </a:r>
          <a:r>
            <a:rPr lang="ru-RU" sz="2000" dirty="0" err="1" smtClean="0"/>
            <a:t>виробництво</a:t>
          </a:r>
          <a:r>
            <a:rPr lang="ru-RU" sz="2000" dirty="0" smtClean="0"/>
            <a:t> </a:t>
          </a:r>
          <a:r>
            <a:rPr lang="ru-RU" sz="2000" dirty="0" err="1" smtClean="0"/>
            <a:t>електронного</a:t>
          </a:r>
          <a:r>
            <a:rPr lang="ru-RU" sz="2000" dirty="0" smtClean="0"/>
            <a:t>, </a:t>
          </a:r>
          <a:r>
            <a:rPr lang="ru-RU" sz="2000" dirty="0" err="1" smtClean="0"/>
            <a:t>електротехнічного</a:t>
          </a:r>
          <a:r>
            <a:rPr lang="ru-RU" sz="2000" dirty="0" smtClean="0"/>
            <a:t> і </a:t>
          </a:r>
          <a:r>
            <a:rPr lang="ru-RU" sz="2000" dirty="0" err="1" smtClean="0"/>
            <a:t>радіотехнічного</a:t>
          </a:r>
          <a:r>
            <a:rPr lang="ru-RU" sz="2000" dirty="0" smtClean="0"/>
            <a:t> </a:t>
          </a:r>
          <a:r>
            <a:rPr lang="ru-RU" sz="2000" dirty="0" err="1" smtClean="0"/>
            <a:t>обладнання</a:t>
          </a:r>
          <a:r>
            <a:rPr lang="ru-RU" sz="2000" dirty="0" smtClean="0"/>
            <a:t> і </a:t>
          </a:r>
          <a:r>
            <a:rPr lang="ru-RU" sz="2000" dirty="0" err="1" smtClean="0"/>
            <a:t>спеціальних</a:t>
          </a:r>
          <a:r>
            <a:rPr lang="ru-RU" sz="2000" dirty="0" smtClean="0"/>
            <a:t> </a:t>
          </a:r>
          <a:r>
            <a:rPr lang="ru-RU" sz="2000" dirty="0" err="1" smtClean="0"/>
            <a:t>комп'ютерів</a:t>
          </a:r>
          <a:r>
            <a:rPr lang="ru-RU" sz="2000" dirty="0" smtClean="0"/>
            <a:t>. </a:t>
          </a:r>
          <a:endParaRPr lang="ru-RU" sz="2000" dirty="0"/>
        </a:p>
      </dgm:t>
    </dgm:pt>
    <dgm:pt modelId="{1349C3A5-F7DB-4237-87F5-1AC903445673}" type="parTrans" cxnId="{854F7096-1B87-4943-B146-A003451CAA74}">
      <dgm:prSet/>
      <dgm:spPr/>
      <dgm:t>
        <a:bodyPr/>
        <a:lstStyle/>
        <a:p>
          <a:endParaRPr lang="ru-RU"/>
        </a:p>
      </dgm:t>
    </dgm:pt>
    <dgm:pt modelId="{F99B5B94-5D30-4430-9C15-81532937613E}" type="sibTrans" cxnId="{854F7096-1B87-4943-B146-A003451CAA74}">
      <dgm:prSet/>
      <dgm:spPr/>
      <dgm:t>
        <a:bodyPr/>
        <a:lstStyle/>
        <a:p>
          <a:endParaRPr lang="ru-RU"/>
        </a:p>
      </dgm:t>
    </dgm:pt>
    <dgm:pt modelId="{BC907280-7BDB-4935-8E86-D9F12197E41A}" type="pres">
      <dgm:prSet presAssocID="{8F4DC566-4792-4A27-A99F-AE0577E2D78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6536C7B-41AB-4336-A226-408F9DDF636E}" type="pres">
      <dgm:prSet presAssocID="{E510A164-CC85-49CC-B94D-2B258BD70484}" presName="thickLine" presStyleLbl="alignNode1" presStyleIdx="0" presStyleCnt="3"/>
      <dgm:spPr/>
    </dgm:pt>
    <dgm:pt modelId="{68A8083E-9FB3-4960-B4D6-E5ACB7F2205B}" type="pres">
      <dgm:prSet presAssocID="{E510A164-CC85-49CC-B94D-2B258BD70484}" presName="horz1" presStyleCnt="0"/>
      <dgm:spPr/>
    </dgm:pt>
    <dgm:pt modelId="{E020A020-D23F-4138-9852-C2313D40E702}" type="pres">
      <dgm:prSet presAssocID="{E510A164-CC85-49CC-B94D-2B258BD70484}" presName="tx1" presStyleLbl="revTx" presStyleIdx="0" presStyleCnt="3"/>
      <dgm:spPr/>
      <dgm:t>
        <a:bodyPr/>
        <a:lstStyle/>
        <a:p>
          <a:endParaRPr lang="ru-RU"/>
        </a:p>
      </dgm:t>
    </dgm:pt>
    <dgm:pt modelId="{1BCA91F5-5C6B-4CCF-889B-F4AED549492F}" type="pres">
      <dgm:prSet presAssocID="{E510A164-CC85-49CC-B94D-2B258BD70484}" presName="vert1" presStyleCnt="0"/>
      <dgm:spPr/>
    </dgm:pt>
    <dgm:pt modelId="{FE747CB0-7060-4DDE-904E-AFFDEC781D2B}" type="pres">
      <dgm:prSet presAssocID="{64C25FF9-871D-4835-9AE5-07A53A2D7E0A}" presName="thickLine" presStyleLbl="alignNode1" presStyleIdx="1" presStyleCnt="3"/>
      <dgm:spPr/>
    </dgm:pt>
    <dgm:pt modelId="{8DF87627-C822-4E84-815C-E6509CA1B6E5}" type="pres">
      <dgm:prSet presAssocID="{64C25FF9-871D-4835-9AE5-07A53A2D7E0A}" presName="horz1" presStyleCnt="0"/>
      <dgm:spPr/>
    </dgm:pt>
    <dgm:pt modelId="{1A9CD540-E7CA-4AC6-9DB7-EF35925AB9D9}" type="pres">
      <dgm:prSet presAssocID="{64C25FF9-871D-4835-9AE5-07A53A2D7E0A}" presName="tx1" presStyleLbl="revTx" presStyleIdx="1" presStyleCnt="3"/>
      <dgm:spPr/>
      <dgm:t>
        <a:bodyPr/>
        <a:lstStyle/>
        <a:p>
          <a:endParaRPr lang="ru-RU"/>
        </a:p>
      </dgm:t>
    </dgm:pt>
    <dgm:pt modelId="{5B23FF1B-B3CA-47B7-ACB1-955803EFC338}" type="pres">
      <dgm:prSet presAssocID="{64C25FF9-871D-4835-9AE5-07A53A2D7E0A}" presName="vert1" presStyleCnt="0"/>
      <dgm:spPr/>
    </dgm:pt>
    <dgm:pt modelId="{9657D9A0-76C4-481C-9E62-2AC6138E7815}" type="pres">
      <dgm:prSet presAssocID="{0CD4134E-3D7D-406B-9D71-97FB40E41145}" presName="thickLine" presStyleLbl="alignNode1" presStyleIdx="2" presStyleCnt="3"/>
      <dgm:spPr/>
    </dgm:pt>
    <dgm:pt modelId="{4EC1BA04-7D3A-407C-9B63-BE1FBEDBACA0}" type="pres">
      <dgm:prSet presAssocID="{0CD4134E-3D7D-406B-9D71-97FB40E41145}" presName="horz1" presStyleCnt="0"/>
      <dgm:spPr/>
    </dgm:pt>
    <dgm:pt modelId="{9A64C07F-9B0E-4E99-802A-EE371DB834A5}" type="pres">
      <dgm:prSet presAssocID="{0CD4134E-3D7D-406B-9D71-97FB40E41145}" presName="tx1" presStyleLbl="revTx" presStyleIdx="2" presStyleCnt="3"/>
      <dgm:spPr/>
      <dgm:t>
        <a:bodyPr/>
        <a:lstStyle/>
        <a:p>
          <a:endParaRPr lang="ru-RU"/>
        </a:p>
      </dgm:t>
    </dgm:pt>
    <dgm:pt modelId="{E75C3E3A-4988-4D3B-B840-CAF759D422D3}" type="pres">
      <dgm:prSet presAssocID="{0CD4134E-3D7D-406B-9D71-97FB40E41145}" presName="vert1" presStyleCnt="0"/>
      <dgm:spPr/>
    </dgm:pt>
  </dgm:ptLst>
  <dgm:cxnLst>
    <dgm:cxn modelId="{074CF224-51FC-457D-B492-924607B0479F}" srcId="{8F4DC566-4792-4A27-A99F-AE0577E2D78F}" destId="{64C25FF9-871D-4835-9AE5-07A53A2D7E0A}" srcOrd="1" destOrd="0" parTransId="{A6F4DEF5-B5FE-4839-8DAD-30624BCA75FE}" sibTransId="{ADB05727-7013-41A3-A11F-504CD8A75354}"/>
    <dgm:cxn modelId="{854F7096-1B87-4943-B146-A003451CAA74}" srcId="{8F4DC566-4792-4A27-A99F-AE0577E2D78F}" destId="{0CD4134E-3D7D-406B-9D71-97FB40E41145}" srcOrd="2" destOrd="0" parTransId="{1349C3A5-F7DB-4237-87F5-1AC903445673}" sibTransId="{F99B5B94-5D30-4430-9C15-81532937613E}"/>
    <dgm:cxn modelId="{BF20BCFC-3861-4FFF-BBF0-07F696271F83}" type="presOf" srcId="{64C25FF9-871D-4835-9AE5-07A53A2D7E0A}" destId="{1A9CD540-E7CA-4AC6-9DB7-EF35925AB9D9}" srcOrd="0" destOrd="0" presId="urn:microsoft.com/office/officeart/2008/layout/LinedList"/>
    <dgm:cxn modelId="{319D2891-D681-4CA6-83C7-28DACF373D82}" type="presOf" srcId="{8F4DC566-4792-4A27-A99F-AE0577E2D78F}" destId="{BC907280-7BDB-4935-8E86-D9F12197E41A}" srcOrd="0" destOrd="0" presId="urn:microsoft.com/office/officeart/2008/layout/LinedList"/>
    <dgm:cxn modelId="{A88DDB3C-A0A1-4B8C-BA91-3AF7D3CE21F2}" srcId="{8F4DC566-4792-4A27-A99F-AE0577E2D78F}" destId="{E510A164-CC85-49CC-B94D-2B258BD70484}" srcOrd="0" destOrd="0" parTransId="{FEB411C2-A048-476D-8AC9-5FDD9D818842}" sibTransId="{C18BC97D-E9E9-4BCB-A57B-DDCE17BB6F75}"/>
    <dgm:cxn modelId="{52D4021E-4CB7-4BB0-B98E-D218C1DC3C8A}" type="presOf" srcId="{E510A164-CC85-49CC-B94D-2B258BD70484}" destId="{E020A020-D23F-4138-9852-C2313D40E702}" srcOrd="0" destOrd="0" presId="urn:microsoft.com/office/officeart/2008/layout/LinedList"/>
    <dgm:cxn modelId="{B19EBB72-8F93-422C-91A7-4B2D02C35763}" type="presOf" srcId="{0CD4134E-3D7D-406B-9D71-97FB40E41145}" destId="{9A64C07F-9B0E-4E99-802A-EE371DB834A5}" srcOrd="0" destOrd="0" presId="urn:microsoft.com/office/officeart/2008/layout/LinedList"/>
    <dgm:cxn modelId="{6A354CAB-8E98-43F7-B3A6-962B721BE38C}" type="presParOf" srcId="{BC907280-7BDB-4935-8E86-D9F12197E41A}" destId="{F6536C7B-41AB-4336-A226-408F9DDF636E}" srcOrd="0" destOrd="0" presId="urn:microsoft.com/office/officeart/2008/layout/LinedList"/>
    <dgm:cxn modelId="{D1015E8F-C901-4A1C-960F-79363B3560C8}" type="presParOf" srcId="{BC907280-7BDB-4935-8E86-D9F12197E41A}" destId="{68A8083E-9FB3-4960-B4D6-E5ACB7F2205B}" srcOrd="1" destOrd="0" presId="urn:microsoft.com/office/officeart/2008/layout/LinedList"/>
    <dgm:cxn modelId="{C437D734-86A7-47F9-8F06-347C252B3C5D}" type="presParOf" srcId="{68A8083E-9FB3-4960-B4D6-E5ACB7F2205B}" destId="{E020A020-D23F-4138-9852-C2313D40E702}" srcOrd="0" destOrd="0" presId="urn:microsoft.com/office/officeart/2008/layout/LinedList"/>
    <dgm:cxn modelId="{C196B6FC-1312-44D1-80EC-988390DC7C0E}" type="presParOf" srcId="{68A8083E-9FB3-4960-B4D6-E5ACB7F2205B}" destId="{1BCA91F5-5C6B-4CCF-889B-F4AED549492F}" srcOrd="1" destOrd="0" presId="urn:microsoft.com/office/officeart/2008/layout/LinedList"/>
    <dgm:cxn modelId="{D2B8B3D1-CB02-4C2A-BA68-7707CBD881F0}" type="presParOf" srcId="{BC907280-7BDB-4935-8E86-D9F12197E41A}" destId="{FE747CB0-7060-4DDE-904E-AFFDEC781D2B}" srcOrd="2" destOrd="0" presId="urn:microsoft.com/office/officeart/2008/layout/LinedList"/>
    <dgm:cxn modelId="{E069A2E2-8596-466C-B9F4-FABD1869AE0C}" type="presParOf" srcId="{BC907280-7BDB-4935-8E86-D9F12197E41A}" destId="{8DF87627-C822-4E84-815C-E6509CA1B6E5}" srcOrd="3" destOrd="0" presId="urn:microsoft.com/office/officeart/2008/layout/LinedList"/>
    <dgm:cxn modelId="{E3784CD2-AD00-4B89-98DB-3E3C3D207ACE}" type="presParOf" srcId="{8DF87627-C822-4E84-815C-E6509CA1B6E5}" destId="{1A9CD540-E7CA-4AC6-9DB7-EF35925AB9D9}" srcOrd="0" destOrd="0" presId="urn:microsoft.com/office/officeart/2008/layout/LinedList"/>
    <dgm:cxn modelId="{EE2F5271-C2A9-4CC3-9AA0-F3920F108E78}" type="presParOf" srcId="{8DF87627-C822-4E84-815C-E6509CA1B6E5}" destId="{5B23FF1B-B3CA-47B7-ACB1-955803EFC338}" srcOrd="1" destOrd="0" presId="urn:microsoft.com/office/officeart/2008/layout/LinedList"/>
    <dgm:cxn modelId="{D63B5899-9C40-489B-967A-0CC80D50241A}" type="presParOf" srcId="{BC907280-7BDB-4935-8E86-D9F12197E41A}" destId="{9657D9A0-76C4-481C-9E62-2AC6138E7815}" srcOrd="4" destOrd="0" presId="urn:microsoft.com/office/officeart/2008/layout/LinedList"/>
    <dgm:cxn modelId="{1F0A9764-5B9E-4897-875B-EE4E84CC9F4E}" type="presParOf" srcId="{BC907280-7BDB-4935-8E86-D9F12197E41A}" destId="{4EC1BA04-7D3A-407C-9B63-BE1FBEDBACA0}" srcOrd="5" destOrd="0" presId="urn:microsoft.com/office/officeart/2008/layout/LinedList"/>
    <dgm:cxn modelId="{0ACDCE1F-CEAE-4193-A6B6-07ADAB807F10}" type="presParOf" srcId="{4EC1BA04-7D3A-407C-9B63-BE1FBEDBACA0}" destId="{9A64C07F-9B0E-4E99-802A-EE371DB834A5}" srcOrd="0" destOrd="0" presId="urn:microsoft.com/office/officeart/2008/layout/LinedList"/>
    <dgm:cxn modelId="{46014D68-8F25-4646-897C-9403D743BAE3}" type="presParOf" srcId="{4EC1BA04-7D3A-407C-9B63-BE1FBEDBACA0}" destId="{E75C3E3A-4988-4D3B-B840-CAF759D422D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9E2133-2C2A-497F-882E-98971310028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36B6E-A56B-42C8-93D7-3CEDA237212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євро</a:t>
          </a:r>
          <a:r>
            <a:rPr lang="ru-RU" dirty="0" smtClean="0"/>
            <a:t> </a:t>
          </a:r>
          <a:r>
            <a:rPr lang="ru-RU" dirty="0" err="1" smtClean="0"/>
            <a:t>регіону</a:t>
          </a:r>
          <a:r>
            <a:rPr lang="ru-RU" dirty="0" smtClean="0"/>
            <a:t> «Буг», </a:t>
          </a:r>
          <a:r>
            <a:rPr lang="ru-RU" dirty="0" err="1" smtClean="0"/>
            <a:t>розширення</a:t>
          </a:r>
          <a:r>
            <a:rPr lang="ru-RU" dirty="0" smtClean="0"/>
            <a:t> </a:t>
          </a:r>
          <a:r>
            <a:rPr lang="ru-RU" dirty="0" err="1" smtClean="0"/>
            <a:t>економічних</a:t>
          </a:r>
          <a:r>
            <a:rPr lang="ru-RU" dirty="0" smtClean="0"/>
            <a:t> </a:t>
          </a:r>
          <a:r>
            <a:rPr lang="ru-RU" dirty="0" err="1" smtClean="0"/>
            <a:t>зв'язків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По­льщею</a:t>
          </a:r>
          <a:r>
            <a:rPr lang="ru-RU" dirty="0" smtClean="0"/>
            <a:t>, </a:t>
          </a:r>
          <a:r>
            <a:rPr lang="ru-RU" dirty="0" err="1" smtClean="0"/>
            <a:t>Бєларуссю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рядом </a:t>
          </a:r>
          <a:r>
            <a:rPr lang="ru-RU" dirty="0" err="1" smtClean="0"/>
            <a:t>західноєвропейських</a:t>
          </a:r>
          <a:r>
            <a:rPr lang="ru-RU" dirty="0" smtClean="0"/>
            <a:t> </a:t>
          </a:r>
          <a:r>
            <a:rPr lang="ru-RU" dirty="0" err="1" smtClean="0"/>
            <a:t>країн</a:t>
          </a:r>
          <a:r>
            <a:rPr lang="ru-RU" dirty="0" smtClean="0"/>
            <a:t> дозволять </a:t>
          </a:r>
          <a:r>
            <a:rPr lang="ru-RU" dirty="0" err="1" smtClean="0"/>
            <a:t>підвищити</a:t>
          </a:r>
          <a:r>
            <a:rPr lang="ru-RU" dirty="0" smtClean="0"/>
            <a:t> </a:t>
          </a:r>
          <a:r>
            <a:rPr lang="ru-RU" dirty="0" err="1" smtClean="0"/>
            <a:t>індустріальний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Західно-Поліського</a:t>
          </a:r>
          <a:r>
            <a:rPr lang="ru-RU" dirty="0" smtClean="0"/>
            <a:t> району </a:t>
          </a:r>
          <a:r>
            <a:rPr lang="ru-RU" dirty="0" err="1" smtClean="0"/>
            <a:t>також</a:t>
          </a:r>
          <a:r>
            <a:rPr lang="ru-RU" dirty="0" smtClean="0"/>
            <a:t> за </a:t>
          </a:r>
          <a:r>
            <a:rPr lang="ru-RU" dirty="0" err="1" smtClean="0"/>
            <a:t>рахунок</a:t>
          </a:r>
          <a:r>
            <a:rPr lang="ru-RU" dirty="0" smtClean="0"/>
            <a:t> </a:t>
          </a:r>
          <a:r>
            <a:rPr lang="ru-RU" dirty="0" err="1" smtClean="0"/>
            <a:t>багатьох</a:t>
          </a:r>
          <a:r>
            <a:rPr lang="ru-RU" dirty="0" smtClean="0"/>
            <a:t> </a:t>
          </a:r>
          <a:r>
            <a:rPr lang="ru-RU" dirty="0" err="1" smtClean="0"/>
            <a:t>галузей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 та </a:t>
          </a:r>
          <a:r>
            <a:rPr lang="ru-RU" dirty="0" err="1" smtClean="0"/>
            <a:t>будівельного</a:t>
          </a:r>
          <a:r>
            <a:rPr lang="ru-RU" dirty="0" smtClean="0"/>
            <a:t> </a:t>
          </a:r>
          <a:r>
            <a:rPr lang="ru-RU" dirty="0" err="1" smtClean="0"/>
            <a:t>виробництва</a:t>
          </a:r>
          <a:r>
            <a:rPr lang="ru-RU" dirty="0" smtClean="0"/>
            <a:t>, </a:t>
          </a:r>
          <a:r>
            <a:rPr lang="ru-RU" dirty="0" err="1" smtClean="0"/>
            <a:t>нових</a:t>
          </a:r>
          <a:r>
            <a:rPr lang="ru-RU" dirty="0" smtClean="0"/>
            <a:t> </a:t>
          </a:r>
          <a:r>
            <a:rPr lang="ru-RU" dirty="0" err="1" smtClean="0"/>
            <a:t>підприємств</a:t>
          </a:r>
          <a:r>
            <a:rPr lang="ru-RU" dirty="0" smtClean="0"/>
            <a:t> </a:t>
          </a:r>
          <a:r>
            <a:rPr lang="ru-RU" dirty="0" err="1" smtClean="0"/>
            <a:t>середнього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точного </a:t>
          </a:r>
          <a:r>
            <a:rPr lang="ru-RU" dirty="0" err="1" smtClean="0"/>
            <a:t>машинобудування</a:t>
          </a:r>
          <a:r>
            <a:rPr lang="ru-RU" dirty="0" smtClean="0"/>
            <a:t>, </a:t>
          </a:r>
          <a:r>
            <a:rPr lang="ru-RU" dirty="0" err="1" smtClean="0"/>
            <a:t>текстильної</a:t>
          </a:r>
          <a:r>
            <a:rPr lang="ru-RU" dirty="0" smtClean="0"/>
            <a:t>, </a:t>
          </a:r>
          <a:r>
            <a:rPr lang="ru-RU" dirty="0" err="1" smtClean="0"/>
            <a:t>харчо­вої</a:t>
          </a:r>
          <a:r>
            <a:rPr lang="ru-RU" dirty="0" smtClean="0"/>
            <a:t> та </a:t>
          </a:r>
          <a:r>
            <a:rPr lang="ru-RU" dirty="0" err="1" smtClean="0"/>
            <a:t>харчосмакової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.</a:t>
          </a:r>
          <a:endParaRPr lang="ru-RU" dirty="0"/>
        </a:p>
      </dgm:t>
    </dgm:pt>
    <dgm:pt modelId="{A256A64A-C1CA-40BB-BDBD-25BD6815B98E}" type="parTrans" cxnId="{88A2CEE6-0CA6-4E91-AE98-D492ECCD80AE}">
      <dgm:prSet/>
      <dgm:spPr/>
      <dgm:t>
        <a:bodyPr/>
        <a:lstStyle/>
        <a:p>
          <a:endParaRPr lang="ru-RU"/>
        </a:p>
      </dgm:t>
    </dgm:pt>
    <dgm:pt modelId="{B83CF5B2-053E-4194-8302-D6F308F9F640}" type="sibTrans" cxnId="{88A2CEE6-0CA6-4E91-AE98-D492ECCD80AE}">
      <dgm:prSet/>
      <dgm:spPr/>
      <dgm:t>
        <a:bodyPr/>
        <a:lstStyle/>
        <a:p>
          <a:endParaRPr lang="ru-RU"/>
        </a:p>
      </dgm:t>
    </dgm:pt>
    <dgm:pt modelId="{FB6565CD-0BBD-43A8-ADA7-156049198C93}" type="pres">
      <dgm:prSet presAssocID="{A39E2133-2C2A-497F-882E-9897131002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641C50-9E72-4A08-BFE8-9267975BD320}" type="pres">
      <dgm:prSet presAssocID="{71936B6E-A56B-42C8-93D7-3CEDA2372124}" presName="composite" presStyleCnt="0"/>
      <dgm:spPr/>
    </dgm:pt>
    <dgm:pt modelId="{0A11E14B-770D-4CEC-A4FC-A64178D01A31}" type="pres">
      <dgm:prSet presAssocID="{71936B6E-A56B-42C8-93D7-3CEDA2372124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255D1-18C5-4375-A088-E85D058C92BB}" type="pres">
      <dgm:prSet presAssocID="{71936B6E-A56B-42C8-93D7-3CEDA2372124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88A2CEE6-0CA6-4E91-AE98-D492ECCD80AE}" srcId="{A39E2133-2C2A-497F-882E-989713100289}" destId="{71936B6E-A56B-42C8-93D7-3CEDA2372124}" srcOrd="0" destOrd="0" parTransId="{A256A64A-C1CA-40BB-BDBD-25BD6815B98E}" sibTransId="{B83CF5B2-053E-4194-8302-D6F308F9F640}"/>
    <dgm:cxn modelId="{B36D9CA5-5009-44AA-AA92-6347742C86FF}" type="presOf" srcId="{A39E2133-2C2A-497F-882E-989713100289}" destId="{FB6565CD-0BBD-43A8-ADA7-156049198C93}" srcOrd="0" destOrd="0" presId="urn:microsoft.com/office/officeart/2005/8/layout/hList1"/>
    <dgm:cxn modelId="{64A1B3FD-5171-40A6-8EFC-5DE7ABC97F3C}" type="presOf" srcId="{71936B6E-A56B-42C8-93D7-3CEDA2372124}" destId="{0A11E14B-770D-4CEC-A4FC-A64178D01A31}" srcOrd="0" destOrd="0" presId="urn:microsoft.com/office/officeart/2005/8/layout/hList1"/>
    <dgm:cxn modelId="{F140662D-FCBC-408A-8325-B90EC8C46E8A}" type="presParOf" srcId="{FB6565CD-0BBD-43A8-ADA7-156049198C93}" destId="{0D641C50-9E72-4A08-BFE8-9267975BD320}" srcOrd="0" destOrd="0" presId="urn:microsoft.com/office/officeart/2005/8/layout/hList1"/>
    <dgm:cxn modelId="{19C1A865-051E-4F23-81FA-6AB106A3389E}" type="presParOf" srcId="{0D641C50-9E72-4A08-BFE8-9267975BD320}" destId="{0A11E14B-770D-4CEC-A4FC-A64178D01A31}" srcOrd="0" destOrd="0" presId="urn:microsoft.com/office/officeart/2005/8/layout/hList1"/>
    <dgm:cxn modelId="{8E39773C-8B01-4C47-81A1-B8F4E9438490}" type="presParOf" srcId="{0D641C50-9E72-4A08-BFE8-9267975BD320}" destId="{7F8255D1-18C5-4375-A088-E85D058C92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A6E027D-C68C-40C5-875E-A1E098E3AD05}" type="doc">
      <dgm:prSet loTypeId="urn:microsoft.com/office/officeart/2005/8/layout/venn1" loCatId="relationship" qsTypeId="urn:microsoft.com/office/officeart/2005/8/quickstyle/3d5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7FAEFAA5-D203-457A-A09B-204B328CE5C5}">
      <dgm:prSet/>
      <dgm:spPr/>
      <dgm:t>
        <a:bodyPr/>
        <a:lstStyle/>
        <a:p>
          <a:pPr rtl="0"/>
          <a:r>
            <a:rPr lang="ru-RU" dirty="0" err="1" smtClean="0"/>
            <a:t>Високо</a:t>
          </a:r>
          <a:r>
            <a:rPr lang="ru-RU" dirty="0" smtClean="0"/>
            <a:t> </a:t>
          </a:r>
          <a:r>
            <a:rPr lang="ru-RU" dirty="0" err="1" smtClean="0"/>
            <a:t>інтенсивне</a:t>
          </a:r>
          <a:r>
            <a:rPr lang="ru-RU" dirty="0" smtClean="0"/>
            <a:t> </a:t>
          </a:r>
          <a:r>
            <a:rPr lang="ru-RU" dirty="0" err="1" smtClean="0"/>
            <a:t>сільськогосподарське</a:t>
          </a:r>
          <a:r>
            <a:rPr lang="ru-RU" dirty="0" smtClean="0"/>
            <a:t> </a:t>
          </a:r>
          <a:r>
            <a:rPr lang="ru-RU" dirty="0" err="1" smtClean="0"/>
            <a:t>виробництво</a:t>
          </a:r>
          <a:r>
            <a:rPr lang="ru-RU" dirty="0" smtClean="0"/>
            <a:t> </a:t>
          </a:r>
          <a:r>
            <a:rPr lang="ru-RU" dirty="0" err="1" smtClean="0"/>
            <a:t>поєднується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</a:t>
          </a:r>
          <a:r>
            <a:rPr lang="ru-RU" dirty="0" err="1" smtClean="0"/>
            <a:t>розвитком</a:t>
          </a:r>
          <a:r>
            <a:rPr lang="ru-RU" dirty="0" smtClean="0"/>
            <a:t> </a:t>
          </a:r>
          <a:r>
            <a:rPr lang="ru-RU" dirty="0" err="1" smtClean="0"/>
            <a:t>усіх</a:t>
          </a:r>
          <a:r>
            <a:rPr lang="ru-RU" dirty="0" smtClean="0"/>
            <a:t> </a:t>
          </a:r>
          <a:r>
            <a:rPr lang="ru-RU" dirty="0" err="1" smtClean="0"/>
            <a:t>підгалузей</a:t>
          </a:r>
          <a:r>
            <a:rPr lang="ru-RU" dirty="0" smtClean="0"/>
            <a:t> </a:t>
          </a:r>
          <a:r>
            <a:rPr lang="ru-RU" dirty="0" err="1" smtClean="0"/>
            <a:t>харчової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.</a:t>
          </a:r>
          <a:endParaRPr lang="ru-RU" dirty="0"/>
        </a:p>
      </dgm:t>
    </dgm:pt>
    <dgm:pt modelId="{C4612041-0FD4-4AA1-BA53-5F6F6850D182}" type="parTrans" cxnId="{E4972CE9-A459-463B-AE9B-C288B5AB578D}">
      <dgm:prSet/>
      <dgm:spPr/>
      <dgm:t>
        <a:bodyPr/>
        <a:lstStyle/>
        <a:p>
          <a:endParaRPr lang="ru-RU"/>
        </a:p>
      </dgm:t>
    </dgm:pt>
    <dgm:pt modelId="{414FFDCB-345D-49B9-B918-A659F9093294}" type="sibTrans" cxnId="{E4972CE9-A459-463B-AE9B-C288B5AB578D}">
      <dgm:prSet/>
      <dgm:spPr/>
      <dgm:t>
        <a:bodyPr/>
        <a:lstStyle/>
        <a:p>
          <a:endParaRPr lang="ru-RU"/>
        </a:p>
      </dgm:t>
    </dgm:pt>
    <dgm:pt modelId="{8C8A5C91-B3DB-4581-B446-BA26BFB83A24}" type="pres">
      <dgm:prSet presAssocID="{2A6E027D-C68C-40C5-875E-A1E098E3AD0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596848-B989-447B-B3F8-9DCFE3E41254}" type="pres">
      <dgm:prSet presAssocID="{7FAEFAA5-D203-457A-A09B-204B328CE5C5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E4972CE9-A459-463B-AE9B-C288B5AB578D}" srcId="{2A6E027D-C68C-40C5-875E-A1E098E3AD05}" destId="{7FAEFAA5-D203-457A-A09B-204B328CE5C5}" srcOrd="0" destOrd="0" parTransId="{C4612041-0FD4-4AA1-BA53-5F6F6850D182}" sibTransId="{414FFDCB-345D-49B9-B918-A659F9093294}"/>
    <dgm:cxn modelId="{01C0ACE2-AE05-4B10-B2D7-6BB3F105F08C}" type="presOf" srcId="{2A6E027D-C68C-40C5-875E-A1E098E3AD05}" destId="{8C8A5C91-B3DB-4581-B446-BA26BFB83A24}" srcOrd="0" destOrd="0" presId="urn:microsoft.com/office/officeart/2005/8/layout/venn1"/>
    <dgm:cxn modelId="{C0006226-2FEA-438A-9133-705B076E3256}" type="presOf" srcId="{7FAEFAA5-D203-457A-A09B-204B328CE5C5}" destId="{F8596848-B989-447B-B3F8-9DCFE3E41254}" srcOrd="0" destOrd="0" presId="urn:microsoft.com/office/officeart/2005/8/layout/venn1"/>
    <dgm:cxn modelId="{551F34CC-611C-4E11-951B-0CA46A111C8E}" type="presParOf" srcId="{8C8A5C91-B3DB-4581-B446-BA26BFB83A24}" destId="{F8596848-B989-447B-B3F8-9DCFE3E4125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678EE2-73A6-4DE8-82F6-351E59999666}" type="doc">
      <dgm:prSet loTypeId="urn:microsoft.com/office/officeart/2005/8/layout/venn1" loCatId="relationship" qsTypeId="urn:microsoft.com/office/officeart/2005/8/quickstyle/3d2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CCE2DC57-68CD-482E-B712-D617F6B8FB7C}">
      <dgm:prSet/>
      <dgm:spPr/>
      <dgm:t>
        <a:bodyPr/>
        <a:lstStyle/>
        <a:p>
          <a:pPr rtl="0"/>
          <a:r>
            <a:rPr lang="ru-RU" dirty="0" smtClean="0"/>
            <a:t>Перспективна модель </a:t>
          </a:r>
          <a:r>
            <a:rPr lang="ru-RU" dirty="0" err="1" smtClean="0"/>
            <a:t>Подільського</a:t>
          </a:r>
          <a:r>
            <a:rPr lang="ru-RU" dirty="0" smtClean="0"/>
            <a:t> комплексу — </a:t>
          </a:r>
          <a:r>
            <a:rPr lang="ru-RU" dirty="0" err="1" smtClean="0"/>
            <a:t>це</a:t>
          </a:r>
          <a:r>
            <a:rPr lang="ru-RU" dirty="0" smtClean="0"/>
            <a:t> комплекс </a:t>
          </a:r>
          <a:r>
            <a:rPr lang="ru-RU" dirty="0" err="1" smtClean="0"/>
            <a:t>галузей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найменше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незначно</a:t>
          </a:r>
          <a:r>
            <a:rPr lang="ru-RU" dirty="0" smtClean="0"/>
            <a:t> </a:t>
          </a:r>
          <a:r>
            <a:rPr lang="ru-RU" dirty="0" err="1" smtClean="0"/>
            <a:t>забруднюють</a:t>
          </a:r>
          <a:r>
            <a:rPr lang="ru-RU" dirty="0" smtClean="0"/>
            <a:t> </a:t>
          </a:r>
          <a:r>
            <a:rPr lang="ru-RU" dirty="0" err="1" smtClean="0"/>
            <a:t>природне</a:t>
          </a:r>
          <a:r>
            <a:rPr lang="ru-RU" dirty="0" smtClean="0"/>
            <a:t> </a:t>
          </a:r>
          <a:r>
            <a:rPr lang="ru-RU" dirty="0" err="1" smtClean="0"/>
            <a:t>середовище</a:t>
          </a:r>
          <a:r>
            <a:rPr lang="ru-RU" dirty="0" smtClean="0"/>
            <a:t>, </a:t>
          </a:r>
          <a:r>
            <a:rPr lang="ru-RU" dirty="0" err="1" smtClean="0"/>
            <a:t>оскіль­ки</a:t>
          </a:r>
          <a:r>
            <a:rPr lang="ru-RU" dirty="0" smtClean="0"/>
            <a:t> </a:t>
          </a:r>
          <a:r>
            <a:rPr lang="ru-RU" dirty="0" err="1" smtClean="0"/>
            <a:t>він</a:t>
          </a:r>
          <a:r>
            <a:rPr lang="ru-RU" dirty="0" smtClean="0"/>
            <a:t> </a:t>
          </a:r>
          <a:r>
            <a:rPr lang="ru-RU" dirty="0" err="1" smtClean="0"/>
            <a:t>має</a:t>
          </a:r>
          <a:r>
            <a:rPr lang="ru-RU" dirty="0" smtClean="0"/>
            <a:t> </a:t>
          </a:r>
          <a:r>
            <a:rPr lang="ru-RU" dirty="0" err="1" smtClean="0"/>
            <a:t>найнижче</a:t>
          </a:r>
          <a:r>
            <a:rPr lang="ru-RU" dirty="0" smtClean="0"/>
            <a:t> в </a:t>
          </a:r>
          <a:r>
            <a:rPr lang="ru-RU" dirty="0" err="1" smtClean="0"/>
            <a:t>Україні</a:t>
          </a:r>
          <a:r>
            <a:rPr lang="ru-RU" dirty="0" smtClean="0"/>
            <a:t> </a:t>
          </a:r>
          <a:r>
            <a:rPr lang="ru-RU" dirty="0" err="1" smtClean="0"/>
            <a:t>антропогенно-техногенне</a:t>
          </a:r>
          <a:r>
            <a:rPr lang="ru-RU" dirty="0" smtClean="0"/>
            <a:t> </a:t>
          </a:r>
          <a:r>
            <a:rPr lang="ru-RU" dirty="0" err="1" smtClean="0"/>
            <a:t>навантажен­ня</a:t>
          </a:r>
          <a:r>
            <a:rPr lang="ru-RU" dirty="0" smtClean="0"/>
            <a:t> на </a:t>
          </a:r>
          <a:r>
            <a:rPr lang="ru-RU" dirty="0" err="1" smtClean="0"/>
            <a:t>природне</a:t>
          </a:r>
          <a:r>
            <a:rPr lang="ru-RU" dirty="0" smtClean="0"/>
            <a:t> </a:t>
          </a:r>
          <a:r>
            <a:rPr lang="ru-RU" dirty="0" err="1" smtClean="0"/>
            <a:t>середовище</a:t>
          </a:r>
          <a:r>
            <a:rPr lang="ru-RU" dirty="0" smtClean="0"/>
            <a:t> та </a:t>
          </a:r>
          <a:r>
            <a:rPr lang="ru-RU" dirty="0" err="1" smtClean="0"/>
            <a:t>найменший</a:t>
          </a:r>
          <a:r>
            <a:rPr lang="ru-RU" dirty="0" smtClean="0"/>
            <a:t> в </a:t>
          </a:r>
          <a:r>
            <a:rPr lang="ru-RU" dirty="0" err="1" smtClean="0"/>
            <a:t>Україні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промислового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радіоактивного</a:t>
          </a:r>
          <a:r>
            <a:rPr lang="ru-RU" dirty="0" smtClean="0"/>
            <a:t> </a:t>
          </a:r>
          <a:r>
            <a:rPr lang="ru-RU" dirty="0" err="1" smtClean="0"/>
            <a:t>забруднення</a:t>
          </a:r>
          <a:r>
            <a:rPr lang="ru-RU" dirty="0" smtClean="0"/>
            <a:t>. </a:t>
          </a:r>
          <a:endParaRPr lang="ru-RU" dirty="0"/>
        </a:p>
      </dgm:t>
    </dgm:pt>
    <dgm:pt modelId="{037C7BCF-3E38-4680-9312-21EE7ECAFB05}" type="parTrans" cxnId="{A2055712-2581-48DC-9C6E-6CE7272A89F2}">
      <dgm:prSet/>
      <dgm:spPr/>
      <dgm:t>
        <a:bodyPr/>
        <a:lstStyle/>
        <a:p>
          <a:endParaRPr lang="ru-RU"/>
        </a:p>
      </dgm:t>
    </dgm:pt>
    <dgm:pt modelId="{D7FA164F-8B93-45D0-AE08-D246A52170FE}" type="sibTrans" cxnId="{A2055712-2581-48DC-9C6E-6CE7272A89F2}">
      <dgm:prSet/>
      <dgm:spPr/>
      <dgm:t>
        <a:bodyPr/>
        <a:lstStyle/>
        <a:p>
          <a:endParaRPr lang="ru-RU"/>
        </a:p>
      </dgm:t>
    </dgm:pt>
    <dgm:pt modelId="{644C83BF-88BF-4464-929F-74DF6AD40B39}">
      <dgm:prSet/>
      <dgm:spPr/>
      <dgm:t>
        <a:bodyPr/>
        <a:lstStyle/>
        <a:p>
          <a:pPr rtl="0"/>
          <a:r>
            <a:rPr lang="ru-RU" dirty="0" smtClean="0"/>
            <a:t>Тому </a:t>
          </a:r>
          <a:r>
            <a:rPr lang="ru-RU" dirty="0" err="1" smtClean="0"/>
            <a:t>цей</a:t>
          </a:r>
          <a:r>
            <a:rPr lang="ru-RU" dirty="0" smtClean="0"/>
            <a:t> район </a:t>
          </a:r>
          <a:r>
            <a:rPr lang="ru-RU" dirty="0" err="1" smtClean="0"/>
            <a:t>доцільно</a:t>
          </a:r>
          <a:r>
            <a:rPr lang="ru-RU" dirty="0" smtClean="0"/>
            <a:t> </a:t>
          </a:r>
          <a:r>
            <a:rPr lang="ru-RU" dirty="0" err="1" smtClean="0"/>
            <a:t>розвивати</a:t>
          </a:r>
          <a:r>
            <a:rPr lang="ru-RU" dirty="0" smtClean="0"/>
            <a:t> як </a:t>
          </a:r>
          <a:r>
            <a:rPr lang="ru-RU" dirty="0" err="1" smtClean="0"/>
            <a:t>сільськогосподарський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спеціалізувався</a:t>
          </a:r>
          <a:r>
            <a:rPr lang="ru-RU" dirty="0" smtClean="0"/>
            <a:t> б на </a:t>
          </a:r>
          <a:r>
            <a:rPr lang="ru-RU" dirty="0" err="1" smtClean="0"/>
            <a:t>виробництві</a:t>
          </a:r>
          <a:r>
            <a:rPr lang="ru-RU" dirty="0" smtClean="0"/>
            <a:t> </a:t>
          </a:r>
          <a:r>
            <a:rPr lang="ru-RU" dirty="0" err="1" smtClean="0"/>
            <a:t>екологічно</a:t>
          </a:r>
          <a:r>
            <a:rPr lang="ru-RU" dirty="0" smtClean="0"/>
            <a:t> </a:t>
          </a:r>
          <a:r>
            <a:rPr lang="ru-RU" dirty="0" err="1" smtClean="0"/>
            <a:t>чистої</a:t>
          </a:r>
          <a:r>
            <a:rPr lang="ru-RU" dirty="0" smtClean="0"/>
            <a:t>, </a:t>
          </a:r>
          <a:r>
            <a:rPr lang="ru-RU" dirty="0" err="1" smtClean="0"/>
            <a:t>високоякісної</a:t>
          </a:r>
          <a:r>
            <a:rPr lang="ru-RU" dirty="0" smtClean="0"/>
            <a:t>, </a:t>
          </a:r>
          <a:r>
            <a:rPr lang="ru-RU" dirty="0" err="1" smtClean="0"/>
            <a:t>вітамінізованої</a:t>
          </a:r>
          <a:r>
            <a:rPr lang="ru-RU" dirty="0" smtClean="0"/>
            <a:t> та </a:t>
          </a:r>
          <a:r>
            <a:rPr lang="ru-RU" dirty="0" err="1" smtClean="0"/>
            <a:t>дієтичної</a:t>
          </a:r>
          <a:r>
            <a:rPr lang="ru-RU" dirty="0" smtClean="0"/>
            <a:t> </a:t>
          </a:r>
          <a:r>
            <a:rPr lang="ru-RU" dirty="0" err="1" smtClean="0"/>
            <a:t>продукції</a:t>
          </a:r>
          <a:r>
            <a:rPr lang="ru-RU" dirty="0" smtClean="0"/>
            <a:t> для </a:t>
          </a:r>
          <a:r>
            <a:rPr lang="ru-RU" dirty="0" err="1" smtClean="0"/>
            <a:t>дитячого</a:t>
          </a:r>
          <a:r>
            <a:rPr lang="ru-RU" dirty="0" smtClean="0"/>
            <a:t> </a:t>
          </a:r>
          <a:r>
            <a:rPr lang="ru-RU" dirty="0" err="1" smtClean="0"/>
            <a:t>харчування</a:t>
          </a:r>
          <a:r>
            <a:rPr lang="ru-RU" dirty="0" smtClean="0"/>
            <a:t>, </a:t>
          </a:r>
          <a:r>
            <a:rPr lang="ru-RU" dirty="0" err="1" smtClean="0"/>
            <a:t>для</a:t>
          </a:r>
          <a:r>
            <a:rPr lang="ru-RU" dirty="0" smtClean="0"/>
            <a:t> </a:t>
          </a:r>
          <a:r>
            <a:rPr lang="ru-RU" dirty="0" err="1" smtClean="0"/>
            <a:t>харчування</a:t>
          </a:r>
          <a:r>
            <a:rPr lang="ru-RU" dirty="0" smtClean="0"/>
            <a:t> </a:t>
          </a:r>
          <a:r>
            <a:rPr lang="ru-RU" dirty="0" err="1" smtClean="0"/>
            <a:t>хворих</a:t>
          </a:r>
          <a:r>
            <a:rPr lang="ru-RU" dirty="0" smtClean="0"/>
            <a:t> у </a:t>
          </a:r>
          <a:r>
            <a:rPr lang="ru-RU" dirty="0" err="1" smtClean="0"/>
            <a:t>лікарнях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на курортах, а </a:t>
          </a:r>
          <a:r>
            <a:rPr lang="ru-RU" dirty="0" err="1" smtClean="0"/>
            <a:t>також</a:t>
          </a:r>
          <a:r>
            <a:rPr lang="ru-RU" dirty="0" smtClean="0"/>
            <a:t> </a:t>
          </a:r>
          <a:r>
            <a:rPr lang="ru-RU" dirty="0" err="1" smtClean="0"/>
            <a:t>населення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проживає</a:t>
          </a:r>
          <a:r>
            <a:rPr lang="ru-RU" dirty="0" smtClean="0"/>
            <a:t> в зонах </a:t>
          </a:r>
          <a:r>
            <a:rPr lang="ru-RU" dirty="0" err="1" smtClean="0"/>
            <a:t>найбільшого</a:t>
          </a:r>
          <a:r>
            <a:rPr lang="ru-RU" dirty="0" smtClean="0"/>
            <a:t> </a:t>
          </a:r>
          <a:r>
            <a:rPr lang="ru-RU" dirty="0" err="1" smtClean="0"/>
            <a:t>промислового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радіоактивного</a:t>
          </a:r>
          <a:r>
            <a:rPr lang="ru-RU" dirty="0" smtClean="0"/>
            <a:t> </a:t>
          </a:r>
          <a:r>
            <a:rPr lang="ru-RU" dirty="0" err="1" smtClean="0"/>
            <a:t>забруднення</a:t>
          </a:r>
          <a:r>
            <a:rPr lang="ru-RU" dirty="0" smtClean="0"/>
            <a:t>. </a:t>
          </a:r>
          <a:endParaRPr lang="ru-RU" dirty="0"/>
        </a:p>
      </dgm:t>
    </dgm:pt>
    <dgm:pt modelId="{13BE991A-EC00-4BAA-B52D-81EA86B019F2}" type="parTrans" cxnId="{F215B5ED-E7DC-4613-A490-21CC7C260575}">
      <dgm:prSet/>
      <dgm:spPr/>
      <dgm:t>
        <a:bodyPr/>
        <a:lstStyle/>
        <a:p>
          <a:endParaRPr lang="ru-RU"/>
        </a:p>
      </dgm:t>
    </dgm:pt>
    <dgm:pt modelId="{14E0370C-0CCA-459F-A077-8A0AF824032A}" type="sibTrans" cxnId="{F215B5ED-E7DC-4613-A490-21CC7C260575}">
      <dgm:prSet/>
      <dgm:spPr/>
      <dgm:t>
        <a:bodyPr/>
        <a:lstStyle/>
        <a:p>
          <a:endParaRPr lang="ru-RU"/>
        </a:p>
      </dgm:t>
    </dgm:pt>
    <dgm:pt modelId="{9985B0CB-6023-42EE-8E7B-3E0378066BCD}" type="pres">
      <dgm:prSet presAssocID="{5B678EE2-73A6-4DE8-82F6-351E5999966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D1ABAA-3913-4212-BCF2-44D1D59C40A5}" type="pres">
      <dgm:prSet presAssocID="{CCE2DC57-68CD-482E-B712-D617F6B8FB7C}" presName="circ1" presStyleLbl="vennNode1" presStyleIdx="0" presStyleCnt="2"/>
      <dgm:spPr/>
      <dgm:t>
        <a:bodyPr/>
        <a:lstStyle/>
        <a:p>
          <a:endParaRPr lang="ru-RU"/>
        </a:p>
      </dgm:t>
    </dgm:pt>
    <dgm:pt modelId="{D8F0E2F0-AA78-47BF-A4D8-D8A2B0AA42BB}" type="pres">
      <dgm:prSet presAssocID="{CCE2DC57-68CD-482E-B712-D617F6B8FB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41E77-67AD-4ECE-896E-02F7285B0933}" type="pres">
      <dgm:prSet presAssocID="{644C83BF-88BF-4464-929F-74DF6AD40B39}" presName="circ2" presStyleLbl="vennNode1" presStyleIdx="1" presStyleCnt="2"/>
      <dgm:spPr/>
      <dgm:t>
        <a:bodyPr/>
        <a:lstStyle/>
        <a:p>
          <a:endParaRPr lang="ru-RU"/>
        </a:p>
      </dgm:t>
    </dgm:pt>
    <dgm:pt modelId="{90E48094-2D6A-4173-AD7F-5343F69DC2BB}" type="pres">
      <dgm:prSet presAssocID="{644C83BF-88BF-4464-929F-74DF6AD40B3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38B27-879F-4139-BE7C-CF3563189610}" type="presOf" srcId="{644C83BF-88BF-4464-929F-74DF6AD40B39}" destId="{90E48094-2D6A-4173-AD7F-5343F69DC2BB}" srcOrd="1" destOrd="0" presId="urn:microsoft.com/office/officeart/2005/8/layout/venn1"/>
    <dgm:cxn modelId="{F215B5ED-E7DC-4613-A490-21CC7C260575}" srcId="{5B678EE2-73A6-4DE8-82F6-351E59999666}" destId="{644C83BF-88BF-4464-929F-74DF6AD40B39}" srcOrd="1" destOrd="0" parTransId="{13BE991A-EC00-4BAA-B52D-81EA86B019F2}" sibTransId="{14E0370C-0CCA-459F-A077-8A0AF824032A}"/>
    <dgm:cxn modelId="{A2055712-2581-48DC-9C6E-6CE7272A89F2}" srcId="{5B678EE2-73A6-4DE8-82F6-351E59999666}" destId="{CCE2DC57-68CD-482E-B712-D617F6B8FB7C}" srcOrd="0" destOrd="0" parTransId="{037C7BCF-3E38-4680-9312-21EE7ECAFB05}" sibTransId="{D7FA164F-8B93-45D0-AE08-D246A52170FE}"/>
    <dgm:cxn modelId="{580FA347-E984-4412-92FF-01279702E0C3}" type="presOf" srcId="{644C83BF-88BF-4464-929F-74DF6AD40B39}" destId="{2CB41E77-67AD-4ECE-896E-02F7285B0933}" srcOrd="0" destOrd="0" presId="urn:microsoft.com/office/officeart/2005/8/layout/venn1"/>
    <dgm:cxn modelId="{F86481F3-1B2A-4842-881B-EF240CAD9FDE}" type="presOf" srcId="{CCE2DC57-68CD-482E-B712-D617F6B8FB7C}" destId="{B9D1ABAA-3913-4212-BCF2-44D1D59C40A5}" srcOrd="0" destOrd="0" presId="urn:microsoft.com/office/officeart/2005/8/layout/venn1"/>
    <dgm:cxn modelId="{7DE6FBD6-23B4-4F37-B180-316A5B705E2F}" type="presOf" srcId="{5B678EE2-73A6-4DE8-82F6-351E59999666}" destId="{9985B0CB-6023-42EE-8E7B-3E0378066BCD}" srcOrd="0" destOrd="0" presId="urn:microsoft.com/office/officeart/2005/8/layout/venn1"/>
    <dgm:cxn modelId="{F73ED963-542F-4A26-9EE5-B7752BC52409}" type="presOf" srcId="{CCE2DC57-68CD-482E-B712-D617F6B8FB7C}" destId="{D8F0E2F0-AA78-47BF-A4D8-D8A2B0AA42BB}" srcOrd="1" destOrd="0" presId="urn:microsoft.com/office/officeart/2005/8/layout/venn1"/>
    <dgm:cxn modelId="{B38195C7-B06A-4FC5-97D7-14F9E7BE2802}" type="presParOf" srcId="{9985B0CB-6023-42EE-8E7B-3E0378066BCD}" destId="{B9D1ABAA-3913-4212-BCF2-44D1D59C40A5}" srcOrd="0" destOrd="0" presId="urn:microsoft.com/office/officeart/2005/8/layout/venn1"/>
    <dgm:cxn modelId="{13E99F61-ADEF-4919-A5A9-45C0AF86C0F8}" type="presParOf" srcId="{9985B0CB-6023-42EE-8E7B-3E0378066BCD}" destId="{D8F0E2F0-AA78-47BF-A4D8-D8A2B0AA42BB}" srcOrd="1" destOrd="0" presId="urn:microsoft.com/office/officeart/2005/8/layout/venn1"/>
    <dgm:cxn modelId="{497A96B5-EFA0-494F-8CCC-F056767F5429}" type="presParOf" srcId="{9985B0CB-6023-42EE-8E7B-3E0378066BCD}" destId="{2CB41E77-67AD-4ECE-896E-02F7285B0933}" srcOrd="2" destOrd="0" presId="urn:microsoft.com/office/officeart/2005/8/layout/venn1"/>
    <dgm:cxn modelId="{3FE6B727-A331-4245-A192-8A3251639ADA}" type="presParOf" srcId="{9985B0CB-6023-42EE-8E7B-3E0378066BCD}" destId="{90E48094-2D6A-4173-AD7F-5343F69DC2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21C9D6-CBD1-4FDA-B503-6DA4F70E7425}" type="doc">
      <dgm:prSet loTypeId="urn:microsoft.com/office/officeart/2005/8/layout/lProcess3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C21F203D-EAEC-4F56-A2CD-CBADD39FB548}">
      <dgm:prSet/>
      <dgm:spPr/>
      <dgm:t>
        <a:bodyPr/>
        <a:lstStyle/>
        <a:p>
          <a:pPr rtl="0"/>
          <a:r>
            <a:rPr lang="ru-RU" dirty="0" err="1" smtClean="0"/>
            <a:t>Наявність</a:t>
          </a:r>
          <a:r>
            <a:rPr lang="ru-RU" dirty="0" smtClean="0"/>
            <a:t> </a:t>
          </a:r>
          <a:r>
            <a:rPr lang="ru-RU" dirty="0" err="1" smtClean="0"/>
            <a:t>значних</a:t>
          </a:r>
          <a:r>
            <a:rPr lang="ru-RU" dirty="0" smtClean="0"/>
            <a:t> </a:t>
          </a:r>
          <a:r>
            <a:rPr lang="ru-RU" dirty="0" err="1" smtClean="0"/>
            <a:t>запасів</a:t>
          </a:r>
          <a:r>
            <a:rPr lang="ru-RU" dirty="0" smtClean="0"/>
            <a:t> </a:t>
          </a:r>
          <a:r>
            <a:rPr lang="ru-RU" dirty="0" err="1" smtClean="0"/>
            <a:t>хімічної</a:t>
          </a:r>
          <a:r>
            <a:rPr lang="ru-RU" dirty="0" smtClean="0"/>
            <a:t> </a:t>
          </a:r>
          <a:r>
            <a:rPr lang="ru-RU" dirty="0" err="1" smtClean="0"/>
            <a:t>сировини</a:t>
          </a:r>
          <a:r>
            <a:rPr lang="ru-RU" dirty="0" smtClean="0"/>
            <a:t> (</a:t>
          </a:r>
          <a:r>
            <a:rPr lang="ru-RU" dirty="0" err="1" smtClean="0"/>
            <a:t>самородної</a:t>
          </a:r>
          <a:r>
            <a:rPr lang="ru-RU" dirty="0" smtClean="0"/>
            <a:t> </a:t>
          </a:r>
          <a:r>
            <a:rPr lang="ru-RU" dirty="0" err="1" smtClean="0"/>
            <a:t>сірки</a:t>
          </a:r>
          <a:r>
            <a:rPr lang="ru-RU" dirty="0" smtClean="0"/>
            <a:t>, </a:t>
          </a:r>
          <a:r>
            <a:rPr lang="ru-RU" dirty="0" err="1" smtClean="0"/>
            <a:t>калійної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), </a:t>
          </a:r>
          <a:r>
            <a:rPr lang="ru-RU" dirty="0" err="1" smtClean="0"/>
            <a:t>нафти</a:t>
          </a:r>
          <a:r>
            <a:rPr lang="en-US" dirty="0" smtClean="0"/>
            <a:t>,</a:t>
          </a:r>
          <a:r>
            <a:rPr lang="ru-RU" dirty="0" smtClean="0"/>
            <a:t> газу та </a:t>
          </a:r>
          <a:r>
            <a:rPr lang="ru-RU" dirty="0" err="1" smtClean="0"/>
            <a:t>глинистих</a:t>
          </a:r>
          <a:r>
            <a:rPr lang="ru-RU" dirty="0" smtClean="0"/>
            <a:t> </a:t>
          </a:r>
          <a:r>
            <a:rPr lang="ru-RU" dirty="0" err="1" smtClean="0"/>
            <a:t>фарб</a:t>
          </a:r>
          <a:r>
            <a:rPr lang="ru-RU" dirty="0" smtClean="0"/>
            <a:t> </a:t>
          </a:r>
          <a:r>
            <a:rPr lang="ru-RU" dirty="0" err="1" smtClean="0"/>
            <a:t>зумовила</a:t>
          </a:r>
          <a:r>
            <a:rPr lang="ru-RU" dirty="0" smtClean="0"/>
            <a:t>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високий</a:t>
          </a:r>
          <a:r>
            <a:rPr lang="ru-RU" dirty="0" smtClean="0"/>
            <a:t> </a:t>
          </a:r>
          <a:r>
            <a:rPr lang="ru-RU" dirty="0" err="1" smtClean="0"/>
            <a:t>розвиток</a:t>
          </a:r>
          <a:r>
            <a:rPr lang="ru-RU" dirty="0" smtClean="0"/>
            <a:t> у </a:t>
          </a:r>
          <a:r>
            <a:rPr lang="ru-RU" dirty="0" err="1" smtClean="0"/>
            <a:t>ньому</a:t>
          </a:r>
          <a:r>
            <a:rPr lang="ru-RU" dirty="0" smtClean="0"/>
            <a:t> </a:t>
          </a:r>
          <a:r>
            <a:rPr lang="ru-RU" dirty="0" err="1" smtClean="0"/>
            <a:t>хімічної</a:t>
          </a:r>
          <a:r>
            <a:rPr lang="ru-RU" dirty="0" smtClean="0"/>
            <a:t> </a:t>
          </a:r>
          <a:r>
            <a:rPr lang="ru-RU" dirty="0" err="1" smtClean="0"/>
            <a:t>промисловості</a:t>
          </a:r>
          <a:r>
            <a:rPr lang="ru-RU" dirty="0" smtClean="0"/>
            <a:t>, а </a:t>
          </a:r>
          <a:r>
            <a:rPr lang="ru-RU" dirty="0" err="1" smtClean="0"/>
            <a:t>відповідно</a:t>
          </a:r>
          <a:r>
            <a:rPr lang="ru-RU" dirty="0" smtClean="0"/>
            <a:t> —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високе</a:t>
          </a:r>
          <a:r>
            <a:rPr lang="ru-RU" dirty="0" smtClean="0"/>
            <a:t> </a:t>
          </a:r>
          <a:r>
            <a:rPr lang="ru-RU" dirty="0" err="1" smtClean="0"/>
            <a:t>забруднення</a:t>
          </a:r>
          <a:r>
            <a:rPr lang="ru-RU" dirty="0" smtClean="0"/>
            <a:t> природного </a:t>
          </a:r>
          <a:r>
            <a:rPr lang="ru-RU" dirty="0" err="1" smtClean="0"/>
            <a:t>середовища</a:t>
          </a:r>
          <a:r>
            <a:rPr lang="ru-RU" dirty="0" smtClean="0"/>
            <a:t>.</a:t>
          </a:r>
          <a:endParaRPr lang="ru-RU" dirty="0"/>
        </a:p>
      </dgm:t>
    </dgm:pt>
    <dgm:pt modelId="{0F8BCD4E-278D-4643-8567-3C22FDA57BDE}" type="parTrans" cxnId="{508304EF-AC5B-4DB8-AEB3-D2B89E6BEC4B}">
      <dgm:prSet/>
      <dgm:spPr/>
      <dgm:t>
        <a:bodyPr/>
        <a:lstStyle/>
        <a:p>
          <a:endParaRPr lang="ru-RU"/>
        </a:p>
      </dgm:t>
    </dgm:pt>
    <dgm:pt modelId="{F9691013-A1B9-442D-9A3E-280859824FFB}" type="sibTrans" cxnId="{508304EF-AC5B-4DB8-AEB3-D2B89E6BEC4B}">
      <dgm:prSet/>
      <dgm:spPr/>
      <dgm:t>
        <a:bodyPr/>
        <a:lstStyle/>
        <a:p>
          <a:endParaRPr lang="ru-RU"/>
        </a:p>
      </dgm:t>
    </dgm:pt>
    <dgm:pt modelId="{A76F3FB6-8C3B-48AD-B10A-EF6E94D3C41D}" type="pres">
      <dgm:prSet presAssocID="{BB21C9D6-CBD1-4FDA-B503-6DA4F70E742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978CEF9-C268-4F9D-B612-C10FEF2E554A}" type="pres">
      <dgm:prSet presAssocID="{C21F203D-EAEC-4F56-A2CD-CBADD39FB548}" presName="horFlow" presStyleCnt="0"/>
      <dgm:spPr/>
    </dgm:pt>
    <dgm:pt modelId="{5A9AA214-67B5-41B3-A761-5B161978543B}" type="pres">
      <dgm:prSet presAssocID="{C21F203D-EAEC-4F56-A2CD-CBADD39FB548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EF66EE75-C4F7-4570-B05D-E699F4BDDC82}" type="presOf" srcId="{C21F203D-EAEC-4F56-A2CD-CBADD39FB548}" destId="{5A9AA214-67B5-41B3-A761-5B161978543B}" srcOrd="0" destOrd="0" presId="urn:microsoft.com/office/officeart/2005/8/layout/lProcess3"/>
    <dgm:cxn modelId="{508304EF-AC5B-4DB8-AEB3-D2B89E6BEC4B}" srcId="{BB21C9D6-CBD1-4FDA-B503-6DA4F70E7425}" destId="{C21F203D-EAEC-4F56-A2CD-CBADD39FB548}" srcOrd="0" destOrd="0" parTransId="{0F8BCD4E-278D-4643-8567-3C22FDA57BDE}" sibTransId="{F9691013-A1B9-442D-9A3E-280859824FFB}"/>
    <dgm:cxn modelId="{AA0F6F06-7718-4F46-BB78-C30FF5AC8B17}" type="presOf" srcId="{BB21C9D6-CBD1-4FDA-B503-6DA4F70E7425}" destId="{A76F3FB6-8C3B-48AD-B10A-EF6E94D3C41D}" srcOrd="0" destOrd="0" presId="urn:microsoft.com/office/officeart/2005/8/layout/lProcess3"/>
    <dgm:cxn modelId="{D49848C2-E3D3-46F5-BF42-F2CA52D9667F}" type="presParOf" srcId="{A76F3FB6-8C3B-48AD-B10A-EF6E94D3C41D}" destId="{4978CEF9-C268-4F9D-B612-C10FEF2E554A}" srcOrd="0" destOrd="0" presId="urn:microsoft.com/office/officeart/2005/8/layout/lProcess3"/>
    <dgm:cxn modelId="{6CFBEA94-C956-4FAA-BB88-E90CA73C2378}" type="presParOf" srcId="{4978CEF9-C268-4F9D-B612-C10FEF2E554A}" destId="{5A9AA214-67B5-41B3-A761-5B161978543B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E8BFAE-9D97-4F10-B903-FEB92CA7291D}">
      <dsp:nvSpPr>
        <dsp:cNvPr id="0" name=""/>
        <dsp:cNvSpPr/>
      </dsp:nvSpPr>
      <dsp:spPr>
        <a:xfrm>
          <a:off x="2662267" y="64807"/>
          <a:ext cx="3110745" cy="311074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1.Промисловість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3077033" y="609187"/>
        <a:ext cx="2281213" cy="1399835"/>
      </dsp:txXfrm>
    </dsp:sp>
    <dsp:sp modelId="{D45C3237-780F-4E3A-8BB4-FA05E5B2BE29}">
      <dsp:nvSpPr>
        <dsp:cNvPr id="0" name=""/>
        <dsp:cNvSpPr/>
      </dsp:nvSpPr>
      <dsp:spPr>
        <a:xfrm>
          <a:off x="3784727" y="2009023"/>
          <a:ext cx="3110745" cy="311074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2.Виробнича інфраструктура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4736097" y="2812632"/>
        <a:ext cx="1866447" cy="1710910"/>
      </dsp:txXfrm>
    </dsp:sp>
    <dsp:sp modelId="{12C7A1DC-B3A9-40F7-9546-5D81C30641AF}">
      <dsp:nvSpPr>
        <dsp:cNvPr id="0" name=""/>
        <dsp:cNvSpPr/>
      </dsp:nvSpPr>
      <dsp:spPr>
        <a:xfrm>
          <a:off x="1539806" y="2009023"/>
          <a:ext cx="3110745" cy="311074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chemeClr val="bg1"/>
              </a:solidFill>
            </a:rPr>
            <a:t>3.Аграрно-промисловий комплекс</a:t>
          </a:r>
          <a:endParaRPr lang="ru-RU" sz="2100" b="1" kern="1200" dirty="0">
            <a:solidFill>
              <a:schemeClr val="bg1"/>
            </a:solidFill>
          </a:endParaRPr>
        </a:p>
      </dsp:txBody>
      <dsp:txXfrm>
        <a:off x="1832735" y="2812632"/>
        <a:ext cx="1866447" cy="171091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43813-33E2-4976-8AD5-3BE1CA6670E6}">
      <dsp:nvSpPr>
        <dsp:cNvPr id="0" name=""/>
        <dsp:cNvSpPr/>
      </dsp:nvSpPr>
      <dsp:spPr>
        <a:xfrm>
          <a:off x="0" y="53592"/>
          <a:ext cx="8712968" cy="8798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1. </a:t>
          </a:r>
          <a:r>
            <a:rPr lang="ru-RU" sz="1600" kern="1200" dirty="0" err="1" smtClean="0"/>
            <a:t>Значення</a:t>
          </a:r>
          <a:r>
            <a:rPr lang="ru-RU" sz="1600" kern="1200" dirty="0" smtClean="0"/>
            <a:t> кожного </a:t>
          </a:r>
          <a:r>
            <a:rPr lang="ru-RU" sz="1600" kern="1200" dirty="0" err="1" smtClean="0"/>
            <a:t>окремо</a:t>
          </a:r>
          <a:r>
            <a:rPr lang="ru-RU" sz="1600" kern="1200" dirty="0" smtClean="0"/>
            <a:t> взятого </a:t>
          </a:r>
          <a:r>
            <a:rPr lang="ru-RU" sz="1600" kern="1200" dirty="0" err="1" smtClean="0"/>
            <a:t>територіально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виробничого</a:t>
          </a:r>
          <a:r>
            <a:rPr lang="ru-RU" sz="1600" kern="1200" dirty="0" smtClean="0"/>
            <a:t> комплексу у </a:t>
          </a:r>
          <a:r>
            <a:rPr lang="ru-RU" sz="1600" kern="1200" dirty="0" err="1" smtClean="0"/>
            <a:t>світовому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аспекті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визначається</a:t>
          </a:r>
          <a:r>
            <a:rPr lang="ru-RU" sz="1600" kern="1200" dirty="0" smtClean="0"/>
            <a:t> перш за все </a:t>
          </a:r>
          <a:r>
            <a:rPr lang="ru-RU" sz="1600" kern="1200" dirty="0" err="1" smtClean="0"/>
            <a:t>рівнем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її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економічного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розвитку</a:t>
          </a:r>
          <a:r>
            <a:rPr lang="ru-RU" sz="1600" kern="1200" dirty="0" smtClean="0"/>
            <a:t>. Чим </a:t>
          </a:r>
          <a:r>
            <a:rPr lang="ru-RU" sz="1600" kern="1200" dirty="0" err="1" smtClean="0"/>
            <a:t>кращий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економічний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розвиток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тим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більше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значення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належить</a:t>
          </a:r>
          <a:r>
            <a:rPr lang="ru-RU" sz="1600" kern="1200" dirty="0" smtClean="0"/>
            <a:t> </a:t>
          </a:r>
          <a:r>
            <a:rPr lang="ru-RU" sz="1600" kern="1200" dirty="0" err="1" smtClean="0"/>
            <a:t>країні</a:t>
          </a:r>
          <a:r>
            <a:rPr lang="ru-RU" sz="1600" kern="1200" dirty="0" smtClean="0"/>
            <a:t> в </a:t>
          </a:r>
          <a:r>
            <a:rPr lang="ru-RU" sz="1600" kern="1200" dirty="0" err="1" smtClean="0"/>
            <a:t>світовому</a:t>
          </a:r>
          <a:r>
            <a:rPr lang="ru-RU" sz="1600" kern="1200" dirty="0" smtClean="0"/>
            <a:t>  </a:t>
          </a:r>
          <a:r>
            <a:rPr lang="ru-RU" sz="1600" kern="1200" dirty="0" err="1" smtClean="0"/>
            <a:t>господарстві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0" y="53592"/>
        <a:ext cx="8712968" cy="879840"/>
      </dsp:txXfrm>
    </dsp:sp>
    <dsp:sp modelId="{A2147C09-0021-4BED-B242-360DB1BA0910}">
      <dsp:nvSpPr>
        <dsp:cNvPr id="0" name=""/>
        <dsp:cNvSpPr/>
      </dsp:nvSpPr>
      <dsp:spPr>
        <a:xfrm>
          <a:off x="0" y="979512"/>
          <a:ext cx="8712968" cy="879840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2. Якщо оцінювати значення нашої держави у структурі загальносвітового розвитку, то  на основі значних ТВК сформувалася стійке бачення нашої України щодо належного їй місця серед передових країн світу.</a:t>
          </a:r>
          <a:endParaRPr lang="ru-RU" sz="1600" kern="1200"/>
        </a:p>
      </dsp:txBody>
      <dsp:txXfrm>
        <a:off x="0" y="979512"/>
        <a:ext cx="8712968" cy="879840"/>
      </dsp:txXfrm>
    </dsp:sp>
    <dsp:sp modelId="{11435BE6-DF2E-4E60-B6D3-68A2C7609736}">
      <dsp:nvSpPr>
        <dsp:cNvPr id="0" name=""/>
        <dsp:cNvSpPr/>
      </dsp:nvSpPr>
      <dsp:spPr>
        <a:xfrm>
          <a:off x="0" y="1905432"/>
          <a:ext cx="8712968" cy="879840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3. Розвиток і становлення національної економіки України відбувалася за рахунок  соціально-економічних, природних, політичних та демографічних передумов, які  кожна по своєму впливали і реформували структуру ТВК.</a:t>
          </a:r>
          <a:endParaRPr lang="ru-RU" sz="1600" kern="1200"/>
        </a:p>
      </dsp:txBody>
      <dsp:txXfrm>
        <a:off x="0" y="1905432"/>
        <a:ext cx="8712968" cy="879840"/>
      </dsp:txXfrm>
    </dsp:sp>
    <dsp:sp modelId="{A67B232D-3401-4B9B-951D-6569B1CB9A8A}">
      <dsp:nvSpPr>
        <dsp:cNvPr id="0" name=""/>
        <dsp:cNvSpPr/>
      </dsp:nvSpPr>
      <dsp:spPr>
        <a:xfrm>
          <a:off x="0" y="2831352"/>
          <a:ext cx="8712968" cy="879840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4. Спостерігаючи за всіма процесами, які відбувалися в країні під впливом даних передумов, можна оцінити загальний вплив окремої взятої передумови на розвиток всієї національної економіки та на її  окремої ланки.</a:t>
          </a:r>
          <a:endParaRPr lang="ru-RU" sz="1600" kern="1200"/>
        </a:p>
      </dsp:txBody>
      <dsp:txXfrm>
        <a:off x="0" y="2831352"/>
        <a:ext cx="8712968" cy="879840"/>
      </dsp:txXfrm>
    </dsp:sp>
    <dsp:sp modelId="{AE260469-1A1B-4DD7-8A34-6BE1255A51C3}">
      <dsp:nvSpPr>
        <dsp:cNvPr id="0" name=""/>
        <dsp:cNvSpPr/>
      </dsp:nvSpPr>
      <dsp:spPr>
        <a:xfrm>
          <a:off x="0" y="3757272"/>
          <a:ext cx="8712968" cy="879840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5. Якщо проаналізувати сьогоднішній стан промислового розвитку нашої держави, то помітно, що країна має досить потужний  природно-ресурсний потенціал. </a:t>
          </a:r>
          <a:endParaRPr lang="ru-RU" sz="1600" kern="1200"/>
        </a:p>
      </dsp:txBody>
      <dsp:txXfrm>
        <a:off x="0" y="3757272"/>
        <a:ext cx="8712968" cy="879840"/>
      </dsp:txXfrm>
    </dsp:sp>
    <dsp:sp modelId="{12550ED4-EB0E-482F-8F55-4D6524AFA4A5}">
      <dsp:nvSpPr>
        <dsp:cNvPr id="0" name=""/>
        <dsp:cNvSpPr/>
      </dsp:nvSpPr>
      <dsp:spPr>
        <a:xfrm>
          <a:off x="0" y="4683191"/>
          <a:ext cx="8712968" cy="87984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6. Україна має відносно високий рівень розвитку ТВК. Досить розвинені галузі матеріального виробництва.</a:t>
          </a:r>
          <a:endParaRPr lang="ru-RU" sz="1600" kern="1200"/>
        </a:p>
      </dsp:txBody>
      <dsp:txXfrm>
        <a:off x="0" y="4683191"/>
        <a:ext cx="8712968" cy="8798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7CCC0A-B42D-4BC6-85AA-B1BA14917FD6}">
      <dsp:nvSpPr>
        <dsp:cNvPr id="0" name=""/>
        <dsp:cNvSpPr/>
      </dsp:nvSpPr>
      <dsp:spPr>
        <a:xfrm>
          <a:off x="0" y="381642"/>
          <a:ext cx="5357395" cy="53573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855141-A3F7-4401-AED3-D05DB0DC79F4}">
      <dsp:nvSpPr>
        <dsp:cNvPr id="0" name=""/>
        <dsp:cNvSpPr/>
      </dsp:nvSpPr>
      <dsp:spPr>
        <a:xfrm>
          <a:off x="2678697" y="381642"/>
          <a:ext cx="6250294" cy="5357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Промисловий</a:t>
          </a:r>
          <a:r>
            <a:rPr lang="ru-RU" sz="1600" b="1" kern="1200" dirty="0" smtClean="0"/>
            <a:t> (</a:t>
          </a:r>
          <a:r>
            <a:rPr lang="ru-RU" sz="1600" b="1" kern="1200" dirty="0" err="1" smtClean="0"/>
            <a:t>агропромисловий</a:t>
          </a:r>
          <a:r>
            <a:rPr lang="ru-RU" sz="1600" b="1" kern="1200" dirty="0" smtClean="0"/>
            <a:t>) район</a:t>
          </a:r>
          <a:r>
            <a:rPr lang="ru-RU" sz="1600" kern="1200" dirty="0" smtClean="0"/>
            <a:t> - </a:t>
          </a:r>
          <a:r>
            <a:rPr lang="ru-RU" sz="1600" kern="1200" dirty="0" err="1" smtClean="0"/>
            <a:t>інтегральний</a:t>
          </a:r>
          <a:r>
            <a:rPr lang="ru-RU" sz="1600" kern="1200" dirty="0" smtClean="0"/>
            <a:t> район з </a:t>
          </a:r>
          <a:r>
            <a:rPr lang="ru-RU" sz="1600" kern="1200" dirty="0" err="1" smtClean="0"/>
            <a:t>переважаючим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значенням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промислового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виробництва</a:t>
          </a:r>
          <a:r>
            <a:rPr lang="ru-RU" sz="1600" kern="1200" dirty="0" smtClean="0"/>
            <a:t> як </a:t>
          </a:r>
          <a:r>
            <a:rPr lang="ru-RU" sz="1600" kern="1200" dirty="0" err="1" smtClean="0"/>
            <a:t>головної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галузі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виробничої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спеціалізації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Донбас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Придніпров'я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ін</a:t>
          </a:r>
          <a:r>
            <a:rPr lang="ru-RU" sz="1600" kern="1200" dirty="0" smtClean="0"/>
            <a:t>.)</a:t>
          </a:r>
          <a:endParaRPr lang="ru-RU" sz="1600" kern="1200" dirty="0"/>
        </a:p>
      </dsp:txBody>
      <dsp:txXfrm>
        <a:off x="2678697" y="381642"/>
        <a:ext cx="6250294" cy="857183"/>
      </dsp:txXfrm>
    </dsp:sp>
    <dsp:sp modelId="{98E0619D-973E-4B54-B019-103A152053E2}">
      <dsp:nvSpPr>
        <dsp:cNvPr id="0" name=""/>
        <dsp:cNvSpPr/>
      </dsp:nvSpPr>
      <dsp:spPr>
        <a:xfrm>
          <a:off x="562526" y="1238825"/>
          <a:ext cx="4232342" cy="423234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452EDB-05A3-4879-8931-ADA3CBBDBC74}">
      <dsp:nvSpPr>
        <dsp:cNvPr id="0" name=""/>
        <dsp:cNvSpPr/>
      </dsp:nvSpPr>
      <dsp:spPr>
        <a:xfrm>
          <a:off x="2678697" y="1238825"/>
          <a:ext cx="6250294" cy="42323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Промисловий</a:t>
          </a:r>
          <a:r>
            <a:rPr lang="ru-RU" sz="1300" b="1" kern="1200" dirty="0" smtClean="0"/>
            <a:t> (</a:t>
          </a:r>
          <a:r>
            <a:rPr lang="ru-RU" sz="1300" b="1" kern="1200" dirty="0" err="1" smtClean="0"/>
            <a:t>агропромисловий</a:t>
          </a:r>
          <a:r>
            <a:rPr lang="ru-RU" sz="1300" b="1" kern="1200" dirty="0" smtClean="0"/>
            <a:t>) </a:t>
          </a:r>
          <a:r>
            <a:rPr lang="ru-RU" sz="1300" b="1" kern="1200" dirty="0" err="1" smtClean="0"/>
            <a:t>вузол</a:t>
          </a:r>
          <a:r>
            <a:rPr lang="ru-RU" sz="1300" b="1" kern="1200" dirty="0" smtClean="0"/>
            <a:t> -</a:t>
          </a:r>
          <a:r>
            <a:rPr lang="ru-RU" sz="1300" kern="1200" dirty="0" smtClean="0"/>
            <a:t> </a:t>
          </a:r>
          <a:r>
            <a:rPr lang="ru-RU" sz="1300" kern="1200" dirty="0" err="1" smtClean="0"/>
            <a:t>зосередження</a:t>
          </a:r>
          <a:r>
            <a:rPr lang="ru-RU" sz="1300" kern="1200" dirty="0" smtClean="0"/>
            <a:t> на </a:t>
          </a:r>
          <a:r>
            <a:rPr lang="ru-RU" sz="1300" kern="1200" dirty="0" err="1" smtClean="0"/>
            <a:t>обмеженій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території</a:t>
          </a:r>
          <a:r>
            <a:rPr lang="ru-RU" sz="1300" kern="1200" dirty="0" smtClean="0"/>
            <a:t> (рангу </a:t>
          </a:r>
          <a:r>
            <a:rPr lang="ru-RU" sz="1300" kern="1200" dirty="0" err="1" smtClean="0"/>
            <a:t>територіально-господарського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підрайону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міської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агломерації</a:t>
          </a:r>
          <a:r>
            <a:rPr lang="ru-RU" sz="1300" kern="1200" dirty="0" smtClean="0"/>
            <a:t>) </a:t>
          </a:r>
          <a:r>
            <a:rPr lang="ru-RU" sz="1300" kern="1200" dirty="0" err="1" smtClean="0"/>
            <a:t>виробничо-технологічного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територіального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поєднання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підприємств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що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склалося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історично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або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формується</a:t>
          </a:r>
          <a:r>
            <a:rPr lang="ru-RU" sz="1300" kern="1200" dirty="0" smtClean="0"/>
            <a:t> й на </a:t>
          </a:r>
          <a:r>
            <a:rPr lang="ru-RU" sz="1300" kern="1200" dirty="0" err="1" smtClean="0"/>
            <a:t>даний</a:t>
          </a:r>
          <a:r>
            <a:rPr lang="ru-RU" sz="1300" kern="1200" dirty="0" smtClean="0"/>
            <a:t> час (</a:t>
          </a:r>
          <a:r>
            <a:rPr lang="ru-RU" sz="1300" kern="1200" dirty="0" err="1" smtClean="0"/>
            <a:t>Київський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Запорізький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Харківський</a:t>
          </a:r>
          <a:r>
            <a:rPr lang="ru-RU" sz="1300" kern="1200" dirty="0" smtClean="0"/>
            <a:t>, ).</a:t>
          </a:r>
          <a:endParaRPr lang="ru-RU" sz="1300" kern="1200" dirty="0"/>
        </a:p>
      </dsp:txBody>
      <dsp:txXfrm>
        <a:off x="2678697" y="1238825"/>
        <a:ext cx="6250294" cy="857183"/>
      </dsp:txXfrm>
    </dsp:sp>
    <dsp:sp modelId="{B16D3129-13E8-4870-A6A5-A5626FCA0AE8}">
      <dsp:nvSpPr>
        <dsp:cNvPr id="0" name=""/>
        <dsp:cNvSpPr/>
      </dsp:nvSpPr>
      <dsp:spPr>
        <a:xfrm>
          <a:off x="1125052" y="2096008"/>
          <a:ext cx="3107289" cy="31072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5150BA-E855-4391-9C5D-A52AE9BE0D89}">
      <dsp:nvSpPr>
        <dsp:cNvPr id="0" name=""/>
        <dsp:cNvSpPr/>
      </dsp:nvSpPr>
      <dsp:spPr>
        <a:xfrm>
          <a:off x="2678697" y="2096008"/>
          <a:ext cx="6250294" cy="3107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Агропромисловий</a:t>
          </a:r>
          <a:r>
            <a:rPr lang="ru-RU" sz="1300" b="1" kern="1200" dirty="0" smtClean="0"/>
            <a:t> кущ</a:t>
          </a:r>
          <a:r>
            <a:rPr lang="ru-RU" sz="1300" kern="1200" dirty="0" smtClean="0"/>
            <a:t> - </a:t>
          </a:r>
          <a:r>
            <a:rPr lang="ru-RU" sz="1300" kern="1200" dirty="0" err="1" smtClean="0"/>
            <a:t>специфічна</a:t>
          </a:r>
          <a:r>
            <a:rPr lang="ru-RU" sz="1300" kern="1200" dirty="0" smtClean="0"/>
            <a:t> локальна форма </a:t>
          </a:r>
          <a:r>
            <a:rPr lang="ru-RU" sz="1300" kern="1200" dirty="0" err="1" smtClean="0"/>
            <a:t>організації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аграрно-промислового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виробництва</a:t>
          </a:r>
          <a:r>
            <a:rPr lang="ru-RU" sz="1300" kern="1200" dirty="0" smtClean="0"/>
            <a:t>, яка </a:t>
          </a:r>
          <a:r>
            <a:rPr lang="ru-RU" sz="1300" kern="1200" dirty="0" err="1" smtClean="0"/>
            <a:t>характеризується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компактним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розміщенням</a:t>
          </a:r>
          <a:r>
            <a:rPr lang="ru-RU" sz="1300" kern="1200" dirty="0" smtClean="0"/>
            <a:t> на </a:t>
          </a:r>
          <a:r>
            <a:rPr lang="ru-RU" sz="1300" kern="1200" dirty="0" err="1" smtClean="0"/>
            <a:t>невеликій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території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агропромислових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пунктів</a:t>
          </a:r>
          <a:r>
            <a:rPr lang="ru-RU" sz="1300" kern="1200" dirty="0" smtClean="0"/>
            <a:t> і </a:t>
          </a:r>
          <a:r>
            <a:rPr lang="ru-RU" sz="1300" kern="1200" dirty="0" err="1" smtClean="0"/>
            <a:t>центрів</a:t>
          </a:r>
          <a:r>
            <a:rPr lang="ru-RU" sz="1300" kern="1200" dirty="0" smtClean="0"/>
            <a:t> з </a:t>
          </a:r>
          <a:r>
            <a:rPr lang="ru-RU" sz="1300" kern="1200" dirty="0" err="1" smtClean="0"/>
            <a:t>їх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сировинними</a:t>
          </a:r>
          <a:r>
            <a:rPr lang="ru-RU" sz="1300" kern="1200" dirty="0" smtClean="0"/>
            <a:t> зонами (</a:t>
          </a:r>
          <a:r>
            <a:rPr lang="ru-RU" sz="1300" kern="1200" dirty="0" err="1" smtClean="0"/>
            <a:t>Ніжинський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агропромисловий</a:t>
          </a:r>
          <a:r>
            <a:rPr lang="ru-RU" sz="1300" kern="1200" dirty="0" smtClean="0"/>
            <a:t> кущ </a:t>
          </a:r>
          <a:r>
            <a:rPr lang="ru-RU" sz="1300" kern="1200" dirty="0" err="1" smtClean="0"/>
            <a:t>м'ясомолочної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овочеконсервної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спеціалізації</a:t>
          </a:r>
          <a:r>
            <a:rPr lang="ru-RU" sz="1300" kern="1200" dirty="0" smtClean="0"/>
            <a:t>).</a:t>
          </a:r>
          <a:endParaRPr lang="ru-RU" sz="1300" kern="1200" dirty="0"/>
        </a:p>
      </dsp:txBody>
      <dsp:txXfrm>
        <a:off x="2678697" y="2096008"/>
        <a:ext cx="6250294" cy="857183"/>
      </dsp:txXfrm>
    </dsp:sp>
    <dsp:sp modelId="{F5C830D1-DA20-4364-A732-C3F2E3043428}">
      <dsp:nvSpPr>
        <dsp:cNvPr id="0" name=""/>
        <dsp:cNvSpPr/>
      </dsp:nvSpPr>
      <dsp:spPr>
        <a:xfrm>
          <a:off x="1687579" y="2953192"/>
          <a:ext cx="1982236" cy="19822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C4C14A-1A51-4443-BB1D-150AD4934A1E}">
      <dsp:nvSpPr>
        <dsp:cNvPr id="0" name=""/>
        <dsp:cNvSpPr/>
      </dsp:nvSpPr>
      <dsp:spPr>
        <a:xfrm>
          <a:off x="2678697" y="2953192"/>
          <a:ext cx="6250294" cy="1982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Промисловий</a:t>
          </a:r>
          <a:r>
            <a:rPr lang="ru-RU" sz="1600" b="1" kern="1200" dirty="0" smtClean="0"/>
            <a:t> (</a:t>
          </a:r>
          <a:r>
            <a:rPr lang="ru-RU" sz="1600" b="1" kern="1200" dirty="0" err="1" smtClean="0"/>
            <a:t>агропромисловий</a:t>
          </a:r>
          <a:r>
            <a:rPr lang="ru-RU" sz="1600" b="1" kern="1200" dirty="0" smtClean="0"/>
            <a:t>) центр</a:t>
          </a:r>
          <a:r>
            <a:rPr lang="ru-RU" sz="1600" kern="1200" dirty="0" smtClean="0"/>
            <a:t> - </a:t>
          </a:r>
          <a:r>
            <a:rPr lang="ru-RU" sz="1600" kern="1200" dirty="0" err="1" smtClean="0"/>
            <a:t>місто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або</a:t>
          </a:r>
          <a:r>
            <a:rPr lang="ru-RU" sz="1600" kern="1200" dirty="0" smtClean="0"/>
            <a:t> селище </a:t>
          </a:r>
          <a:r>
            <a:rPr lang="ru-RU" sz="1600" kern="1200" dirty="0" err="1" smtClean="0"/>
            <a:t>міського</a:t>
          </a:r>
          <a:r>
            <a:rPr lang="ru-RU" sz="1600" kern="1200" dirty="0" smtClean="0"/>
            <a:t> типу, де </a:t>
          </a:r>
          <a:r>
            <a:rPr lang="ru-RU" sz="1600" kern="1200" dirty="0" err="1" smtClean="0"/>
            <a:t>зосереджено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декілька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промислових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підприємств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які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складають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спеціалізовану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місто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утворюючу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галузь</a:t>
          </a:r>
          <a:r>
            <a:rPr lang="ru-RU" sz="1600" kern="1200" dirty="0" smtClean="0"/>
            <a:t>.</a:t>
          </a:r>
          <a:endParaRPr lang="ru-RU" sz="1600" kern="1200" dirty="0"/>
        </a:p>
      </dsp:txBody>
      <dsp:txXfrm>
        <a:off x="2678697" y="2953192"/>
        <a:ext cx="6250294" cy="857183"/>
      </dsp:txXfrm>
    </dsp:sp>
    <dsp:sp modelId="{2D03780E-B476-4F4E-8135-1E91B05E3AB1}">
      <dsp:nvSpPr>
        <dsp:cNvPr id="0" name=""/>
        <dsp:cNvSpPr/>
      </dsp:nvSpPr>
      <dsp:spPr>
        <a:xfrm>
          <a:off x="2250105" y="3810375"/>
          <a:ext cx="857183" cy="85718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BE3B95-AF60-42A1-8D07-04D8F255961C}">
      <dsp:nvSpPr>
        <dsp:cNvPr id="0" name=""/>
        <dsp:cNvSpPr/>
      </dsp:nvSpPr>
      <dsp:spPr>
        <a:xfrm>
          <a:off x="2678697" y="3810375"/>
          <a:ext cx="6250294" cy="857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Промисловий</a:t>
          </a:r>
          <a:r>
            <a:rPr lang="ru-RU" sz="1600" b="1" kern="1200" dirty="0" smtClean="0"/>
            <a:t> (</a:t>
          </a:r>
          <a:r>
            <a:rPr lang="ru-RU" sz="1600" b="1" kern="1200" dirty="0" err="1" smtClean="0"/>
            <a:t>агропромисловий</a:t>
          </a:r>
          <a:r>
            <a:rPr lang="ru-RU" sz="1600" b="1" kern="1200" dirty="0" smtClean="0"/>
            <a:t>) пункт</a:t>
          </a:r>
          <a:r>
            <a:rPr lang="ru-RU" sz="1600" kern="1200" dirty="0" smtClean="0"/>
            <a:t> - </a:t>
          </a:r>
          <a:r>
            <a:rPr lang="ru-RU" sz="1600" kern="1200" dirty="0" err="1" smtClean="0"/>
            <a:t>поселення</a:t>
          </a:r>
          <a:r>
            <a:rPr lang="ru-RU" sz="1600" kern="1200" dirty="0" smtClean="0"/>
            <a:t> разом з </a:t>
          </a:r>
          <a:r>
            <a:rPr lang="ru-RU" sz="1600" kern="1200" dirty="0" err="1" smtClean="0"/>
            <a:t>промисловим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підприємством</a:t>
          </a:r>
          <a:r>
            <a:rPr lang="ru-RU" sz="1600" kern="1200" dirty="0" smtClean="0"/>
            <a:t>, яке </a:t>
          </a:r>
          <a:r>
            <a:rPr lang="ru-RU" sz="1600" kern="1200" dirty="0" err="1" smtClean="0"/>
            <a:t>виникло</a:t>
          </a:r>
          <a:r>
            <a:rPr lang="ru-RU" sz="1600" kern="1200" dirty="0" smtClean="0"/>
            <a:t> при </a:t>
          </a:r>
          <a:r>
            <a:rPr lang="ru-RU" sz="1600" kern="1200" dirty="0" err="1" smtClean="0"/>
            <a:t>ньому</a:t>
          </a:r>
          <a:r>
            <a:rPr lang="ru-RU" sz="1600" kern="1200" dirty="0" smtClean="0"/>
            <a:t> (</a:t>
          </a:r>
          <a:r>
            <a:rPr lang="ru-RU" sz="1600" kern="1200" dirty="0" err="1" smtClean="0"/>
            <a:t>наприклад</a:t>
          </a:r>
          <a:r>
            <a:rPr lang="ru-RU" sz="1600" kern="1200" dirty="0" smtClean="0"/>
            <a:t>, селище </a:t>
          </a:r>
          <a:r>
            <a:rPr lang="ru-RU" sz="1600" kern="1200" dirty="0" err="1" smtClean="0"/>
            <a:t>міського</a:t>
          </a:r>
          <a:r>
            <a:rPr lang="ru-RU" sz="1600" kern="1200" dirty="0" smtClean="0"/>
            <a:t> типу, </a:t>
          </a:r>
          <a:r>
            <a:rPr lang="ru-RU" sz="1600" kern="1200" dirty="0" err="1" smtClean="0"/>
            <a:t>населення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якого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працює</a:t>
          </a:r>
          <a:r>
            <a:rPr lang="ru-RU" sz="1600" kern="1200" dirty="0" smtClean="0"/>
            <a:t> на </a:t>
          </a:r>
          <a:r>
            <a:rPr lang="ru-RU" sz="1600" kern="1200" dirty="0" err="1" smtClean="0"/>
            <a:t>електростанції</a:t>
          </a:r>
          <a:r>
            <a:rPr lang="ru-RU" sz="1600" kern="1200" dirty="0" smtClean="0"/>
            <a:t>).</a:t>
          </a:r>
          <a:endParaRPr lang="ru-RU" sz="1600" kern="1200" dirty="0"/>
        </a:p>
      </dsp:txBody>
      <dsp:txXfrm>
        <a:off x="2678697" y="3810375"/>
        <a:ext cx="6250294" cy="85718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89D28-DD86-4ED3-A73F-15397D90FA2D}">
      <dsp:nvSpPr>
        <dsp:cNvPr id="0" name=""/>
        <dsp:cNvSpPr/>
      </dsp:nvSpPr>
      <dsp:spPr>
        <a:xfrm>
          <a:off x="0" y="15395"/>
          <a:ext cx="4937760" cy="493776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DF530-319D-41CA-AD66-689214CB5545}">
      <dsp:nvSpPr>
        <dsp:cNvPr id="0" name=""/>
        <dsp:cNvSpPr/>
      </dsp:nvSpPr>
      <dsp:spPr>
        <a:xfrm>
          <a:off x="2468880" y="15395"/>
          <a:ext cx="5760719" cy="4937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Основними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галузями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промисловості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чорна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кольорова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металургія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гірничорудна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коксохімічна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нафтохімічна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хімічна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промисловість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важке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машинобудування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але</a:t>
          </a:r>
          <a:r>
            <a:rPr lang="ru-RU" sz="2000" kern="1200" dirty="0" smtClean="0"/>
            <a:t> вони </a:t>
          </a:r>
          <a:r>
            <a:rPr lang="ru-RU" sz="2000" kern="1200" dirty="0" err="1" smtClean="0"/>
            <a:t>дуже</a:t>
          </a:r>
          <a:r>
            <a:rPr lang="ru-RU" sz="2000" kern="1200" dirty="0" smtClean="0"/>
            <a:t> слабо </a:t>
          </a:r>
          <a:r>
            <a:rPr lang="ru-RU" sz="2000" kern="1200" dirty="0" err="1" smtClean="0"/>
            <a:t>комплексуються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між</a:t>
          </a:r>
          <a:r>
            <a:rPr lang="ru-RU" sz="2000" kern="1200" dirty="0" smtClean="0"/>
            <a:t> собою та </a:t>
          </a:r>
          <a:r>
            <a:rPr lang="ru-RU" sz="2000" kern="1200" dirty="0" err="1" smtClean="0"/>
            <a:t>майже</a:t>
          </a:r>
          <a:r>
            <a:rPr lang="ru-RU" sz="2000" kern="1200" dirty="0" smtClean="0"/>
            <a:t> не </a:t>
          </a:r>
          <a:r>
            <a:rPr lang="ru-RU" sz="2000" kern="1200" dirty="0" err="1" smtClean="0"/>
            <a:t>доповнюються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іншими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промисловими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галузями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2468880" y="15395"/>
        <a:ext cx="5760719" cy="2345436"/>
      </dsp:txXfrm>
    </dsp:sp>
    <dsp:sp modelId="{9DE5C9F8-AE1B-4ED3-89D7-4A45DBE56C8D}">
      <dsp:nvSpPr>
        <dsp:cNvPr id="0" name=""/>
        <dsp:cNvSpPr/>
      </dsp:nvSpPr>
      <dsp:spPr>
        <a:xfrm>
          <a:off x="1296162" y="2360832"/>
          <a:ext cx="2345436" cy="23454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7443B8-D796-4297-9AF9-5634DC753D45}">
      <dsp:nvSpPr>
        <dsp:cNvPr id="0" name=""/>
        <dsp:cNvSpPr/>
      </dsp:nvSpPr>
      <dsp:spPr>
        <a:xfrm>
          <a:off x="2468880" y="2360832"/>
          <a:ext cx="5760719" cy="2345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То­му </a:t>
          </a:r>
          <a:r>
            <a:rPr lang="ru-RU" sz="2000" kern="1200" dirty="0" err="1" smtClean="0"/>
            <a:t>існуюча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Придніпров'ї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сукупність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галузей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промисловості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може</a:t>
          </a:r>
          <a:r>
            <a:rPr lang="ru-RU" sz="2000" kern="1200" dirty="0" smtClean="0"/>
            <a:t> бути </a:t>
          </a:r>
          <a:r>
            <a:rPr lang="ru-RU" sz="2000" kern="1200" dirty="0" err="1" smtClean="0"/>
            <a:t>доповнена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сільськогосподарським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середнім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точним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машинобудуванням</a:t>
          </a:r>
          <a:r>
            <a:rPr lang="ru-RU" sz="2000" kern="1200" dirty="0" smtClean="0"/>
            <a:t>, а </a:t>
          </a:r>
          <a:r>
            <a:rPr lang="ru-RU" sz="2000" kern="1200" dirty="0" err="1" smtClean="0"/>
            <a:t>також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підгалузями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легкої</a:t>
          </a:r>
          <a:r>
            <a:rPr lang="ru-RU" sz="2000" kern="1200" dirty="0" smtClean="0"/>
            <a:t> та </a:t>
          </a:r>
          <a:r>
            <a:rPr lang="ru-RU" sz="2000" kern="1200" dirty="0" err="1" smtClean="0"/>
            <a:t>харчової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промисловості</a:t>
          </a:r>
          <a:r>
            <a:rPr lang="ru-RU" sz="2000" kern="1200" dirty="0" smtClean="0"/>
            <a:t>. </a:t>
          </a:r>
          <a:r>
            <a:rPr lang="ru-RU" sz="2000" kern="1200" dirty="0" err="1" smtClean="0"/>
            <a:t>Наявність</a:t>
          </a:r>
          <a:r>
            <a:rPr lang="ru-RU" sz="2000" kern="1200" dirty="0" smtClean="0"/>
            <a:t> у </a:t>
          </a:r>
          <a:r>
            <a:rPr lang="ru-RU" sz="2000" kern="1200" dirty="0" err="1" smtClean="0"/>
            <a:t>цьому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районі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великої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кількості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відходів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дозволяє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розвивати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їх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базі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цілий</a:t>
          </a:r>
          <a:r>
            <a:rPr lang="ru-RU" sz="2000" kern="1200" dirty="0" smtClean="0"/>
            <a:t> ряд </a:t>
          </a:r>
          <a:r>
            <a:rPr lang="ru-RU" sz="2000" kern="1200" dirty="0" err="1" smtClean="0"/>
            <a:t>підгалузей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будівельної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індустрії</a:t>
          </a:r>
          <a:r>
            <a:rPr lang="ru-RU" sz="2000" kern="1200" dirty="0" smtClean="0"/>
            <a:t>.</a:t>
          </a:r>
          <a:endParaRPr lang="ru-RU" sz="2000" kern="1200" dirty="0"/>
        </a:p>
      </dsp:txBody>
      <dsp:txXfrm>
        <a:off x="2468880" y="2360832"/>
        <a:ext cx="5760719" cy="234543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6F703D-690D-4912-95D2-A84909D7935B}">
      <dsp:nvSpPr>
        <dsp:cNvPr id="0" name=""/>
        <dsp:cNvSpPr/>
      </dsp:nvSpPr>
      <dsp:spPr>
        <a:xfrm>
          <a:off x="0" y="86409"/>
          <a:ext cx="5227780" cy="52277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19A9EB-FC37-4EB7-979F-E0EB6BB8B067}">
      <dsp:nvSpPr>
        <dsp:cNvPr id="0" name=""/>
        <dsp:cNvSpPr/>
      </dsp:nvSpPr>
      <dsp:spPr>
        <a:xfrm>
          <a:off x="2613890" y="86409"/>
          <a:ext cx="6099077" cy="52277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Високий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розвиток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середнього</a:t>
          </a:r>
          <a:r>
            <a:rPr lang="ru-RU" sz="1600" kern="1200" dirty="0" smtClean="0"/>
            <a:t> і точного </a:t>
          </a:r>
          <a:r>
            <a:rPr lang="ru-RU" sz="1600" kern="1200" dirty="0" err="1" smtClean="0"/>
            <a:t>машинобудування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металообробки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хімічної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легкої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промисловості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2613890" y="86409"/>
        <a:ext cx="6099077" cy="836444"/>
      </dsp:txXfrm>
    </dsp:sp>
    <dsp:sp modelId="{3769975F-4F7D-40B3-AF18-FFC8C16498C9}">
      <dsp:nvSpPr>
        <dsp:cNvPr id="0" name=""/>
        <dsp:cNvSpPr/>
      </dsp:nvSpPr>
      <dsp:spPr>
        <a:xfrm>
          <a:off x="548916" y="922854"/>
          <a:ext cx="4129946" cy="41299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AEF22E-4C31-4BBB-BA79-7F2938605857}">
      <dsp:nvSpPr>
        <dsp:cNvPr id="0" name=""/>
        <dsp:cNvSpPr/>
      </dsp:nvSpPr>
      <dsp:spPr>
        <a:xfrm>
          <a:off x="2613890" y="922854"/>
          <a:ext cx="6099077" cy="4129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Потенціальні</a:t>
          </a:r>
          <a:r>
            <a:rPr lang="ru-RU" sz="1600" kern="1200" dirty="0" smtClean="0"/>
            <a:t> запаси </a:t>
          </a:r>
          <a:r>
            <a:rPr lang="ru-RU" sz="1600" kern="1200" dirty="0" err="1" smtClean="0"/>
            <a:t>нафти</a:t>
          </a:r>
          <a:r>
            <a:rPr lang="ru-RU" sz="1600" kern="1200" dirty="0" smtClean="0"/>
            <a:t> й газу, </a:t>
          </a:r>
          <a:r>
            <a:rPr lang="ru-RU" sz="1600" kern="1200" dirty="0" err="1" smtClean="0"/>
            <a:t>фосфоритів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кам'яної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солі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каоліну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гіпсу</a:t>
          </a:r>
          <a:r>
            <a:rPr lang="ru-RU" sz="1600" kern="1200" dirty="0" smtClean="0"/>
            <a:t>, </a:t>
          </a:r>
          <a:r>
            <a:rPr lang="ru-RU" sz="1600" kern="1200" dirty="0" err="1" smtClean="0"/>
            <a:t>крейди</a:t>
          </a:r>
          <a:r>
            <a:rPr lang="ru-RU" sz="1600" kern="1200" dirty="0" smtClean="0"/>
            <a:t>, мергелю, </a:t>
          </a:r>
          <a:r>
            <a:rPr lang="ru-RU" sz="1600" kern="1200" dirty="0" err="1" smtClean="0"/>
            <a:t>вапняків</a:t>
          </a:r>
          <a:r>
            <a:rPr lang="ru-RU" sz="1600" kern="1200" dirty="0" smtClean="0"/>
            <a:t> і </a:t>
          </a:r>
          <a:r>
            <a:rPr lang="ru-RU" sz="1600" kern="1200" dirty="0" err="1" smtClean="0"/>
            <a:t>багатьох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інших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будівельних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матеріалів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2613890" y="922854"/>
        <a:ext cx="6099077" cy="836444"/>
      </dsp:txXfrm>
    </dsp:sp>
    <dsp:sp modelId="{E5B11C7C-3EA1-4BCC-B61E-8D9C62166157}">
      <dsp:nvSpPr>
        <dsp:cNvPr id="0" name=""/>
        <dsp:cNvSpPr/>
      </dsp:nvSpPr>
      <dsp:spPr>
        <a:xfrm>
          <a:off x="1097833" y="1759299"/>
          <a:ext cx="3032112" cy="303211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D49689-92B1-4ACB-A634-21BB803C8A90}">
      <dsp:nvSpPr>
        <dsp:cNvPr id="0" name=""/>
        <dsp:cNvSpPr/>
      </dsp:nvSpPr>
      <dsp:spPr>
        <a:xfrm>
          <a:off x="2613890" y="1759299"/>
          <a:ext cx="6099077" cy="3032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 </a:t>
          </a:r>
          <a:r>
            <a:rPr lang="ru-RU" sz="1300" kern="1200" dirty="0" err="1" smtClean="0"/>
            <a:t>перспективі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найбільшого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розвитку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цьому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районі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можуть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набрати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енергетичне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електротехнічне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сільськогосподар­ське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транспортне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машинобудування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верстате</a:t>
          </a:r>
          <a:r>
            <a:rPr lang="ru-RU" sz="1300" kern="1200" dirty="0" smtClean="0"/>
            <a:t>- і </a:t>
          </a:r>
          <a:r>
            <a:rPr lang="ru-RU" sz="1300" kern="1200" dirty="0" err="1" smtClean="0"/>
            <a:t>приладобудування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тракторобудування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виробництво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устаткування</a:t>
          </a:r>
          <a:r>
            <a:rPr lang="ru-RU" sz="1300" kern="1200" dirty="0" smtClean="0"/>
            <a:t> для </a:t>
          </a:r>
          <a:r>
            <a:rPr lang="ru-RU" sz="1300" kern="1200" dirty="0" err="1" smtClean="0"/>
            <a:t>різних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галузей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промисловості</a:t>
          </a:r>
          <a:r>
            <a:rPr lang="ru-RU" sz="1300" kern="1200" dirty="0" smtClean="0"/>
            <a:t> та </a:t>
          </a:r>
          <a:r>
            <a:rPr lang="ru-RU" sz="1300" kern="1200" dirty="0" err="1" smtClean="0"/>
            <a:t>сільського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господарства</a:t>
          </a:r>
          <a:r>
            <a:rPr lang="ru-RU" sz="1300" kern="1200" dirty="0" smtClean="0"/>
            <a:t>. </a:t>
          </a:r>
          <a:endParaRPr lang="ru-RU" sz="1300" kern="1200" dirty="0"/>
        </a:p>
      </dsp:txBody>
      <dsp:txXfrm>
        <a:off x="2613890" y="1759299"/>
        <a:ext cx="6099077" cy="836444"/>
      </dsp:txXfrm>
    </dsp:sp>
    <dsp:sp modelId="{68FBF93D-FDAD-412D-97F6-6B97685D42E8}">
      <dsp:nvSpPr>
        <dsp:cNvPr id="0" name=""/>
        <dsp:cNvSpPr/>
      </dsp:nvSpPr>
      <dsp:spPr>
        <a:xfrm>
          <a:off x="1646750" y="2595744"/>
          <a:ext cx="1934278" cy="193427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65063C-43E8-42B3-B170-C0A4369BC682}">
      <dsp:nvSpPr>
        <dsp:cNvPr id="0" name=""/>
        <dsp:cNvSpPr/>
      </dsp:nvSpPr>
      <dsp:spPr>
        <a:xfrm>
          <a:off x="2613890" y="2595744"/>
          <a:ext cx="6099077" cy="1934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Значні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перспективи</a:t>
          </a:r>
          <a:r>
            <a:rPr lang="ru-RU" sz="1800" kern="1200" dirty="0" smtClean="0"/>
            <a:t> для </a:t>
          </a:r>
          <a:r>
            <a:rPr lang="ru-RU" sz="1800" kern="1200" dirty="0" err="1" smtClean="0"/>
            <a:t>розвитку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мають</a:t>
          </a:r>
          <a:r>
            <a:rPr lang="ru-RU" sz="1800" kern="1200" dirty="0" smtClean="0"/>
            <a:t> тут і </a:t>
          </a:r>
          <a:r>
            <a:rPr lang="ru-RU" sz="1800" kern="1200" dirty="0" err="1" smtClean="0"/>
            <a:t>нафтогазова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хімічна</a:t>
          </a:r>
          <a:r>
            <a:rPr lang="ru-RU" sz="1800" kern="1200" dirty="0" smtClean="0"/>
            <a:t>, легка, </a:t>
          </a:r>
          <a:r>
            <a:rPr lang="ru-RU" sz="1800" kern="1200" dirty="0" err="1" smtClean="0"/>
            <a:t>харчова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промисловість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>
        <a:off x="2613890" y="2595744"/>
        <a:ext cx="6099077" cy="836444"/>
      </dsp:txXfrm>
    </dsp:sp>
    <dsp:sp modelId="{9D7D52F2-2285-4248-B67E-4079DC05938B}">
      <dsp:nvSpPr>
        <dsp:cNvPr id="0" name=""/>
        <dsp:cNvSpPr/>
      </dsp:nvSpPr>
      <dsp:spPr>
        <a:xfrm>
          <a:off x="2195667" y="3432189"/>
          <a:ext cx="836444" cy="83644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797E52-74A3-46E7-A4B9-23FEFDE030C7}">
      <dsp:nvSpPr>
        <dsp:cNvPr id="0" name=""/>
        <dsp:cNvSpPr/>
      </dsp:nvSpPr>
      <dsp:spPr>
        <a:xfrm>
          <a:off x="2613890" y="3432189"/>
          <a:ext cx="6099077" cy="8364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err="1" smtClean="0"/>
            <a:t>Оптимізація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структури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всіх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цих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галузей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їх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раціональне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поєднання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основних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промислових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вузлах</a:t>
          </a:r>
          <a:r>
            <a:rPr lang="ru-RU" sz="1300" kern="1200" dirty="0" smtClean="0"/>
            <a:t> (</a:t>
          </a:r>
          <a:r>
            <a:rPr lang="ru-RU" sz="1300" kern="1200" dirty="0" err="1" smtClean="0"/>
            <a:t>Харківському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Полтавському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Кременчуцько­му</a:t>
          </a:r>
          <a:r>
            <a:rPr lang="ru-RU" sz="1300" kern="1200" dirty="0" smtClean="0"/>
            <a:t>, </a:t>
          </a:r>
          <a:r>
            <a:rPr lang="ru-RU" sz="1300" kern="1200" dirty="0" err="1" smtClean="0"/>
            <a:t>Сумському</a:t>
          </a:r>
          <a:r>
            <a:rPr lang="ru-RU" sz="1300" kern="1200" dirty="0" smtClean="0"/>
            <a:t>) дозволять </a:t>
          </a:r>
          <a:r>
            <a:rPr lang="ru-RU" sz="1300" kern="1200" dirty="0" err="1" smtClean="0"/>
            <a:t>істотно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поліпшити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функціонально-територіальну</a:t>
          </a:r>
          <a:r>
            <a:rPr lang="ru-RU" sz="1300" kern="1200" dirty="0" smtClean="0"/>
            <a:t> структуру </a:t>
          </a:r>
          <a:r>
            <a:rPr lang="ru-RU" sz="1300" kern="1200" dirty="0" err="1" smtClean="0"/>
            <a:t>цього</a:t>
          </a:r>
          <a:r>
            <a:rPr lang="ru-RU" sz="1300" kern="1200" dirty="0" smtClean="0"/>
            <a:t> району, </a:t>
          </a:r>
          <a:r>
            <a:rPr lang="ru-RU" sz="1300" kern="1200" dirty="0" err="1" smtClean="0"/>
            <a:t>тісніше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ув'язавши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його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економіку</a:t>
          </a:r>
          <a:r>
            <a:rPr lang="ru-RU" sz="1300" kern="1200" dirty="0" smtClean="0"/>
            <a:t> в </a:t>
          </a:r>
          <a:r>
            <a:rPr lang="ru-RU" sz="1300" kern="1200" dirty="0" err="1" smtClean="0"/>
            <a:t>господарському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комплексі</a:t>
          </a:r>
          <a:r>
            <a:rPr lang="ru-RU" sz="1300" kern="1200" dirty="0" smtClean="0"/>
            <a:t> </a:t>
          </a:r>
          <a:r>
            <a:rPr lang="ru-RU" sz="1300" kern="1200" dirty="0" err="1" smtClean="0"/>
            <a:t>України</a:t>
          </a:r>
          <a:r>
            <a:rPr lang="ru-RU" sz="1300" kern="1200" dirty="0" smtClean="0"/>
            <a:t>.</a:t>
          </a:r>
          <a:endParaRPr lang="ru-RU" sz="1300" kern="1200" dirty="0"/>
        </a:p>
      </dsp:txBody>
      <dsp:txXfrm>
        <a:off x="2613890" y="3432189"/>
        <a:ext cx="6099077" cy="83644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536C7B-41AB-4336-A226-408F9DDF636E}">
      <dsp:nvSpPr>
        <dsp:cNvPr id="0" name=""/>
        <dsp:cNvSpPr/>
      </dsp:nvSpPr>
      <dsp:spPr>
        <a:xfrm>
          <a:off x="0" y="2672"/>
          <a:ext cx="843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0A020-D23F-4138-9852-C2313D40E702}">
      <dsp:nvSpPr>
        <dsp:cNvPr id="0" name=""/>
        <dsp:cNvSpPr/>
      </dsp:nvSpPr>
      <dsp:spPr>
        <a:xfrm>
          <a:off x="0" y="2672"/>
          <a:ext cx="8435280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Спеціалізується</a:t>
          </a:r>
          <a:r>
            <a:rPr lang="ru-RU" sz="2000" kern="1200" dirty="0" smtClean="0"/>
            <a:t> на </a:t>
          </a:r>
          <a:r>
            <a:rPr lang="ru-RU" sz="2000" kern="1200" dirty="0" err="1" smtClean="0"/>
            <a:t>машинобудуванні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легкій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харчовій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промисловості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високо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інтенсивному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сільському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господарстві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0" y="2672"/>
        <a:ext cx="8435280" cy="1822421"/>
      </dsp:txXfrm>
    </dsp:sp>
    <dsp:sp modelId="{FE747CB0-7060-4DDE-904E-AFFDEC781D2B}">
      <dsp:nvSpPr>
        <dsp:cNvPr id="0" name=""/>
        <dsp:cNvSpPr/>
      </dsp:nvSpPr>
      <dsp:spPr>
        <a:xfrm>
          <a:off x="0" y="1825093"/>
          <a:ext cx="843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CD540-E7CA-4AC6-9DB7-EF35925AB9D9}">
      <dsp:nvSpPr>
        <dsp:cNvPr id="0" name=""/>
        <dsp:cNvSpPr/>
      </dsp:nvSpPr>
      <dsp:spPr>
        <a:xfrm>
          <a:off x="0" y="1825093"/>
          <a:ext cx="8435280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Високою</a:t>
          </a:r>
          <a:r>
            <a:rPr lang="ru-RU" sz="2000" kern="1200" dirty="0" smtClean="0"/>
            <a:t> є </a:t>
          </a:r>
          <a:r>
            <a:rPr lang="ru-RU" sz="2000" kern="1200" dirty="0" err="1" smtClean="0"/>
            <a:t>частка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цього</a:t>
          </a:r>
          <a:r>
            <a:rPr lang="ru-RU" sz="2000" kern="1200" dirty="0" smtClean="0"/>
            <a:t> району у </a:t>
          </a:r>
          <a:r>
            <a:rPr lang="ru-RU" sz="2000" kern="1200" dirty="0" err="1" smtClean="0"/>
            <a:t>виробництві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морських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танкерів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суховантажних</a:t>
          </a:r>
          <a:r>
            <a:rPr lang="ru-RU" sz="2000" kern="1200" dirty="0" smtClean="0"/>
            <a:t> суден, </a:t>
          </a:r>
          <a:r>
            <a:rPr lang="ru-RU" sz="2000" kern="1200" dirty="0" err="1" smtClean="0"/>
            <a:t>самохідних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кранів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кукурудзозбиральних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комбайнів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тракторних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плугів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металорізальних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верстатів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ковальсько-пресового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устаткування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0" y="1825093"/>
        <a:ext cx="8435280" cy="1822421"/>
      </dsp:txXfrm>
    </dsp:sp>
    <dsp:sp modelId="{9657D9A0-76C4-481C-9E62-2AC6138E7815}">
      <dsp:nvSpPr>
        <dsp:cNvPr id="0" name=""/>
        <dsp:cNvSpPr/>
      </dsp:nvSpPr>
      <dsp:spPr>
        <a:xfrm>
          <a:off x="0" y="3647514"/>
          <a:ext cx="84352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4C07F-9B0E-4E99-802A-EE371DB834A5}">
      <dsp:nvSpPr>
        <dsp:cNvPr id="0" name=""/>
        <dsp:cNvSpPr/>
      </dsp:nvSpPr>
      <dsp:spPr>
        <a:xfrm>
          <a:off x="0" y="3647514"/>
          <a:ext cx="8435280" cy="182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Комплексуючими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га­лузями</a:t>
          </a:r>
          <a:r>
            <a:rPr lang="ru-RU" sz="2000" kern="1200" dirty="0" smtClean="0"/>
            <a:t> тут </a:t>
          </a:r>
          <a:r>
            <a:rPr lang="ru-RU" sz="2000" kern="1200" dirty="0" err="1" smtClean="0"/>
            <a:t>повинні</a:t>
          </a:r>
          <a:r>
            <a:rPr lang="ru-RU" sz="2000" kern="1200" dirty="0" smtClean="0"/>
            <a:t> стати </a:t>
          </a:r>
          <a:r>
            <a:rPr lang="ru-RU" sz="2000" kern="1200" dirty="0" err="1" smtClean="0"/>
            <a:t>сільськогосподарське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машинобудування</a:t>
          </a:r>
          <a:r>
            <a:rPr lang="ru-RU" sz="2000" kern="1200" dirty="0" smtClean="0"/>
            <a:t> (</a:t>
          </a:r>
          <a:r>
            <a:rPr lang="ru-RU" sz="2000" kern="1200" dirty="0" err="1" smtClean="0"/>
            <a:t>виробництво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зернозбиральних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комбайнів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гідротехнічних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поливних</a:t>
          </a:r>
          <a:r>
            <a:rPr lang="ru-RU" sz="2000" kern="1200" dirty="0" smtClean="0"/>
            <a:t> машин), </a:t>
          </a:r>
          <a:r>
            <a:rPr lang="ru-RU" sz="2000" kern="1200" dirty="0" err="1" smtClean="0"/>
            <a:t>середнє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точне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машинобудування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виробництво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електронного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електротехнічного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радіотехнічного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обладнання</a:t>
          </a:r>
          <a:r>
            <a:rPr lang="ru-RU" sz="2000" kern="1200" dirty="0" smtClean="0"/>
            <a:t> і </a:t>
          </a:r>
          <a:r>
            <a:rPr lang="ru-RU" sz="2000" kern="1200" dirty="0" err="1" smtClean="0"/>
            <a:t>спеціальних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комп'ютерів</a:t>
          </a:r>
          <a:r>
            <a:rPr lang="ru-RU" sz="2000" kern="1200" dirty="0" smtClean="0"/>
            <a:t>. </a:t>
          </a:r>
          <a:endParaRPr lang="ru-RU" sz="2000" kern="1200" dirty="0"/>
        </a:p>
      </dsp:txBody>
      <dsp:txXfrm>
        <a:off x="0" y="3647514"/>
        <a:ext cx="8435280" cy="182242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11E14B-770D-4CEC-A4FC-A64178D01A31}">
      <dsp:nvSpPr>
        <dsp:cNvPr id="0" name=""/>
        <dsp:cNvSpPr/>
      </dsp:nvSpPr>
      <dsp:spPr>
        <a:xfrm>
          <a:off x="0" y="299621"/>
          <a:ext cx="8568952" cy="342758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Формування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євро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регіону</a:t>
          </a:r>
          <a:r>
            <a:rPr lang="ru-RU" sz="2800" kern="1200" dirty="0" smtClean="0"/>
            <a:t> «Буг», </a:t>
          </a:r>
          <a:r>
            <a:rPr lang="ru-RU" sz="2800" kern="1200" dirty="0" err="1" smtClean="0"/>
            <a:t>розширення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економічних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зв'язків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По­льщею</a:t>
          </a:r>
          <a:r>
            <a:rPr lang="ru-RU" sz="2800" kern="1200" dirty="0" smtClean="0"/>
            <a:t>, </a:t>
          </a:r>
          <a:r>
            <a:rPr lang="ru-RU" sz="2800" kern="1200" dirty="0" err="1" smtClean="0"/>
            <a:t>Бєларуссю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рядом </a:t>
          </a:r>
          <a:r>
            <a:rPr lang="ru-RU" sz="2800" kern="1200" dirty="0" err="1" smtClean="0"/>
            <a:t>західноєвропейських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країн</a:t>
          </a:r>
          <a:r>
            <a:rPr lang="ru-RU" sz="2800" kern="1200" dirty="0" smtClean="0"/>
            <a:t> дозволять </a:t>
          </a:r>
          <a:r>
            <a:rPr lang="ru-RU" sz="2800" kern="1200" dirty="0" err="1" smtClean="0"/>
            <a:t>підвищити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індустріальний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рівень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Західно-Поліського</a:t>
          </a:r>
          <a:r>
            <a:rPr lang="ru-RU" sz="2800" kern="1200" dirty="0" smtClean="0"/>
            <a:t> району </a:t>
          </a:r>
          <a:r>
            <a:rPr lang="ru-RU" sz="2800" kern="1200" dirty="0" err="1" smtClean="0"/>
            <a:t>також</a:t>
          </a:r>
          <a:r>
            <a:rPr lang="ru-RU" sz="2800" kern="1200" dirty="0" smtClean="0"/>
            <a:t> за </a:t>
          </a:r>
          <a:r>
            <a:rPr lang="ru-RU" sz="2800" kern="1200" dirty="0" err="1" smtClean="0"/>
            <a:t>рахунок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багатьох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галузей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промисловості</a:t>
          </a:r>
          <a:r>
            <a:rPr lang="ru-RU" sz="2800" kern="1200" dirty="0" smtClean="0"/>
            <a:t> та </a:t>
          </a:r>
          <a:r>
            <a:rPr lang="ru-RU" sz="2800" kern="1200" dirty="0" err="1" smtClean="0"/>
            <a:t>будівельного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виробництва</a:t>
          </a:r>
          <a:r>
            <a:rPr lang="ru-RU" sz="2800" kern="1200" dirty="0" smtClean="0"/>
            <a:t>, </a:t>
          </a:r>
          <a:r>
            <a:rPr lang="ru-RU" sz="2800" kern="1200" dirty="0" err="1" smtClean="0"/>
            <a:t>нових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підприємств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середнього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</a:t>
          </a:r>
          <a:r>
            <a:rPr lang="ru-RU" sz="2800" kern="1200" dirty="0" smtClean="0"/>
            <a:t> точного </a:t>
          </a:r>
          <a:r>
            <a:rPr lang="ru-RU" sz="2800" kern="1200" dirty="0" err="1" smtClean="0"/>
            <a:t>машинобудування</a:t>
          </a:r>
          <a:r>
            <a:rPr lang="ru-RU" sz="2800" kern="1200" dirty="0" smtClean="0"/>
            <a:t>, </a:t>
          </a:r>
          <a:r>
            <a:rPr lang="ru-RU" sz="2800" kern="1200" dirty="0" err="1" smtClean="0"/>
            <a:t>текстильної</a:t>
          </a:r>
          <a:r>
            <a:rPr lang="ru-RU" sz="2800" kern="1200" dirty="0" smtClean="0"/>
            <a:t>, </a:t>
          </a:r>
          <a:r>
            <a:rPr lang="ru-RU" sz="2800" kern="1200" dirty="0" err="1" smtClean="0"/>
            <a:t>харчо­вої</a:t>
          </a:r>
          <a:r>
            <a:rPr lang="ru-RU" sz="2800" kern="1200" dirty="0" smtClean="0"/>
            <a:t> та </a:t>
          </a:r>
          <a:r>
            <a:rPr lang="ru-RU" sz="2800" kern="1200" dirty="0" err="1" smtClean="0"/>
            <a:t>харчосмакової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промисловості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0" y="299621"/>
        <a:ext cx="8568952" cy="3427580"/>
      </dsp:txXfrm>
    </dsp:sp>
    <dsp:sp modelId="{7F8255D1-18C5-4375-A088-E85D058C92BB}">
      <dsp:nvSpPr>
        <dsp:cNvPr id="0" name=""/>
        <dsp:cNvSpPr/>
      </dsp:nvSpPr>
      <dsp:spPr>
        <a:xfrm>
          <a:off x="0" y="3727202"/>
          <a:ext cx="8568952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96848-B989-447B-B3F8-9DCFE3E41254}">
      <dsp:nvSpPr>
        <dsp:cNvPr id="0" name=""/>
        <dsp:cNvSpPr/>
      </dsp:nvSpPr>
      <dsp:spPr>
        <a:xfrm>
          <a:off x="1625352" y="0"/>
          <a:ext cx="5112568" cy="511256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Високо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інтенсивне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сільськогосподарське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виробництво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поєднується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з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розвитком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усіх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підгалузей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харчової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промисловості</a:t>
          </a:r>
          <a:r>
            <a:rPr lang="ru-RU" sz="3000" kern="1200" dirty="0" smtClean="0"/>
            <a:t>.</a:t>
          </a:r>
          <a:endParaRPr lang="ru-RU" sz="3000" kern="1200" dirty="0"/>
        </a:p>
      </dsp:txBody>
      <dsp:txXfrm>
        <a:off x="1625352" y="0"/>
        <a:ext cx="5112568" cy="511256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D1ABAA-3913-4212-BCF2-44D1D59C40A5}">
      <dsp:nvSpPr>
        <dsp:cNvPr id="0" name=""/>
        <dsp:cNvSpPr/>
      </dsp:nvSpPr>
      <dsp:spPr>
        <a:xfrm>
          <a:off x="194421" y="266429"/>
          <a:ext cx="4795732" cy="47957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Перспективна модель </a:t>
          </a:r>
          <a:r>
            <a:rPr lang="ru-RU" sz="1700" kern="1200" dirty="0" err="1" smtClean="0"/>
            <a:t>Подільського</a:t>
          </a:r>
          <a:r>
            <a:rPr lang="ru-RU" sz="1700" kern="1200" dirty="0" smtClean="0"/>
            <a:t> комплексу — </a:t>
          </a:r>
          <a:r>
            <a:rPr lang="ru-RU" sz="1700" kern="1200" dirty="0" err="1" smtClean="0"/>
            <a:t>це</a:t>
          </a:r>
          <a:r>
            <a:rPr lang="ru-RU" sz="1700" kern="1200" dirty="0" smtClean="0"/>
            <a:t> комплекс </a:t>
          </a:r>
          <a:r>
            <a:rPr lang="ru-RU" sz="1700" kern="1200" dirty="0" err="1" smtClean="0"/>
            <a:t>галузей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які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найменше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або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незначно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забруднюють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природне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середовище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оскіль­ки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він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має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найнижче</a:t>
          </a:r>
          <a:r>
            <a:rPr lang="ru-RU" sz="1700" kern="1200" dirty="0" smtClean="0"/>
            <a:t> в </a:t>
          </a:r>
          <a:r>
            <a:rPr lang="ru-RU" sz="1700" kern="1200" dirty="0" err="1" smtClean="0"/>
            <a:t>Україні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антропогенно-техногенне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навантажен­ня</a:t>
          </a:r>
          <a:r>
            <a:rPr lang="ru-RU" sz="1700" kern="1200" dirty="0" smtClean="0"/>
            <a:t> на </a:t>
          </a:r>
          <a:r>
            <a:rPr lang="ru-RU" sz="1700" kern="1200" dirty="0" err="1" smtClean="0"/>
            <a:t>природне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середовище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найменший</a:t>
          </a:r>
          <a:r>
            <a:rPr lang="ru-RU" sz="1700" kern="1200" dirty="0" smtClean="0"/>
            <a:t> в </a:t>
          </a:r>
          <a:r>
            <a:rPr lang="ru-RU" sz="1700" kern="1200" dirty="0" err="1" smtClean="0"/>
            <a:t>Україні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рівень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його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промислового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радіоактивного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забруднення</a:t>
          </a:r>
          <a:r>
            <a:rPr lang="ru-RU" sz="1700" kern="1200" dirty="0" smtClean="0"/>
            <a:t>. </a:t>
          </a:r>
          <a:endParaRPr lang="ru-RU" sz="1700" kern="1200" dirty="0"/>
        </a:p>
      </dsp:txBody>
      <dsp:txXfrm>
        <a:off x="864095" y="831949"/>
        <a:ext cx="2765107" cy="3664692"/>
      </dsp:txXfrm>
    </dsp:sp>
    <dsp:sp modelId="{2CB41E77-67AD-4ECE-896E-02F7285B0933}">
      <dsp:nvSpPr>
        <dsp:cNvPr id="0" name=""/>
        <dsp:cNvSpPr/>
      </dsp:nvSpPr>
      <dsp:spPr>
        <a:xfrm>
          <a:off x="3650805" y="266429"/>
          <a:ext cx="4795732" cy="479573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Тому </a:t>
          </a:r>
          <a:r>
            <a:rPr lang="ru-RU" sz="1700" kern="1200" dirty="0" err="1" smtClean="0"/>
            <a:t>цей</a:t>
          </a:r>
          <a:r>
            <a:rPr lang="ru-RU" sz="1700" kern="1200" dirty="0" smtClean="0"/>
            <a:t> район </a:t>
          </a:r>
          <a:r>
            <a:rPr lang="ru-RU" sz="1700" kern="1200" dirty="0" err="1" smtClean="0"/>
            <a:t>доцільно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розвивати</a:t>
          </a:r>
          <a:r>
            <a:rPr lang="ru-RU" sz="1700" kern="1200" dirty="0" smtClean="0"/>
            <a:t> як </a:t>
          </a:r>
          <a:r>
            <a:rPr lang="ru-RU" sz="1700" kern="1200" dirty="0" err="1" smtClean="0"/>
            <a:t>сільськогосподарський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що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спеціалізувався</a:t>
          </a:r>
          <a:r>
            <a:rPr lang="ru-RU" sz="1700" kern="1200" dirty="0" smtClean="0"/>
            <a:t> б на </a:t>
          </a:r>
          <a:r>
            <a:rPr lang="ru-RU" sz="1700" kern="1200" dirty="0" err="1" smtClean="0"/>
            <a:t>виробництві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екологічно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чистої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високоякісної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вітамінізованої</a:t>
          </a:r>
          <a:r>
            <a:rPr lang="ru-RU" sz="1700" kern="1200" dirty="0" smtClean="0"/>
            <a:t> та </a:t>
          </a:r>
          <a:r>
            <a:rPr lang="ru-RU" sz="1700" kern="1200" dirty="0" err="1" smtClean="0"/>
            <a:t>дієтичної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продукції</a:t>
          </a:r>
          <a:r>
            <a:rPr lang="ru-RU" sz="1700" kern="1200" dirty="0" smtClean="0"/>
            <a:t> для </a:t>
          </a:r>
          <a:r>
            <a:rPr lang="ru-RU" sz="1700" kern="1200" dirty="0" err="1" smtClean="0"/>
            <a:t>дитячого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харчування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для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харчування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хворих</a:t>
          </a:r>
          <a:r>
            <a:rPr lang="ru-RU" sz="1700" kern="1200" dirty="0" smtClean="0"/>
            <a:t> у </a:t>
          </a:r>
          <a:r>
            <a:rPr lang="ru-RU" sz="1700" kern="1200" dirty="0" err="1" smtClean="0"/>
            <a:t>лікарнях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</a:t>
          </a:r>
          <a:r>
            <a:rPr lang="ru-RU" sz="1700" kern="1200" dirty="0" smtClean="0"/>
            <a:t> на курортах, а </a:t>
          </a:r>
          <a:r>
            <a:rPr lang="ru-RU" sz="1700" kern="1200" dirty="0" err="1" smtClean="0"/>
            <a:t>також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населення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що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проживає</a:t>
          </a:r>
          <a:r>
            <a:rPr lang="ru-RU" sz="1700" kern="1200" dirty="0" smtClean="0"/>
            <a:t> в зонах </a:t>
          </a:r>
          <a:r>
            <a:rPr lang="ru-RU" sz="1700" kern="1200" dirty="0" err="1" smtClean="0"/>
            <a:t>найбільшого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промислового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і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радіоактивного</a:t>
          </a:r>
          <a:r>
            <a:rPr lang="ru-RU" sz="1700" kern="1200" dirty="0" smtClean="0"/>
            <a:t> </a:t>
          </a:r>
          <a:r>
            <a:rPr lang="ru-RU" sz="1700" kern="1200" dirty="0" err="1" smtClean="0"/>
            <a:t>забруднення</a:t>
          </a:r>
          <a:r>
            <a:rPr lang="ru-RU" sz="1700" kern="1200" dirty="0" smtClean="0"/>
            <a:t>. </a:t>
          </a:r>
          <a:endParaRPr lang="ru-RU" sz="1700" kern="1200" dirty="0"/>
        </a:p>
      </dsp:txBody>
      <dsp:txXfrm>
        <a:off x="5011756" y="831949"/>
        <a:ext cx="2765107" cy="366469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A9AA214-67B5-41B3-A761-5B161978543B}">
      <dsp:nvSpPr>
        <dsp:cNvPr id="0" name=""/>
        <dsp:cNvSpPr/>
      </dsp:nvSpPr>
      <dsp:spPr>
        <a:xfrm>
          <a:off x="0" y="907300"/>
          <a:ext cx="8424936" cy="3369974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Наявність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значних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запасів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хімічної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сировини</a:t>
          </a:r>
          <a:r>
            <a:rPr lang="ru-RU" sz="2600" kern="1200" dirty="0" smtClean="0"/>
            <a:t> (</a:t>
          </a:r>
          <a:r>
            <a:rPr lang="ru-RU" sz="2600" kern="1200" dirty="0" err="1" smtClean="0"/>
            <a:t>самородної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сірки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калійної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солі</a:t>
          </a:r>
          <a:r>
            <a:rPr lang="ru-RU" sz="2600" kern="1200" dirty="0" smtClean="0"/>
            <a:t>), </a:t>
          </a:r>
          <a:r>
            <a:rPr lang="ru-RU" sz="2600" kern="1200" dirty="0" err="1" smtClean="0"/>
            <a:t>нафти</a:t>
          </a:r>
          <a:r>
            <a:rPr lang="en-US" sz="2600" kern="1200" dirty="0" smtClean="0"/>
            <a:t>,</a:t>
          </a:r>
          <a:r>
            <a:rPr lang="ru-RU" sz="2600" kern="1200" dirty="0" smtClean="0"/>
            <a:t> газу та </a:t>
          </a:r>
          <a:r>
            <a:rPr lang="ru-RU" sz="2600" kern="1200" dirty="0" err="1" smtClean="0"/>
            <a:t>глинистих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фарб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зумовила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досить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високий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розвиток</a:t>
          </a:r>
          <a:r>
            <a:rPr lang="ru-RU" sz="2600" kern="1200" dirty="0" smtClean="0"/>
            <a:t> у </a:t>
          </a:r>
          <a:r>
            <a:rPr lang="ru-RU" sz="2600" kern="1200" dirty="0" err="1" smtClean="0"/>
            <a:t>ньому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хімічної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промисловості</a:t>
          </a:r>
          <a:r>
            <a:rPr lang="ru-RU" sz="2600" kern="1200" dirty="0" smtClean="0"/>
            <a:t>, а </a:t>
          </a:r>
          <a:r>
            <a:rPr lang="ru-RU" sz="2600" kern="1200" dirty="0" err="1" smtClean="0"/>
            <a:t>відповідно</a:t>
          </a:r>
          <a:r>
            <a:rPr lang="ru-RU" sz="2600" kern="1200" dirty="0" smtClean="0"/>
            <a:t> — </a:t>
          </a:r>
          <a:r>
            <a:rPr lang="ru-RU" sz="2600" kern="1200" dirty="0" err="1" smtClean="0"/>
            <a:t>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досить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високе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забруднення</a:t>
          </a:r>
          <a:r>
            <a:rPr lang="ru-RU" sz="2600" kern="1200" dirty="0" smtClean="0"/>
            <a:t> природного </a:t>
          </a:r>
          <a:r>
            <a:rPr lang="ru-RU" sz="2600" kern="1200" dirty="0" err="1" smtClean="0"/>
            <a:t>середовища</a:t>
          </a:r>
          <a:r>
            <a:rPr lang="ru-RU" sz="2600" kern="1200" dirty="0" smtClean="0"/>
            <a:t>.</a:t>
          </a:r>
          <a:endParaRPr lang="ru-RU" sz="2600" kern="1200" dirty="0"/>
        </a:p>
      </dsp:txBody>
      <dsp:txXfrm>
        <a:off x="0" y="907300"/>
        <a:ext cx="8424936" cy="33699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6B56E-9F05-4D03-B080-DAC94D4EC0DB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2699E-97AF-40B8-B708-5CA02280AA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912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610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900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02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9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2202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747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2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43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6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21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676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B784-2E75-4123-928E-1087A4ABE0CF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2E44C-ADD7-4004-97AE-7B294AD8FF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0926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Територіально-виробничі комплекси України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5112568" cy="345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3.Виробнича інфраструктура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323528" y="1268760"/>
            <a:ext cx="8712968" cy="5472608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 </a:t>
            </a:r>
            <a:r>
              <a:rPr lang="ru-RU" b="1" dirty="0" err="1"/>
              <a:t>структурі</a:t>
            </a:r>
            <a:r>
              <a:rPr lang="ru-RU" b="1" dirty="0"/>
              <a:t> </a:t>
            </a:r>
            <a:r>
              <a:rPr lang="ru-RU" b="1" dirty="0" err="1"/>
              <a:t>виробничого</a:t>
            </a:r>
            <a:r>
              <a:rPr lang="ru-RU" b="1" dirty="0"/>
              <a:t> комплексу </a:t>
            </a:r>
            <a:r>
              <a:rPr lang="ru-RU" b="1" dirty="0" err="1"/>
              <a:t>особливу</a:t>
            </a:r>
            <a:r>
              <a:rPr lang="ru-RU" b="1" dirty="0"/>
              <a:t> роль </a:t>
            </a:r>
            <a:r>
              <a:rPr lang="ru-RU" b="1" dirty="0" err="1"/>
              <a:t>відіграють</a:t>
            </a:r>
            <a:r>
              <a:rPr lang="ru-RU" b="1" dirty="0"/>
              <a:t> </a:t>
            </a:r>
            <a:r>
              <a:rPr lang="ru-RU" b="1" u="sng" dirty="0" err="1"/>
              <a:t>виробничо-інфраструктурні</a:t>
            </a:r>
            <a:r>
              <a:rPr lang="ru-RU" b="1" u="sng" dirty="0"/>
              <a:t> </a:t>
            </a:r>
            <a:r>
              <a:rPr lang="ru-RU" b="1" u="sng" dirty="0" err="1"/>
              <a:t>галузі</a:t>
            </a:r>
            <a:r>
              <a:rPr lang="ru-RU" b="1" dirty="0"/>
              <a:t>, 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забезпечують</a:t>
            </a:r>
            <a:r>
              <a:rPr lang="ru-RU" b="1" dirty="0"/>
              <a:t> </a:t>
            </a:r>
            <a:r>
              <a:rPr lang="ru-RU" b="1" dirty="0" err="1"/>
              <a:t>базові</a:t>
            </a:r>
            <a:r>
              <a:rPr lang="ru-RU" b="1" dirty="0"/>
              <a:t> </a:t>
            </a:r>
            <a:r>
              <a:rPr lang="ru-RU" b="1" dirty="0" err="1"/>
              <a:t>галузі</a:t>
            </a:r>
            <a:r>
              <a:rPr lang="ru-RU" b="1" dirty="0"/>
              <a:t> </a:t>
            </a:r>
            <a:r>
              <a:rPr lang="ru-RU" b="1" dirty="0" err="1"/>
              <a:t>виробництва</a:t>
            </a:r>
            <a:r>
              <a:rPr lang="ru-RU" b="1" dirty="0"/>
              <a:t> </a:t>
            </a:r>
            <a:r>
              <a:rPr lang="ru-RU" b="1" dirty="0" err="1"/>
              <a:t>виробничими</a:t>
            </a:r>
            <a:r>
              <a:rPr lang="ru-RU" b="1" dirty="0"/>
              <a:t> </a:t>
            </a:r>
            <a:r>
              <a:rPr lang="ru-RU" b="1" dirty="0" err="1"/>
              <a:t>послугами</a:t>
            </a:r>
            <a:r>
              <a:rPr lang="ru-RU" b="1" dirty="0"/>
              <a:t>. У </a:t>
            </a:r>
            <a:r>
              <a:rPr lang="ru-RU" b="1" dirty="0" err="1"/>
              <a:t>суспільному</a:t>
            </a:r>
            <a:r>
              <a:rPr lang="ru-RU" b="1" dirty="0"/>
              <a:t> </a:t>
            </a:r>
            <a:r>
              <a:rPr lang="ru-RU" b="1" dirty="0" err="1"/>
              <a:t>виробництві</a:t>
            </a:r>
            <a:r>
              <a:rPr lang="ru-RU" b="1" dirty="0"/>
              <a:t> </a:t>
            </a:r>
            <a:r>
              <a:rPr lang="ru-RU" b="1" dirty="0" err="1"/>
              <a:t>виробнича</a:t>
            </a:r>
            <a:r>
              <a:rPr lang="ru-RU" b="1" dirty="0"/>
              <a:t> </a:t>
            </a:r>
            <a:r>
              <a:rPr lang="ru-RU" b="1" dirty="0" err="1"/>
              <a:t>інфраструктура</a:t>
            </a:r>
            <a:r>
              <a:rPr lang="ru-RU" b="1" dirty="0"/>
              <a:t> </a:t>
            </a:r>
            <a:r>
              <a:rPr lang="ru-RU" b="1" dirty="0" err="1"/>
              <a:t>забезпечує</a:t>
            </a:r>
            <a:r>
              <a:rPr lang="ru-RU" b="1" dirty="0"/>
              <a:t> </a:t>
            </a:r>
            <a:r>
              <a:rPr lang="ru-RU" b="1" dirty="0" err="1"/>
              <a:t>економічно</a:t>
            </a:r>
            <a:r>
              <a:rPr lang="ru-RU" b="1" dirty="0"/>
              <a:t> </a:t>
            </a:r>
            <a:r>
              <a:rPr lang="ru-RU" b="1" dirty="0" err="1"/>
              <a:t>ефективний</a:t>
            </a:r>
            <a:r>
              <a:rPr lang="ru-RU" b="1" dirty="0"/>
              <a:t>, </a:t>
            </a:r>
            <a:r>
              <a:rPr lang="ru-RU" b="1" dirty="0" err="1"/>
              <a:t>швидкий</a:t>
            </a:r>
            <a:r>
              <a:rPr lang="ru-RU" b="1" dirty="0"/>
              <a:t> та </a:t>
            </a:r>
            <a:r>
              <a:rPr lang="ru-RU" b="1" dirty="0" err="1"/>
              <a:t>якісний</a:t>
            </a:r>
            <a:r>
              <a:rPr lang="ru-RU" b="1" dirty="0"/>
              <a:t> </a:t>
            </a:r>
            <a:r>
              <a:rPr lang="ru-RU" b="1" dirty="0" err="1"/>
              <a:t>прискорений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</a:t>
            </a:r>
            <a:r>
              <a:rPr lang="ru-RU" b="1" dirty="0" err="1"/>
              <a:t>обігу</a:t>
            </a:r>
            <a:r>
              <a:rPr lang="ru-RU" b="1" dirty="0"/>
              <a:t> та </a:t>
            </a:r>
            <a:r>
              <a:rPr lang="ru-RU" b="1" dirty="0" err="1"/>
              <a:t>споживання</a:t>
            </a:r>
            <a:r>
              <a:rPr lang="ru-RU" b="1" dirty="0"/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36892891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Територіально</a:t>
            </a:r>
            <a:r>
              <a:rPr lang="ru-RU" dirty="0" smtClean="0"/>
              <a:t> - </a:t>
            </a:r>
            <a:r>
              <a:rPr lang="ru-RU" dirty="0" err="1"/>
              <a:t>виробничі</a:t>
            </a:r>
            <a:r>
              <a:rPr lang="ru-RU" dirty="0"/>
              <a:t> </a:t>
            </a:r>
            <a:r>
              <a:rPr lang="ru-RU" dirty="0" err="1"/>
              <a:t>комплекси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11256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u="sng" dirty="0" smtClean="0"/>
              <a:t>1.Донецький (Донецька, Луганська обл.)</a:t>
            </a:r>
          </a:p>
          <a:p>
            <a:pPr marL="0" indent="0">
              <a:buNone/>
            </a:pPr>
            <a:r>
              <a:rPr lang="ru-RU" dirty="0" smtClean="0"/>
              <a:t>  В </a:t>
            </a:r>
            <a:r>
              <a:rPr lang="ru-RU" dirty="0" err="1"/>
              <a:t>Донецькій</a:t>
            </a:r>
            <a:r>
              <a:rPr lang="ru-RU" dirty="0"/>
              <a:t> і </a:t>
            </a:r>
            <a:r>
              <a:rPr lang="ru-RU" dirty="0" err="1"/>
              <a:t>Луганській</a:t>
            </a:r>
            <a:r>
              <a:rPr lang="ru-RU" dirty="0"/>
              <a:t> областях </a:t>
            </a:r>
            <a:r>
              <a:rPr lang="ru-RU" dirty="0" err="1"/>
              <a:t>знаходяться</a:t>
            </a:r>
            <a:r>
              <a:rPr lang="ru-RU" dirty="0"/>
              <a:t> 1200 </a:t>
            </a:r>
            <a:r>
              <a:rPr lang="ru-RU" dirty="0" err="1"/>
              <a:t>териконів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900 </a:t>
            </a:r>
            <a:r>
              <a:rPr lang="ru-RU" dirty="0" err="1"/>
              <a:t>горять</a:t>
            </a:r>
            <a:r>
              <a:rPr lang="ru-RU" dirty="0"/>
              <a:t>.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 smtClean="0"/>
              <a:t>складування</a:t>
            </a:r>
            <a:r>
              <a:rPr lang="ru-RU" dirty="0" smtClean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уже давно </a:t>
            </a:r>
            <a:r>
              <a:rPr lang="ru-RU" dirty="0" err="1"/>
              <a:t>вичерпано</a:t>
            </a:r>
            <a:r>
              <a:rPr lang="ru-RU" dirty="0"/>
              <a:t>. </a:t>
            </a:r>
            <a:r>
              <a:rPr lang="ru-RU" dirty="0" err="1"/>
              <a:t>Щороку</a:t>
            </a:r>
            <a:r>
              <a:rPr lang="ru-RU" dirty="0"/>
              <a:t> до </a:t>
            </a:r>
            <a:r>
              <a:rPr lang="ru-RU" dirty="0" err="1"/>
              <a:t>річок</a:t>
            </a:r>
            <a:r>
              <a:rPr lang="ru-RU" dirty="0"/>
              <a:t> і </a:t>
            </a:r>
            <a:r>
              <a:rPr lang="ru-RU" dirty="0" err="1"/>
              <a:t>водойм</a:t>
            </a:r>
            <a:r>
              <a:rPr lang="ru-RU" dirty="0"/>
              <a:t> </a:t>
            </a:r>
            <a:r>
              <a:rPr lang="ru-RU" dirty="0" err="1"/>
              <a:t>скидається</a:t>
            </a:r>
            <a:r>
              <a:rPr lang="ru-RU" dirty="0"/>
              <a:t> 3200 млн. м</a:t>
            </a:r>
            <a:r>
              <a:rPr lang="ru-RU" baseline="30000" dirty="0"/>
              <a:t>3</a:t>
            </a:r>
            <a:r>
              <a:rPr lang="ru-RU" dirty="0"/>
              <a:t> </a:t>
            </a:r>
            <a:r>
              <a:rPr lang="ru-RU" dirty="0" err="1"/>
              <a:t>забрудненої</a:t>
            </a:r>
            <a:r>
              <a:rPr lang="ru-RU" dirty="0"/>
              <a:t> </a:t>
            </a:r>
            <a:r>
              <a:rPr lang="ru-RU" dirty="0" smtClean="0"/>
              <a:t>води.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природного </a:t>
            </a:r>
            <a:r>
              <a:rPr lang="ru-RU" dirty="0" err="1" smtClean="0"/>
              <a:t>середовища</a:t>
            </a:r>
            <a:r>
              <a:rPr lang="ru-RU" dirty="0" smtClean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граничне</a:t>
            </a:r>
            <a:r>
              <a:rPr lang="ru-RU" dirty="0"/>
              <a:t> </a:t>
            </a:r>
            <a:r>
              <a:rPr lang="ru-RU" dirty="0" err="1"/>
              <a:t>допустимі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в </a:t>
            </a:r>
            <a:r>
              <a:rPr lang="ru-RU" dirty="0" smtClean="0"/>
              <a:t>25—30 </a:t>
            </a:r>
            <a:r>
              <a:rPr lang="ru-RU" dirty="0" err="1"/>
              <a:t>разів</a:t>
            </a:r>
            <a:r>
              <a:rPr lang="ru-RU" dirty="0"/>
              <a:t>, а по </a:t>
            </a:r>
            <a:r>
              <a:rPr lang="ru-RU" dirty="0" err="1"/>
              <a:t>де­яких</a:t>
            </a:r>
            <a:r>
              <a:rPr lang="ru-RU" dirty="0"/>
              <a:t> </a:t>
            </a:r>
            <a:r>
              <a:rPr lang="ru-RU" dirty="0" err="1"/>
              <a:t>інгредієнтах</a:t>
            </a:r>
            <a:r>
              <a:rPr lang="ru-RU" dirty="0"/>
              <a:t> — </a:t>
            </a:r>
            <a:r>
              <a:rPr lang="ru-RU" dirty="0" err="1"/>
              <a:t>навіть</a:t>
            </a:r>
            <a:r>
              <a:rPr lang="ru-RU" dirty="0"/>
              <a:t> у 100 </a:t>
            </a:r>
            <a:r>
              <a:rPr lang="ru-RU" dirty="0" err="1"/>
              <a:t>разів</a:t>
            </a:r>
            <a:r>
              <a:rPr lang="ru-RU" dirty="0"/>
              <a:t>. За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показниками</a:t>
            </a:r>
            <a:r>
              <a:rPr lang="ru-RU" dirty="0"/>
              <a:t> </a:t>
            </a:r>
            <a:r>
              <a:rPr lang="ru-RU" dirty="0" err="1"/>
              <a:t>Донбас</a:t>
            </a:r>
            <a:r>
              <a:rPr lang="ru-RU" dirty="0"/>
              <a:t> </a:t>
            </a:r>
            <a:r>
              <a:rPr lang="ru-RU" dirty="0" err="1"/>
              <a:t>посідає</a:t>
            </a:r>
            <a:r>
              <a:rPr lang="ru-RU" dirty="0"/>
              <a:t> 1-е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опинився</a:t>
            </a:r>
            <a:r>
              <a:rPr lang="ru-RU" dirty="0"/>
              <a:t> у </a:t>
            </a:r>
            <a:r>
              <a:rPr lang="ru-RU" dirty="0" err="1"/>
              <a:t>найважчому</a:t>
            </a:r>
            <a:r>
              <a:rPr lang="ru-RU" dirty="0"/>
              <a:t>, </a:t>
            </a:r>
            <a:r>
              <a:rPr lang="ru-RU" dirty="0" err="1"/>
              <a:t>кризовому</a:t>
            </a:r>
            <a:r>
              <a:rPr lang="ru-RU" dirty="0"/>
              <a:t> </a:t>
            </a:r>
            <a:r>
              <a:rPr lang="ru-RU" dirty="0" err="1"/>
              <a:t>становищі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26132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Проблема: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err="1"/>
              <a:t>Застаріле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відсталі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низький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НТП стали </a:t>
            </a:r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/>
              <a:t>причинами не комплексного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надміру</a:t>
            </a:r>
            <a:r>
              <a:rPr lang="ru-RU" dirty="0"/>
              <a:t> </a:t>
            </a:r>
            <a:r>
              <a:rPr lang="ru-RU" dirty="0" smtClean="0"/>
              <a:t>великих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 і </a:t>
            </a:r>
            <a:r>
              <a:rPr lang="ru-RU" dirty="0" err="1"/>
              <a:t>випуску</a:t>
            </a:r>
            <a:r>
              <a:rPr lang="ru-RU" dirty="0"/>
              <a:t> </a:t>
            </a:r>
            <a:r>
              <a:rPr lang="ru-RU" dirty="0" err="1"/>
              <a:t>низькоякісної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71965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Вирішення: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Д</a:t>
            </a:r>
            <a:r>
              <a:rPr lang="ru-RU" dirty="0" smtClean="0">
                <a:solidFill>
                  <a:schemeClr val="bg1"/>
                </a:solidFill>
              </a:rPr>
              <a:t>ля </a:t>
            </a:r>
            <a:r>
              <a:rPr lang="ru-RU" dirty="0" err="1">
                <a:solidFill>
                  <a:schemeClr val="bg1"/>
                </a:solidFill>
              </a:rPr>
              <a:t>Донбасу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матимуть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насамперед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інвентаризація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нагромаджених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промислових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відходів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встановлення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складі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корисних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компонентів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можуть</a:t>
            </a:r>
            <a:r>
              <a:rPr lang="ru-RU" dirty="0">
                <a:solidFill>
                  <a:schemeClr val="bg1"/>
                </a:solidFill>
              </a:rPr>
              <a:t> бути </a:t>
            </a:r>
            <a:r>
              <a:rPr lang="ru-RU" dirty="0" err="1">
                <a:solidFill>
                  <a:schemeClr val="bg1"/>
                </a:solidFill>
              </a:rPr>
              <a:t>використані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вторинна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сировина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Згодом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необхідно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технології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утилізації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використання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відходів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Наявність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териконів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відвалів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флотаційних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хвостів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наслідком</a:t>
            </a:r>
            <a:r>
              <a:rPr lang="ru-RU" dirty="0">
                <a:solidFill>
                  <a:schemeClr val="bg1"/>
                </a:solidFill>
              </a:rPr>
              <a:t> не комплексного </a:t>
            </a:r>
            <a:r>
              <a:rPr lang="ru-RU" dirty="0" err="1">
                <a:solidFill>
                  <a:schemeClr val="bg1"/>
                </a:solidFill>
              </a:rPr>
              <a:t>використан­ня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сировини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160492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12974"/>
          </a:xfrm>
        </p:spPr>
        <p:txBody>
          <a:bodyPr>
            <a:noAutofit/>
          </a:bodyPr>
          <a:lstStyle/>
          <a:p>
            <a:r>
              <a:rPr lang="uk-UA" sz="3200" u="sng" dirty="0" smtClean="0"/>
              <a:t>2.Придніпровський (Дніпропетровська, Запорізька обл.)</a:t>
            </a:r>
            <a:endParaRPr lang="ru-RU" sz="3200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48857437"/>
              </p:ext>
            </p:extLst>
          </p:nvPr>
        </p:nvGraphicFramePr>
        <p:xfrm>
          <a:off x="457200" y="1412776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99463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409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Проблема: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скупченість</a:t>
            </a:r>
            <a:r>
              <a:rPr lang="ru-RU" dirty="0"/>
              <a:t> у </a:t>
            </a:r>
            <a:r>
              <a:rPr lang="ru-RU" dirty="0" err="1"/>
              <a:t>Придніпров'ї</a:t>
            </a:r>
            <a:r>
              <a:rPr lang="ru-RU" dirty="0"/>
              <a:t> </a:t>
            </a:r>
            <a:r>
              <a:rPr lang="ru-RU" dirty="0" err="1"/>
              <a:t>промислових</a:t>
            </a:r>
            <a:r>
              <a:rPr lang="ru-RU" dirty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без </a:t>
            </a:r>
            <a:r>
              <a:rPr lang="ru-RU" dirty="0" err="1"/>
              <a:t>економічної</a:t>
            </a:r>
            <a:r>
              <a:rPr lang="ru-RU" dirty="0"/>
              <a:t>, </a:t>
            </a:r>
            <a:r>
              <a:rPr lang="ru-RU" dirty="0" err="1"/>
              <a:t>технологічної</a:t>
            </a:r>
            <a:r>
              <a:rPr lang="ru-RU" dirty="0"/>
              <a:t>, </a:t>
            </a:r>
            <a:r>
              <a:rPr lang="ru-RU" dirty="0" err="1"/>
              <a:t>організаційної</a:t>
            </a:r>
            <a:r>
              <a:rPr lang="ru-RU" dirty="0"/>
              <a:t> та </a:t>
            </a:r>
            <a:r>
              <a:rPr lang="ru-RU" dirty="0" err="1"/>
              <a:t>транспортної</a:t>
            </a:r>
            <a:r>
              <a:rPr lang="ru-RU" dirty="0"/>
              <a:t> </a:t>
            </a:r>
            <a:r>
              <a:rPr lang="ru-RU" dirty="0" err="1"/>
              <a:t>взаємо</a:t>
            </a:r>
            <a:r>
              <a:rPr lang="ru-RU" dirty="0"/>
              <a:t> </a:t>
            </a:r>
            <a:r>
              <a:rPr lang="ru-RU" dirty="0" err="1"/>
              <a:t>ув'язки</a:t>
            </a:r>
            <a:r>
              <a:rPr lang="ru-RU" dirty="0"/>
              <a:t> </a:t>
            </a:r>
            <a:r>
              <a:rPr lang="ru-RU" dirty="0" err="1"/>
              <a:t>зумовила</a:t>
            </a:r>
            <a:r>
              <a:rPr lang="ru-RU" dirty="0"/>
              <a:t> </a:t>
            </a:r>
            <a:r>
              <a:rPr lang="ru-RU" dirty="0" err="1"/>
              <a:t>настільки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антропогенно-техногенне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надалі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район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перетворитися</a:t>
            </a:r>
            <a:r>
              <a:rPr lang="ru-RU" dirty="0"/>
              <a:t> на </a:t>
            </a:r>
            <a:r>
              <a:rPr lang="ru-RU" dirty="0" err="1"/>
              <a:t>другий</a:t>
            </a:r>
            <a:r>
              <a:rPr lang="ru-RU" dirty="0"/>
              <a:t> </a:t>
            </a:r>
            <a:r>
              <a:rPr lang="ru-RU" dirty="0" err="1"/>
              <a:t>Чорнобиль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3131906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12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Вирішення: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Конструювання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 </a:t>
            </a:r>
            <a:r>
              <a:rPr lang="ru-RU" dirty="0" err="1"/>
              <a:t>перспективних</a:t>
            </a:r>
            <a:r>
              <a:rPr lang="ru-RU" dirty="0"/>
              <a:t> </a:t>
            </a:r>
            <a:r>
              <a:rPr lang="ru-RU" dirty="0" err="1"/>
              <a:t>функціонально-компонентної</a:t>
            </a:r>
            <a:r>
              <a:rPr lang="ru-RU" dirty="0"/>
              <a:t> та </a:t>
            </a:r>
            <a:r>
              <a:rPr lang="ru-RU" dirty="0" err="1"/>
              <a:t>територіальної</a:t>
            </a:r>
            <a:r>
              <a:rPr lang="ru-RU" dirty="0"/>
              <a:t> структур </a:t>
            </a:r>
            <a:r>
              <a:rPr lang="ru-RU" dirty="0" err="1"/>
              <a:t>Придніпровського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району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вироб­ничих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 дозволять </a:t>
            </a:r>
            <a:r>
              <a:rPr lang="ru-RU" dirty="0" err="1"/>
              <a:t>досягти</a:t>
            </a:r>
            <a:r>
              <a:rPr lang="ru-RU" dirty="0"/>
              <a:t> оптимального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і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параметрів</a:t>
            </a:r>
            <a:r>
              <a:rPr lang="ru-RU" dirty="0"/>
              <a:t> </a:t>
            </a:r>
            <a:r>
              <a:rPr lang="ru-RU" dirty="0" err="1"/>
              <a:t>комплексо</a:t>
            </a:r>
            <a:r>
              <a:rPr lang="ru-RU" dirty="0"/>
              <a:t> </a:t>
            </a:r>
            <a:r>
              <a:rPr lang="ru-RU" dirty="0" err="1"/>
              <a:t>утворюючих</a:t>
            </a:r>
            <a:r>
              <a:rPr lang="ru-RU" dirty="0"/>
              <a:t> </a:t>
            </a:r>
            <a:r>
              <a:rPr lang="ru-RU" dirty="0" err="1"/>
              <a:t>виробництв</a:t>
            </a:r>
            <a:r>
              <a:rPr lang="ru-RU" dirty="0"/>
              <a:t>,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/>
              <a:t>повніше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, </a:t>
            </a:r>
            <a:r>
              <a:rPr lang="ru-RU" dirty="0" err="1"/>
              <a:t>утилізацію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, </a:t>
            </a:r>
            <a:r>
              <a:rPr lang="ru-RU" dirty="0" err="1"/>
              <a:t>безперервність</a:t>
            </a:r>
            <a:r>
              <a:rPr lang="ru-RU" dirty="0"/>
              <a:t> і </a:t>
            </a:r>
            <a:r>
              <a:rPr lang="ru-RU" dirty="0" err="1"/>
              <a:t>синхронність</a:t>
            </a:r>
            <a:r>
              <a:rPr lang="ru-RU" dirty="0"/>
              <a:t>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циклів</a:t>
            </a:r>
            <a:r>
              <a:rPr lang="ru-RU" dirty="0"/>
              <a:t>, </a:t>
            </a:r>
            <a:r>
              <a:rPr lang="ru-RU" dirty="0" err="1"/>
              <a:t>істотно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smtClean="0"/>
              <a:t>ефективність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465592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864096"/>
          </a:xfrm>
        </p:spPr>
        <p:txBody>
          <a:bodyPr>
            <a:normAutofit fontScale="90000"/>
          </a:bodyPr>
          <a:lstStyle/>
          <a:p>
            <a:r>
              <a:rPr lang="uk-UA" sz="3200" u="sng" dirty="0" smtClean="0"/>
              <a:t>3.Північно-Східний (Харківська, Полтавська, Сумська обл.)</a:t>
            </a:r>
            <a:endParaRPr lang="ru-RU" sz="3200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22338754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54577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70992"/>
          </a:xfrm>
        </p:spPr>
        <p:txBody>
          <a:bodyPr>
            <a:noAutofit/>
          </a:bodyPr>
          <a:lstStyle/>
          <a:p>
            <a:r>
              <a:rPr lang="uk-UA" sz="3200" u="sng" dirty="0" smtClean="0"/>
              <a:t>4.Південний (Одеська, Миколаївська, Херсонська обл., АР Крим)</a:t>
            </a:r>
            <a:endParaRPr lang="ru-RU" sz="3200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53636706"/>
              </p:ext>
            </p:extLst>
          </p:nvPr>
        </p:nvGraphicFramePr>
        <p:xfrm>
          <a:off x="251520" y="1196752"/>
          <a:ext cx="843528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266328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36C7B-41AB-4336-A226-408F9DDF6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6536C7B-41AB-4336-A226-408F9DDF6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0A020-D23F-4138-9852-C2313D40E7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020A020-D23F-4138-9852-C2313D40E7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747CB0-7060-4DDE-904E-AFFDEC781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E747CB0-7060-4DDE-904E-AFFDEC781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CD540-E7CA-4AC6-9DB7-EF35925AB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A9CD540-E7CA-4AC6-9DB7-EF35925AB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57D9A0-76C4-481C-9E62-2AC6138E7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657D9A0-76C4-481C-9E62-2AC6138E7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4C07F-9B0E-4E99-802A-EE371DB834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A64C07F-9B0E-4E99-802A-EE371DB834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697310" y="1268760"/>
            <a:ext cx="8064896" cy="5256584"/>
          </a:xfrm>
          <a:prstGeom prst="vertic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err="1"/>
              <a:t>Досягнення</a:t>
            </a:r>
            <a:r>
              <a:rPr lang="ru-RU" sz="4000" dirty="0"/>
              <a:t> </a:t>
            </a:r>
            <a:r>
              <a:rPr lang="ru-RU" sz="4000" dirty="0" err="1"/>
              <a:t>повної</a:t>
            </a:r>
            <a:r>
              <a:rPr lang="ru-RU" sz="4000" dirty="0"/>
              <a:t> </a:t>
            </a:r>
            <a:r>
              <a:rPr lang="ru-RU" sz="4000" dirty="0" err="1"/>
              <a:t>комплексності</a:t>
            </a:r>
            <a:r>
              <a:rPr lang="ru-RU" sz="4000" dirty="0"/>
              <a:t> району </a:t>
            </a:r>
            <a:r>
              <a:rPr lang="ru-RU" sz="4000" dirty="0" err="1"/>
              <a:t>може</a:t>
            </a:r>
            <a:r>
              <a:rPr lang="ru-RU" sz="4000" dirty="0"/>
              <a:t> бути </a:t>
            </a:r>
            <a:r>
              <a:rPr lang="ru-RU" sz="4000" dirty="0" err="1"/>
              <a:t>забезпечене</a:t>
            </a:r>
            <a:r>
              <a:rPr lang="ru-RU" sz="4000" dirty="0"/>
              <a:t> за </a:t>
            </a:r>
            <a:r>
              <a:rPr lang="ru-RU" sz="4000" dirty="0" err="1"/>
              <a:t>умови</a:t>
            </a:r>
            <a:r>
              <a:rPr lang="ru-RU" sz="4000" dirty="0"/>
              <a:t> </a:t>
            </a:r>
            <a:r>
              <a:rPr lang="ru-RU" sz="4000" dirty="0" err="1"/>
              <a:t>розвитку</a:t>
            </a:r>
            <a:r>
              <a:rPr lang="ru-RU" sz="4000" dirty="0"/>
              <a:t> </a:t>
            </a:r>
            <a:r>
              <a:rPr lang="ru-RU" sz="4000" dirty="0" err="1"/>
              <a:t>всіх</a:t>
            </a:r>
            <a:r>
              <a:rPr lang="ru-RU" sz="4000" dirty="0"/>
              <a:t> </a:t>
            </a:r>
            <a:r>
              <a:rPr lang="ru-RU" sz="4000" dirty="0" err="1"/>
              <a:t>підгалузей</a:t>
            </a:r>
            <a:r>
              <a:rPr lang="ru-RU" sz="4000" dirty="0"/>
              <a:t> </a:t>
            </a:r>
            <a:r>
              <a:rPr lang="ru-RU" sz="4000" dirty="0" err="1"/>
              <a:t>харчової</a:t>
            </a:r>
            <a:r>
              <a:rPr lang="ru-RU" sz="4000" dirty="0"/>
              <a:t> та </a:t>
            </a:r>
            <a:r>
              <a:rPr lang="ru-RU" sz="4000" dirty="0" err="1"/>
              <a:t>легкої</a:t>
            </a:r>
            <a:r>
              <a:rPr lang="ru-RU" sz="4000" dirty="0"/>
              <a:t> </a:t>
            </a:r>
            <a:r>
              <a:rPr lang="ru-RU" sz="4000" dirty="0" err="1"/>
              <a:t>промисловості</a:t>
            </a:r>
            <a:r>
              <a:rPr lang="ru-RU" sz="4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447" y="188640"/>
            <a:ext cx="7934622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dirty="0" smtClean="0"/>
              <a:t>Перспективи: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2098267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4000" b="1" dirty="0" err="1"/>
              <a:t>Поняття</a:t>
            </a:r>
            <a:r>
              <a:rPr lang="ru-RU" sz="4000" b="1" dirty="0"/>
              <a:t>, </a:t>
            </a:r>
            <a:r>
              <a:rPr lang="ru-RU" sz="4000" b="1" dirty="0" err="1"/>
              <a:t>сутність</a:t>
            </a:r>
            <a:r>
              <a:rPr lang="ru-RU" sz="4000" b="1" dirty="0"/>
              <a:t> та </a:t>
            </a:r>
            <a:r>
              <a:rPr lang="ru-RU" sz="4000" b="1" dirty="0" err="1"/>
              <a:t>складові</a:t>
            </a:r>
            <a:r>
              <a:rPr lang="ru-RU" sz="4000" b="1" dirty="0"/>
              <a:t> </a:t>
            </a:r>
            <a:r>
              <a:rPr lang="ru-RU" sz="4000" b="1" dirty="0" err="1"/>
              <a:t>виробничого</a:t>
            </a:r>
            <a:r>
              <a:rPr lang="ru-RU" sz="4000" b="1" dirty="0"/>
              <a:t> комплексу та </a:t>
            </a:r>
            <a:r>
              <a:rPr lang="ru-RU" sz="4000" b="1" dirty="0" err="1"/>
              <a:t>виробничої</a:t>
            </a:r>
            <a:r>
              <a:rPr lang="ru-RU" sz="4000" b="1" dirty="0"/>
              <a:t> </a:t>
            </a:r>
            <a:r>
              <a:rPr lang="ru-RU" sz="4000" b="1" dirty="0" err="1"/>
              <a:t>інфраструктури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04865"/>
            <a:ext cx="8229600" cy="38164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err="1"/>
              <a:t>Виробничий</a:t>
            </a:r>
            <a:r>
              <a:rPr lang="ru-RU" b="1" dirty="0"/>
              <a:t> комплекс</a:t>
            </a:r>
            <a:r>
              <a:rPr lang="ru-RU" dirty="0"/>
              <a:t>, як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 smtClean="0"/>
              <a:t>економіки</a:t>
            </a:r>
            <a:r>
              <a:rPr lang="ru-RU" dirty="0"/>
              <a:t>,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цілісну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, </a:t>
            </a:r>
            <a:r>
              <a:rPr lang="ru-RU" dirty="0" err="1"/>
              <a:t>поєднаних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 smtClean="0"/>
              <a:t>інфраструктури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організаційною</a:t>
            </a:r>
            <a:r>
              <a:rPr lang="ru-RU" dirty="0"/>
              <a:t> системою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господарством</a:t>
            </a:r>
            <a:r>
              <a:rPr lang="ru-RU" dirty="0"/>
              <a:t>. </a:t>
            </a:r>
          </a:p>
        </p:txBody>
      </p:sp>
    </p:spTree>
    <p:extLst>
      <p:ext uri="{BB962C8B-B14F-4D97-AF65-F5344CB8AC3E}">
        <p14:creationId xmlns="" xmlns:p14="http://schemas.microsoft.com/office/powerpoint/2010/main" val="427418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txBody>
          <a:bodyPr>
            <a:noAutofit/>
          </a:bodyPr>
          <a:lstStyle/>
          <a:p>
            <a:r>
              <a:rPr lang="uk-UA" sz="3200" u="sng" dirty="0" smtClean="0"/>
              <a:t>5.Західно-Поліський (Волинська, Рівненська обл.)</a:t>
            </a:r>
            <a:endParaRPr lang="ru-RU" sz="32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В</a:t>
            </a:r>
            <a:r>
              <a:rPr lang="ru-RU" dirty="0" err="1" smtClean="0"/>
              <a:t>исоко</a:t>
            </a:r>
            <a:r>
              <a:rPr lang="ru-RU" dirty="0" smtClean="0"/>
              <a:t> </a:t>
            </a:r>
            <a:r>
              <a:rPr lang="ru-RU" dirty="0" err="1" smtClean="0"/>
              <a:t>розвинуті</a:t>
            </a:r>
            <a:r>
              <a:rPr lang="ru-RU" dirty="0" smtClean="0"/>
              <a:t> легка, </a:t>
            </a:r>
            <a:r>
              <a:rPr lang="ru-RU" dirty="0" err="1" smtClean="0"/>
              <a:t>харчова</a:t>
            </a:r>
            <a:r>
              <a:rPr lang="ru-RU" dirty="0" smtClean="0"/>
              <a:t>, </a:t>
            </a:r>
            <a:r>
              <a:rPr lang="ru-RU" dirty="0" err="1" smtClean="0"/>
              <a:t>машинобудівна</a:t>
            </a:r>
            <a:r>
              <a:rPr lang="ru-RU" dirty="0" smtClean="0"/>
              <a:t>, </a:t>
            </a:r>
            <a:r>
              <a:rPr lang="ru-RU" dirty="0" err="1" smtClean="0"/>
              <a:t>металообробна</a:t>
            </a:r>
            <a:r>
              <a:rPr lang="ru-RU" dirty="0" smtClean="0"/>
              <a:t>, </a:t>
            </a:r>
            <a:r>
              <a:rPr lang="ru-RU" dirty="0" err="1" smtClean="0"/>
              <a:t>деревообробна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 smtClean="0"/>
              <a:t>фарфоро-фаянсова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перспективі</a:t>
            </a:r>
            <a:r>
              <a:rPr lang="ru-RU" dirty="0"/>
              <a:t>, на </a:t>
            </a:r>
            <a:r>
              <a:rPr lang="ru-RU" dirty="0" err="1"/>
              <a:t>доповнення</a:t>
            </a:r>
            <a:r>
              <a:rPr lang="ru-RU" b="1" dirty="0"/>
              <a:t> </a:t>
            </a:r>
            <a:r>
              <a:rPr lang="ru-RU" dirty="0" smtClean="0"/>
              <a:t>до</a:t>
            </a:r>
            <a:r>
              <a:rPr lang="ru-RU" b="1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тут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розвиватися</a:t>
            </a:r>
            <a:r>
              <a:rPr lang="ru-RU" dirty="0"/>
              <a:t> </a:t>
            </a:r>
            <a:r>
              <a:rPr lang="ru-RU" dirty="0" err="1" smtClean="0"/>
              <a:t>сільськогосподарське</a:t>
            </a:r>
            <a:r>
              <a:rPr lang="ru-RU" dirty="0"/>
              <a:t>, </a:t>
            </a:r>
            <a:r>
              <a:rPr lang="ru-RU" dirty="0" err="1"/>
              <a:t>середнє</a:t>
            </a:r>
            <a:r>
              <a:rPr lang="ru-RU" dirty="0"/>
              <a:t>, </a:t>
            </a:r>
            <a:r>
              <a:rPr lang="ru-RU" dirty="0" err="1"/>
              <a:t>точне</a:t>
            </a:r>
            <a:r>
              <a:rPr lang="ru-RU" dirty="0"/>
              <a:t>, </a:t>
            </a:r>
            <a:r>
              <a:rPr lang="ru-RU" dirty="0" err="1"/>
              <a:t>автомобільне</a:t>
            </a:r>
            <a:r>
              <a:rPr lang="ru-RU" dirty="0"/>
              <a:t> та </a:t>
            </a:r>
            <a:r>
              <a:rPr lang="ru-RU" dirty="0" err="1"/>
              <a:t>побутове</a:t>
            </a:r>
            <a:r>
              <a:rPr lang="ru-RU" dirty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5088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Перспективи: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33230659"/>
              </p:ext>
            </p:extLst>
          </p:nvPr>
        </p:nvGraphicFramePr>
        <p:xfrm>
          <a:off x="251520" y="1268760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52843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6990"/>
          </a:xfrm>
        </p:spPr>
        <p:txBody>
          <a:bodyPr>
            <a:normAutofit/>
          </a:bodyPr>
          <a:lstStyle/>
          <a:p>
            <a:r>
              <a:rPr lang="uk-UA" sz="3200" u="sng" dirty="0" smtClean="0"/>
              <a:t>6.Подільський (Вінницька, Хмельницька, Тернопільська обл.)</a:t>
            </a:r>
            <a:endParaRPr lang="ru-RU" sz="3200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76647184"/>
              </p:ext>
            </p:extLst>
          </p:nvPr>
        </p:nvGraphicFramePr>
        <p:xfrm>
          <a:off x="467544" y="1484784"/>
          <a:ext cx="83632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469758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Перспективи: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75377359"/>
              </p:ext>
            </p:extLst>
          </p:nvPr>
        </p:nvGraphicFramePr>
        <p:xfrm>
          <a:off x="251520" y="1124744"/>
          <a:ext cx="86409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86739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4982"/>
          </a:xfrm>
        </p:spPr>
        <p:txBody>
          <a:bodyPr>
            <a:normAutofit/>
          </a:bodyPr>
          <a:lstStyle/>
          <a:p>
            <a:r>
              <a:rPr lang="uk-UA" sz="2800" u="sng" dirty="0" smtClean="0"/>
              <a:t>7.Карпатський (Львівська, Івано-Франківська, Закарпатська, </a:t>
            </a:r>
            <a:r>
              <a:rPr lang="uk-UA" sz="2800" u="sng" dirty="0" err="1" smtClean="0"/>
              <a:t>Черновицька</a:t>
            </a:r>
            <a:r>
              <a:rPr lang="uk-UA" sz="2800" u="sng" dirty="0" smtClean="0"/>
              <a:t> обл.)</a:t>
            </a:r>
            <a:endParaRPr lang="ru-RU" sz="2800" u="sng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72712342"/>
              </p:ext>
            </p:extLst>
          </p:nvPr>
        </p:nvGraphicFramePr>
        <p:xfrm>
          <a:off x="395536" y="134076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64884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409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Проблема: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/>
              <a:t>В</a:t>
            </a:r>
            <a:r>
              <a:rPr lang="ru-RU" dirty="0" smtClean="0"/>
              <a:t>еликий </a:t>
            </a:r>
            <a:r>
              <a:rPr lang="ru-RU" dirty="0" err="1"/>
              <a:t>антропогенно-техногенний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справ­ляють</a:t>
            </a:r>
            <a:r>
              <a:rPr lang="ru-RU" dirty="0"/>
              <a:t> </a:t>
            </a:r>
            <a:r>
              <a:rPr lang="ru-RU" dirty="0" err="1"/>
              <a:t>паливно-енергетична</a:t>
            </a:r>
            <a:r>
              <a:rPr lang="ru-RU" dirty="0"/>
              <a:t>, </a:t>
            </a:r>
            <a:r>
              <a:rPr lang="ru-RU" dirty="0" err="1"/>
              <a:t>машинобудівна</a:t>
            </a:r>
            <a:r>
              <a:rPr lang="ru-RU" dirty="0"/>
              <a:t> і </a:t>
            </a:r>
            <a:r>
              <a:rPr lang="ru-RU" dirty="0" err="1"/>
              <a:t>металообробна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зумовила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Карпатського</a:t>
            </a:r>
            <a:r>
              <a:rPr lang="ru-RU" dirty="0"/>
              <a:t> </a:t>
            </a:r>
            <a:r>
              <a:rPr lang="ru-RU" dirty="0" smtClean="0"/>
              <a:t>району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66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Вирішення: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Н</a:t>
            </a:r>
            <a:r>
              <a:rPr lang="ru-RU" dirty="0" err="1" smtClean="0"/>
              <a:t>еобхідно</a:t>
            </a:r>
            <a:r>
              <a:rPr lang="ru-RU" dirty="0" smtClean="0"/>
              <a:t> </a:t>
            </a:r>
            <a:r>
              <a:rPr lang="ru-RU" dirty="0" err="1"/>
              <a:t>конструювати</a:t>
            </a:r>
            <a:r>
              <a:rPr lang="ru-RU" dirty="0"/>
              <a:t> </a:t>
            </a:r>
            <a:r>
              <a:rPr lang="ru-RU" dirty="0" err="1"/>
              <a:t>перспективну</a:t>
            </a:r>
            <a:r>
              <a:rPr lang="ru-RU" dirty="0"/>
              <a:t> модель </a:t>
            </a:r>
            <a:r>
              <a:rPr lang="ru-RU" dirty="0" err="1"/>
              <a:t>господарського</a:t>
            </a:r>
            <a:r>
              <a:rPr lang="ru-RU" dirty="0"/>
              <a:t> комплексу </a:t>
            </a:r>
            <a:r>
              <a:rPr lang="ru-RU" dirty="0" err="1"/>
              <a:t>Карпатського</a:t>
            </a:r>
            <a:r>
              <a:rPr lang="ru-RU" dirty="0"/>
              <a:t> району. В </a:t>
            </a:r>
            <a:r>
              <a:rPr lang="ru-RU" dirty="0" err="1"/>
              <a:t>перспективі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повинен </a:t>
            </a:r>
            <a:r>
              <a:rPr lang="ru-RU" dirty="0" err="1"/>
              <a:t>розвиватися</a:t>
            </a:r>
            <a:r>
              <a:rPr lang="ru-RU" dirty="0"/>
              <a:t> як великий </a:t>
            </a:r>
            <a:r>
              <a:rPr lang="ru-RU" dirty="0" err="1" smtClean="0"/>
              <a:t>курортно-туристичний</a:t>
            </a:r>
            <a:r>
              <a:rPr lang="ru-RU" dirty="0" smtClean="0"/>
              <a:t> </a:t>
            </a:r>
            <a:r>
              <a:rPr lang="ru-RU" dirty="0"/>
              <a:t>комплекс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, з </a:t>
            </a:r>
            <a:r>
              <a:rPr lang="ru-RU" dirty="0" err="1"/>
              <a:t>відповідною</a:t>
            </a:r>
            <a:r>
              <a:rPr lang="ru-RU" dirty="0"/>
              <a:t> </a:t>
            </a:r>
            <a:r>
              <a:rPr lang="ru-RU" dirty="0" err="1" smtClean="0"/>
              <a:t>оздоровчо-господарською</a:t>
            </a:r>
            <a:r>
              <a:rPr lang="ru-RU" dirty="0" smtClean="0"/>
              <a:t> </a:t>
            </a:r>
            <a:r>
              <a:rPr lang="ru-RU" dirty="0" err="1"/>
              <a:t>інфраструктурою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зважаючи</a:t>
            </a:r>
            <a:r>
              <a:rPr lang="ru-RU" dirty="0"/>
              <a:t> на </a:t>
            </a:r>
            <a:r>
              <a:rPr lang="ru-RU" dirty="0" err="1"/>
              <a:t>сприятливі</a:t>
            </a:r>
            <a:r>
              <a:rPr lang="ru-RU" dirty="0"/>
              <a:t> </a:t>
            </a:r>
            <a:r>
              <a:rPr lang="ru-RU" dirty="0" err="1" smtClean="0"/>
              <a:t>транспортно-економічні</a:t>
            </a:r>
            <a:r>
              <a:rPr lang="ru-RU" dirty="0" smtClean="0"/>
              <a:t> </a:t>
            </a:r>
            <a:r>
              <a:rPr lang="ru-RU" dirty="0" err="1"/>
              <a:t>зв'язки</a:t>
            </a:r>
            <a:r>
              <a:rPr lang="ru-RU" dirty="0"/>
              <a:t> і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, тут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дістати</a:t>
            </a:r>
            <a:r>
              <a:rPr lang="ru-RU" dirty="0"/>
              <a:t> широкий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наукомісткі</a:t>
            </a:r>
            <a:r>
              <a:rPr lang="ru-RU" dirty="0"/>
              <a:t> та </a:t>
            </a:r>
            <a:r>
              <a:rPr lang="ru-RU" dirty="0" err="1"/>
              <a:t>трудомісткі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— </a:t>
            </a:r>
            <a:r>
              <a:rPr lang="ru-RU" dirty="0" err="1"/>
              <a:t>такі</a:t>
            </a:r>
            <a:r>
              <a:rPr lang="ru-RU" dirty="0"/>
              <a:t>, як </a:t>
            </a:r>
            <a:r>
              <a:rPr lang="ru-RU" dirty="0" err="1"/>
              <a:t>електронна</a:t>
            </a:r>
            <a:r>
              <a:rPr lang="ru-RU" dirty="0"/>
              <a:t>, </a:t>
            </a:r>
            <a:r>
              <a:rPr lang="ru-RU" dirty="0" err="1"/>
              <a:t>електротехнічна</a:t>
            </a:r>
            <a:r>
              <a:rPr lang="ru-RU" dirty="0"/>
              <a:t>, </a:t>
            </a:r>
            <a:r>
              <a:rPr lang="ru-RU" dirty="0" err="1"/>
              <a:t>приладобудівна</a:t>
            </a:r>
            <a:r>
              <a:rPr lang="ru-RU" dirty="0"/>
              <a:t>, </a:t>
            </a:r>
            <a:r>
              <a:rPr lang="ru-RU" dirty="0" err="1"/>
              <a:t>медичного</a:t>
            </a:r>
            <a:r>
              <a:rPr lang="ru-RU" dirty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090249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Висновки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77518259"/>
              </p:ext>
            </p:extLst>
          </p:nvPr>
        </p:nvGraphicFramePr>
        <p:xfrm>
          <a:off x="251520" y="1052736"/>
          <a:ext cx="8712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749522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628800"/>
            <a:ext cx="604867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3189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39552" y="116632"/>
            <a:ext cx="8064896" cy="6552728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Інтегральним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показником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оцінки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економічного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розвитку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національної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економіки</a:t>
            </a:r>
            <a:r>
              <a:rPr lang="ru-RU" sz="2400" b="1" dirty="0">
                <a:solidFill>
                  <a:srgbClr val="002060"/>
                </a:solidFill>
              </a:rPr>
              <a:t> є </a:t>
            </a:r>
            <a:r>
              <a:rPr lang="ru-RU" sz="2400" b="1" dirty="0" err="1">
                <a:solidFill>
                  <a:srgbClr val="002060"/>
                </a:solidFill>
              </a:rPr>
              <a:t>показник</a:t>
            </a:r>
            <a:r>
              <a:rPr lang="ru-RU" sz="2400" b="1" dirty="0">
                <a:solidFill>
                  <a:srgbClr val="002060"/>
                </a:solidFill>
              </a:rPr>
              <a:t> валового </a:t>
            </a:r>
            <a:r>
              <a:rPr lang="ru-RU" sz="2400" b="1" dirty="0" err="1">
                <a:solidFill>
                  <a:srgbClr val="002060"/>
                </a:solidFill>
              </a:rPr>
              <a:t>внутрішнього</a:t>
            </a:r>
            <a:r>
              <a:rPr lang="ru-RU" sz="2400" b="1" dirty="0">
                <a:solidFill>
                  <a:srgbClr val="002060"/>
                </a:solidFill>
              </a:rPr>
              <a:t> продукту (ВВП), </a:t>
            </a:r>
            <a:r>
              <a:rPr lang="ru-RU" sz="2400" b="1" dirty="0" err="1">
                <a:solidFill>
                  <a:srgbClr val="002060"/>
                </a:solidFill>
              </a:rPr>
              <a:t>який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характеризує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рівень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розвитку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продуктивних</a:t>
            </a:r>
            <a:r>
              <a:rPr lang="ru-RU" sz="2400" b="1" dirty="0">
                <a:solidFill>
                  <a:srgbClr val="002060"/>
                </a:solidFill>
              </a:rPr>
              <a:t> сил </a:t>
            </a:r>
            <a:r>
              <a:rPr lang="ru-RU" sz="2400" b="1" dirty="0" err="1">
                <a:solidFill>
                  <a:srgbClr val="002060"/>
                </a:solidFill>
              </a:rPr>
              <a:t>країни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особливості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його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структури</a:t>
            </a:r>
            <a:r>
              <a:rPr lang="ru-RU" sz="2400" b="1" dirty="0">
                <a:solidFill>
                  <a:srgbClr val="002060"/>
                </a:solidFill>
              </a:rPr>
              <a:t>, ефективність </a:t>
            </a:r>
            <a:r>
              <a:rPr lang="ru-RU" sz="2400" b="1" dirty="0" err="1">
                <a:solidFill>
                  <a:srgbClr val="002060"/>
                </a:solidFill>
              </a:rPr>
              <a:t>функціонування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окремих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галузей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>
                <a:solidFill>
                  <a:srgbClr val="002060"/>
                </a:solidFill>
              </a:rPr>
              <a:t>рівень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участі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країни</a:t>
            </a:r>
            <a:r>
              <a:rPr lang="ru-RU" sz="2400" b="1" dirty="0">
                <a:solidFill>
                  <a:srgbClr val="002060"/>
                </a:solidFill>
              </a:rPr>
              <a:t> у </a:t>
            </a:r>
            <a:r>
              <a:rPr lang="ru-RU" sz="2400" b="1" dirty="0" err="1">
                <a:solidFill>
                  <a:srgbClr val="002060"/>
                </a:solidFill>
              </a:rPr>
              <a:t>світових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інтеграційних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процесах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73925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араллелограмм 3"/>
          <p:cNvSpPr/>
          <p:nvPr/>
        </p:nvSpPr>
        <p:spPr>
          <a:xfrm>
            <a:off x="755576" y="404664"/>
            <a:ext cx="7776864" cy="1152128"/>
          </a:xfrm>
          <a:prstGeom prst="parallelogram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 </a:t>
            </a:r>
            <a:r>
              <a:rPr lang="ru-RU" sz="2800" b="1" dirty="0" err="1">
                <a:solidFill>
                  <a:schemeClr val="bg1"/>
                </a:solidFill>
              </a:rPr>
              <a:t>залежності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від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ролі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галузей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національній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економіці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виділяють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3068960"/>
            <a:ext cx="2952328" cy="25922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/>
              <a:t>С</a:t>
            </a:r>
            <a:r>
              <a:rPr lang="ru-RU" sz="2400" i="1" dirty="0" smtClean="0"/>
              <a:t>фер</a:t>
            </a:r>
            <a:r>
              <a:rPr lang="uk-UA" sz="2400" i="1" dirty="0" smtClean="0"/>
              <a:t>а</a:t>
            </a:r>
            <a:r>
              <a:rPr lang="ru-RU" sz="2400" i="1" dirty="0" smtClean="0"/>
              <a:t> </a:t>
            </a:r>
            <a:r>
              <a:rPr lang="ru-RU" sz="2400" i="1" dirty="0" err="1"/>
              <a:t>виробництва</a:t>
            </a:r>
            <a:r>
              <a:rPr lang="ru-RU" sz="2400" i="1" dirty="0"/>
              <a:t> </a:t>
            </a:r>
            <a:r>
              <a:rPr lang="ru-RU" sz="2400" i="1" dirty="0" err="1"/>
              <a:t>товарів</a:t>
            </a:r>
            <a:endParaRPr lang="ru-RU" sz="2400" i="1" dirty="0"/>
          </a:p>
        </p:txBody>
      </p:sp>
      <p:sp>
        <p:nvSpPr>
          <p:cNvPr id="6" name="Овал 5"/>
          <p:cNvSpPr/>
          <p:nvPr/>
        </p:nvSpPr>
        <p:spPr>
          <a:xfrm>
            <a:off x="5148064" y="3104386"/>
            <a:ext cx="2952328" cy="259228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/>
              <a:t>Сфера </a:t>
            </a:r>
            <a:r>
              <a:rPr lang="ru-RU" sz="2400" i="1" dirty="0" err="1" smtClean="0"/>
              <a:t>виробництва</a:t>
            </a:r>
            <a:r>
              <a:rPr lang="ru-RU" sz="2400" i="1" dirty="0" smtClean="0"/>
              <a:t> </a:t>
            </a:r>
            <a:r>
              <a:rPr lang="ru-RU" sz="2400" i="1" dirty="0"/>
              <a:t>і </a:t>
            </a:r>
            <a:r>
              <a:rPr lang="ru-RU" sz="2400" i="1" dirty="0" err="1"/>
              <a:t>надання</a:t>
            </a:r>
            <a:r>
              <a:rPr lang="ru-RU" sz="2400" i="1" dirty="0"/>
              <a:t> </a:t>
            </a:r>
            <a:r>
              <a:rPr lang="ru-RU" sz="2400" i="1" dirty="0" err="1" smtClean="0"/>
              <a:t>послуг</a:t>
            </a:r>
            <a:endParaRPr lang="ru-RU" sz="2400" i="1" dirty="0"/>
          </a:p>
        </p:txBody>
      </p:sp>
      <p:cxnSp>
        <p:nvCxnSpPr>
          <p:cNvPr id="8" name="Прямая со стрелкой 7"/>
          <p:cNvCxnSpPr>
            <a:endCxn id="5" idx="0"/>
          </p:cNvCxnSpPr>
          <p:nvPr/>
        </p:nvCxnSpPr>
        <p:spPr>
          <a:xfrm flipH="1">
            <a:off x="2231740" y="1556792"/>
            <a:ext cx="2268252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4644008" y="1556792"/>
            <a:ext cx="1980220" cy="1547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6721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err="1"/>
              <a:t>Виробничий</a:t>
            </a:r>
            <a:r>
              <a:rPr lang="ru-RU" b="1" u="sng" dirty="0"/>
              <a:t> комплекс</a:t>
            </a:r>
            <a:r>
              <a:rPr lang="ru-RU" dirty="0"/>
              <a:t> 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 smtClean="0"/>
              <a:t>товарів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в себе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товарні</a:t>
            </a:r>
            <a:r>
              <a:rPr lang="ru-RU" dirty="0"/>
              <a:t> блага (</a:t>
            </a:r>
            <a:r>
              <a:rPr lang="ru-RU" dirty="0" err="1"/>
              <a:t>промисловість</a:t>
            </a:r>
            <a:r>
              <a:rPr lang="ru-RU" dirty="0"/>
              <a:t> та </a:t>
            </a:r>
            <a:r>
              <a:rPr lang="ru-RU" dirty="0" err="1"/>
              <a:t>сільське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виробничу</a:t>
            </a:r>
            <a:r>
              <a:rPr lang="ru-RU" dirty="0"/>
              <a:t> </a:t>
            </a:r>
            <a:r>
              <a:rPr lang="ru-RU" dirty="0" err="1"/>
              <a:t>інфраструктуру</a:t>
            </a:r>
            <a:r>
              <a:rPr lang="ru-RU" dirty="0"/>
              <a:t> (наука і </a:t>
            </a:r>
            <a:r>
              <a:rPr lang="ru-RU" dirty="0" err="1"/>
              <a:t>наукове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супутніми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, </a:t>
            </a:r>
            <a:r>
              <a:rPr lang="ru-RU" dirty="0" err="1"/>
              <a:t>матеріально-технічне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, </a:t>
            </a:r>
            <a:r>
              <a:rPr lang="ru-RU" dirty="0" err="1"/>
              <a:t>складське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, </a:t>
            </a:r>
            <a:r>
              <a:rPr lang="ru-RU" dirty="0" err="1"/>
              <a:t>заготівлі</a:t>
            </a:r>
            <a:r>
              <a:rPr lang="ru-RU" dirty="0"/>
              <a:t>, транспорт і </a:t>
            </a:r>
            <a:r>
              <a:rPr lang="ru-RU" dirty="0" err="1"/>
              <a:t>зв'язок</a:t>
            </a:r>
            <a:r>
              <a:rPr lang="ru-RU" dirty="0"/>
              <a:t> по </a:t>
            </a:r>
            <a:r>
              <a:rPr lang="ru-RU" dirty="0" err="1"/>
              <a:t>обслуговуванню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).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419872" y="136094"/>
            <a:ext cx="1944216" cy="144016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8800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09580483"/>
              </p:ext>
            </p:extLst>
          </p:nvPr>
        </p:nvGraphicFramePr>
        <p:xfrm>
          <a:off x="251520" y="1268760"/>
          <a:ext cx="843528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1600" y="11663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 </a:t>
            </a:r>
            <a:r>
              <a:rPr lang="ru-RU" sz="2400" b="1" dirty="0" err="1"/>
              <a:t>галузевою</a:t>
            </a:r>
            <a:r>
              <a:rPr lang="ru-RU" sz="2400" b="1" dirty="0"/>
              <a:t> </a:t>
            </a:r>
            <a:r>
              <a:rPr lang="ru-RU" sz="2400" b="1" dirty="0" err="1"/>
              <a:t>ознакою</a:t>
            </a:r>
            <a:r>
              <a:rPr lang="ru-RU" sz="2400" b="1" dirty="0"/>
              <a:t> </a:t>
            </a:r>
            <a:r>
              <a:rPr lang="ru-RU" sz="2400" b="1" dirty="0" err="1"/>
              <a:t>виробничий</a:t>
            </a:r>
            <a:r>
              <a:rPr lang="ru-RU" sz="2400" b="1" dirty="0"/>
              <a:t> комплекс структурно </a:t>
            </a:r>
            <a:r>
              <a:rPr lang="ru-RU" sz="2400" b="1" dirty="0" err="1"/>
              <a:t>поділяється</a:t>
            </a:r>
            <a:r>
              <a:rPr lang="ru-RU" sz="2400" b="1" dirty="0"/>
              <a:t> на:</a:t>
            </a:r>
          </a:p>
        </p:txBody>
      </p:sp>
    </p:spTree>
    <p:extLst>
      <p:ext uri="{BB962C8B-B14F-4D97-AF65-F5344CB8AC3E}">
        <p14:creationId xmlns="" xmlns:p14="http://schemas.microsoft.com/office/powerpoint/2010/main" val="314723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26170"/>
          </a:xfrm>
        </p:spPr>
        <p:txBody>
          <a:bodyPr>
            <a:noAutofit/>
          </a:bodyPr>
          <a:lstStyle/>
          <a:p>
            <a:r>
              <a:rPr lang="ru-RU" sz="2000" dirty="0" err="1"/>
              <a:t>Провідною</a:t>
            </a:r>
            <a:r>
              <a:rPr lang="ru-RU" sz="2000" dirty="0"/>
              <a:t> ланкою </a:t>
            </a:r>
            <a:r>
              <a:rPr lang="ru-RU" sz="2000" dirty="0" err="1"/>
              <a:t>виробничого</a:t>
            </a:r>
            <a:r>
              <a:rPr lang="ru-RU" sz="2000" dirty="0"/>
              <a:t> комплексу є</a:t>
            </a:r>
            <a:r>
              <a:rPr lang="ru-RU" sz="2000" b="1" dirty="0"/>
              <a:t> </a:t>
            </a:r>
            <a:r>
              <a:rPr lang="ru-RU" sz="2000" b="1" dirty="0" err="1"/>
              <a:t>промисловість</a:t>
            </a:r>
            <a:r>
              <a:rPr lang="ru-RU" sz="2000" b="1" dirty="0"/>
              <a:t> </a:t>
            </a:r>
            <a:r>
              <a:rPr lang="ru-RU" sz="2000" dirty="0"/>
              <a:t>- </a:t>
            </a:r>
            <a:r>
              <a:rPr lang="ru-RU" sz="2000" dirty="0" err="1"/>
              <a:t>найважливіша</a:t>
            </a:r>
            <a:r>
              <a:rPr lang="ru-RU" sz="2000" dirty="0"/>
              <a:t> </a:t>
            </a:r>
            <a:r>
              <a:rPr lang="ru-RU" sz="2000" dirty="0" err="1"/>
              <a:t>галузь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, яка </a:t>
            </a:r>
            <a:r>
              <a:rPr lang="ru-RU" sz="2000" dirty="0" err="1"/>
              <a:t>включає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здійснюють</a:t>
            </a:r>
            <a:r>
              <a:rPr lang="ru-RU" sz="2000" dirty="0"/>
              <a:t> </a:t>
            </a:r>
            <a:r>
              <a:rPr lang="ru-RU" sz="2000" dirty="0" err="1"/>
              <a:t>видобування</a:t>
            </a:r>
            <a:r>
              <a:rPr lang="ru-RU" sz="2000" dirty="0"/>
              <a:t> й </a:t>
            </a:r>
            <a:r>
              <a:rPr lang="ru-RU" sz="2000" dirty="0" err="1"/>
              <a:t>заготівлю</a:t>
            </a:r>
            <a:r>
              <a:rPr lang="ru-RU" sz="2000" dirty="0"/>
              <a:t> </a:t>
            </a:r>
            <a:r>
              <a:rPr lang="ru-RU" sz="2000" dirty="0" err="1"/>
              <a:t>природної</a:t>
            </a:r>
            <a:r>
              <a:rPr lang="ru-RU" sz="2000" dirty="0"/>
              <a:t> </a:t>
            </a:r>
            <a:r>
              <a:rPr lang="ru-RU" sz="2000" dirty="0" err="1"/>
              <a:t>сировини</a:t>
            </a:r>
            <a:r>
              <a:rPr lang="ru-RU" sz="2000" dirty="0"/>
              <a:t>, </a:t>
            </a:r>
            <a:r>
              <a:rPr lang="ru-RU" sz="2000" dirty="0" err="1" smtClean="0"/>
              <a:t>виробництво</a:t>
            </a:r>
            <a:r>
              <a:rPr lang="ru-RU" sz="2000" dirty="0" smtClean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 й </a:t>
            </a:r>
            <a:r>
              <a:rPr lang="ru-RU" sz="2000" dirty="0" err="1"/>
              <a:t>предметів</a:t>
            </a:r>
            <a:r>
              <a:rPr lang="ru-RU" sz="2000" dirty="0"/>
              <a:t> </a:t>
            </a:r>
            <a:r>
              <a:rPr lang="ru-RU" sz="2000" dirty="0" err="1"/>
              <a:t>споживання</a:t>
            </a:r>
            <a:r>
              <a:rPr lang="ru-RU" sz="2000" dirty="0"/>
              <a:t>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5083"/>
            <a:ext cx="3312368" cy="220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86" y="2403670"/>
            <a:ext cx="3076600" cy="230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11120"/>
            <a:ext cx="285750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284" y="49174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Харчова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216658" y="4917440"/>
            <a:ext cx="15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Лісова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6381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Чорна металургія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03648" y="188640"/>
            <a:ext cx="626469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1. П Р О М И С Л О В І С Т Ь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47174416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01297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2.Аграрно-промисловий комплекс</a:t>
            </a:r>
            <a:endParaRPr lang="ru-RU" dirty="0"/>
          </a:p>
        </p:txBody>
      </p:sp>
      <p:sp>
        <p:nvSpPr>
          <p:cNvPr id="4" name="Лента лицом вниз 3"/>
          <p:cNvSpPr/>
          <p:nvPr/>
        </p:nvSpPr>
        <p:spPr>
          <a:xfrm>
            <a:off x="323528" y="1268760"/>
            <a:ext cx="8424936" cy="5400600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Особливе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місце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займає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промислове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виробництво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товарів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з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сировини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сільськогосподарського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походження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Це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виробництво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разом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сільськогосподарським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виділяється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окремий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/>
              </a:rPr>
              <a:t>аграрно-промисловий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комплекс.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475304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7190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Основні елементи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5389366"/>
              </p:ext>
            </p:extLst>
          </p:nvPr>
        </p:nvGraphicFramePr>
        <p:xfrm>
          <a:off x="107504" y="620688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071187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7CCC0A-B42D-4BC6-85AA-B1BA1491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F7CCC0A-B42D-4BC6-85AA-B1BA14917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C855141-A3F7-4401-AED3-D05DB0DC7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2C855141-A3F7-4401-AED3-D05DB0DC7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E0619D-973E-4B54-B019-103A152053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98E0619D-973E-4B54-B019-103A152053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452EDB-05A3-4879-8931-ADA3CBBDBC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2452EDB-05A3-4879-8931-ADA3CBBDBC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6D3129-13E8-4870-A6A5-A5626FCA0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B16D3129-13E8-4870-A6A5-A5626FCA0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5150BA-E855-4391-9C5D-A52AE9BE0D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B65150BA-E855-4391-9C5D-A52AE9BE0D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C830D1-DA20-4364-A732-C3F2E304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F5C830D1-DA20-4364-A732-C3F2E3043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4C14A-1A51-4443-BB1D-150AD4934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D1C4C14A-1A51-4443-BB1D-150AD4934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03780E-B476-4F4E-8135-1E91B05E3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D03780E-B476-4F4E-8135-1E91B05E3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BE3B95-AF60-42A1-8D07-04D8F25596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46BE3B95-AF60-42A1-8D07-04D8F25596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1203</Words>
  <Application>Microsoft Office PowerPoint</Application>
  <PresentationFormat>Экран (4:3)</PresentationFormat>
  <Paragraphs>78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Територіально-виробничі комплекси України</vt:lpstr>
      <vt:lpstr>Поняття, сутність та складові виробничого комплексу та виробничої інфраструктури</vt:lpstr>
      <vt:lpstr>Слайд 3</vt:lpstr>
      <vt:lpstr>Слайд 4</vt:lpstr>
      <vt:lpstr>Слайд 5</vt:lpstr>
      <vt:lpstr>Слайд 6</vt:lpstr>
      <vt:lpstr>Провідною ланкою виробничого комплексу є промисловість - найважливіша галузь виробництва, яка включає підприємства, що здійснюють видобування й заготівлю природної сировини, виробництво засобів виробництва й предметів споживання. </vt:lpstr>
      <vt:lpstr>2.Аграрно-промисловий комплекс</vt:lpstr>
      <vt:lpstr>Основні елементи</vt:lpstr>
      <vt:lpstr>3.Виробнича інфраструктура</vt:lpstr>
      <vt:lpstr>Територіально - виробничі комплекси України</vt:lpstr>
      <vt:lpstr>Проблема:</vt:lpstr>
      <vt:lpstr>Вирішення:</vt:lpstr>
      <vt:lpstr>2.Придніпровський (Дніпропетровська, Запорізька обл.)</vt:lpstr>
      <vt:lpstr>Проблема:</vt:lpstr>
      <vt:lpstr>Вирішення:</vt:lpstr>
      <vt:lpstr>3.Північно-Східний (Харківська, Полтавська, Сумська обл.)</vt:lpstr>
      <vt:lpstr>4.Південний (Одеська, Миколаївська, Херсонська обл., АР Крим)</vt:lpstr>
      <vt:lpstr>Слайд 19</vt:lpstr>
      <vt:lpstr>5.Західно-Поліський (Волинська, Рівненська обл.)</vt:lpstr>
      <vt:lpstr>Перспективи:</vt:lpstr>
      <vt:lpstr>6.Подільський (Вінницька, Хмельницька, Тернопільська обл.)</vt:lpstr>
      <vt:lpstr>Перспективи:</vt:lpstr>
      <vt:lpstr>7.Карпатський (Львівська, Івано-Франківська, Закарпатська, Черновицька обл.)</vt:lpstr>
      <vt:lpstr>Проблема:</vt:lpstr>
      <vt:lpstr>Вирішення:</vt:lpstr>
      <vt:lpstr>Висновки </vt:lpstr>
      <vt:lpstr>Слайд 28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Територіально-виробничі комплекси України</dc:title>
  <dc:creator>lena_S</dc:creator>
  <cp:lastModifiedBy>Макс</cp:lastModifiedBy>
  <cp:revision>20</cp:revision>
  <dcterms:created xsi:type="dcterms:W3CDTF">2015-03-15T18:38:46Z</dcterms:created>
  <dcterms:modified xsi:type="dcterms:W3CDTF">2015-03-25T17:18:22Z</dcterms:modified>
</cp:coreProperties>
</file>