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86" r:id="rId5"/>
    <p:sldId id="312" r:id="rId6"/>
    <p:sldId id="297" r:id="rId7"/>
    <p:sldId id="259" r:id="rId8"/>
    <p:sldId id="298" r:id="rId9"/>
    <p:sldId id="260" r:id="rId10"/>
    <p:sldId id="279" r:id="rId11"/>
    <p:sldId id="280" r:id="rId12"/>
    <p:sldId id="299" r:id="rId13"/>
    <p:sldId id="313" r:id="rId14"/>
    <p:sldId id="285" r:id="rId15"/>
    <p:sldId id="314" r:id="rId16"/>
    <p:sldId id="305" r:id="rId17"/>
    <p:sldId id="262" r:id="rId18"/>
    <p:sldId id="263" r:id="rId19"/>
    <p:sldId id="300" r:id="rId20"/>
    <p:sldId id="301" r:id="rId21"/>
    <p:sldId id="302" r:id="rId22"/>
    <p:sldId id="281" r:id="rId23"/>
    <p:sldId id="303" r:id="rId24"/>
    <p:sldId id="278" r:id="rId25"/>
    <p:sldId id="265" r:id="rId26"/>
    <p:sldId id="277" r:id="rId27"/>
  </p:sldIdLst>
  <p:sldSz cx="9144000" cy="5143500" type="screen16x9"/>
  <p:notesSz cx="6858000" cy="9144000"/>
  <p:embeddedFontLst>
    <p:embeddedFont>
      <p:font typeface="Nunito" charset="-52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c862e174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c862e174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c862e174a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c862e174a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c862e174a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c862e174a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c862e174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c862e174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c862e174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c862e174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c862e174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c862e174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c862e174a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c862e174a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c862e174a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c862e174a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HtWiwQcLp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0" y="847622"/>
            <a:ext cx="5361300" cy="20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/>
              <a:t>Промислова екологія</a:t>
            </a:r>
            <a:endParaRPr sz="4800" b="1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912371" y="2368706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ctr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endParaRPr sz="158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80000"/>
              </a:lnSpc>
              <a:buSzPts val="770"/>
            </a:pPr>
            <a:r>
              <a:rPr lang="ru" sz="2520" dirty="0"/>
              <a:t>Лекція № </a:t>
            </a:r>
            <a:r>
              <a:rPr lang="ru" sz="2520" dirty="0" smtClean="0"/>
              <a:t>8</a:t>
            </a:r>
          </a:p>
          <a:p>
            <a:pPr marL="0" lvl="0" indent="0">
              <a:lnSpc>
                <a:spcPct val="80000"/>
              </a:lnSpc>
              <a:buSzPts val="770"/>
            </a:pPr>
            <a:r>
              <a:rPr lang="ru-RU" sz="2800" b="1" dirty="0" err="1" smtClean="0"/>
              <a:t>Механічні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методи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очищення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стічних</a:t>
            </a:r>
            <a:r>
              <a:rPr lang="ru-RU" sz="2800" b="1" dirty="0" smtClean="0"/>
              <a:t> вод</a:t>
            </a:r>
            <a:endParaRPr sz="25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3779" y="252247"/>
            <a:ext cx="8639503" cy="2627587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2000" dirty="0" err="1" smtClean="0"/>
              <a:t>Конструкції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застосовуваних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відстійників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залежать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витрати</a:t>
            </a:r>
            <a:r>
              <a:rPr lang="ru-RU" sz="2000" dirty="0" smtClean="0"/>
              <a:t> , складу </a:t>
            </a:r>
            <a:r>
              <a:rPr lang="ru-RU" sz="2000" dirty="0" err="1" smtClean="0"/>
              <a:t>і</a:t>
            </a:r>
            <a:r>
              <a:rPr lang="ru-RU" sz="2000" dirty="0" smtClean="0"/>
              <a:t> т.д.</a:t>
            </a:r>
          </a:p>
          <a:p>
            <a:pPr marL="0" algn="just">
              <a:buNone/>
            </a:pP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поширені</a:t>
            </a:r>
            <a:r>
              <a:rPr lang="ru-RU" sz="2000" dirty="0" smtClean="0"/>
              <a:t> </a:t>
            </a:r>
            <a:r>
              <a:rPr lang="ru-RU" sz="2000" b="1" i="1" dirty="0" err="1" smtClean="0"/>
              <a:t>горизонтальні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відстійники</a:t>
            </a:r>
            <a:r>
              <a:rPr lang="ru-RU" sz="2000" b="1" i="1" dirty="0" smtClean="0"/>
              <a:t>, </a:t>
            </a:r>
            <a:r>
              <a:rPr lang="ru-RU" sz="2000" dirty="0" smtClean="0"/>
              <a:t>в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частинки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суспензії</a:t>
            </a:r>
            <a:r>
              <a:rPr lang="ru-RU" sz="2000" dirty="0" smtClean="0"/>
              <a:t>, </a:t>
            </a:r>
            <a:r>
              <a:rPr lang="ru-RU" sz="2000" dirty="0" err="1" smtClean="0"/>
              <a:t>осідаючи</a:t>
            </a:r>
            <a:r>
              <a:rPr lang="ru-RU" sz="2000" dirty="0" smtClean="0"/>
              <a:t> на дно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спливаючи</a:t>
            </a:r>
            <a:r>
              <a:rPr lang="ru-RU" sz="2000" dirty="0" smtClean="0"/>
              <a:t>, </a:t>
            </a:r>
            <a:r>
              <a:rPr lang="ru-RU" sz="2000" dirty="0" err="1" smtClean="0"/>
              <a:t>рухаються</a:t>
            </a:r>
            <a:r>
              <a:rPr lang="ru-RU" sz="2000" dirty="0" smtClean="0"/>
              <a:t> горизонтально разом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очищеною</a:t>
            </a:r>
            <a:r>
              <a:rPr lang="ru-RU" sz="2000" dirty="0" smtClean="0"/>
              <a:t> водою. </a:t>
            </a:r>
            <a:r>
              <a:rPr lang="ru-RU" sz="2000" dirty="0" err="1" smtClean="0"/>
              <a:t>Затримуються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частинки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встигають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осісти</a:t>
            </a:r>
            <a:r>
              <a:rPr lang="ru-RU" sz="2000" dirty="0" smtClean="0"/>
              <a:t> на дно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піднятися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поверхню</a:t>
            </a:r>
            <a:r>
              <a:rPr lang="ru-RU" sz="2000" dirty="0" smtClean="0"/>
              <a:t> води в межах </a:t>
            </a:r>
            <a:r>
              <a:rPr lang="ru-RU" sz="2000" dirty="0" err="1" smtClean="0"/>
              <a:t>робочої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довжини</a:t>
            </a:r>
            <a:r>
              <a:rPr lang="ru-RU" sz="2000" dirty="0" smtClean="0"/>
              <a:t>. На рис. 8.3. </a:t>
            </a:r>
            <a:r>
              <a:rPr lang="ru-RU" sz="2000" dirty="0" err="1" smtClean="0"/>
              <a:t>зображений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типовий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горизонтальний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відстійник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ru-RU" sz="1400" i="1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898" y="2476794"/>
            <a:ext cx="6406901" cy="228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289" y="260697"/>
            <a:ext cx="83136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r>
              <a:rPr lang="ru-RU" sz="1800" dirty="0" smtClean="0"/>
              <a:t>За великих </a:t>
            </a:r>
            <a:r>
              <a:rPr lang="ru-RU" sz="1800" dirty="0" err="1" smtClean="0"/>
              <a:t>кількостей</a:t>
            </a:r>
            <a:r>
              <a:rPr lang="ru-RU" sz="1800" dirty="0" smtClean="0"/>
              <a:t> СВ </a:t>
            </a:r>
            <a:r>
              <a:rPr lang="ru-RU" sz="1800" dirty="0" err="1" smtClean="0"/>
              <a:t>застосовують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відстійники</a:t>
            </a:r>
            <a:r>
              <a:rPr lang="ru-RU" sz="1800" dirty="0" smtClean="0"/>
              <a:t> –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конструктивний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різновид</a:t>
            </a:r>
            <a:r>
              <a:rPr lang="ru-RU" sz="1800" dirty="0" smtClean="0"/>
              <a:t> </a:t>
            </a:r>
            <a:r>
              <a:rPr lang="ru-RU" sz="1800" dirty="0" err="1" smtClean="0"/>
              <a:t>горизонтальних</a:t>
            </a:r>
            <a:r>
              <a:rPr lang="ru-RU" sz="1800" dirty="0" smtClean="0"/>
              <a:t>. </a:t>
            </a:r>
            <a:r>
              <a:rPr lang="ru-RU" sz="1800" dirty="0" err="1" smtClean="0"/>
              <a:t>Застосовують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тонкошарові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відстійники</a:t>
            </a:r>
            <a:r>
              <a:rPr lang="en-US" sz="1800" dirty="0" smtClean="0"/>
              <a:t> </a:t>
            </a:r>
            <a:r>
              <a:rPr lang="ru-RU" sz="1800" dirty="0" smtClean="0"/>
              <a:t>для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низькоконцентрованих</a:t>
            </a:r>
            <a:r>
              <a:rPr lang="ru-RU" sz="1800" dirty="0" smtClean="0"/>
              <a:t> СВ,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містять</a:t>
            </a:r>
            <a:r>
              <a:rPr lang="ru-RU" sz="1800" dirty="0" smtClean="0"/>
              <a:t> </a:t>
            </a:r>
            <a:r>
              <a:rPr lang="ru-RU" sz="1800" dirty="0" err="1" smtClean="0"/>
              <a:t>дрібнодисперсні</a:t>
            </a:r>
            <a:r>
              <a:rPr lang="ru-RU" sz="1800" dirty="0" smtClean="0"/>
              <a:t> </a:t>
            </a:r>
            <a:r>
              <a:rPr lang="ru-RU" sz="1800" dirty="0" err="1" smtClean="0"/>
              <a:t>нерозчинні</a:t>
            </a:r>
            <a:r>
              <a:rPr lang="en-US" sz="1800" dirty="0" smtClean="0"/>
              <a:t> </a:t>
            </a:r>
            <a:r>
              <a:rPr lang="ru-RU" sz="1800" dirty="0" err="1" smtClean="0"/>
              <a:t>домішки</a:t>
            </a:r>
            <a:r>
              <a:rPr lang="ru-RU" sz="1800" dirty="0" smtClean="0"/>
              <a:t>. </a:t>
            </a:r>
            <a:r>
              <a:rPr lang="ru-RU" sz="1800" dirty="0" err="1" smtClean="0"/>
              <a:t>Утворений</a:t>
            </a:r>
            <a:r>
              <a:rPr lang="ru-RU" sz="1800" dirty="0" smtClean="0"/>
              <a:t> у </a:t>
            </a:r>
            <a:r>
              <a:rPr lang="ru-RU" sz="1800" dirty="0" err="1" smtClean="0"/>
              <a:t>відстійнику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гідроциклоні</a:t>
            </a:r>
            <a:r>
              <a:rPr lang="ru-RU" sz="1800" dirty="0" smtClean="0"/>
              <a:t> шлам,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уявляє</a:t>
            </a:r>
            <a:r>
              <a:rPr lang="ru-RU" sz="1800" dirty="0" smtClean="0"/>
              <a:t> собою </a:t>
            </a:r>
            <a:r>
              <a:rPr lang="ru-RU" sz="1800" dirty="0" err="1" smtClean="0"/>
              <a:t>суміш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піску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олії</a:t>
            </a:r>
            <a:r>
              <a:rPr lang="ru-RU" sz="1800" dirty="0" smtClean="0"/>
              <a:t>, перед </a:t>
            </a:r>
            <a:r>
              <a:rPr lang="ru-RU" sz="1800" dirty="0" err="1" smtClean="0"/>
              <a:t>вивезенням</a:t>
            </a:r>
            <a:r>
              <a:rPr lang="ru-RU" sz="1800" dirty="0" smtClean="0"/>
              <a:t> у </a:t>
            </a:r>
            <a:r>
              <a:rPr lang="ru-RU" sz="1800" dirty="0" err="1" smtClean="0"/>
              <a:t>відвал</a:t>
            </a:r>
            <a:r>
              <a:rPr lang="ru-RU" sz="1800" dirty="0" smtClean="0"/>
              <a:t> </a:t>
            </a:r>
            <a:r>
              <a:rPr lang="ru-RU" sz="1800" dirty="0" err="1" smtClean="0"/>
              <a:t>зневоднюється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фільтр-пресах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en-US" sz="1800" dirty="0" smtClean="0"/>
              <a:t> </a:t>
            </a:r>
            <a:r>
              <a:rPr lang="ru-RU" sz="1800" dirty="0" err="1" smtClean="0"/>
              <a:t>вакуум-фільтрах</a:t>
            </a:r>
            <a:r>
              <a:rPr lang="ru-RU" sz="1800" dirty="0" smtClean="0"/>
              <a:t>.</a:t>
            </a:r>
            <a:endParaRPr lang="en-US" sz="1800" dirty="0" smtClean="0"/>
          </a:p>
          <a:p>
            <a:pPr marL="180000"/>
            <a:endParaRPr lang="ru-RU" sz="1800" dirty="0" smtClean="0"/>
          </a:p>
          <a:p>
            <a:pPr marL="180000"/>
            <a:r>
              <a:rPr lang="ru-RU" sz="1800" dirty="0" err="1" smtClean="0"/>
              <a:t>Ефективність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відстоювання</a:t>
            </a:r>
            <a:r>
              <a:rPr lang="ru-RU" sz="1800" dirty="0" smtClean="0"/>
              <a:t> СВ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підвищити</a:t>
            </a:r>
            <a:r>
              <a:rPr lang="ru-RU" sz="1800" dirty="0" smtClean="0"/>
              <a:t>, </a:t>
            </a:r>
            <a:r>
              <a:rPr lang="ru-RU" sz="1800" dirty="0" err="1" smtClean="0"/>
              <a:t>здійснюючи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двічі</a:t>
            </a:r>
            <a:r>
              <a:rPr lang="ru-RU" sz="1800" dirty="0" smtClean="0"/>
              <a:t> у </a:t>
            </a:r>
            <a:r>
              <a:rPr lang="ru-RU" sz="1800" dirty="0" err="1" smtClean="0"/>
              <a:t>первинних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вторинних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відстійниках</a:t>
            </a:r>
            <a:r>
              <a:rPr lang="ru-RU" sz="1800" dirty="0" smtClean="0"/>
              <a:t> (</a:t>
            </a:r>
            <a:r>
              <a:rPr lang="ru-RU" sz="1800" dirty="0" err="1" smtClean="0"/>
              <a:t>у</a:t>
            </a:r>
            <a:r>
              <a:rPr lang="ru-RU" sz="1800" dirty="0" smtClean="0"/>
              <a:t> </a:t>
            </a:r>
            <a:r>
              <a:rPr lang="ru-RU" sz="1800" dirty="0" err="1" smtClean="0"/>
              <a:t>випадку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застосування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біохімічного</a:t>
            </a:r>
            <a:endParaRPr lang="ru-RU" sz="1800" dirty="0" smtClean="0"/>
          </a:p>
          <a:p>
            <a:pPr marL="180000"/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вторинне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відстоювання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зазвичай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виконується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нього</a:t>
            </a:r>
            <a:r>
              <a:rPr lang="ru-RU" sz="1800" dirty="0" smtClean="0"/>
              <a:t>). З </a:t>
            </a:r>
            <a:r>
              <a:rPr lang="ru-RU" sz="1800" dirty="0" err="1" smtClean="0"/>
              <a:t>іншого</a:t>
            </a:r>
            <a:r>
              <a:rPr lang="en-US" sz="1800" dirty="0" smtClean="0"/>
              <a:t> </a:t>
            </a:r>
            <a:r>
              <a:rPr lang="ru-RU" sz="1800" dirty="0" smtClean="0"/>
              <a:t>боку, </a:t>
            </a:r>
            <a:r>
              <a:rPr lang="ru-RU" sz="1800" dirty="0" err="1" smtClean="0"/>
              <a:t>ефект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оливомістких</a:t>
            </a:r>
            <a:r>
              <a:rPr lang="ru-RU" sz="1800" dirty="0" smtClean="0"/>
              <a:t> СВ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зведений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нанівець</a:t>
            </a:r>
            <a:r>
              <a:rPr lang="ru-RU" sz="1800" dirty="0" smtClean="0"/>
              <a:t> </a:t>
            </a:r>
            <a:r>
              <a:rPr lang="ru-RU" sz="1800" dirty="0" err="1" smtClean="0"/>
              <a:t>несвоєчасним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відстійників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відсутністю</a:t>
            </a:r>
            <a:r>
              <a:rPr lang="ru-RU" sz="1800" dirty="0" smtClean="0"/>
              <a:t> систем </a:t>
            </a:r>
            <a:r>
              <a:rPr lang="ru-RU" sz="1800" dirty="0" err="1" smtClean="0"/>
              <a:t>збирання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олії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697" y="546538"/>
            <a:ext cx="8734096" cy="4056993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Таким чином, </a:t>
            </a:r>
            <a:r>
              <a:rPr lang="ru-RU" sz="2400" dirty="0" err="1" smtClean="0"/>
              <a:t>відстоювання</a:t>
            </a:r>
            <a:r>
              <a:rPr lang="ru-RU" sz="2400" dirty="0" smtClean="0"/>
              <a:t> будучи </a:t>
            </a:r>
            <a:r>
              <a:rPr lang="ru-RU" sz="2400" dirty="0" err="1" smtClean="0">
                <a:solidFill>
                  <a:srgbClr val="FF0000"/>
                </a:solidFill>
              </a:rPr>
              <a:t>основним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часто </a:t>
            </a:r>
            <a:r>
              <a:rPr lang="ru-RU" sz="2400" dirty="0" err="1" smtClean="0">
                <a:solidFill>
                  <a:srgbClr val="FF0000"/>
                </a:solidFill>
              </a:rPr>
              <a:t>єдиним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методом</a:t>
            </a:r>
            <a:r>
              <a:rPr lang="en-US" sz="2400" dirty="0" smtClean="0"/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очищення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стоків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домішок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err="1" smtClean="0"/>
              <a:t>нафтопродуктів</a:t>
            </a:r>
            <a:r>
              <a:rPr lang="ru-RU" sz="2400" dirty="0" smtClean="0"/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має</a:t>
            </a:r>
            <a:r>
              <a:rPr lang="ru-RU" sz="2400" dirty="0" smtClean="0"/>
              <a:t> низку </a:t>
            </a:r>
            <a:r>
              <a:rPr lang="ru-RU" sz="2400" dirty="0" err="1" smtClean="0"/>
              <a:t>істотних</a:t>
            </a:r>
            <a:r>
              <a:rPr lang="en-US" sz="2400" dirty="0" smtClean="0"/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недоліків</a:t>
            </a:r>
            <a:r>
              <a:rPr lang="ru-RU" sz="2400" dirty="0" smtClean="0"/>
              <a:t>:</a:t>
            </a:r>
          </a:p>
          <a:p>
            <a:pPr>
              <a:buNone/>
            </a:pPr>
            <a:r>
              <a:rPr lang="ru-RU" sz="2400" dirty="0" smtClean="0"/>
              <a:t>- </a:t>
            </a:r>
            <a:r>
              <a:rPr lang="ru-RU" sz="2400" dirty="0" err="1" smtClean="0"/>
              <a:t>громіздкість</a:t>
            </a:r>
            <a:r>
              <a:rPr lang="ru-RU" sz="2400" dirty="0" smtClean="0"/>
              <a:t>, велика </a:t>
            </a:r>
            <a:r>
              <a:rPr lang="ru-RU" sz="2400" dirty="0" err="1" smtClean="0"/>
              <a:t>площа</a:t>
            </a:r>
            <a:r>
              <a:rPr lang="ru-RU" sz="2400" dirty="0" smtClean="0"/>
              <a:t>;</a:t>
            </a:r>
          </a:p>
          <a:p>
            <a:pPr>
              <a:buNone/>
            </a:pPr>
            <a:r>
              <a:rPr lang="ru-RU" sz="2400" dirty="0" smtClean="0"/>
              <a:t>- </a:t>
            </a:r>
            <a:r>
              <a:rPr lang="ru-RU" sz="2400" dirty="0" err="1" smtClean="0"/>
              <a:t>видалення</a:t>
            </a:r>
            <a:r>
              <a:rPr lang="ru-RU" sz="2400" dirty="0" smtClean="0"/>
              <a:t> тонких </a:t>
            </a:r>
            <a:r>
              <a:rPr lang="ru-RU" sz="2400" dirty="0" err="1" smtClean="0"/>
              <a:t>суспензій</a:t>
            </a:r>
            <a:r>
              <a:rPr lang="ru-RU" sz="2400" dirty="0" smtClean="0"/>
              <a:t> </a:t>
            </a:r>
            <a:r>
              <a:rPr lang="ru-RU" sz="2400" dirty="0" err="1" smtClean="0"/>
              <a:t>вимагає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тривалого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тічних</a:t>
            </a:r>
            <a:r>
              <a:rPr lang="ru-RU" sz="2400" dirty="0" smtClean="0"/>
              <a:t> вод у</a:t>
            </a:r>
            <a:r>
              <a:rPr lang="en-US" sz="2400" dirty="0" smtClean="0"/>
              <a:t> </a:t>
            </a:r>
            <a:r>
              <a:rPr lang="ru-RU" sz="2400" dirty="0" err="1" smtClean="0"/>
              <a:t>відстійнику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знижує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продуктивність</a:t>
            </a:r>
            <a:r>
              <a:rPr lang="ru-RU" sz="2400" dirty="0" smtClean="0"/>
              <a:t>;</a:t>
            </a:r>
          </a:p>
          <a:p>
            <a:pPr>
              <a:buNone/>
            </a:pPr>
            <a:r>
              <a:rPr lang="ru-RU" sz="2400" dirty="0" smtClean="0"/>
              <a:t>- </a:t>
            </a:r>
            <a:r>
              <a:rPr lang="ru-RU" sz="2400" dirty="0" err="1" smtClean="0"/>
              <a:t>ступінь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низька</a:t>
            </a:r>
            <a:r>
              <a:rPr lang="ru-RU" sz="2400" dirty="0" smtClean="0"/>
              <a:t>.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640" y="246510"/>
            <a:ext cx="7505700" cy="5207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8.2 </a:t>
            </a:r>
            <a:r>
              <a:rPr lang="ru-RU" dirty="0" err="1" smtClean="0"/>
              <a:t>Нафтовловлення</a:t>
            </a:r>
            <a:r>
              <a:rPr lang="ru-RU" dirty="0" smtClean="0"/>
              <a:t> та </a:t>
            </a:r>
            <a:r>
              <a:rPr lang="ru-RU" dirty="0" err="1" smtClean="0"/>
              <a:t>усереднення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1433" y="767255"/>
            <a:ext cx="8240111" cy="2984938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Полютанти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густиною</a:t>
            </a:r>
            <a:r>
              <a:rPr lang="ru-RU" sz="2400" dirty="0" smtClean="0"/>
              <a:t>, </a:t>
            </a:r>
            <a:r>
              <a:rPr lang="ru-RU" sz="2400" dirty="0" err="1" smtClean="0"/>
              <a:t>нижчою</a:t>
            </a:r>
            <a:r>
              <a:rPr lang="ru-RU" sz="2400" dirty="0" smtClean="0"/>
              <a:t> за </a:t>
            </a:r>
            <a:r>
              <a:rPr lang="ru-RU" sz="2400" dirty="0" err="1" smtClean="0"/>
              <a:t>густину</a:t>
            </a:r>
            <a:r>
              <a:rPr lang="ru-RU" sz="2400" dirty="0" smtClean="0"/>
              <a:t> води, </a:t>
            </a:r>
            <a:r>
              <a:rPr lang="ru-RU" sz="2400" dirty="0" err="1" smtClean="0"/>
              <a:t>необхідно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видаляти</a:t>
            </a:r>
            <a:r>
              <a:rPr lang="ru-RU" sz="2400" dirty="0" smtClean="0"/>
              <a:t>, </a:t>
            </a:r>
            <a:r>
              <a:rPr lang="ru-RU" sz="2400" dirty="0" err="1" smtClean="0"/>
              <a:t>змушуючи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спливати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поверхню</a:t>
            </a:r>
            <a:r>
              <a:rPr lang="ru-RU" sz="2400" dirty="0" smtClean="0"/>
              <a:t> води. </a:t>
            </a:r>
            <a:r>
              <a:rPr lang="ru-RU" sz="2400" dirty="0" err="1" smtClean="0"/>
              <a:t>Це</a:t>
            </a:r>
            <a:r>
              <a:rPr lang="ru-RU" sz="2400" dirty="0" smtClean="0"/>
              <a:t> – </a:t>
            </a:r>
            <a:r>
              <a:rPr lang="ru-RU" sz="2400" dirty="0" err="1" smtClean="0"/>
              <a:t>нафтопродукти</a:t>
            </a:r>
            <a:r>
              <a:rPr lang="ru-RU" sz="2400" dirty="0" smtClean="0"/>
              <a:t>, </a:t>
            </a:r>
            <a:r>
              <a:rPr lang="ru-RU" sz="2400" dirty="0" err="1" smtClean="0"/>
              <a:t>олії</a:t>
            </a:r>
            <a:r>
              <a:rPr lang="ru-RU" sz="2400" dirty="0" smtClean="0"/>
              <a:t>, смоли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вловлюють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пастках</a:t>
            </a:r>
            <a:r>
              <a:rPr lang="ru-RU" sz="2400" dirty="0" smtClean="0"/>
              <a:t>, </a:t>
            </a:r>
            <a:r>
              <a:rPr lang="ru-RU" sz="2400" dirty="0" err="1" smtClean="0"/>
              <a:t>олієвловниках</a:t>
            </a:r>
            <a:r>
              <a:rPr lang="ru-RU" sz="2400" dirty="0" smtClean="0"/>
              <a:t>, </a:t>
            </a:r>
            <a:r>
              <a:rPr lang="ru-RU" sz="2400" dirty="0" err="1" smtClean="0"/>
              <a:t>смоловідстійниках</a:t>
            </a:r>
            <a:r>
              <a:rPr lang="ru-RU" sz="2400" dirty="0" smtClean="0"/>
              <a:t>.</a:t>
            </a:r>
          </a:p>
          <a:p>
            <a:r>
              <a:rPr lang="ru-RU" sz="2400" b="1" i="1" dirty="0" err="1" smtClean="0">
                <a:solidFill>
                  <a:srgbClr val="FF0000"/>
                </a:solidFill>
              </a:rPr>
              <a:t>Нафтовловник</a:t>
            </a:r>
            <a:r>
              <a:rPr lang="ru-RU" sz="2400" dirty="0" smtClean="0"/>
              <a:t> – </a:t>
            </a:r>
            <a:r>
              <a:rPr lang="ru-RU" sz="2400" dirty="0" err="1" smtClean="0"/>
              <a:t>прямокутний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витягнутий</a:t>
            </a:r>
            <a:r>
              <a:rPr lang="ru-RU" sz="2400" dirty="0" smtClean="0"/>
              <a:t> у </a:t>
            </a:r>
            <a:r>
              <a:rPr lang="ru-RU" sz="2400" dirty="0" err="1" smtClean="0"/>
              <a:t>довжину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залізобетонний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відстійник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розділений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декілька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секцій</a:t>
            </a:r>
            <a:r>
              <a:rPr lang="ru-RU" sz="2400" dirty="0" smtClean="0"/>
              <a:t>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періодично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виключити</a:t>
            </a:r>
            <a:r>
              <a:rPr lang="ru-RU" sz="2400" dirty="0" smtClean="0"/>
              <a:t> одну </a:t>
            </a:r>
            <a:r>
              <a:rPr lang="ru-RU" sz="2400" dirty="0" err="1" smtClean="0"/>
              <a:t>з</a:t>
            </a:r>
            <a:r>
              <a:rPr lang="ru-RU" sz="2400" dirty="0" smtClean="0"/>
              <a:t> них для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ремонту (рис. 8.4).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7654"/>
            <a:ext cx="8912771" cy="4782207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Переважно</a:t>
            </a:r>
            <a:r>
              <a:rPr lang="ru-RU" sz="1600" dirty="0" smtClean="0"/>
              <a:t> </a:t>
            </a:r>
            <a:r>
              <a:rPr lang="ru-RU" sz="1600" dirty="0" err="1" smtClean="0"/>
              <a:t>глибина</a:t>
            </a:r>
            <a:r>
              <a:rPr lang="ru-RU" sz="1600" dirty="0" smtClean="0"/>
              <a:t> </a:t>
            </a:r>
            <a:r>
              <a:rPr lang="ru-RU" sz="1600" dirty="0" err="1" smtClean="0"/>
              <a:t>нафтовловника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складає</a:t>
            </a:r>
            <a:r>
              <a:rPr lang="ru-RU" sz="1600" dirty="0" smtClean="0"/>
              <a:t> 2 </a:t>
            </a:r>
            <a:r>
              <a:rPr lang="ru-RU" sz="1600" i="1" dirty="0" smtClean="0"/>
              <a:t>м, </a:t>
            </a:r>
            <a:r>
              <a:rPr lang="ru-RU" sz="1600" i="1" dirty="0" err="1" smtClean="0"/>
              <a:t>довжина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визначається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ро</a:t>
            </a:r>
            <a:r>
              <a:rPr lang="ru-RU" sz="1600" dirty="0" err="1" smtClean="0"/>
              <a:t>зрахунку</a:t>
            </a:r>
            <a:r>
              <a:rPr lang="ru-RU" sz="1600" dirty="0" smtClean="0"/>
              <a:t>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середня</a:t>
            </a:r>
            <a:r>
              <a:rPr lang="ru-RU" sz="1600" dirty="0" smtClean="0"/>
              <a:t> </a:t>
            </a:r>
            <a:r>
              <a:rPr lang="ru-RU" sz="1600" dirty="0" err="1" smtClean="0"/>
              <a:t>тривалість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відстоювання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складала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близько</a:t>
            </a:r>
            <a:r>
              <a:rPr lang="ru-RU" sz="1600" dirty="0" smtClean="0"/>
              <a:t> 2 годин. </a:t>
            </a:r>
            <a:r>
              <a:rPr lang="ru-RU" sz="1600" dirty="0" err="1" smtClean="0"/>
              <a:t>Забруднена</a:t>
            </a:r>
            <a:r>
              <a:rPr lang="ru-RU" sz="1600" dirty="0" smtClean="0"/>
              <a:t> вода через </a:t>
            </a:r>
            <a:r>
              <a:rPr lang="ru-RU" sz="1600" dirty="0" err="1" smtClean="0"/>
              <a:t>горизонтальний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водозлив</a:t>
            </a:r>
            <a:r>
              <a:rPr lang="ru-RU" sz="1600" dirty="0" smtClean="0"/>
              <a:t> </a:t>
            </a:r>
            <a:r>
              <a:rPr lang="ru-RU" sz="1600" i="1" dirty="0" smtClean="0"/>
              <a:t>1 </a:t>
            </a:r>
            <a:r>
              <a:rPr lang="ru-RU" sz="1600" i="1" dirty="0" err="1" smtClean="0"/>
              <a:t>потрапляє</a:t>
            </a:r>
            <a:r>
              <a:rPr lang="ru-RU" sz="1600" i="1" dirty="0" smtClean="0"/>
              <a:t> у </a:t>
            </a:r>
            <a:r>
              <a:rPr lang="ru-RU" sz="1600" i="1" dirty="0" err="1" smtClean="0"/>
              <a:t>відстійну</a:t>
            </a:r>
            <a:r>
              <a:rPr lang="ru-RU" sz="1600" i="1" dirty="0" smtClean="0"/>
              <a:t> камеру </a:t>
            </a:r>
            <a:r>
              <a:rPr lang="ru-RU" sz="1600" i="1" dirty="0" err="1" smtClean="0"/>
              <a:t>паст</a:t>
            </a:r>
            <a:r>
              <a:rPr lang="ru-RU" sz="1600" dirty="0" err="1" smtClean="0"/>
              <a:t>ки</a:t>
            </a:r>
            <a:r>
              <a:rPr lang="ru-RU" sz="1600" dirty="0" smtClean="0"/>
              <a:t>. </a:t>
            </a:r>
            <a:r>
              <a:rPr lang="ru-RU" sz="1600" dirty="0" err="1" smtClean="0"/>
              <a:t>Внаслідок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різниці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питомої</a:t>
            </a:r>
            <a:r>
              <a:rPr lang="ru-RU" sz="1600" dirty="0" smtClean="0"/>
              <a:t> ваги води, </a:t>
            </a:r>
            <a:r>
              <a:rPr lang="ru-RU" sz="1600" dirty="0" err="1" smtClean="0"/>
              <a:t>нафтопродуктів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твердих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механічних</a:t>
            </a:r>
            <a:r>
              <a:rPr lang="en-US" sz="1600" dirty="0" smtClean="0"/>
              <a:t> </a:t>
            </a:r>
            <a:r>
              <a:rPr lang="ru-RU" sz="1600" dirty="0" err="1" smtClean="0"/>
              <a:t>домішок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залишилися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стоці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відбувається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розділення</a:t>
            </a:r>
            <a:r>
              <a:rPr lang="ru-RU" sz="1600" dirty="0" smtClean="0"/>
              <a:t>: </a:t>
            </a:r>
            <a:r>
              <a:rPr lang="ru-RU" sz="1600" dirty="0" err="1" smtClean="0"/>
              <a:t>нафтопродукти</a:t>
            </a:r>
            <a:r>
              <a:rPr lang="en-US" sz="1600" dirty="0" smtClean="0"/>
              <a:t> </a:t>
            </a:r>
            <a:r>
              <a:rPr lang="ru-RU" sz="1600" dirty="0" err="1" smtClean="0"/>
              <a:t>спливають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поверхню</a:t>
            </a:r>
            <a:r>
              <a:rPr lang="ru-RU" sz="1600" dirty="0" smtClean="0"/>
              <a:t>, </a:t>
            </a:r>
            <a:r>
              <a:rPr lang="ru-RU" sz="1600" dirty="0" err="1" smtClean="0"/>
              <a:t>домішки</a:t>
            </a:r>
            <a:r>
              <a:rPr lang="ru-RU" sz="1600" dirty="0" smtClean="0"/>
              <a:t> – </a:t>
            </a:r>
            <a:r>
              <a:rPr lang="ru-RU" sz="1600" dirty="0" err="1" smtClean="0"/>
              <a:t>осідають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</a:t>
            </a:r>
            <a:r>
              <a:rPr lang="ru-RU" sz="1600" dirty="0" smtClean="0"/>
              <a:t> дно, вода – </a:t>
            </a:r>
            <a:r>
              <a:rPr lang="ru-RU" sz="1600" dirty="0" err="1" smtClean="0"/>
              <a:t>виходить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пастки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Нафтопродукти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зосередились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поверхні</a:t>
            </a:r>
            <a:r>
              <a:rPr lang="ru-RU" sz="1600" dirty="0" smtClean="0"/>
              <a:t> води, </a:t>
            </a:r>
            <a:r>
              <a:rPr lang="ru-RU" sz="1600" dirty="0" err="1" smtClean="0"/>
              <a:t>вловлюються</a:t>
            </a:r>
            <a:r>
              <a:rPr lang="ru-RU" sz="1600" dirty="0" smtClean="0"/>
              <a:t> горизонтальною </a:t>
            </a:r>
            <a:r>
              <a:rPr lang="ru-RU" sz="1600" dirty="0" err="1" smtClean="0"/>
              <a:t>нафтозбірною</a:t>
            </a:r>
            <a:r>
              <a:rPr lang="ru-RU" sz="1600" dirty="0" smtClean="0"/>
              <a:t> трубкою 4, яка </a:t>
            </a:r>
            <a:r>
              <a:rPr lang="ru-RU" sz="1600" dirty="0" err="1" smtClean="0"/>
              <a:t>обертається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спрямовуються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резервуари</a:t>
            </a:r>
            <a:r>
              <a:rPr lang="en-US" sz="1600" dirty="0" smtClean="0"/>
              <a:t> </a:t>
            </a:r>
            <a:r>
              <a:rPr lang="ru-RU" sz="1600" dirty="0" smtClean="0"/>
              <a:t>для </a:t>
            </a:r>
            <a:r>
              <a:rPr lang="ru-RU" sz="1600" dirty="0" err="1" smtClean="0"/>
              <a:t>відділення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води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використання</a:t>
            </a:r>
            <a:r>
              <a:rPr lang="ru-RU" sz="1600" dirty="0" smtClean="0"/>
              <a:t> за </a:t>
            </a:r>
            <a:r>
              <a:rPr lang="ru-RU" sz="1600" dirty="0" err="1" smtClean="0"/>
              <a:t>призначенням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3917" y="2842025"/>
            <a:ext cx="5463685" cy="198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315310"/>
            <a:ext cx="7505700" cy="4123415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До </a:t>
            </a:r>
            <a:r>
              <a:rPr lang="ru-RU" sz="1800" dirty="0" err="1" smtClean="0"/>
              <a:t>недоліків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нафтовловників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відносять</a:t>
            </a:r>
            <a:r>
              <a:rPr lang="ru-RU" sz="1800" dirty="0" smtClean="0"/>
              <a:t>:</a:t>
            </a:r>
          </a:p>
          <a:p>
            <a:pPr>
              <a:buNone/>
            </a:pPr>
            <a:r>
              <a:rPr lang="ru-RU" sz="1800" dirty="0" smtClean="0"/>
              <a:t>- вони </a:t>
            </a:r>
            <a:r>
              <a:rPr lang="ru-RU" sz="1800" dirty="0" err="1" smtClean="0"/>
              <a:t>займають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місця</a:t>
            </a:r>
            <a:r>
              <a:rPr lang="ru-RU" sz="1800" dirty="0" smtClean="0"/>
              <a:t>;</a:t>
            </a:r>
          </a:p>
          <a:p>
            <a:pPr>
              <a:buNone/>
            </a:pPr>
            <a:r>
              <a:rPr lang="ru-RU" sz="1800" dirty="0" smtClean="0"/>
              <a:t>- </a:t>
            </a:r>
            <a:r>
              <a:rPr lang="ru-RU" sz="1800" dirty="0" err="1" smtClean="0"/>
              <a:t>забруднюють</a:t>
            </a:r>
            <a:r>
              <a:rPr lang="ru-RU" sz="1800" dirty="0" smtClean="0"/>
              <a:t> атмосферу </a:t>
            </a:r>
            <a:r>
              <a:rPr lang="ru-RU" sz="1800" dirty="0" err="1" smtClean="0"/>
              <a:t>виділеннями</a:t>
            </a:r>
            <a:r>
              <a:rPr lang="ru-RU" sz="1800" dirty="0" smtClean="0"/>
              <a:t>;</a:t>
            </a:r>
          </a:p>
          <a:p>
            <a:pPr>
              <a:buNone/>
            </a:pPr>
            <a:r>
              <a:rPr lang="ru-RU" sz="1800" dirty="0" smtClean="0"/>
              <a:t>- </a:t>
            </a:r>
            <a:r>
              <a:rPr lang="ru-RU" sz="1800" dirty="0" err="1" smtClean="0"/>
              <a:t>потік</a:t>
            </a:r>
            <a:r>
              <a:rPr lang="ru-RU" sz="1800" dirty="0" smtClean="0"/>
              <a:t> води в них </a:t>
            </a:r>
            <a:r>
              <a:rPr lang="ru-RU" sz="1800" dirty="0" err="1" smtClean="0"/>
              <a:t>розподіляється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нерівномірно</a:t>
            </a:r>
            <a:r>
              <a:rPr lang="ru-RU" sz="1800" dirty="0" smtClean="0"/>
              <a:t>;</a:t>
            </a:r>
          </a:p>
          <a:p>
            <a:pPr>
              <a:buNone/>
            </a:pPr>
            <a:r>
              <a:rPr lang="ru-RU" sz="1800" dirty="0" smtClean="0"/>
              <a:t>- </a:t>
            </a:r>
            <a:r>
              <a:rPr lang="ru-RU" sz="1800" dirty="0" err="1" smtClean="0"/>
              <a:t>шкребковий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механізм</a:t>
            </a:r>
            <a:r>
              <a:rPr lang="ru-RU" sz="1800" dirty="0" smtClean="0"/>
              <a:t> </a:t>
            </a:r>
            <a:r>
              <a:rPr lang="ru-RU" sz="1800" dirty="0" err="1" smtClean="0"/>
              <a:t>ненадійний</a:t>
            </a:r>
            <a:r>
              <a:rPr lang="ru-RU" sz="1800" dirty="0" smtClean="0"/>
              <a:t> в </a:t>
            </a:r>
            <a:r>
              <a:rPr lang="ru-RU" sz="1800" dirty="0" err="1" smtClean="0"/>
              <a:t>роботі</a:t>
            </a:r>
            <a:r>
              <a:rPr lang="ru-RU" sz="1800" dirty="0" smtClean="0"/>
              <a:t>;</a:t>
            </a:r>
          </a:p>
          <a:p>
            <a:pPr>
              <a:buNone/>
            </a:pPr>
            <a:r>
              <a:rPr lang="ru-RU" sz="1800" dirty="0" smtClean="0"/>
              <a:t>- </a:t>
            </a:r>
            <a:r>
              <a:rPr lang="ru-RU" sz="1800" dirty="0" err="1" smtClean="0"/>
              <a:t>низький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ступінь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;</a:t>
            </a:r>
          </a:p>
          <a:p>
            <a:pPr>
              <a:buNone/>
            </a:pPr>
            <a:r>
              <a:rPr lang="ru-RU" sz="1800" dirty="0" smtClean="0"/>
              <a:t>- правильна </a:t>
            </a:r>
            <a:r>
              <a:rPr lang="ru-RU" sz="1800" dirty="0" err="1" smtClean="0"/>
              <a:t>експлуатація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складною.</a:t>
            </a:r>
          </a:p>
          <a:p>
            <a:r>
              <a:rPr lang="ru-RU" sz="1800" dirty="0" err="1" smtClean="0"/>
              <a:t>Необхідно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передбачити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пристрої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збирання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нафтопродуктів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спливли</a:t>
            </a:r>
            <a:r>
              <a:rPr lang="ru-RU" sz="1800" dirty="0" smtClean="0"/>
              <a:t>,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вилучення</a:t>
            </a:r>
            <a:r>
              <a:rPr lang="ru-RU" sz="1800" dirty="0" smtClean="0"/>
              <a:t> осаду.</a:t>
            </a:r>
          </a:p>
          <a:p>
            <a:r>
              <a:rPr lang="ru-RU" sz="1800" dirty="0" smtClean="0"/>
              <a:t>За таким самим принципом </a:t>
            </a:r>
            <a:r>
              <a:rPr lang="ru-RU" sz="1800" dirty="0" err="1" smtClean="0"/>
              <a:t>працюють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олієвловники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Якщо</a:t>
            </a:r>
            <a:r>
              <a:rPr lang="ru-RU" sz="1800" dirty="0" smtClean="0"/>
              <a:t> </a:t>
            </a:r>
            <a:r>
              <a:rPr lang="ru-RU" sz="1800" dirty="0" err="1" smtClean="0"/>
              <a:t>необхідно</a:t>
            </a:r>
            <a:r>
              <a:rPr lang="ru-RU" sz="1800" dirty="0" smtClean="0"/>
              <a:t> </a:t>
            </a:r>
            <a:r>
              <a:rPr lang="ru-RU" sz="1800" dirty="0" err="1" smtClean="0"/>
              <a:t>усереднити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вміст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витрати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виробничих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</a:t>
            </a:r>
            <a:r>
              <a:rPr lang="ru-RU" sz="1800" dirty="0" err="1" smtClean="0"/>
              <a:t>передбачаються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усередники</a:t>
            </a:r>
            <a:r>
              <a:rPr lang="ru-RU" sz="1800" dirty="0" smtClean="0"/>
              <a:t>, </a:t>
            </a:r>
            <a:r>
              <a:rPr lang="ru-RU" sz="1800" dirty="0" err="1" smtClean="0"/>
              <a:t>об’єм</a:t>
            </a:r>
            <a:r>
              <a:rPr lang="ru-RU" sz="1800" dirty="0" smtClean="0"/>
              <a:t>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визначається</a:t>
            </a:r>
            <a:r>
              <a:rPr lang="ru-RU" sz="1800" dirty="0" smtClean="0"/>
              <a:t> за </a:t>
            </a:r>
            <a:r>
              <a:rPr lang="ru-RU" sz="1800" dirty="0" err="1" smtClean="0"/>
              <a:t>графіками</a:t>
            </a:r>
            <a:r>
              <a:rPr lang="ru-RU" sz="1800" dirty="0" smtClean="0"/>
              <a:t> притоку </a:t>
            </a:r>
            <a:r>
              <a:rPr lang="ru-RU" sz="1800" dirty="0" err="1" smtClean="0"/>
              <a:t>стічних</a:t>
            </a:r>
            <a:r>
              <a:rPr lang="en-US" sz="1800" dirty="0" smtClean="0"/>
              <a:t> </a:t>
            </a:r>
            <a:r>
              <a:rPr lang="ru-RU" sz="1800" dirty="0" smtClean="0"/>
              <a:t>вод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коливань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концентрацій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забруднень</a:t>
            </a:r>
            <a:r>
              <a:rPr lang="ru-RU" sz="1800" dirty="0" smtClean="0"/>
              <a:t> в них.</a:t>
            </a:r>
            <a:endParaRPr lang="ru-RU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404166"/>
            <a:ext cx="7505700" cy="730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8.3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механічних</a:t>
            </a:r>
            <a:r>
              <a:rPr lang="ru-RU" dirty="0" smtClean="0"/>
              <a:t> </a:t>
            </a:r>
            <a:r>
              <a:rPr lang="ru-RU" dirty="0" err="1" smtClean="0"/>
              <a:t>домішок</a:t>
            </a:r>
            <a:r>
              <a:rPr lang="ru-RU" dirty="0" smtClean="0"/>
              <a:t> у </a:t>
            </a:r>
            <a:r>
              <a:rPr lang="ru-RU" dirty="0" err="1" smtClean="0"/>
              <a:t>полі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відцентрових</a:t>
            </a:r>
            <a:r>
              <a:rPr lang="ru-RU" dirty="0" smtClean="0"/>
              <a:t> сил та</a:t>
            </a:r>
            <a:r>
              <a:rPr lang="en-US" dirty="0" smtClean="0"/>
              <a:t> </a:t>
            </a:r>
            <a:r>
              <a:rPr lang="ru-RU" dirty="0" err="1" smtClean="0"/>
              <a:t>фільтрування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3779" y="1334814"/>
            <a:ext cx="8650014" cy="3510455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Виділення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механічних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домішок</a:t>
            </a:r>
            <a:r>
              <a:rPr lang="ru-RU" sz="1600" dirty="0" smtClean="0"/>
              <a:t> у </a:t>
            </a:r>
            <a:r>
              <a:rPr lang="ru-RU" sz="1600" dirty="0" err="1" smtClean="0"/>
              <a:t>полі</a:t>
            </a:r>
            <a:r>
              <a:rPr lang="ru-RU" sz="1600" dirty="0" smtClean="0"/>
              <a:t> </a:t>
            </a:r>
            <a:r>
              <a:rPr lang="ru-RU" sz="1600" dirty="0" err="1" smtClean="0"/>
              <a:t>дії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відцентрових</a:t>
            </a:r>
            <a:r>
              <a:rPr lang="ru-RU" sz="1600" dirty="0" smtClean="0"/>
              <a:t> сил </a:t>
            </a:r>
            <a:r>
              <a:rPr lang="ru-RU" sz="1600" dirty="0" err="1" smtClean="0"/>
              <a:t>здійснюється</a:t>
            </a:r>
            <a:r>
              <a:rPr lang="ru-RU" sz="1600" dirty="0" smtClean="0"/>
              <a:t> в</a:t>
            </a:r>
            <a:r>
              <a:rPr lang="en-US" sz="1600" dirty="0" smtClean="0"/>
              <a:t> </a:t>
            </a:r>
            <a:r>
              <a:rPr lang="ru-RU" sz="1600" dirty="0" err="1" smtClean="0"/>
              <a:t>гідроциклонах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центрифугах, де </a:t>
            </a:r>
            <a:r>
              <a:rPr lang="ru-RU" sz="1600" dirty="0" err="1" smtClean="0"/>
              <a:t>зважені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частинки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виділяються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рідини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дією</a:t>
            </a:r>
            <a:r>
              <a:rPr lang="en-US" sz="1600" dirty="0" smtClean="0"/>
              <a:t> </a:t>
            </a:r>
            <a:r>
              <a:rPr lang="ru-RU" sz="1600" dirty="0" err="1" smtClean="0"/>
              <a:t>відцентрових</a:t>
            </a:r>
            <a:r>
              <a:rPr lang="ru-RU" sz="1600" dirty="0" smtClean="0"/>
              <a:t> сил,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виникають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того,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рідина</a:t>
            </a:r>
            <a:r>
              <a:rPr lang="ru-RU" sz="1600" dirty="0" smtClean="0"/>
              <a:t>, яка </a:t>
            </a:r>
            <a:r>
              <a:rPr lang="ru-RU" sz="1600" dirty="0" err="1" smtClean="0"/>
              <a:t>очищується</a:t>
            </a:r>
            <a:r>
              <a:rPr lang="ru-RU" sz="1600" dirty="0" smtClean="0"/>
              <a:t>, вводиться в</a:t>
            </a:r>
            <a:r>
              <a:rPr lang="en-US" sz="1600" dirty="0" smtClean="0"/>
              <a:t> </a:t>
            </a:r>
            <a:r>
              <a:rPr lang="ru-RU" sz="1600" dirty="0" err="1" smtClean="0"/>
              <a:t>пристрій</a:t>
            </a:r>
            <a:r>
              <a:rPr lang="ru-RU" sz="1600" dirty="0" smtClean="0"/>
              <a:t> </a:t>
            </a:r>
            <a:r>
              <a:rPr lang="ru-RU" sz="1600" dirty="0" err="1" smtClean="0"/>
              <a:t>тангенційно</a:t>
            </a:r>
            <a:r>
              <a:rPr lang="ru-RU" sz="1600" dirty="0" smtClean="0"/>
              <a:t>.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викликає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обертовий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рух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прояв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відцентрових</a:t>
            </a:r>
            <a:r>
              <a:rPr lang="ru-RU" sz="1600" dirty="0" smtClean="0"/>
              <a:t> сил.</a:t>
            </a:r>
          </a:p>
          <a:p>
            <a:r>
              <a:rPr lang="ru-RU" sz="1600" dirty="0" err="1" smtClean="0"/>
              <a:t>Швидкість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відбору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стічної</a:t>
            </a:r>
            <a:r>
              <a:rPr lang="ru-RU" sz="1600" dirty="0" smtClean="0"/>
              <a:t> води </a:t>
            </a:r>
            <a:r>
              <a:rPr lang="ru-RU" sz="1600" dirty="0" err="1" smtClean="0"/>
              <a:t>завислих</a:t>
            </a:r>
            <a:r>
              <a:rPr lang="ru-RU" sz="1600" dirty="0" smtClean="0"/>
              <a:t> </a:t>
            </a:r>
            <a:r>
              <a:rPr lang="ru-RU" sz="1600" dirty="0" err="1" smtClean="0"/>
              <a:t>твердих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частинок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бути</a:t>
            </a:r>
            <a:r>
              <a:rPr lang="en-US" sz="1600" dirty="0" smtClean="0"/>
              <a:t> </a:t>
            </a:r>
            <a:r>
              <a:rPr lang="ru-RU" sz="1600" dirty="0" err="1" smtClean="0"/>
              <a:t>збільшена</a:t>
            </a:r>
            <a:r>
              <a:rPr lang="ru-RU" sz="1600" dirty="0" smtClean="0"/>
              <a:t> </a:t>
            </a:r>
            <a:r>
              <a:rPr lang="ru-RU" sz="1600" dirty="0" err="1" smtClean="0"/>
              <a:t>дією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відцентрових</a:t>
            </a:r>
            <a:r>
              <a:rPr lang="ru-RU" sz="1600" dirty="0" smtClean="0"/>
              <a:t> сил у </a:t>
            </a:r>
            <a:r>
              <a:rPr lang="ru-RU" sz="1600" dirty="0" err="1" smtClean="0"/>
              <a:t>гідроциклонах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бувають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напірні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безнапірні</a:t>
            </a:r>
            <a:r>
              <a:rPr lang="ru-RU" sz="1600" dirty="0" smtClean="0"/>
              <a:t> (</a:t>
            </a:r>
            <a:r>
              <a:rPr lang="ru-RU" sz="1600" dirty="0" err="1" smtClean="0"/>
              <a:t>відкриті</a:t>
            </a:r>
            <a:r>
              <a:rPr lang="ru-RU" sz="1600" dirty="0" smtClean="0"/>
              <a:t>).</a:t>
            </a:r>
          </a:p>
          <a:p>
            <a:r>
              <a:rPr lang="ru-RU" sz="1600" dirty="0" smtClean="0"/>
              <a:t>У </a:t>
            </a:r>
            <a:r>
              <a:rPr lang="ru-RU" sz="1600" dirty="0" err="1" smtClean="0"/>
              <a:t>напірній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гідроциклонній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конструкції</a:t>
            </a:r>
            <a:r>
              <a:rPr lang="ru-RU" sz="1600" dirty="0" smtClean="0"/>
              <a:t> (</a:t>
            </a:r>
            <a:r>
              <a:rPr lang="ru-RU" sz="1600" dirty="0" err="1" smtClean="0"/>
              <a:t>закриті</a:t>
            </a:r>
            <a:r>
              <a:rPr lang="ru-RU" sz="1600" dirty="0" smtClean="0"/>
              <a:t> </a:t>
            </a:r>
            <a:r>
              <a:rPr lang="ru-RU" sz="1600" dirty="0" err="1" smtClean="0"/>
              <a:t>гідроциклони</a:t>
            </a:r>
            <a:r>
              <a:rPr lang="ru-RU" sz="1600" dirty="0" smtClean="0"/>
              <a:t>) </a:t>
            </a:r>
            <a:r>
              <a:rPr lang="ru-RU" sz="1600" dirty="0" err="1" smtClean="0"/>
              <a:t>стічна</a:t>
            </a:r>
            <a:r>
              <a:rPr lang="ru-RU" sz="1600" dirty="0" smtClean="0"/>
              <a:t> вода</a:t>
            </a:r>
            <a:r>
              <a:rPr lang="en-US" sz="1600" dirty="0" smtClean="0"/>
              <a:t> </a:t>
            </a:r>
            <a:r>
              <a:rPr lang="ru-RU" sz="1600" dirty="0" err="1" smtClean="0"/>
              <a:t>подається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тиском</a:t>
            </a:r>
            <a:r>
              <a:rPr lang="ru-RU" sz="1600" dirty="0" smtClean="0"/>
              <a:t> </a:t>
            </a:r>
            <a:r>
              <a:rPr lang="ru-RU" sz="1600" dirty="0" err="1" smtClean="0"/>
              <a:t>тангентально</a:t>
            </a:r>
            <a:r>
              <a:rPr lang="ru-RU" sz="1600" dirty="0" smtClean="0"/>
              <a:t>. </a:t>
            </a:r>
            <a:r>
              <a:rPr lang="ru-RU" sz="1600" dirty="0" err="1" smtClean="0"/>
              <a:t>Основний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потік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рухається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білястінковому</a:t>
            </a:r>
            <a:r>
              <a:rPr lang="en-US" sz="1600" dirty="0" smtClean="0"/>
              <a:t> </a:t>
            </a:r>
            <a:r>
              <a:rPr lang="ru-RU" sz="1600" dirty="0" err="1" smtClean="0"/>
              <a:t>просторі</a:t>
            </a:r>
            <a:r>
              <a:rPr lang="ru-RU" sz="1600" dirty="0" smtClean="0"/>
              <a:t> по </a:t>
            </a:r>
            <a:r>
              <a:rPr lang="ru-RU" sz="1600" dirty="0" err="1" smtClean="0"/>
              <a:t>спіралі</a:t>
            </a:r>
            <a:r>
              <a:rPr lang="ru-RU" sz="1600" dirty="0" smtClean="0"/>
              <a:t> донизу. У </a:t>
            </a:r>
            <a:r>
              <a:rPr lang="ru-RU" sz="1600" dirty="0" err="1" smtClean="0"/>
              <a:t>кінцевій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потік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повертає</a:t>
            </a:r>
            <a:r>
              <a:rPr lang="ru-RU" sz="1600" dirty="0" smtClean="0"/>
              <a:t> до центру </a:t>
            </a:r>
            <a:r>
              <a:rPr lang="ru-RU" sz="1600" dirty="0" err="1" smtClean="0"/>
              <a:t>апарата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en-US" sz="1600" dirty="0" smtClean="0"/>
              <a:t> </a:t>
            </a:r>
            <a:r>
              <a:rPr lang="ru-RU" sz="1600" dirty="0" err="1" smtClean="0"/>
              <a:t>рухається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нагору</a:t>
            </a:r>
            <a:r>
              <a:rPr lang="ru-RU" sz="1600" dirty="0" smtClean="0"/>
              <a:t> до </a:t>
            </a:r>
            <a:r>
              <a:rPr lang="ru-RU" sz="1600" dirty="0" err="1" smtClean="0"/>
              <a:t>вихідного</a:t>
            </a:r>
            <a:r>
              <a:rPr lang="ru-RU" sz="1600" dirty="0" smtClean="0"/>
              <a:t> патрубка. </a:t>
            </a:r>
            <a:r>
              <a:rPr lang="ru-RU" sz="1600" dirty="0" err="1" smtClean="0"/>
              <a:t>Завислі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частинки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переміщаються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білястінковий</a:t>
            </a:r>
            <a:r>
              <a:rPr lang="ru-RU" sz="1600" dirty="0" smtClean="0"/>
              <a:t> шар, </a:t>
            </a:r>
            <a:r>
              <a:rPr lang="ru-RU" sz="1600" dirty="0" err="1" smtClean="0"/>
              <a:t>сповзають</a:t>
            </a:r>
            <a:r>
              <a:rPr lang="ru-RU" sz="1600" dirty="0" smtClean="0"/>
              <a:t> до </a:t>
            </a:r>
            <a:r>
              <a:rPr lang="ru-RU" sz="1600" dirty="0" err="1" smtClean="0"/>
              <a:t>вершини</a:t>
            </a:r>
            <a:r>
              <a:rPr lang="ru-RU" sz="1600" dirty="0" smtClean="0"/>
              <a:t> конуса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видаляються</a:t>
            </a:r>
            <a:r>
              <a:rPr lang="ru-RU" sz="1600" dirty="0" smtClean="0"/>
              <a:t> через </a:t>
            </a:r>
            <a:r>
              <a:rPr lang="ru-RU" sz="1600" dirty="0" err="1" smtClean="0"/>
              <a:t>розвантажувальний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отвір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210207" y="325820"/>
            <a:ext cx="8713076" cy="454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dirty="0" err="1" smtClean="0"/>
              <a:t>Напірні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гідроциклони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затримують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частинки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суспензії</a:t>
            </a:r>
            <a:r>
              <a:rPr lang="en-US" sz="2000" dirty="0" smtClean="0"/>
              <a:t> </a:t>
            </a:r>
            <a:r>
              <a:rPr lang="ru-RU" sz="2000" dirty="0" smtClean="0"/>
              <a:t>величиною 0,1–0,5 </a:t>
            </a:r>
            <a:r>
              <a:rPr lang="ru-RU" sz="2000" i="1" dirty="0" smtClean="0"/>
              <a:t>мм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більше</a:t>
            </a:r>
            <a:r>
              <a:rPr lang="ru-RU" sz="2000" i="1" dirty="0" smtClean="0"/>
              <a:t>. У </a:t>
            </a:r>
            <a:r>
              <a:rPr lang="ru-RU" sz="2000" i="1" dirty="0" err="1" smtClean="0"/>
              <a:t>випадку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очищення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стічних</a:t>
            </a:r>
            <a:r>
              <a:rPr lang="ru-RU" sz="2000" i="1" dirty="0" smtClean="0"/>
              <a:t> вод,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містять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аб</a:t>
            </a:r>
            <a:r>
              <a:rPr lang="ru-RU" sz="2000" dirty="0" err="1" smtClean="0"/>
              <a:t>разивні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домішки</a:t>
            </a:r>
            <a:r>
              <a:rPr lang="ru-RU" sz="2000" dirty="0" smtClean="0"/>
              <a:t>, </a:t>
            </a:r>
            <a:r>
              <a:rPr lang="ru-RU" sz="2000" dirty="0" err="1" smtClean="0"/>
              <a:t>застосовуються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напірні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гідроциклони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внутрішньою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поверхнею</a:t>
            </a:r>
            <a:r>
              <a:rPr lang="ru-RU" sz="2000" dirty="0" smtClean="0"/>
              <a:t>, </a:t>
            </a:r>
            <a:r>
              <a:rPr lang="ru-RU" sz="2000" dirty="0" err="1" smtClean="0"/>
              <a:t>футерованою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зносостійким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литтям</a:t>
            </a:r>
            <a:r>
              <a:rPr lang="ru-RU" sz="2000" dirty="0" smtClean="0"/>
              <a:t>. </a:t>
            </a:r>
            <a:r>
              <a:rPr lang="ru-RU" sz="2000" dirty="0" err="1" smtClean="0"/>
              <a:t>Напірні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гідроциклони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застосовують</a:t>
            </a:r>
            <a:r>
              <a:rPr lang="ru-RU" sz="2000" dirty="0" smtClean="0"/>
              <a:t> для</a:t>
            </a:r>
            <a:r>
              <a:rPr lang="en-US" sz="2000" dirty="0" smtClean="0"/>
              <a:t> </a:t>
            </a:r>
            <a:r>
              <a:rPr lang="ru-RU" sz="2000" dirty="0" err="1" smtClean="0"/>
              <a:t>видалення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вод </a:t>
            </a:r>
            <a:r>
              <a:rPr lang="ru-RU" sz="2000" dirty="0" err="1" smtClean="0"/>
              <a:t>механічних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осадження</a:t>
            </a:r>
            <a:r>
              <a:rPr lang="en-US" sz="2000" dirty="0" smtClean="0"/>
              <a:t> </a:t>
            </a:r>
            <a:r>
              <a:rPr lang="ru-RU" sz="2000" dirty="0" err="1" smtClean="0"/>
              <a:t>менше</a:t>
            </a:r>
            <a:r>
              <a:rPr lang="ru-RU" sz="2000" dirty="0" smtClean="0"/>
              <a:t> 0,02 </a:t>
            </a:r>
            <a:r>
              <a:rPr lang="ru-RU" sz="2000" i="1" dirty="0" smtClean="0"/>
              <a:t>м/с.</a:t>
            </a:r>
          </a:p>
          <a:p>
            <a:r>
              <a:rPr lang="ru-RU" sz="2000" dirty="0" err="1" smtClean="0"/>
              <a:t>Очищувана</a:t>
            </a:r>
            <a:r>
              <a:rPr lang="ru-RU" sz="2000" dirty="0" smtClean="0"/>
              <a:t> вода </a:t>
            </a:r>
            <a:r>
              <a:rPr lang="ru-RU" sz="2000" dirty="0" err="1" smtClean="0"/>
              <a:t>подається</a:t>
            </a:r>
            <a:r>
              <a:rPr lang="ru-RU" sz="2000" dirty="0" smtClean="0"/>
              <a:t> по патрубку в </a:t>
            </a:r>
            <a:r>
              <a:rPr lang="ru-RU" sz="2000" dirty="0" err="1" smtClean="0"/>
              <a:t>циліндричну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гідроциклона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швидкістю</a:t>
            </a:r>
            <a:r>
              <a:rPr lang="ru-RU" sz="2000" dirty="0" smtClean="0"/>
              <a:t> до 20 </a:t>
            </a:r>
            <a:r>
              <a:rPr lang="ru-RU" sz="2000" i="1" dirty="0" smtClean="0"/>
              <a:t>м/с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рухається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вздовж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стінок</a:t>
            </a:r>
            <a:r>
              <a:rPr lang="ru-RU" sz="2000" i="1" dirty="0" smtClean="0"/>
              <a:t> по </a:t>
            </a:r>
            <a:r>
              <a:rPr lang="ru-RU" sz="2000" i="1" dirty="0" err="1" smtClean="0"/>
              <a:t>спіралі</a:t>
            </a:r>
            <a:r>
              <a:rPr lang="ru-RU" sz="2000" i="1" dirty="0" smtClean="0"/>
              <a:t> донизу; в </a:t>
            </a:r>
            <a:r>
              <a:rPr lang="ru-RU" sz="2000" i="1" dirty="0" err="1" smtClean="0"/>
              <a:t>конічній</a:t>
            </a:r>
            <a:r>
              <a:rPr lang="en-US" sz="2000" i="1" dirty="0" smtClean="0"/>
              <a:t>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– вона </a:t>
            </a:r>
            <a:r>
              <a:rPr lang="ru-RU" sz="2000" dirty="0" err="1" smtClean="0"/>
              <a:t>повертається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вертикальної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осі</a:t>
            </a:r>
            <a:r>
              <a:rPr lang="ru-RU" sz="2000" dirty="0" smtClean="0"/>
              <a:t> </a:t>
            </a:r>
            <a:r>
              <a:rPr lang="ru-RU" sz="2000" dirty="0" err="1" smtClean="0"/>
              <a:t>апарата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по </a:t>
            </a:r>
            <a:r>
              <a:rPr lang="ru-RU" sz="2000" dirty="0" err="1" smtClean="0"/>
              <a:t>внутрішній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спіралі</a:t>
            </a:r>
            <a:r>
              <a:rPr lang="en-US" sz="2000" dirty="0" smtClean="0"/>
              <a:t> </a:t>
            </a:r>
            <a:r>
              <a:rPr lang="ru-RU" sz="2000" dirty="0" err="1" smtClean="0"/>
              <a:t>піднімається</a:t>
            </a:r>
            <a:r>
              <a:rPr lang="ru-RU" sz="2000" dirty="0" smtClean="0"/>
              <a:t> догори до </a:t>
            </a:r>
            <a:r>
              <a:rPr lang="ru-RU" sz="2000" dirty="0" err="1" smtClean="0"/>
              <a:t>вихідного</a:t>
            </a:r>
            <a:r>
              <a:rPr lang="ru-RU" sz="2000" dirty="0" smtClean="0"/>
              <a:t> патрубка.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дією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відцентрової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зважені</a:t>
            </a:r>
            <a:r>
              <a:rPr lang="en-US" sz="2000" dirty="0" smtClean="0"/>
              <a:t> </a:t>
            </a:r>
            <a:r>
              <a:rPr lang="ru-RU" sz="2000" dirty="0" err="1" smtClean="0"/>
              <a:t>частини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потоку </a:t>
            </a:r>
            <a:r>
              <a:rPr lang="ru-RU" sz="2000" dirty="0" err="1" smtClean="0"/>
              <a:t>і</a:t>
            </a:r>
            <a:r>
              <a:rPr lang="ru-RU" sz="2000" dirty="0" smtClean="0"/>
              <a:t> через спуск для шламу </a:t>
            </a:r>
            <a:r>
              <a:rPr lang="ru-RU" sz="2000" dirty="0" err="1" smtClean="0"/>
              <a:t>виводяться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.</a:t>
            </a:r>
            <a:endParaRPr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220717" y="241738"/>
            <a:ext cx="8681545" cy="4700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 smtClean="0"/>
              <a:t>Для </a:t>
            </a:r>
            <a:r>
              <a:rPr lang="ru-RU" sz="1800" dirty="0" err="1" smtClean="0"/>
              <a:t>збільшення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пропускної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здатності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ступеня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встановлюють</a:t>
            </a:r>
            <a:r>
              <a:rPr lang="en-US" sz="1800" dirty="0" smtClean="0"/>
              <a:t> </a:t>
            </a:r>
            <a:r>
              <a:rPr lang="ru-RU" sz="1800" dirty="0" err="1" smtClean="0"/>
              <a:t>групу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паралельно</a:t>
            </a:r>
            <a:r>
              <a:rPr lang="ru-RU" sz="1800" dirty="0" smtClean="0"/>
              <a:t> </a:t>
            </a:r>
            <a:r>
              <a:rPr lang="ru-RU" sz="1800" dirty="0" err="1" smtClean="0"/>
              <a:t>включених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гідроциклонів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Істотним</a:t>
            </a:r>
            <a:r>
              <a:rPr lang="ru-RU" sz="1800" dirty="0" smtClean="0"/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недоліком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напірних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гідроциклонів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є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i="1" dirty="0" err="1" smtClean="0"/>
              <a:t>їх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відносно</a:t>
            </a:r>
            <a:r>
              <a:rPr lang="ru-RU" sz="1800" i="1" dirty="0" smtClean="0"/>
              <a:t> велика </a:t>
            </a:r>
            <a:r>
              <a:rPr lang="ru-RU" sz="1800" i="1" dirty="0" err="1" smtClean="0"/>
              <a:t>енергоєм</a:t>
            </a:r>
            <a:r>
              <a:rPr lang="ru-RU" sz="1800" dirty="0" err="1" smtClean="0"/>
              <a:t>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видалення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спливають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Недоліків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напірних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гідроциклонів</a:t>
            </a:r>
            <a:r>
              <a:rPr lang="ru-RU" sz="1800" dirty="0" smtClean="0"/>
              <a:t> не </a:t>
            </a:r>
            <a:r>
              <a:rPr lang="ru-RU" sz="1800" dirty="0" err="1" smtClean="0"/>
              <a:t>мають</a:t>
            </a:r>
            <a:r>
              <a:rPr lang="ru-RU" sz="1800" dirty="0" smtClean="0"/>
              <a:t> </a:t>
            </a:r>
            <a:r>
              <a:rPr lang="ru-RU" sz="1800" i="1" dirty="0" err="1" smtClean="0"/>
              <a:t>відкриті</a:t>
            </a:r>
            <a:r>
              <a:rPr lang="ru-RU" sz="1800" i="1" dirty="0" smtClean="0"/>
              <a:t> (</a:t>
            </a:r>
            <a:r>
              <a:rPr lang="ru-RU" sz="1800" i="1" dirty="0" err="1" smtClean="0"/>
              <a:t>безнапірні</a:t>
            </a:r>
            <a:r>
              <a:rPr lang="ru-RU" sz="1800" i="1" dirty="0" smtClean="0"/>
              <a:t>) </a:t>
            </a:r>
            <a:r>
              <a:rPr lang="ru-RU" sz="1800" i="1" dirty="0" err="1" smtClean="0"/>
              <a:t>гідроциклони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що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працюють</a:t>
            </a:r>
            <a:r>
              <a:rPr lang="ru-RU" sz="1800" i="1" dirty="0" smtClean="0"/>
              <a:t> за </a:t>
            </a:r>
            <a:r>
              <a:rPr lang="ru-RU" sz="1800" i="1" dirty="0" err="1" smtClean="0"/>
              <a:t>порівняно</a:t>
            </a:r>
            <a:r>
              <a:rPr lang="ru-RU" sz="1800" i="1" dirty="0" smtClean="0"/>
              <a:t> невеликих </a:t>
            </a:r>
            <a:r>
              <a:rPr lang="ru-RU" sz="1800" i="1" dirty="0" err="1" smtClean="0"/>
              <a:t>швидкостей</a:t>
            </a:r>
            <a:r>
              <a:rPr lang="ru-RU" sz="1800" i="1" dirty="0" smtClean="0"/>
              <a:t> потоку, </a:t>
            </a:r>
            <a:r>
              <a:rPr lang="ru-RU" sz="1800" i="1" dirty="0" err="1" smtClean="0"/>
              <a:t>унаслідок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чого</a:t>
            </a:r>
            <a:r>
              <a:rPr lang="en-US" sz="1800" i="1" dirty="0" smtClean="0"/>
              <a:t> </a:t>
            </a:r>
            <a:r>
              <a:rPr lang="ru-RU" sz="1800" dirty="0" err="1" smtClean="0"/>
              <a:t>завислі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частинки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видаляються</a:t>
            </a:r>
            <a:r>
              <a:rPr lang="ru-RU" sz="1800" dirty="0" smtClean="0"/>
              <a:t>, в основному, </a:t>
            </a:r>
            <a:r>
              <a:rPr lang="ru-RU" sz="1800" dirty="0" err="1" smtClean="0"/>
              <a:t>внаслідок</a:t>
            </a:r>
            <a:r>
              <a:rPr lang="ru-RU" sz="1800" dirty="0" smtClean="0"/>
              <a:t> </a:t>
            </a:r>
            <a:r>
              <a:rPr lang="ru-RU" sz="1800" dirty="0" err="1" smtClean="0"/>
              <a:t>дії</a:t>
            </a:r>
            <a:r>
              <a:rPr lang="ru-RU" sz="1800" dirty="0" smtClean="0"/>
              <a:t> </a:t>
            </a:r>
            <a:r>
              <a:rPr lang="ru-RU" sz="1800" dirty="0" err="1" smtClean="0"/>
              <a:t>гравітаційних</a:t>
            </a:r>
            <a:r>
              <a:rPr lang="ru-RU" sz="1800" dirty="0" smtClean="0"/>
              <a:t>, а не </a:t>
            </a:r>
            <a:r>
              <a:rPr lang="ru-RU" sz="1800" dirty="0" err="1" smtClean="0"/>
              <a:t>відцентрових</a:t>
            </a:r>
            <a:r>
              <a:rPr lang="ru-RU" sz="1800" dirty="0" smtClean="0"/>
              <a:t> сил. </a:t>
            </a:r>
            <a:r>
              <a:rPr lang="ru-RU" sz="1800" dirty="0" err="1" smtClean="0"/>
              <a:t>Проте</a:t>
            </a:r>
            <a:r>
              <a:rPr lang="ru-RU" sz="1800" dirty="0" smtClean="0"/>
              <a:t> вони </a:t>
            </a:r>
            <a:r>
              <a:rPr lang="ru-RU" sz="1800" dirty="0" err="1" smtClean="0"/>
              <a:t>затримують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</a:t>
            </a:r>
            <a:r>
              <a:rPr lang="ru-RU" sz="1800" dirty="0" err="1" smtClean="0"/>
              <a:t>великі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частинки</a:t>
            </a:r>
            <a:r>
              <a:rPr lang="ru-RU" sz="1800" dirty="0" smtClean="0"/>
              <a:t> (10 </a:t>
            </a:r>
            <a:r>
              <a:rPr lang="ru-RU" sz="1800" i="1" dirty="0" smtClean="0"/>
              <a:t>мм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більш</a:t>
            </a:r>
            <a:r>
              <a:rPr lang="ru-RU" sz="1800" i="1" dirty="0" smtClean="0"/>
              <a:t>).</a:t>
            </a:r>
          </a:p>
          <a:p>
            <a:r>
              <a:rPr lang="ru-RU" sz="1800" dirty="0" err="1" smtClean="0"/>
              <a:t>Відкриті</a:t>
            </a:r>
            <a:r>
              <a:rPr lang="ru-RU" sz="1800" dirty="0" smtClean="0"/>
              <a:t> </a:t>
            </a:r>
            <a:r>
              <a:rPr lang="ru-RU" sz="1800" dirty="0" err="1" smtClean="0"/>
              <a:t>гідроциклони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застосовуються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виділення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великих </a:t>
            </a:r>
            <a:r>
              <a:rPr lang="ru-RU" sz="1800" dirty="0" err="1" smtClean="0"/>
              <a:t>механічних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частинок</a:t>
            </a:r>
            <a:r>
              <a:rPr lang="ru-RU" sz="1800" dirty="0" smtClean="0"/>
              <a:t>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швидкістю</a:t>
            </a:r>
            <a:r>
              <a:rPr lang="ru-RU" sz="1800" dirty="0" smtClean="0"/>
              <a:t> </a:t>
            </a:r>
            <a:r>
              <a:rPr lang="ru-RU" sz="1800" dirty="0" err="1" smtClean="0"/>
              <a:t>осадження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більше</a:t>
            </a:r>
            <a:r>
              <a:rPr lang="ru-RU" sz="1800" dirty="0" smtClean="0"/>
              <a:t> 0,02 </a:t>
            </a:r>
            <a:r>
              <a:rPr lang="ru-RU" sz="1800" i="1" dirty="0" smtClean="0"/>
              <a:t>м/с.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Переваги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відкритих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гідроциклонів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i="1" dirty="0" smtClean="0"/>
              <a:t>– велика </a:t>
            </a:r>
            <a:r>
              <a:rPr lang="ru-RU" sz="1800" i="1" dirty="0" err="1" smtClean="0"/>
              <a:t>продуктивність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незначні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втрати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тиску</a:t>
            </a:r>
            <a:r>
              <a:rPr lang="ru-RU" sz="1800" i="1" dirty="0" smtClean="0"/>
              <a:t> (не </a:t>
            </a:r>
            <a:r>
              <a:rPr lang="ru-RU" sz="1800" i="1" dirty="0" err="1" smtClean="0"/>
              <a:t>більше</a:t>
            </a:r>
            <a:r>
              <a:rPr lang="en-US" sz="1800" i="1" dirty="0" smtClean="0"/>
              <a:t> </a:t>
            </a:r>
            <a:r>
              <a:rPr lang="ru-RU" sz="1800" dirty="0" smtClean="0"/>
              <a:t>0,5 Па). </a:t>
            </a:r>
            <a:r>
              <a:rPr lang="ru-RU" sz="1800" dirty="0" err="1" smtClean="0"/>
              <a:t>Ефективність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в них </a:t>
            </a:r>
            <a:r>
              <a:rPr lang="ru-RU" sz="1800" dirty="0" err="1" smtClean="0"/>
              <a:t>залежить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характеристик </a:t>
            </a:r>
            <a:r>
              <a:rPr lang="ru-RU" sz="1800" dirty="0" err="1" smtClean="0"/>
              <a:t>забруднень</a:t>
            </a:r>
            <a:r>
              <a:rPr lang="en-US" sz="1800" dirty="0" smtClean="0"/>
              <a:t> </a:t>
            </a:r>
            <a:r>
              <a:rPr lang="ru-RU" sz="1800" dirty="0" smtClean="0"/>
              <a:t>(виду </a:t>
            </a:r>
            <a:r>
              <a:rPr lang="ru-RU" sz="1800" dirty="0" err="1" smtClean="0"/>
              <a:t>матеріалу</a:t>
            </a:r>
            <a:r>
              <a:rPr lang="ru-RU" sz="1800" dirty="0" smtClean="0"/>
              <a:t>, </a:t>
            </a:r>
            <a:r>
              <a:rPr lang="ru-RU" sz="1800" dirty="0" err="1" smtClean="0"/>
              <a:t>розміру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форми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частинок</a:t>
            </a:r>
            <a:r>
              <a:rPr lang="ru-RU" sz="1800" dirty="0" smtClean="0"/>
              <a:t>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),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конструктивних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en-US" sz="1800" dirty="0" smtClean="0"/>
              <a:t> </a:t>
            </a:r>
            <a:r>
              <a:rPr lang="ru-RU" sz="1800" dirty="0" err="1" smtClean="0"/>
              <a:t>геометричних</a:t>
            </a:r>
            <a:r>
              <a:rPr lang="ru-RU" sz="1800" dirty="0" smtClean="0"/>
              <a:t> характеристик самого </a:t>
            </a:r>
            <a:r>
              <a:rPr lang="ru-RU" sz="1800" dirty="0" err="1" smtClean="0"/>
              <a:t>гідроциклону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353" y="309069"/>
            <a:ext cx="8397764" cy="4599262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Застосовуються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відкриті</a:t>
            </a:r>
            <a:r>
              <a:rPr lang="ru-RU" sz="2400" dirty="0" smtClean="0"/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гідроциклони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трьох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r>
              <a:rPr lang="ru-RU" sz="2400" dirty="0" smtClean="0"/>
              <a:t>–</a:t>
            </a:r>
            <a:r>
              <a:rPr lang="ru-RU" sz="2400" dirty="0" err="1" smtClean="0"/>
              <a:t>гідроциклони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внутрішніх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пристроїв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виділення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домішок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зкоагульованих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зважених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нафтопродуктів</a:t>
            </a:r>
            <a:r>
              <a:rPr lang="ru-RU" sz="2400" dirty="0" smtClean="0"/>
              <a:t>;</a:t>
            </a:r>
          </a:p>
          <a:p>
            <a:pPr>
              <a:buNone/>
            </a:pPr>
            <a:r>
              <a:rPr lang="ru-RU" sz="2400" dirty="0" smtClean="0"/>
              <a:t>–</a:t>
            </a:r>
            <a:r>
              <a:rPr lang="ru-RU" sz="2400" dirty="0" err="1" smtClean="0"/>
              <a:t>гідроциклони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діафрагмою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циліндричною</a:t>
            </a:r>
            <a:r>
              <a:rPr lang="ru-RU" sz="2400" dirty="0" smtClean="0"/>
              <a:t> перегородкою за </a:t>
            </a:r>
            <a:r>
              <a:rPr lang="ru-RU" sz="2400" dirty="0" err="1" smtClean="0"/>
              <a:t>витрати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стічних</a:t>
            </a:r>
            <a:r>
              <a:rPr lang="ru-RU" sz="2400" dirty="0" smtClean="0"/>
              <a:t> вод на один </a:t>
            </a:r>
            <a:r>
              <a:rPr lang="ru-RU" sz="2400" dirty="0" err="1" smtClean="0"/>
              <a:t>апарат</a:t>
            </a:r>
            <a:r>
              <a:rPr lang="ru-RU" sz="2400" dirty="0" smtClean="0"/>
              <a:t> до 220 м3/год – для </a:t>
            </a:r>
            <a:r>
              <a:rPr lang="ru-RU" sz="2400" dirty="0" err="1" smtClean="0"/>
              <a:t>частинок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розміром</a:t>
            </a:r>
            <a:r>
              <a:rPr lang="ru-RU" sz="2400" dirty="0" smtClean="0"/>
              <a:t> 0,2 мм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, а</a:t>
            </a:r>
            <a:r>
              <a:rPr lang="en-US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зважених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нафтопродуктів</a:t>
            </a:r>
            <a:r>
              <a:rPr lang="ru-RU" sz="2400" dirty="0" smtClean="0"/>
              <a:t>;</a:t>
            </a:r>
          </a:p>
          <a:p>
            <a:pPr>
              <a:buNone/>
            </a:pPr>
            <a:r>
              <a:rPr lang="ru-RU" sz="2400" dirty="0" smtClean="0"/>
              <a:t>–</a:t>
            </a:r>
            <a:r>
              <a:rPr lang="ru-RU" sz="2400" dirty="0" err="1" smtClean="0"/>
              <a:t>багатоярусні</a:t>
            </a:r>
            <a:r>
              <a:rPr lang="ru-RU" sz="2400" dirty="0" smtClean="0"/>
              <a:t> – за </a:t>
            </a:r>
            <a:r>
              <a:rPr lang="ru-RU" sz="2400" dirty="0" err="1" smtClean="0"/>
              <a:t>витрати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стічних</a:t>
            </a:r>
            <a:r>
              <a:rPr lang="ru-RU" sz="2400" dirty="0" smtClean="0"/>
              <a:t> вод на один </a:t>
            </a:r>
            <a:r>
              <a:rPr lang="ru-RU" sz="2400" dirty="0" err="1" smtClean="0"/>
              <a:t>апарат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200 м3/год –</a:t>
            </a:r>
            <a:r>
              <a:rPr lang="en-US" sz="2400" dirty="0" smtClean="0"/>
              <a:t> </a:t>
            </a:r>
            <a:r>
              <a:rPr lang="ru-RU" sz="2400" dirty="0" smtClean="0"/>
              <a:t>для </a:t>
            </a:r>
            <a:r>
              <a:rPr lang="ru-RU" sz="2400" dirty="0" err="1" smtClean="0"/>
              <a:t>виділення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частинок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розміром</a:t>
            </a:r>
            <a:r>
              <a:rPr lang="ru-RU" sz="2400" dirty="0" smtClean="0"/>
              <a:t> 0,2 мм/с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нафтопродуктів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5020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План</a:t>
            </a:r>
            <a:endParaRPr dirty="0"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687375"/>
            <a:ext cx="7505700" cy="27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sz="2000" dirty="0" smtClean="0"/>
              <a:t>8.1 </a:t>
            </a:r>
            <a:r>
              <a:rPr lang="ru-RU" sz="2000" dirty="0" err="1" smtClean="0"/>
              <a:t>Проціджування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відстоювання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8.2 </a:t>
            </a:r>
            <a:r>
              <a:rPr lang="ru-RU" sz="2000" dirty="0" err="1" smtClean="0"/>
              <a:t>Нафтовловлення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усереднення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8.3 </a:t>
            </a:r>
            <a:r>
              <a:rPr lang="ru-RU" sz="2000" dirty="0" err="1" smtClean="0"/>
              <a:t>Виділення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механічних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домішок</a:t>
            </a:r>
            <a:r>
              <a:rPr lang="ru-RU" sz="2000" dirty="0" smtClean="0"/>
              <a:t> у </a:t>
            </a:r>
            <a:r>
              <a:rPr lang="ru-RU" sz="2000" dirty="0" err="1" smtClean="0"/>
              <a:t>полі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відцентрових</a:t>
            </a:r>
            <a:r>
              <a:rPr lang="ru-RU" sz="2000" dirty="0" smtClean="0"/>
              <a:t> сил та </a:t>
            </a:r>
            <a:r>
              <a:rPr lang="ru-RU" sz="2000" dirty="0" err="1" smtClean="0"/>
              <a:t>фільтрування</a:t>
            </a:r>
            <a:endParaRPr sz="1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289" y="325821"/>
            <a:ext cx="8513379" cy="1061545"/>
          </a:xfrm>
        </p:spPr>
        <p:txBody>
          <a:bodyPr>
            <a:noAutofit/>
          </a:bodyPr>
          <a:lstStyle/>
          <a:p>
            <a:r>
              <a:rPr lang="ru-RU" sz="1600" dirty="0" smtClean="0"/>
              <a:t>На рис. 8.5 наведена схема </a:t>
            </a:r>
            <a:r>
              <a:rPr lang="ru-RU" sz="1600" dirty="0" err="1" smtClean="0"/>
              <a:t>відкритого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гідроциклона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en-US" sz="1600" dirty="0" smtClean="0"/>
              <a:t> </a:t>
            </a:r>
            <a:r>
              <a:rPr lang="ru-RU" sz="1600" dirty="0" err="1" smtClean="0"/>
              <a:t>вхідного</a:t>
            </a:r>
            <a:r>
              <a:rPr lang="ru-RU" sz="1600" dirty="0" smtClean="0"/>
              <a:t> патрубка, </a:t>
            </a:r>
            <a:r>
              <a:rPr lang="ru-RU" sz="1600" dirty="0" err="1" smtClean="0"/>
              <a:t>кільцевого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водозливу</a:t>
            </a:r>
            <a:r>
              <a:rPr lang="ru-RU" sz="1600" dirty="0" smtClean="0"/>
              <a:t>, труби для </a:t>
            </a:r>
            <a:r>
              <a:rPr lang="ru-RU" sz="1600" dirty="0" err="1" smtClean="0"/>
              <a:t>відводу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очищеної</a:t>
            </a:r>
            <a:r>
              <a:rPr lang="ru-RU" sz="1600" dirty="0" smtClean="0"/>
              <a:t> води </a:t>
            </a:r>
            <a:r>
              <a:rPr lang="ru-RU" sz="1600" dirty="0" err="1" smtClean="0"/>
              <a:t>і</a:t>
            </a:r>
            <a:r>
              <a:rPr lang="en-US" sz="1600" dirty="0" smtClean="0"/>
              <a:t> </a:t>
            </a:r>
            <a:r>
              <a:rPr lang="ru-RU" sz="1600" dirty="0" err="1" smtClean="0"/>
              <a:t>шламовідвідної</a:t>
            </a:r>
            <a:r>
              <a:rPr lang="ru-RU" sz="1600" dirty="0" smtClean="0"/>
              <a:t> труби.</a:t>
            </a:r>
            <a:endParaRPr lang="ru-RU" sz="1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0537" y="963344"/>
            <a:ext cx="6092387" cy="361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1944" y="4525205"/>
            <a:ext cx="8397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Допускається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стічних</a:t>
            </a:r>
            <a:r>
              <a:rPr lang="ru-RU" sz="1200" dirty="0" smtClean="0"/>
              <a:t> вод, </a:t>
            </a:r>
            <a:r>
              <a:rPr lang="ru-RU" sz="1200" dirty="0" err="1" smtClean="0"/>
              <a:t>які</a:t>
            </a:r>
            <a:r>
              <a:rPr lang="ru-RU" sz="1200" dirty="0" smtClean="0"/>
              <a:t> </a:t>
            </a:r>
            <a:r>
              <a:rPr lang="ru-RU" sz="1200" dirty="0" err="1" smtClean="0"/>
              <a:t>містять</a:t>
            </a:r>
            <a:r>
              <a:rPr lang="ru-RU" sz="1200" dirty="0" smtClean="0"/>
              <a:t> 0,2–4 </a:t>
            </a:r>
            <a:r>
              <a:rPr lang="ru-RU" sz="1200" i="1" dirty="0" smtClean="0"/>
              <a:t>г/л </a:t>
            </a:r>
            <a:r>
              <a:rPr lang="ru-RU" sz="1200" i="1" dirty="0" err="1" smtClean="0"/>
              <a:t>зважених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частинок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пи</a:t>
            </a:r>
            <a:r>
              <a:rPr lang="ru-RU" sz="1200" dirty="0" err="1" smtClean="0"/>
              <a:t>томою</a:t>
            </a:r>
            <a:r>
              <a:rPr lang="ru-RU" sz="1200" dirty="0" smtClean="0"/>
              <a:t> вагою 2–2,5 </a:t>
            </a:r>
            <a:r>
              <a:rPr lang="ru-RU" sz="1200" i="1" dirty="0" smtClean="0"/>
              <a:t>г/см3.</a:t>
            </a:r>
            <a:endParaRPr lang="ru-RU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59" y="336331"/>
            <a:ext cx="8681544" cy="4102394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Оскільки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відцентрові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сили</a:t>
            </a:r>
            <a:r>
              <a:rPr lang="ru-RU" sz="1600" dirty="0" smtClean="0"/>
              <a:t> в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 err="1" smtClean="0"/>
              <a:t>разів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перевищують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сили</a:t>
            </a:r>
            <a:r>
              <a:rPr lang="ru-RU" sz="1600" dirty="0" smtClean="0"/>
              <a:t> </a:t>
            </a:r>
            <a:r>
              <a:rPr lang="ru-RU" sz="1600" dirty="0" err="1" smtClean="0"/>
              <a:t>тяжіння</a:t>
            </a:r>
            <a:r>
              <a:rPr lang="ru-RU" sz="1600" dirty="0" smtClean="0"/>
              <a:t>,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гідроциклони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/>
              <a:t>в десятки </a:t>
            </a:r>
            <a:r>
              <a:rPr lang="ru-RU" sz="1600" dirty="0" err="1" smtClean="0"/>
              <a:t>разів</a:t>
            </a:r>
            <a:r>
              <a:rPr lang="ru-RU" sz="1600" dirty="0" smtClean="0"/>
              <a:t> </a:t>
            </a:r>
            <a:r>
              <a:rPr lang="ru-RU" sz="1600" dirty="0" err="1" smtClean="0"/>
              <a:t>менші</a:t>
            </a:r>
            <a:r>
              <a:rPr lang="ru-RU" sz="1600" dirty="0" smtClean="0"/>
              <a:t> за </a:t>
            </a:r>
            <a:r>
              <a:rPr lang="ru-RU" sz="1600" dirty="0" err="1" smtClean="0"/>
              <a:t>об’ємом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площею</a:t>
            </a:r>
            <a:r>
              <a:rPr lang="ru-RU" sz="1600" dirty="0" smtClean="0"/>
              <a:t> </a:t>
            </a:r>
            <a:r>
              <a:rPr lang="ru-RU" sz="1600" dirty="0" err="1" smtClean="0"/>
              <a:t>за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відстійники</a:t>
            </a:r>
            <a:r>
              <a:rPr lang="ru-RU" sz="1600" dirty="0" smtClean="0"/>
              <a:t>, в них </a:t>
            </a:r>
            <a:r>
              <a:rPr lang="ru-RU" sz="1600" dirty="0" err="1" smtClean="0"/>
              <a:t>значно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збільшується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швидкість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осадження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зважених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частинок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зменшується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площа</a:t>
            </a:r>
            <a:r>
              <a:rPr lang="ru-RU" sz="1600" dirty="0" smtClean="0"/>
              <a:t>,</a:t>
            </a:r>
            <a:r>
              <a:rPr lang="en-US" sz="1600" dirty="0" smtClean="0"/>
              <a:t> </a:t>
            </a:r>
            <a:r>
              <a:rPr lang="ru-RU" sz="1600" dirty="0" smtClean="0"/>
              <a:t>яку вони </a:t>
            </a:r>
            <a:r>
              <a:rPr lang="ru-RU" sz="1600" dirty="0" err="1" smtClean="0"/>
              <a:t>займають</a:t>
            </a:r>
            <a:r>
              <a:rPr lang="ru-RU" sz="1600" dirty="0" smtClean="0"/>
              <a:t>.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зручно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використовувати</a:t>
            </a:r>
            <a:r>
              <a:rPr lang="ru-RU" sz="1600" dirty="0" smtClean="0"/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замкнених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зворотних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циклів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smtClean="0"/>
              <a:t>До </a:t>
            </a:r>
            <a:r>
              <a:rPr lang="ru-RU" sz="1600" dirty="0" err="1" smtClean="0"/>
              <a:t>недоліків</a:t>
            </a:r>
            <a:r>
              <a:rPr lang="ru-RU" sz="1600" dirty="0" smtClean="0"/>
              <a:t> треба </a:t>
            </a:r>
            <a:r>
              <a:rPr lang="ru-RU" sz="1600" dirty="0" err="1" smtClean="0"/>
              <a:t>віднести</a:t>
            </a:r>
            <a:r>
              <a:rPr lang="ru-RU" sz="1600" dirty="0" smtClean="0"/>
              <a:t> – </a:t>
            </a:r>
            <a:r>
              <a:rPr lang="ru-RU" sz="1600" dirty="0" err="1" smtClean="0"/>
              <a:t>значні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витрати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електроенергії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створення</a:t>
            </a:r>
            <a:r>
              <a:rPr lang="en-US" sz="1600" dirty="0" smtClean="0"/>
              <a:t> </a:t>
            </a:r>
            <a:r>
              <a:rPr lang="ru-RU" sz="1600" dirty="0" err="1" smtClean="0"/>
              <a:t>необхідного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тиску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швидке</a:t>
            </a:r>
            <a:r>
              <a:rPr lang="ru-RU" sz="1600" dirty="0" smtClean="0"/>
              <a:t> </a:t>
            </a:r>
            <a:r>
              <a:rPr lang="ru-RU" sz="1600" dirty="0" err="1" smtClean="0"/>
              <a:t>зношування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апаратів</a:t>
            </a:r>
            <a:r>
              <a:rPr lang="ru-RU" sz="1600" dirty="0" smtClean="0"/>
              <a:t>.</a:t>
            </a:r>
          </a:p>
          <a:p>
            <a:r>
              <a:rPr lang="ru-RU" sz="1600" b="1" i="1" dirty="0" err="1" smtClean="0"/>
              <a:t>Фільтрування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застосовується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також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після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застосування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фізико-хімічних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і</a:t>
            </a:r>
            <a:r>
              <a:rPr lang="en-US" sz="1600" b="1" i="1" dirty="0" smtClean="0"/>
              <a:t> </a:t>
            </a:r>
            <a:r>
              <a:rPr lang="ru-RU" sz="1600" b="1" i="1" dirty="0" err="1" smtClean="0"/>
              <a:t>біологічних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методів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очищення</a:t>
            </a:r>
            <a:r>
              <a:rPr lang="ru-RU" sz="1600" b="1" i="1" dirty="0" smtClean="0"/>
              <a:t>, тому </a:t>
            </a:r>
            <a:r>
              <a:rPr lang="ru-RU" sz="1600" b="1" i="1" dirty="0" err="1" smtClean="0"/>
              <a:t>що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деякі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цих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методів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супроводжуються</a:t>
            </a:r>
            <a:r>
              <a:rPr lang="en-US" sz="1600" b="1" i="1" dirty="0" smtClean="0"/>
              <a:t> </a:t>
            </a:r>
            <a:r>
              <a:rPr lang="ru-RU" sz="1600" b="1" i="1" dirty="0" err="1" smtClean="0"/>
              <a:t>видаленням</a:t>
            </a:r>
            <a:r>
              <a:rPr lang="ru-RU" sz="1600" b="1" i="1" dirty="0" smtClean="0"/>
              <a:t> у воду, яка </a:t>
            </a:r>
            <a:r>
              <a:rPr lang="ru-RU" sz="1600" b="1" i="1" dirty="0" err="1" smtClean="0"/>
              <a:t>очищається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механічних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домішок</a:t>
            </a:r>
            <a:r>
              <a:rPr lang="ru-RU" sz="1600" b="1" i="1" dirty="0" smtClean="0"/>
              <a:t>.</a:t>
            </a:r>
          </a:p>
          <a:p>
            <a:r>
              <a:rPr lang="ru-RU" sz="1600" dirty="0" err="1" smtClean="0"/>
              <a:t>Процес</a:t>
            </a:r>
            <a:r>
              <a:rPr lang="ru-RU" sz="1600" dirty="0" smtClean="0"/>
              <a:t> </a:t>
            </a:r>
            <a:r>
              <a:rPr lang="ru-RU" sz="1600" dirty="0" err="1" smtClean="0"/>
              <a:t>фільтрування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полягає</a:t>
            </a:r>
            <a:r>
              <a:rPr lang="ru-RU" sz="1600" dirty="0" smtClean="0"/>
              <a:t> у тому,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стічна</a:t>
            </a:r>
            <a:r>
              <a:rPr lang="ru-RU" sz="1600" dirty="0" smtClean="0"/>
              <a:t> вода проходить (</a:t>
            </a:r>
            <a:r>
              <a:rPr lang="ru-RU" sz="1600" dirty="0" err="1" smtClean="0"/>
              <a:t>фільтрується</a:t>
            </a:r>
            <a:r>
              <a:rPr lang="ru-RU" sz="1600" dirty="0" smtClean="0"/>
              <a:t>) через </a:t>
            </a:r>
            <a:r>
              <a:rPr lang="ru-RU" sz="1600" dirty="0" err="1" smtClean="0"/>
              <a:t>пористе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середовище</a:t>
            </a:r>
            <a:r>
              <a:rPr lang="ru-RU" sz="1600" dirty="0" smtClean="0"/>
              <a:t>, яке </a:t>
            </a:r>
            <a:r>
              <a:rPr lang="ru-RU" sz="1600" dirty="0" err="1" smtClean="0"/>
              <a:t>знаходиться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спеціальних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установкахфільтрах</a:t>
            </a:r>
            <a:r>
              <a:rPr lang="ru-RU" sz="1600" dirty="0" smtClean="0"/>
              <a:t>. При </a:t>
            </a:r>
            <a:r>
              <a:rPr lang="ru-RU" sz="1600" dirty="0" err="1" smtClean="0"/>
              <a:t>цьому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зважені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частинки</a:t>
            </a:r>
            <a:r>
              <a:rPr lang="ru-RU" sz="1600" dirty="0" smtClean="0"/>
              <a:t> </a:t>
            </a:r>
            <a:r>
              <a:rPr lang="ru-RU" sz="1600" dirty="0" err="1" smtClean="0"/>
              <a:t>затримуються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поверхні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в </a:t>
            </a:r>
            <a:r>
              <a:rPr lang="ru-RU" sz="1600" dirty="0" err="1" smtClean="0"/>
              <a:t>тілі</a:t>
            </a:r>
            <a:r>
              <a:rPr lang="ru-RU" sz="1600" dirty="0" smtClean="0"/>
              <a:t> </a:t>
            </a:r>
            <a:r>
              <a:rPr lang="ru-RU" sz="1600" dirty="0" err="1" smtClean="0"/>
              <a:t>фільтрувальних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. </a:t>
            </a:r>
            <a:r>
              <a:rPr lang="ru-RU" sz="1600" dirty="0" err="1" smtClean="0"/>
              <a:t>Найчастіше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фільтрування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застосовують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кварцовий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пісок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en-US" sz="1600" dirty="0" smtClean="0"/>
              <a:t> </a:t>
            </a:r>
            <a:r>
              <a:rPr lang="ru-RU" sz="1600" dirty="0" smtClean="0"/>
              <a:t>зерном </a:t>
            </a:r>
            <a:r>
              <a:rPr lang="ru-RU" sz="1600" dirty="0" err="1" smtClean="0"/>
              <a:t>діаметром</a:t>
            </a:r>
            <a:r>
              <a:rPr lang="ru-RU" sz="1600" dirty="0" smtClean="0"/>
              <a:t> 0,5–2,0 мм. Чим </a:t>
            </a:r>
            <a:r>
              <a:rPr lang="ru-RU" sz="1600" dirty="0" err="1" smtClean="0"/>
              <a:t>дрібніший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пісок</a:t>
            </a:r>
            <a:r>
              <a:rPr lang="ru-RU" sz="1600" dirty="0" smtClean="0"/>
              <a:t>, </a:t>
            </a:r>
            <a:r>
              <a:rPr lang="ru-RU" sz="1600" dirty="0" err="1" smtClean="0"/>
              <a:t>тим</a:t>
            </a:r>
            <a:r>
              <a:rPr lang="ru-RU" sz="1600" dirty="0" smtClean="0"/>
              <a:t> </a:t>
            </a:r>
            <a:r>
              <a:rPr lang="ru-RU" sz="1600" dirty="0" err="1" smtClean="0"/>
              <a:t>вищий</a:t>
            </a:r>
            <a:r>
              <a:rPr lang="ru-RU" sz="1600" dirty="0" smtClean="0"/>
              <a:t> </a:t>
            </a:r>
            <a:r>
              <a:rPr lang="ru-RU" sz="1600" dirty="0" err="1" smtClean="0"/>
              <a:t>ступінь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тим</a:t>
            </a:r>
            <a:r>
              <a:rPr lang="ru-RU" sz="1600" dirty="0" smtClean="0"/>
              <a:t> </a:t>
            </a:r>
            <a:r>
              <a:rPr lang="ru-RU" sz="1600" dirty="0" err="1" smtClean="0"/>
              <a:t>скоріше</a:t>
            </a:r>
            <a:r>
              <a:rPr lang="ru-RU" sz="1600" dirty="0" smtClean="0"/>
              <a:t> </a:t>
            </a:r>
            <a:r>
              <a:rPr lang="en-US" sz="1600" dirty="0" smtClean="0"/>
              <a:t> </a:t>
            </a:r>
            <a:r>
              <a:rPr lang="ru-RU" sz="1600" dirty="0" err="1" smtClean="0"/>
              <a:t>забруднюється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фільтрувальний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матеріал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виникає</a:t>
            </a:r>
            <a:r>
              <a:rPr lang="ru-RU" sz="1600" dirty="0" smtClean="0"/>
              <a:t> </a:t>
            </a:r>
            <a:r>
              <a:rPr lang="ru-RU" sz="1600" dirty="0" err="1" smtClean="0"/>
              <a:t>необхідність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регенерації</a:t>
            </a:r>
            <a:r>
              <a:rPr lang="ru-RU" sz="16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696" y="252248"/>
            <a:ext cx="8387255" cy="3871166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Робота </a:t>
            </a:r>
            <a:r>
              <a:rPr lang="ru-RU" sz="2000" dirty="0" err="1" smtClean="0"/>
              <a:t>фільтра</a:t>
            </a:r>
            <a:r>
              <a:rPr lang="ru-RU" sz="2000" dirty="0" smtClean="0"/>
              <a:t> </a:t>
            </a:r>
            <a:r>
              <a:rPr lang="ru-RU" sz="2000" dirty="0" err="1" smtClean="0"/>
              <a:t>характеризується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фільтрування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визначається</a:t>
            </a:r>
            <a:r>
              <a:rPr lang="ru-RU" sz="2000" dirty="0" smtClean="0"/>
              <a:t> в </a:t>
            </a:r>
            <a:r>
              <a:rPr lang="ru-RU" sz="2000" i="1" dirty="0" smtClean="0"/>
              <a:t>м3/год на 1 мг </a:t>
            </a:r>
            <a:r>
              <a:rPr lang="ru-RU" sz="2000" i="1" dirty="0" err="1" smtClean="0"/>
              <a:t>площі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поверхні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фільтрувального</a:t>
            </a:r>
            <a:r>
              <a:rPr lang="ru-RU" sz="2000" i="1" dirty="0" smtClean="0"/>
              <a:t> шару. </a:t>
            </a:r>
            <a:r>
              <a:rPr lang="ru-RU" sz="2000" i="1" dirty="0" err="1" smtClean="0"/>
              <a:t>Розрізняють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швидкісні</a:t>
            </a:r>
            <a:r>
              <a:rPr lang="en-US" sz="2000" i="1" dirty="0" smtClean="0"/>
              <a:t> </a:t>
            </a:r>
            <a:r>
              <a:rPr lang="ru-RU" sz="2000" dirty="0" err="1" smtClean="0"/>
              <a:t>фільтри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швидкістю</a:t>
            </a:r>
            <a:r>
              <a:rPr lang="ru-RU" sz="2000" dirty="0" smtClean="0"/>
              <a:t> 6–10 м3/год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надшвидкісні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початковою</a:t>
            </a:r>
            <a:r>
              <a:rPr lang="en-US" sz="2000" dirty="0" smtClean="0"/>
              <a:t> </a:t>
            </a:r>
            <a:r>
              <a:rPr lang="ru-RU" sz="2000" dirty="0" err="1" smtClean="0"/>
              <a:t>швидкістю</a:t>
            </a:r>
            <a:r>
              <a:rPr lang="ru-RU" sz="2000" dirty="0" smtClean="0"/>
              <a:t> 50–100 м3/год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кінцевою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швидкістю</a:t>
            </a:r>
            <a:r>
              <a:rPr lang="ru-RU" sz="2000" dirty="0" smtClean="0"/>
              <a:t> – 20 </a:t>
            </a:r>
            <a:r>
              <a:rPr lang="ru-RU" sz="2000" i="1" dirty="0" smtClean="0"/>
              <a:t>м3/год. </a:t>
            </a:r>
            <a:r>
              <a:rPr lang="ru-RU" sz="2000" i="1" dirty="0" err="1" smtClean="0"/>
              <a:t>Перші</a:t>
            </a:r>
            <a:r>
              <a:rPr lang="ru-RU" sz="2000" i="1" dirty="0" smtClean="0"/>
              <a:t> – </a:t>
            </a:r>
            <a:r>
              <a:rPr lang="ru-RU" sz="2000" i="1" dirty="0" err="1" smtClean="0"/>
              <a:t>виготовля</a:t>
            </a:r>
            <a:r>
              <a:rPr lang="ru-RU" sz="2000" dirty="0" err="1" smtClean="0"/>
              <a:t>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відкритими</a:t>
            </a:r>
            <a:r>
              <a:rPr lang="ru-RU" sz="2000" dirty="0" smtClean="0"/>
              <a:t> (</a:t>
            </a:r>
            <a:r>
              <a:rPr lang="ru-RU" sz="2000" dirty="0" err="1" smtClean="0"/>
              <a:t>безтискові</a:t>
            </a:r>
            <a:r>
              <a:rPr lang="ru-RU" sz="2000" dirty="0" smtClean="0"/>
              <a:t>), </a:t>
            </a:r>
            <a:r>
              <a:rPr lang="ru-RU" sz="2000" dirty="0" err="1" smtClean="0"/>
              <a:t>другі</a:t>
            </a:r>
            <a:r>
              <a:rPr lang="ru-RU" sz="2000" dirty="0" smtClean="0"/>
              <a:t> – </a:t>
            </a:r>
            <a:r>
              <a:rPr lang="ru-RU" sz="2000" dirty="0" err="1" smtClean="0"/>
              <a:t>закритими</a:t>
            </a:r>
            <a:r>
              <a:rPr lang="ru-RU" sz="2000" dirty="0" smtClean="0"/>
              <a:t> (</a:t>
            </a:r>
            <a:r>
              <a:rPr lang="ru-RU" sz="2000" dirty="0" err="1" smtClean="0"/>
              <a:t>тискові</a:t>
            </a:r>
            <a:r>
              <a:rPr lang="ru-RU" sz="2000" dirty="0" smtClean="0"/>
              <a:t>), </a:t>
            </a:r>
            <a:r>
              <a:rPr lang="ru-RU" sz="2000" dirty="0" err="1" smtClean="0"/>
              <a:t>причому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тиск</a:t>
            </a:r>
            <a:r>
              <a:rPr lang="ru-RU" sz="2000" dirty="0" smtClean="0"/>
              <a:t> в них</a:t>
            </a:r>
            <a:r>
              <a:rPr lang="en-US" sz="2000" dirty="0" smtClean="0"/>
              <a:t> </a:t>
            </a:r>
            <a:r>
              <a:rPr lang="ru-RU" sz="2000" dirty="0" err="1" smtClean="0"/>
              <a:t>створюється</a:t>
            </a:r>
            <a:r>
              <a:rPr lang="ru-RU" sz="2000" dirty="0" smtClean="0"/>
              <a:t> водою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подачею </a:t>
            </a:r>
            <a:r>
              <a:rPr lang="ru-RU" sz="2000" dirty="0" err="1" smtClean="0"/>
              <a:t>стисненого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На рис. 8.6 наведена </a:t>
            </a:r>
            <a:r>
              <a:rPr lang="ru-RU" sz="2000" dirty="0" err="1" smtClean="0"/>
              <a:t>конструкція</a:t>
            </a:r>
            <a:r>
              <a:rPr lang="ru-RU" sz="2000" dirty="0" smtClean="0"/>
              <a:t> </a:t>
            </a:r>
            <a:r>
              <a:rPr lang="ru-RU" sz="2000" b="1" i="1" dirty="0" err="1" smtClean="0"/>
              <a:t>безтискового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відкритого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фільтра</a:t>
            </a:r>
            <a:r>
              <a:rPr lang="ru-RU" sz="2000" b="1" i="1" dirty="0" smtClean="0"/>
              <a:t>, </a:t>
            </a:r>
            <a:r>
              <a:rPr lang="ru-RU" sz="2000" dirty="0" smtClean="0"/>
              <a:t>в</a:t>
            </a:r>
            <a:r>
              <a:rPr lang="en-US" sz="2000" dirty="0" smtClean="0"/>
              <a:t>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фільтрувальним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матеріалом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кварцовий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пісок</a:t>
            </a:r>
            <a:r>
              <a:rPr lang="ru-RU" sz="2000" dirty="0" smtClean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290" y="2753710"/>
            <a:ext cx="8618483" cy="1765738"/>
          </a:xfrm>
        </p:spPr>
        <p:txBody>
          <a:bodyPr>
            <a:noAutofit/>
          </a:bodyPr>
          <a:lstStyle/>
          <a:p>
            <a:r>
              <a:rPr lang="ru-RU" sz="1400" i="1" dirty="0" smtClean="0"/>
              <a:t>Вода, </a:t>
            </a:r>
            <a:r>
              <a:rPr lang="ru-RU" sz="1400" i="1" dirty="0" err="1" smtClean="0"/>
              <a:t>що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очищується</a:t>
            </a:r>
            <a:r>
              <a:rPr lang="ru-RU" sz="1400" i="1" dirty="0" smtClean="0"/>
              <a:t>, вводиться у </a:t>
            </a:r>
            <a:r>
              <a:rPr lang="ru-RU" sz="1400" i="1" dirty="0" err="1" smtClean="0"/>
              <a:t>фільтр</a:t>
            </a:r>
            <a:r>
              <a:rPr lang="ru-RU" sz="1400" i="1" dirty="0" smtClean="0"/>
              <a:t> по лотку 1 на </a:t>
            </a:r>
            <a:r>
              <a:rPr lang="ru-RU" sz="1400" i="1" dirty="0" err="1" smtClean="0"/>
              <a:t>фільтрувальний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матеріал</a:t>
            </a:r>
            <a:r>
              <a:rPr lang="ru-RU" sz="1400" i="1" dirty="0" smtClean="0"/>
              <a:t> 5, </a:t>
            </a:r>
            <a:r>
              <a:rPr lang="ru-RU" sz="1400" i="1" dirty="0" err="1" smtClean="0"/>
              <a:t>що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розташований</a:t>
            </a:r>
            <a:r>
              <a:rPr lang="ru-RU" sz="1400" i="1" dirty="0" smtClean="0"/>
              <a:t> на </a:t>
            </a:r>
            <a:r>
              <a:rPr lang="ru-RU" sz="1400" i="1" dirty="0" err="1" smtClean="0"/>
              <a:t>дренажній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основі</a:t>
            </a:r>
            <a:r>
              <a:rPr lang="ru-RU" sz="1400" i="1" dirty="0" smtClean="0"/>
              <a:t> 9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отворами</a:t>
            </a:r>
            <a:r>
              <a:rPr lang="ru-RU" sz="1400" i="1" dirty="0" smtClean="0"/>
              <a:t> для </a:t>
            </a:r>
            <a:r>
              <a:rPr lang="ru-RU" sz="1400" i="1" dirty="0" err="1" smtClean="0"/>
              <a:t>проходження</a:t>
            </a:r>
            <a:r>
              <a:rPr lang="ru-RU" sz="1400" i="1" dirty="0" smtClean="0"/>
              <a:t> води. </a:t>
            </a:r>
            <a:r>
              <a:rPr lang="ru-RU" sz="1400" i="1" dirty="0" err="1" smtClean="0"/>
              <a:t>Проходячи</a:t>
            </a:r>
            <a:r>
              <a:rPr lang="ru-RU" sz="1400" i="1" dirty="0" smtClean="0"/>
              <a:t> через </a:t>
            </a:r>
            <a:r>
              <a:rPr lang="ru-RU" sz="1400" i="1" dirty="0" err="1" smtClean="0"/>
              <a:t>фільтрувальний</a:t>
            </a:r>
            <a:r>
              <a:rPr lang="ru-RU" sz="1400" i="1" dirty="0" smtClean="0"/>
              <a:t> шар, вода </a:t>
            </a:r>
            <a:r>
              <a:rPr lang="ru-RU" sz="1400" i="1" dirty="0" err="1" smtClean="0"/>
              <a:t>очищається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поступає</a:t>
            </a:r>
            <a:r>
              <a:rPr lang="ru-RU" sz="1400" i="1" dirty="0" smtClean="0"/>
              <a:t> у </a:t>
            </a:r>
            <a:r>
              <a:rPr lang="ru-RU" sz="1400" i="1" dirty="0" err="1" smtClean="0"/>
              <a:t>підфільтровий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простір</a:t>
            </a:r>
            <a:r>
              <a:rPr lang="ru-RU" sz="1400" i="1" dirty="0" smtClean="0"/>
              <a:t> 8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виводиться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фільтра</a:t>
            </a:r>
            <a:r>
              <a:rPr lang="ru-RU" sz="1400" i="1" dirty="0" smtClean="0"/>
              <a:t> по </a:t>
            </a:r>
            <a:r>
              <a:rPr lang="ru-RU" sz="1400" i="1" dirty="0" err="1" smtClean="0"/>
              <a:t>трубі</a:t>
            </a:r>
            <a:r>
              <a:rPr lang="ru-RU" sz="1400" i="1" dirty="0" smtClean="0"/>
              <a:t> 7. </a:t>
            </a:r>
            <a:r>
              <a:rPr lang="ru-RU" sz="1400" i="1" dirty="0" err="1" smtClean="0"/>
              <a:t>Після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деякого</a:t>
            </a:r>
            <a:r>
              <a:rPr lang="ru-RU" sz="1400" i="1" dirty="0" smtClean="0"/>
              <a:t> часу </a:t>
            </a:r>
            <a:r>
              <a:rPr lang="ru-RU" sz="1400" i="1" dirty="0" err="1" smtClean="0"/>
              <a:t>роботи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визначеного</a:t>
            </a:r>
            <a:r>
              <a:rPr lang="ru-RU" sz="1400" i="1" dirty="0" smtClean="0"/>
              <a:t> регламентом, </a:t>
            </a:r>
            <a:r>
              <a:rPr lang="ru-RU" sz="1400" i="1" dirty="0" err="1" smtClean="0"/>
              <a:t>фільтрувальний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матеріал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регенерують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промиваючи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його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зворотнім</a:t>
            </a:r>
            <a:r>
              <a:rPr lang="ru-RU" sz="1400" i="1" dirty="0" smtClean="0"/>
              <a:t> потоком води. Для </a:t>
            </a:r>
            <a:r>
              <a:rPr lang="ru-RU" sz="1400" i="1" dirty="0" err="1" smtClean="0"/>
              <a:t>цього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фільтр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відключають</a:t>
            </a:r>
            <a:r>
              <a:rPr lang="ru-RU" sz="1400" i="1" dirty="0" smtClean="0"/>
              <a:t> шибером 2 (</a:t>
            </a:r>
            <a:r>
              <a:rPr lang="ru-RU" sz="1400" i="1" dirty="0" err="1" smtClean="0"/>
              <a:t>включаючи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одночасно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другий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резервний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фільтр</a:t>
            </a:r>
            <a:r>
              <a:rPr lang="ru-RU" sz="1400" i="1" dirty="0" smtClean="0"/>
              <a:t>), по входу </a:t>
            </a:r>
            <a:r>
              <a:rPr lang="ru-RU" sz="1400" i="1" dirty="0" err="1" smtClean="0"/>
              <a:t>промивальної</a:t>
            </a:r>
            <a:r>
              <a:rPr lang="ru-RU" sz="1400" i="1" dirty="0" smtClean="0"/>
              <a:t> води 6 пода- </a:t>
            </a:r>
            <a:r>
              <a:rPr lang="ru-RU" sz="1400" i="1" dirty="0" err="1" smtClean="0"/>
              <a:t>ють</a:t>
            </a:r>
            <a:r>
              <a:rPr lang="ru-RU" sz="1400" i="1" dirty="0" smtClean="0"/>
              <a:t> воду, часто </a:t>
            </a:r>
            <a:r>
              <a:rPr lang="ru-RU" sz="1400" i="1" dirty="0" err="1" smtClean="0"/>
              <a:t>гарячу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іноді</a:t>
            </a:r>
            <a:r>
              <a:rPr lang="ru-RU" sz="1400" i="1" dirty="0" smtClean="0"/>
              <a:t> разом </a:t>
            </a:r>
            <a:r>
              <a:rPr lang="ru-RU" sz="1400" i="1" dirty="0" err="1" smtClean="0"/>
              <a:t>зі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стисненим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повітрям</a:t>
            </a:r>
            <a:r>
              <a:rPr lang="ru-RU" sz="1400" i="1" dirty="0" smtClean="0"/>
              <a:t>. Вода </a:t>
            </a:r>
            <a:r>
              <a:rPr lang="ru-RU" sz="1400" i="1" dirty="0" err="1" smtClean="0"/>
              <a:t>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повітря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проходячи</a:t>
            </a:r>
            <a:r>
              <a:rPr lang="ru-RU" sz="1400" i="1" dirty="0" smtClean="0"/>
              <a:t> через </a:t>
            </a:r>
            <a:r>
              <a:rPr lang="ru-RU" sz="1400" i="1" dirty="0" err="1" smtClean="0"/>
              <a:t>фільтрувальний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матеріал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промивають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його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виносячи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бруд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через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отвір</a:t>
            </a:r>
            <a:r>
              <a:rPr lang="ru-RU" sz="1400" i="1" dirty="0" smtClean="0"/>
              <a:t> 3 в </a:t>
            </a:r>
            <a:r>
              <a:rPr lang="ru-RU" sz="1400" i="1" dirty="0" err="1" smtClean="0"/>
              <a:t>очисні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споруди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7137" y="178201"/>
            <a:ext cx="6156435" cy="270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41738" y="304801"/>
            <a:ext cx="8597462" cy="1229710"/>
          </a:xfrm>
        </p:spPr>
        <p:txBody>
          <a:bodyPr>
            <a:noAutofit/>
          </a:bodyPr>
          <a:lstStyle/>
          <a:p>
            <a:r>
              <a:rPr lang="ru-RU" sz="1400" dirty="0" err="1" smtClean="0"/>
              <a:t>Найкращі</a:t>
            </a:r>
            <a:r>
              <a:rPr lang="ru-RU" sz="1400" dirty="0" smtClean="0"/>
              <a:t> характеристики </a:t>
            </a:r>
            <a:r>
              <a:rPr lang="ru-RU" sz="1400" dirty="0" err="1" smtClean="0"/>
              <a:t>мають</a:t>
            </a:r>
            <a:r>
              <a:rPr lang="ru-RU" sz="1400" dirty="0" smtClean="0"/>
              <a:t> </a:t>
            </a:r>
            <a:r>
              <a:rPr lang="ru-RU" sz="1400" b="1" i="1" dirty="0" err="1" smtClean="0"/>
              <a:t>комбіновані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фільтри</a:t>
            </a:r>
            <a:r>
              <a:rPr lang="ru-RU" sz="1400" b="1" i="1" dirty="0" smtClean="0"/>
              <a:t>, </a:t>
            </a:r>
            <a:r>
              <a:rPr lang="ru-RU" sz="1400" i="1" dirty="0" smtClean="0"/>
              <a:t>в </a:t>
            </a:r>
            <a:r>
              <a:rPr lang="ru-RU" sz="1400" i="1" dirty="0" err="1" smtClean="0"/>
              <a:t>яких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процес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фі</a:t>
            </a:r>
            <a:r>
              <a:rPr lang="ru-RU" sz="1400" dirty="0" err="1" smtClean="0"/>
              <a:t>льтрування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поєднаний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іншими</a:t>
            </a:r>
            <a:r>
              <a:rPr lang="ru-RU" sz="1400" dirty="0" smtClean="0"/>
              <a:t> методами </a:t>
            </a:r>
            <a:r>
              <a:rPr lang="ru-RU" sz="1400" dirty="0" err="1" smtClean="0"/>
              <a:t>очищення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стічної</a:t>
            </a:r>
            <a:r>
              <a:rPr lang="ru-RU" sz="1400" dirty="0" smtClean="0"/>
              <a:t> води.</a:t>
            </a:r>
          </a:p>
          <a:p>
            <a:r>
              <a:rPr lang="ru-RU" sz="1400" dirty="0" smtClean="0"/>
              <a:t>На рис. 8.7 показана схема </a:t>
            </a:r>
            <a:r>
              <a:rPr lang="ru-RU" sz="1400" dirty="0" err="1" smtClean="0"/>
              <a:t>комбінованого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фільтра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очищення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стічних</a:t>
            </a:r>
            <a:r>
              <a:rPr lang="ru-RU" sz="1400" dirty="0" smtClean="0"/>
              <a:t> вод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механічних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домішок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розміром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частинок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0,01 до 10 </a:t>
            </a:r>
            <a:r>
              <a:rPr lang="ru-RU" sz="1400" i="1" dirty="0" smtClean="0"/>
              <a:t>мм.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049" y="1487126"/>
            <a:ext cx="2372218" cy="29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72456" y="1616569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Рис. 8.7 – Схема </a:t>
            </a:r>
            <a:r>
              <a:rPr lang="ru-RU" dirty="0" err="1" smtClean="0"/>
              <a:t>комбінованого</a:t>
            </a:r>
            <a:r>
              <a:rPr lang="ru-RU" dirty="0" smtClean="0"/>
              <a:t> </a:t>
            </a:r>
            <a:r>
              <a:rPr lang="ru-RU" dirty="0" err="1" smtClean="0"/>
              <a:t>фільтра</a:t>
            </a:r>
            <a:endParaRPr lang="ru-RU" dirty="0" smtClean="0"/>
          </a:p>
          <a:p>
            <a:r>
              <a:rPr lang="ru-RU" dirty="0" smtClean="0"/>
              <a:t>Вода,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очищується</a:t>
            </a:r>
            <a:r>
              <a:rPr lang="ru-RU" dirty="0" smtClean="0"/>
              <a:t>, </a:t>
            </a:r>
            <a:r>
              <a:rPr lang="ru-RU" dirty="0" err="1" smtClean="0"/>
              <a:t>подається</a:t>
            </a:r>
            <a:r>
              <a:rPr lang="ru-RU" dirty="0" smtClean="0"/>
              <a:t> через трубу 1 </a:t>
            </a:r>
            <a:r>
              <a:rPr lang="ru-RU" dirty="0" err="1" smtClean="0"/>
              <a:t>тангентально</a:t>
            </a:r>
            <a:r>
              <a:rPr lang="ru-RU" dirty="0" smtClean="0"/>
              <a:t> в </a:t>
            </a:r>
            <a:r>
              <a:rPr lang="ru-RU" dirty="0" err="1" smtClean="0"/>
              <a:t>ємність</a:t>
            </a:r>
            <a:r>
              <a:rPr lang="ru-RU" dirty="0" smtClean="0"/>
              <a:t> 2, в</a:t>
            </a:r>
          </a:p>
          <a:p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обертанню</a:t>
            </a:r>
            <a:r>
              <a:rPr lang="ru-RU" dirty="0" smtClean="0"/>
              <a:t> потоку </a:t>
            </a:r>
            <a:r>
              <a:rPr lang="ru-RU" dirty="0" err="1" smtClean="0"/>
              <a:t>виділяються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частинки</a:t>
            </a:r>
            <a:r>
              <a:rPr lang="ru-RU" dirty="0" smtClean="0"/>
              <a:t>. Шлам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єм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ності</a:t>
            </a:r>
            <a:r>
              <a:rPr lang="ru-RU" dirty="0" smtClean="0"/>
              <a:t> </a:t>
            </a:r>
            <a:r>
              <a:rPr lang="ru-RU" dirty="0" err="1" smtClean="0"/>
              <a:t>видаляється</a:t>
            </a:r>
            <a:r>
              <a:rPr lang="ru-RU" dirty="0" smtClean="0"/>
              <a:t> по трубопроводу 4. </a:t>
            </a:r>
            <a:r>
              <a:rPr lang="ru-RU" dirty="0" err="1" smtClean="0"/>
              <a:t>Частково</a:t>
            </a:r>
            <a:r>
              <a:rPr lang="ru-RU" dirty="0" smtClean="0"/>
              <a:t> очищена вода </a:t>
            </a:r>
            <a:r>
              <a:rPr lang="ru-RU" dirty="0" err="1" smtClean="0"/>
              <a:t>переливається</a:t>
            </a:r>
            <a:r>
              <a:rPr lang="ru-RU" dirty="0" smtClean="0"/>
              <a:t> </a:t>
            </a:r>
            <a:r>
              <a:rPr lang="ru-RU" dirty="0" err="1" smtClean="0"/>
              <a:t>че</a:t>
            </a:r>
            <a:r>
              <a:rPr lang="ru-RU" dirty="0" smtClean="0"/>
              <a:t>-</a:t>
            </a:r>
          </a:p>
          <a:p>
            <a:r>
              <a:rPr lang="ru-RU" dirty="0" smtClean="0"/>
              <a:t>рез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ємності</a:t>
            </a:r>
            <a:r>
              <a:rPr lang="ru-RU" dirty="0" smtClean="0"/>
              <a:t> 2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поступає</a:t>
            </a:r>
            <a:r>
              <a:rPr lang="ru-RU" dirty="0" smtClean="0"/>
              <a:t> в </a:t>
            </a:r>
            <a:r>
              <a:rPr lang="ru-RU" dirty="0" err="1" smtClean="0"/>
              <a:t>зернистий</a:t>
            </a:r>
            <a:r>
              <a:rPr lang="ru-RU" dirty="0" smtClean="0"/>
              <a:t> </a:t>
            </a:r>
            <a:r>
              <a:rPr lang="ru-RU" dirty="0" err="1" smtClean="0"/>
              <a:t>фільтр</a:t>
            </a:r>
            <a:r>
              <a:rPr lang="ru-RU" dirty="0" smtClean="0"/>
              <a:t> 6,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відбуваєть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ся</a:t>
            </a:r>
            <a:r>
              <a:rPr lang="ru-RU" dirty="0" smtClean="0"/>
              <a:t> </a:t>
            </a:r>
            <a:r>
              <a:rPr lang="ru-RU" dirty="0" err="1" smtClean="0"/>
              <a:t>тонке</a:t>
            </a: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r>
              <a:rPr lang="ru-RU" dirty="0" smtClean="0"/>
              <a:t>. </a:t>
            </a:r>
            <a:r>
              <a:rPr lang="ru-RU" dirty="0" err="1" smtClean="0"/>
              <a:t>Дренажний</a:t>
            </a:r>
            <a:r>
              <a:rPr lang="ru-RU" dirty="0" smtClean="0"/>
              <a:t> </a:t>
            </a:r>
            <a:r>
              <a:rPr lang="ru-RU" dirty="0" err="1" smtClean="0"/>
              <a:t>пристрій</a:t>
            </a:r>
            <a:r>
              <a:rPr lang="ru-RU" dirty="0" smtClean="0"/>
              <a:t> 5 служить для </a:t>
            </a:r>
            <a:r>
              <a:rPr lang="ru-RU" dirty="0" err="1" smtClean="0"/>
              <a:t>збору</a:t>
            </a:r>
            <a:r>
              <a:rPr lang="ru-RU" dirty="0" smtClean="0"/>
              <a:t> шламу при </a:t>
            </a:r>
            <a:r>
              <a:rPr lang="ru-RU" dirty="0" err="1" smtClean="0"/>
              <a:t>проми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ванні</a:t>
            </a:r>
            <a:r>
              <a:rPr lang="ru-RU" dirty="0" smtClean="0"/>
              <a:t> </a:t>
            </a:r>
            <a:r>
              <a:rPr lang="ru-RU" dirty="0" err="1" smtClean="0"/>
              <a:t>фільтра</a:t>
            </a:r>
            <a:r>
              <a:rPr lang="ru-RU" dirty="0" smtClean="0"/>
              <a:t>. </a:t>
            </a:r>
            <a:r>
              <a:rPr lang="ru-RU" dirty="0" err="1" smtClean="0"/>
              <a:t>Комбінований</a:t>
            </a:r>
            <a:r>
              <a:rPr lang="ru-RU" dirty="0" smtClean="0"/>
              <a:t> </a:t>
            </a:r>
            <a:r>
              <a:rPr lang="ru-RU" dirty="0" err="1" smtClean="0"/>
              <a:t>фільтр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для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олій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endParaRPr lang="ru-RU" dirty="0" smtClean="0"/>
          </a:p>
          <a:p>
            <a:r>
              <a:rPr lang="ru-RU" dirty="0" err="1" smtClean="0"/>
              <a:t>видаляються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через трубу 3.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283778" y="199696"/>
            <a:ext cx="8565931" cy="4614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Механічне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очищення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/>
              <a:t>є</a:t>
            </a:r>
            <a:r>
              <a:rPr lang="ru-RU" sz="3600" dirty="0" smtClean="0"/>
              <a:t> </a:t>
            </a:r>
            <a:r>
              <a:rPr lang="ru-RU" sz="3600" dirty="0" err="1" smtClean="0"/>
              <a:t>попереднім</a:t>
            </a:r>
            <a:r>
              <a:rPr lang="ru-RU" sz="3600" dirty="0" smtClean="0"/>
              <a:t>, </a:t>
            </a:r>
            <a:r>
              <a:rPr lang="ru-RU" sz="3600" dirty="0" err="1" smtClean="0"/>
              <a:t>рідше</a:t>
            </a:r>
            <a:r>
              <a:rPr lang="ru-RU" sz="3600" dirty="0" smtClean="0"/>
              <a:t> – </a:t>
            </a:r>
            <a:r>
              <a:rPr lang="ru-RU" sz="3600" dirty="0" err="1" smtClean="0"/>
              <a:t>кінцевим</a:t>
            </a:r>
            <a:r>
              <a:rPr lang="ru-RU" sz="3600" dirty="0" smtClean="0"/>
              <a:t> </a:t>
            </a:r>
            <a:r>
              <a:rPr lang="ru-RU" sz="3600" dirty="0" err="1" smtClean="0"/>
              <a:t>етапом</a:t>
            </a:r>
            <a:r>
              <a:rPr lang="ru-RU" sz="3600" dirty="0" smtClean="0"/>
              <a:t> </a:t>
            </a:r>
            <a:r>
              <a:rPr lang="ru-RU" sz="3600" dirty="0" err="1" smtClean="0"/>
              <a:t>очищення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стічних</a:t>
            </a:r>
            <a:r>
              <a:rPr lang="ru-RU" sz="3600" dirty="0" smtClean="0"/>
              <a:t> </a:t>
            </a:r>
            <a:r>
              <a:rPr lang="ru-RU" sz="3600" dirty="0" smtClean="0"/>
              <a:t>вод,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забезпечує</a:t>
            </a:r>
            <a:r>
              <a:rPr lang="ru-RU" sz="3600" dirty="0" smtClean="0"/>
              <a:t> </a:t>
            </a:r>
            <a:r>
              <a:rPr lang="ru-RU" sz="3600" dirty="0" err="1" smtClean="0"/>
              <a:t>виділення</a:t>
            </a:r>
            <a:r>
              <a:rPr lang="ru-RU" sz="3600" dirty="0" smtClean="0"/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зважених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речовин</a:t>
            </a:r>
            <a:r>
              <a:rPr lang="ru-RU" sz="3600" dirty="0" smtClean="0">
                <a:solidFill>
                  <a:srgbClr val="FF0000"/>
                </a:solidFill>
              </a:rPr>
              <a:t> до 90–95%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зниження</a:t>
            </a:r>
            <a:r>
              <a:rPr lang="ru-RU" sz="3600" dirty="0" smtClean="0"/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органічних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полютантів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до </a:t>
            </a:r>
            <a:r>
              <a:rPr lang="ru-RU" sz="3600" dirty="0" smtClean="0">
                <a:solidFill>
                  <a:srgbClr val="FF0000"/>
                </a:solidFill>
              </a:rPr>
              <a:t>20–25%</a:t>
            </a:r>
            <a:r>
              <a:rPr lang="ru-RU" sz="3600" dirty="0" smtClean="0"/>
              <a:t> (за БСК</a:t>
            </a:r>
            <a:r>
              <a:rPr lang="ru-RU" sz="3600" dirty="0" smtClean="0"/>
              <a:t>).</a:t>
            </a:r>
          </a:p>
          <a:p>
            <a:r>
              <a:rPr lang="en-US" sz="2800" dirty="0" smtClean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www.youtube.com/watch?v=aHtWiwQcLpU</a:t>
            </a:r>
            <a:endParaRPr lang="ru-RU" sz="2800" dirty="0" smtClean="0"/>
          </a:p>
          <a:p>
            <a:r>
              <a:rPr lang="en-US" sz="2800" smtClean="0"/>
              <a:t>https://www.youtube.com/watch?v=3RjA5eUabp4</a:t>
            </a:r>
            <a:endParaRPr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Джерела</a:t>
            </a:r>
            <a:endParaRPr dirty="0"/>
          </a:p>
        </p:txBody>
      </p:sp>
      <p:sp>
        <p:nvSpPr>
          <p:cNvPr id="245" name="Google Shape;245;p34"/>
          <p:cNvSpPr txBox="1">
            <a:spLocks noGrp="1"/>
          </p:cNvSpPr>
          <p:nvPr>
            <p:ph type="body" idx="1"/>
          </p:nvPr>
        </p:nvSpPr>
        <p:spPr>
          <a:xfrm>
            <a:off x="819150" y="1410650"/>
            <a:ext cx="7505700" cy="30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r>
              <a:rPr lang="ru-RU" sz="1400" dirty="0" smtClean="0"/>
              <a:t>1. </a:t>
            </a:r>
            <a:r>
              <a:rPr lang="ru-RU" sz="1400" dirty="0" err="1" smtClean="0"/>
              <a:t>Батлук</a:t>
            </a:r>
            <a:r>
              <a:rPr lang="ru-RU" sz="1400" dirty="0" smtClean="0"/>
              <a:t> В.А. « Основы экологии и охраны окружающей среды. Учебное пособие.»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: </a:t>
            </a:r>
            <a:r>
              <a:rPr lang="ru-RU" sz="1400" dirty="0" err="1" smtClean="0"/>
              <a:t>Афіша</a:t>
            </a:r>
            <a:r>
              <a:rPr lang="ru-RU" sz="1400" dirty="0" smtClean="0"/>
              <a:t>, 2001. – 333 с.</a:t>
            </a:r>
          </a:p>
          <a:p>
            <a:r>
              <a:rPr lang="ru-RU" sz="1400" dirty="0" smtClean="0"/>
              <a:t>2. </a:t>
            </a:r>
            <a:r>
              <a:rPr lang="ru-RU" sz="1400" dirty="0" err="1" smtClean="0"/>
              <a:t>Даценко</a:t>
            </a:r>
            <a:r>
              <a:rPr lang="ru-RU" sz="1400" dirty="0" smtClean="0"/>
              <a:t> І.І. </a:t>
            </a:r>
            <a:r>
              <a:rPr lang="ru-RU" sz="1400" dirty="0" err="1" smtClean="0"/>
              <a:t>Гігієна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. </a:t>
            </a:r>
            <a:r>
              <a:rPr lang="ru-RU" sz="1400" dirty="0" err="1" smtClean="0"/>
              <a:t>Навч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.: </a:t>
            </a:r>
            <a:r>
              <a:rPr lang="ru-RU" sz="1400" dirty="0" err="1" smtClean="0"/>
              <a:t>Афіша</a:t>
            </a:r>
            <a:r>
              <a:rPr lang="ru-RU" sz="1400" dirty="0" smtClean="0"/>
              <a:t>, 2000. – 248 с.</a:t>
            </a:r>
          </a:p>
          <a:p>
            <a:r>
              <a:rPr lang="ru-RU" sz="1400" dirty="0" smtClean="0"/>
              <a:t>3. </a:t>
            </a:r>
            <a:r>
              <a:rPr lang="ru-RU" sz="1400" dirty="0" err="1" smtClean="0"/>
              <a:t>Джигирей</a:t>
            </a:r>
            <a:r>
              <a:rPr lang="ru-RU" sz="1400" dirty="0" smtClean="0"/>
              <a:t> В.С.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 та </a:t>
            </a:r>
            <a:r>
              <a:rPr lang="ru-RU" sz="1400" dirty="0" err="1" smtClean="0"/>
              <a:t>охорона</a:t>
            </a:r>
            <a:r>
              <a:rPr lang="ru-RU" sz="1400" dirty="0" smtClean="0"/>
              <a:t> </a:t>
            </a:r>
            <a:r>
              <a:rPr lang="ru-RU" sz="1400" dirty="0" err="1" smtClean="0"/>
              <a:t>навколишнього</a:t>
            </a:r>
            <a:r>
              <a:rPr lang="ru-RU" sz="1400" dirty="0" smtClean="0"/>
              <a:t> природного </a:t>
            </a:r>
            <a:r>
              <a:rPr lang="ru-RU" sz="1400" dirty="0" err="1" smtClean="0"/>
              <a:t>середовища</a:t>
            </a:r>
            <a:r>
              <a:rPr lang="ru-RU" sz="1400" dirty="0" smtClean="0"/>
              <a:t>: </a:t>
            </a:r>
            <a:r>
              <a:rPr lang="ru-RU" sz="1400" dirty="0" err="1" smtClean="0"/>
              <a:t>Навч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. – К.: </a:t>
            </a:r>
            <a:r>
              <a:rPr lang="ru-RU" sz="1400" dirty="0" err="1" smtClean="0"/>
              <a:t>Т-во</a:t>
            </a:r>
            <a:r>
              <a:rPr lang="ru-RU" sz="1400" dirty="0" smtClean="0"/>
              <a:t> “</a:t>
            </a:r>
            <a:r>
              <a:rPr lang="ru-RU" sz="1400" dirty="0" err="1" smtClean="0"/>
              <a:t>Знання</a:t>
            </a:r>
            <a:r>
              <a:rPr lang="ru-RU" sz="1400" dirty="0" smtClean="0"/>
              <a:t>”, 2002. – 203 с.</a:t>
            </a:r>
          </a:p>
          <a:p>
            <a:r>
              <a:rPr lang="ru-RU" sz="1400" dirty="0" smtClean="0"/>
              <a:t>4. </a:t>
            </a:r>
            <a:r>
              <a:rPr lang="ru-RU" sz="1400" dirty="0" err="1" smtClean="0"/>
              <a:t>Запольський</a:t>
            </a:r>
            <a:r>
              <a:rPr lang="ru-RU" sz="1400" dirty="0" smtClean="0"/>
              <a:t> А.К., </a:t>
            </a:r>
            <a:r>
              <a:rPr lang="ru-RU" sz="1400" dirty="0" err="1" smtClean="0"/>
              <a:t>Салюк</a:t>
            </a:r>
            <a:r>
              <a:rPr lang="ru-RU" sz="1400" dirty="0" smtClean="0"/>
              <a:t> А.І. </a:t>
            </a:r>
            <a:r>
              <a:rPr lang="ru-RU" sz="1400" dirty="0" err="1" smtClean="0"/>
              <a:t>Основи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екології</a:t>
            </a:r>
            <a:r>
              <a:rPr lang="ru-RU" sz="1400" dirty="0" smtClean="0"/>
              <a:t>: </a:t>
            </a:r>
            <a:r>
              <a:rPr lang="ru-RU" sz="1400" dirty="0" err="1" smtClean="0"/>
              <a:t>Підручник</a:t>
            </a:r>
            <a:r>
              <a:rPr lang="ru-RU" sz="1400" dirty="0" smtClean="0"/>
              <a:t> / За ред.  К.М. Ситника. – 3-тє вид., стер. – К.: </a:t>
            </a:r>
            <a:r>
              <a:rPr lang="ru-RU" sz="1400" dirty="0" err="1" smtClean="0"/>
              <a:t>Вища</a:t>
            </a:r>
            <a:r>
              <a:rPr lang="ru-RU" sz="1400" dirty="0" smtClean="0"/>
              <a:t> </a:t>
            </a:r>
            <a:r>
              <a:rPr lang="ru-RU" sz="1400" dirty="0" err="1" smtClean="0"/>
              <a:t>шк</a:t>
            </a:r>
            <a:r>
              <a:rPr lang="ru-RU" sz="1400" dirty="0" smtClean="0"/>
              <a:t>., 2005. – 285 с.</a:t>
            </a:r>
          </a:p>
          <a:p>
            <a:r>
              <a:rPr lang="ru-RU" sz="1400" dirty="0" smtClean="0"/>
              <a:t>5. </a:t>
            </a:r>
            <a:r>
              <a:rPr lang="ru-RU" sz="1400" dirty="0" err="1" smtClean="0"/>
              <a:t>Корабльова</a:t>
            </a:r>
            <a:r>
              <a:rPr lang="ru-RU" sz="1400" dirty="0" smtClean="0"/>
              <a:t> А.І.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Взаємовідносини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середовища</a:t>
            </a:r>
            <a:r>
              <a:rPr lang="ru-RU" sz="1400" dirty="0" smtClean="0"/>
              <a:t>. – </a:t>
            </a:r>
            <a:r>
              <a:rPr lang="ru-RU" sz="1400" dirty="0" err="1" smtClean="0"/>
              <a:t>Дніпропетровськ</a:t>
            </a:r>
            <a:r>
              <a:rPr lang="ru-RU" sz="1400" dirty="0" smtClean="0"/>
              <a:t>: Центр </a:t>
            </a:r>
            <a:r>
              <a:rPr lang="ru-RU" sz="1400" dirty="0" err="1" smtClean="0"/>
              <a:t>екологічної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освіти</a:t>
            </a:r>
            <a:r>
              <a:rPr lang="ru-RU" sz="1400" dirty="0" smtClean="0"/>
              <a:t>, КОО, 2001. – 291 с.</a:t>
            </a:r>
          </a:p>
          <a:p>
            <a:r>
              <a:rPr lang="ru-RU" sz="1400" dirty="0" smtClean="0"/>
              <a:t>6. </a:t>
            </a:r>
            <a:r>
              <a:rPr lang="ru-RU" sz="1400" dirty="0" err="1" smtClean="0"/>
              <a:t>Промислова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Навчальний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 / С.О. </a:t>
            </a:r>
            <a:r>
              <a:rPr lang="ru-RU" sz="1400" dirty="0" err="1" smtClean="0"/>
              <a:t>Апостолюк</a:t>
            </a:r>
            <a:r>
              <a:rPr lang="ru-RU" sz="1400" dirty="0" smtClean="0"/>
              <a:t>, В.С. </a:t>
            </a:r>
            <a:r>
              <a:rPr lang="ru-RU" sz="1400" dirty="0" err="1" smtClean="0"/>
              <a:t>Джигирей</a:t>
            </a:r>
            <a:r>
              <a:rPr lang="ru-RU" sz="1400" dirty="0" smtClean="0"/>
              <a:t>, А.С. </a:t>
            </a:r>
            <a:r>
              <a:rPr lang="ru-RU" sz="1400" dirty="0" err="1" smtClean="0"/>
              <a:t>Апостолюк</a:t>
            </a:r>
            <a:r>
              <a:rPr lang="ru-RU" sz="1400" dirty="0" smtClean="0"/>
              <a:t> та </a:t>
            </a:r>
            <a:r>
              <a:rPr lang="ru-RU" sz="1400" dirty="0" err="1" smtClean="0"/>
              <a:t>ін</a:t>
            </a:r>
            <a:r>
              <a:rPr lang="ru-RU" sz="1400" dirty="0" smtClean="0"/>
              <a:t>. – К.: </a:t>
            </a:r>
            <a:r>
              <a:rPr lang="ru-RU" sz="1400" dirty="0" err="1" smtClean="0"/>
              <a:t>Знання</a:t>
            </a:r>
            <a:r>
              <a:rPr lang="ru-RU" sz="1400" dirty="0" smtClean="0"/>
              <a:t>, 2005. – 474 с.</a:t>
            </a:r>
          </a:p>
          <a:p>
            <a:r>
              <a:rPr lang="ru-RU" sz="1400" dirty="0" smtClean="0"/>
              <a:t>7. </a:t>
            </a:r>
            <a:r>
              <a:rPr lang="ru-RU" sz="1400" dirty="0" err="1" smtClean="0"/>
              <a:t>Сторожук</a:t>
            </a:r>
            <a:r>
              <a:rPr lang="ru-RU" sz="1400" dirty="0" smtClean="0"/>
              <a:t> В.М., </a:t>
            </a:r>
            <a:r>
              <a:rPr lang="ru-RU" sz="1400" dirty="0" err="1" smtClean="0"/>
              <a:t>Батлук</a:t>
            </a:r>
            <a:r>
              <a:rPr lang="ru-RU" sz="1400" dirty="0" smtClean="0"/>
              <a:t> В.А., </a:t>
            </a:r>
            <a:r>
              <a:rPr lang="ru-RU" sz="1400" dirty="0" err="1" smtClean="0"/>
              <a:t>Назарук</a:t>
            </a:r>
            <a:r>
              <a:rPr lang="ru-RU" sz="1400" dirty="0" smtClean="0"/>
              <a:t> М.М. </a:t>
            </a:r>
            <a:r>
              <a:rPr lang="ru-RU" sz="1400" dirty="0" err="1" smtClean="0"/>
              <a:t>Промислова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Підручник</a:t>
            </a:r>
            <a:r>
              <a:rPr lang="ru-RU" sz="1400" dirty="0" smtClean="0"/>
              <a:t>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: </a:t>
            </a:r>
            <a:r>
              <a:rPr lang="ru-RU" sz="1400" dirty="0" err="1" smtClean="0"/>
              <a:t>Українська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академія</a:t>
            </a:r>
            <a:r>
              <a:rPr lang="ru-RU" sz="1400" dirty="0" smtClean="0"/>
              <a:t> </a:t>
            </a:r>
            <a:r>
              <a:rPr lang="ru-RU" sz="1400" dirty="0" err="1" smtClean="0"/>
              <a:t>друкарства</a:t>
            </a:r>
            <a:r>
              <a:rPr lang="ru-RU" sz="1400" dirty="0" smtClean="0"/>
              <a:t>, 2006. – 574 с.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378372" y="252248"/>
            <a:ext cx="8481849" cy="3692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 err="1" smtClean="0"/>
              <a:t>Механічне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застосовують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вилучення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(СВ) </a:t>
            </a:r>
            <a:r>
              <a:rPr lang="ru-RU" sz="1800" dirty="0" err="1" smtClean="0"/>
              <a:t>нерозчинених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грубодисперсних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домішок</a:t>
            </a:r>
            <a:r>
              <a:rPr lang="ru-RU" sz="1800" dirty="0" smtClean="0"/>
              <a:t> методами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проціджування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відстоювання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фільтрування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dirty="0" smtClean="0"/>
              <a:t>Для </a:t>
            </a:r>
            <a:r>
              <a:rPr lang="ru-RU" sz="1800" dirty="0" err="1" smtClean="0"/>
              <a:t>уловлювання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крупних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забруднювачів</a:t>
            </a:r>
            <a:r>
              <a:rPr lang="ru-RU" sz="1800" dirty="0" smtClean="0"/>
              <a:t> воду </a:t>
            </a:r>
            <a:r>
              <a:rPr lang="ru-RU" sz="1800" dirty="0" err="1" smtClean="0"/>
              <a:t>проціджують</a:t>
            </a:r>
            <a:r>
              <a:rPr lang="ru-RU" sz="1800" dirty="0" smtClean="0"/>
              <a:t> через </a:t>
            </a:r>
            <a:r>
              <a:rPr lang="ru-RU" sz="1800" dirty="0" err="1" smtClean="0"/>
              <a:t>ґрати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Частинки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мають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більшу</a:t>
            </a:r>
            <a:r>
              <a:rPr lang="ru-RU" sz="1800" dirty="0" smtClean="0"/>
              <a:t> </a:t>
            </a:r>
            <a:r>
              <a:rPr lang="ru-RU" sz="1800" dirty="0" err="1" smtClean="0"/>
              <a:t>щільність</a:t>
            </a:r>
            <a:r>
              <a:rPr lang="ru-RU" sz="1800" dirty="0" smtClean="0"/>
              <a:t>, </a:t>
            </a:r>
            <a:r>
              <a:rPr lang="ru-RU" sz="1800" dirty="0" err="1" smtClean="0"/>
              <a:t>ніж</a:t>
            </a:r>
            <a:r>
              <a:rPr lang="ru-RU" sz="1800" dirty="0" smtClean="0"/>
              <a:t> </a:t>
            </a:r>
            <a:r>
              <a:rPr lang="ru-RU" sz="1800" dirty="0" err="1" smtClean="0"/>
              <a:t>щільність</a:t>
            </a:r>
            <a:r>
              <a:rPr lang="ru-RU" sz="1800" dirty="0" smtClean="0"/>
              <a:t> води, </a:t>
            </a:r>
            <a:r>
              <a:rPr lang="ru-RU" sz="1800" dirty="0" err="1" smtClean="0"/>
              <a:t>видаляють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відстоюванням</a:t>
            </a:r>
            <a:r>
              <a:rPr lang="ru-RU" sz="1800" dirty="0" smtClean="0"/>
              <a:t> у </a:t>
            </a:r>
            <a:r>
              <a:rPr lang="ru-RU" sz="1800" dirty="0" err="1" smtClean="0"/>
              <a:t>відстійниках</a:t>
            </a:r>
            <a:r>
              <a:rPr lang="ru-RU" sz="1800" dirty="0" smtClean="0"/>
              <a:t>. </a:t>
            </a:r>
            <a:r>
              <a:rPr lang="ru-RU" sz="1800" dirty="0" err="1" smtClean="0"/>
              <a:t>Речовини</a:t>
            </a:r>
            <a:r>
              <a:rPr lang="ru-RU" sz="1800" dirty="0" smtClean="0"/>
              <a:t>, </a:t>
            </a:r>
            <a:r>
              <a:rPr lang="ru-RU" sz="1800" dirty="0" err="1" smtClean="0"/>
              <a:t>легші</a:t>
            </a:r>
            <a:r>
              <a:rPr lang="ru-RU" sz="1800" dirty="0" smtClean="0"/>
              <a:t> за воду (</a:t>
            </a:r>
            <a:r>
              <a:rPr lang="ru-RU" sz="1800" dirty="0" err="1" smtClean="0"/>
              <a:t>нафтопродукти</a:t>
            </a:r>
            <a:r>
              <a:rPr lang="ru-RU" sz="1800" dirty="0" smtClean="0"/>
              <a:t>, смоли, </a:t>
            </a:r>
            <a:r>
              <a:rPr lang="ru-RU" sz="1800" dirty="0" err="1" smtClean="0"/>
              <a:t>жири</a:t>
            </a:r>
            <a:r>
              <a:rPr lang="ru-RU" sz="1800" dirty="0" smtClean="0"/>
              <a:t>) – у </a:t>
            </a:r>
            <a:r>
              <a:rPr lang="ru-RU" sz="1800" dirty="0" err="1" smtClean="0"/>
              <a:t>пастках</a:t>
            </a:r>
            <a:r>
              <a:rPr lang="ru-RU" sz="1800" dirty="0" smtClean="0"/>
              <a:t>, </a:t>
            </a:r>
            <a:r>
              <a:rPr lang="ru-RU" sz="1800" dirty="0" err="1" smtClean="0"/>
              <a:t>смоловловниках</a:t>
            </a:r>
            <a:r>
              <a:rPr lang="ru-RU" sz="1800" dirty="0" smtClean="0"/>
              <a:t>, </a:t>
            </a:r>
            <a:r>
              <a:rPr lang="ru-RU" sz="1800" dirty="0" err="1" smtClean="0"/>
              <a:t>олієвловниках</a:t>
            </a:r>
            <a:r>
              <a:rPr lang="ru-RU" sz="1800" dirty="0" smtClean="0"/>
              <a:t>, </a:t>
            </a:r>
            <a:r>
              <a:rPr lang="ru-RU" sz="1800" dirty="0" err="1" smtClean="0"/>
              <a:t>у</a:t>
            </a:r>
            <a:r>
              <a:rPr lang="ru-RU" sz="1800" dirty="0" smtClean="0"/>
              <a:t>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речовини-забрудники</a:t>
            </a:r>
            <a:r>
              <a:rPr lang="ru-RU" sz="1800" dirty="0" smtClean="0"/>
              <a:t> </a:t>
            </a:r>
            <a:r>
              <a:rPr lang="ru-RU" sz="1800" dirty="0" err="1" smtClean="0"/>
              <a:t>спливають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поверхню</a:t>
            </a:r>
            <a:r>
              <a:rPr lang="ru-RU" sz="1800" dirty="0" smtClean="0"/>
              <a:t> води, </a:t>
            </a:r>
            <a:r>
              <a:rPr lang="ru-RU" sz="1800" dirty="0" err="1" smtClean="0"/>
              <a:t>звідки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видаляються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Частинки</a:t>
            </a:r>
            <a:r>
              <a:rPr lang="ru-RU" sz="1800" dirty="0" smtClean="0"/>
              <a:t> </a:t>
            </a:r>
            <a:r>
              <a:rPr lang="ru-RU" sz="1800" dirty="0" err="1" smtClean="0"/>
              <a:t>мінерального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походження</a:t>
            </a:r>
            <a:r>
              <a:rPr lang="ru-RU" sz="1800" dirty="0" smtClean="0"/>
              <a:t> (</a:t>
            </a:r>
            <a:r>
              <a:rPr lang="ru-RU" sz="1800" dirty="0" err="1" smtClean="0"/>
              <a:t>частіше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пісок</a:t>
            </a:r>
            <a:r>
              <a:rPr lang="ru-RU" sz="1800" dirty="0" smtClean="0"/>
              <a:t>) </a:t>
            </a:r>
            <a:r>
              <a:rPr lang="ru-RU" sz="1800" dirty="0" err="1" smtClean="0"/>
              <a:t>виділяють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осадженням</a:t>
            </a:r>
            <a:r>
              <a:rPr lang="ru-RU" sz="1800" dirty="0" smtClean="0"/>
              <a:t> у </a:t>
            </a:r>
            <a:r>
              <a:rPr lang="ru-RU" sz="1800" dirty="0" err="1" smtClean="0"/>
              <a:t>пісковловниках</a:t>
            </a:r>
            <a:r>
              <a:rPr lang="ru-RU" sz="1800" dirty="0" smtClean="0"/>
              <a:t>. Для </a:t>
            </a:r>
            <a:r>
              <a:rPr lang="ru-RU" sz="1800" dirty="0" err="1" smtClean="0"/>
              <a:t>звільнення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дрібних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частинок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застосовують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фільтри</a:t>
            </a:r>
            <a:r>
              <a:rPr lang="ru-RU" sz="1800" dirty="0" smtClean="0"/>
              <a:t>, </a:t>
            </a:r>
            <a:r>
              <a:rPr lang="ru-RU" sz="1800" dirty="0" err="1" smtClean="0"/>
              <a:t>найчастіше</a:t>
            </a:r>
            <a:r>
              <a:rPr lang="ru-RU" sz="1800" dirty="0" smtClean="0"/>
              <a:t>, </a:t>
            </a:r>
            <a:r>
              <a:rPr lang="ru-RU" sz="1800" dirty="0" err="1" smtClean="0"/>
              <a:t>з</a:t>
            </a:r>
            <a:r>
              <a:rPr lang="ru-RU" sz="1800" dirty="0" smtClean="0"/>
              <a:t> шару зернистого </a:t>
            </a:r>
            <a:r>
              <a:rPr lang="ru-RU" sz="1800" dirty="0" err="1" smtClean="0"/>
              <a:t>матеріалу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механічними</a:t>
            </a:r>
            <a:r>
              <a:rPr lang="ru-RU" sz="1800" dirty="0" smtClean="0"/>
              <a:t> способами </a:t>
            </a:r>
            <a:r>
              <a:rPr lang="ru-RU" sz="1800" dirty="0" err="1" smtClean="0"/>
              <a:t>зазвичай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застосовують</a:t>
            </a:r>
            <a:r>
              <a:rPr lang="ru-RU" sz="1800" dirty="0" smtClean="0"/>
              <a:t> як першу </a:t>
            </a:r>
            <a:r>
              <a:rPr lang="ru-RU" sz="1800" dirty="0" err="1" smtClean="0"/>
              <a:t>стадію</a:t>
            </a:r>
            <a:r>
              <a:rPr lang="ru-RU" sz="1800" dirty="0" smtClean="0"/>
              <a:t> в </a:t>
            </a:r>
            <a:r>
              <a:rPr lang="ru-RU" sz="1800" dirty="0" err="1" smtClean="0"/>
              <a:t>загальній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системі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вод.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247" y="546538"/>
            <a:ext cx="8555421" cy="4309241"/>
          </a:xfrm>
        </p:spPr>
        <p:txBody>
          <a:bodyPr>
            <a:noAutofit/>
          </a:bodyPr>
          <a:lstStyle/>
          <a:p>
            <a:r>
              <a:rPr lang="ru-RU" sz="1800" b="1" dirty="0" err="1" smtClean="0"/>
              <a:t>Основними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процесами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механічного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очищення</a:t>
            </a:r>
            <a:r>
              <a:rPr lang="ru-RU" sz="1800" b="1" dirty="0" smtClean="0"/>
              <a:t> є:</a:t>
            </a:r>
          </a:p>
          <a:p>
            <a:pPr>
              <a:buNone/>
            </a:pPr>
            <a:r>
              <a:rPr lang="ru-RU" sz="1800" dirty="0" smtClean="0"/>
              <a:t>– </a:t>
            </a:r>
            <a:r>
              <a:rPr lang="ru-RU" sz="1800" dirty="0" err="1" smtClean="0"/>
              <a:t>проціджування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стічної</a:t>
            </a:r>
            <a:r>
              <a:rPr lang="ru-RU" sz="1800" dirty="0" smtClean="0"/>
              <a:t> води на </a:t>
            </a:r>
            <a:r>
              <a:rPr lang="ru-RU" sz="1800" dirty="0" err="1" smtClean="0"/>
              <a:t>решітках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сітках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вилучення</a:t>
            </a:r>
            <a:r>
              <a:rPr lang="ru-RU" sz="1800" dirty="0" smtClean="0"/>
              <a:t> великих </a:t>
            </a:r>
            <a:r>
              <a:rPr lang="ru-RU" sz="1800" dirty="0" err="1" smtClean="0"/>
              <a:t>шматків</a:t>
            </a:r>
            <a:r>
              <a:rPr lang="ru-RU" sz="1800" dirty="0" smtClean="0"/>
              <a:t> </a:t>
            </a:r>
            <a:r>
              <a:rPr lang="ru-RU" sz="1800" dirty="0" err="1" smtClean="0"/>
              <a:t>домішок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сторонніх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предметів</a:t>
            </a:r>
            <a:r>
              <a:rPr lang="ru-RU" sz="1800" dirty="0" smtClean="0"/>
              <a:t>;</a:t>
            </a:r>
          </a:p>
          <a:p>
            <a:pPr>
              <a:buNone/>
            </a:pPr>
            <a:r>
              <a:rPr lang="ru-RU" sz="1800" dirty="0" smtClean="0"/>
              <a:t>– </a:t>
            </a:r>
            <a:r>
              <a:rPr lang="ru-RU" sz="1800" dirty="0" err="1" smtClean="0"/>
              <a:t>уловлювання</a:t>
            </a:r>
            <a:r>
              <a:rPr lang="ru-RU" sz="1800" dirty="0" smtClean="0"/>
              <a:t> в </a:t>
            </a:r>
            <a:r>
              <a:rPr lang="ru-RU" sz="1800" dirty="0" err="1" smtClean="0"/>
              <a:t>пісковловниках</a:t>
            </a:r>
            <a:r>
              <a:rPr lang="ru-RU" sz="1800" dirty="0" smtClean="0"/>
              <a:t> </a:t>
            </a:r>
            <a:r>
              <a:rPr lang="ru-RU" sz="1800" dirty="0" err="1" smtClean="0"/>
              <a:t>важких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домішок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проходять</a:t>
            </a:r>
            <a:r>
              <a:rPr lang="ru-RU" sz="1800" dirty="0" smtClean="0"/>
              <a:t> через </a:t>
            </a:r>
            <a:r>
              <a:rPr lang="ru-RU" sz="1800" dirty="0" err="1" smtClean="0"/>
              <a:t>ґрати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endParaRPr lang="ru-RU" sz="1800" dirty="0" smtClean="0"/>
          </a:p>
          <a:p>
            <a:pPr>
              <a:buNone/>
            </a:pPr>
            <a:r>
              <a:rPr lang="ru-RU" sz="1800" dirty="0" err="1" smtClean="0"/>
              <a:t>сітки</a:t>
            </a:r>
            <a:r>
              <a:rPr lang="ru-RU" sz="1800" dirty="0" smtClean="0"/>
              <a:t>;</a:t>
            </a:r>
          </a:p>
          <a:p>
            <a:pPr>
              <a:buNone/>
            </a:pPr>
            <a:r>
              <a:rPr lang="ru-RU" sz="1800" dirty="0" smtClean="0"/>
              <a:t>– </a:t>
            </a:r>
            <a:r>
              <a:rPr lang="ru-RU" sz="1800" dirty="0" err="1" smtClean="0"/>
              <a:t>відстоювання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видалення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нерозчинних</a:t>
            </a:r>
            <a:r>
              <a:rPr lang="ru-RU" sz="1800" dirty="0" smtClean="0"/>
              <a:t>, тих </a:t>
            </a:r>
            <a:r>
              <a:rPr lang="ru-RU" sz="1800" dirty="0" err="1" smtClean="0"/>
              <a:t>що</a:t>
            </a:r>
            <a:r>
              <a:rPr lang="ru-RU" sz="1800" dirty="0" smtClean="0"/>
              <a:t> тонуть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плавають</a:t>
            </a:r>
            <a:r>
              <a:rPr lang="ru-RU" sz="1800" dirty="0" smtClean="0"/>
              <a:t>, </a:t>
            </a:r>
            <a:r>
              <a:rPr lang="ru-RU" sz="1800" dirty="0" err="1" smtClean="0"/>
              <a:t>органічних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неорганічних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не </a:t>
            </a:r>
            <a:r>
              <a:rPr lang="ru-RU" sz="1800" dirty="0" err="1" smtClean="0"/>
              <a:t>затримані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решітками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пісковловниками</a:t>
            </a:r>
            <a:r>
              <a:rPr lang="ru-RU" sz="1800" dirty="0" smtClean="0"/>
              <a:t>;</a:t>
            </a:r>
          </a:p>
          <a:p>
            <a:pPr>
              <a:buNone/>
            </a:pPr>
            <a:r>
              <a:rPr lang="ru-RU" sz="1800" dirty="0" smtClean="0"/>
              <a:t>– </a:t>
            </a:r>
            <a:r>
              <a:rPr lang="ru-RU" sz="1800" dirty="0" err="1" smtClean="0"/>
              <a:t>видалення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твердих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завислих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частинок</a:t>
            </a:r>
            <a:r>
              <a:rPr lang="ru-RU" sz="1800" dirty="0" smtClean="0"/>
              <a:t> у </a:t>
            </a:r>
            <a:r>
              <a:rPr lang="ru-RU" sz="1800" dirty="0" err="1" smtClean="0"/>
              <a:t>гідроциклонах</a:t>
            </a:r>
            <a:r>
              <a:rPr lang="ru-RU" sz="1800" dirty="0" smtClean="0"/>
              <a:t>;</a:t>
            </a:r>
          </a:p>
          <a:p>
            <a:pPr>
              <a:buNone/>
            </a:pPr>
            <a:r>
              <a:rPr lang="ru-RU" sz="1800" dirty="0" smtClean="0"/>
              <a:t>– </a:t>
            </a:r>
            <a:r>
              <a:rPr lang="ru-RU" sz="1800" dirty="0" err="1" smtClean="0"/>
              <a:t>фільтрування</a:t>
            </a:r>
            <a:r>
              <a:rPr lang="ru-RU" sz="1800" dirty="0" smtClean="0"/>
              <a:t> через </a:t>
            </a:r>
            <a:r>
              <a:rPr lang="ru-RU" sz="1800" dirty="0" err="1" smtClean="0"/>
              <a:t>різні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фільтри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затримування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тонкодисперсних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суспензій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r>
              <a:rPr lang="ru-RU" sz="1800" dirty="0" smtClean="0"/>
              <a:t>Той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інший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</a:t>
            </a:r>
            <a:r>
              <a:rPr lang="ru-RU" sz="1800" dirty="0" smtClean="0"/>
              <a:t> </a:t>
            </a:r>
            <a:r>
              <a:rPr lang="ru-RU" sz="1800" dirty="0" err="1" smtClean="0"/>
              <a:t>механічного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комбінацію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застосовують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залежно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властивостей</a:t>
            </a:r>
            <a:r>
              <a:rPr lang="ru-RU" sz="1800" dirty="0" smtClean="0"/>
              <a:t> </a:t>
            </a:r>
            <a:r>
              <a:rPr lang="ru-RU" sz="1800" dirty="0" err="1" smtClean="0"/>
              <a:t>домішок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необхідного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ступеня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вилучення</a:t>
            </a:r>
            <a:r>
              <a:rPr lang="ru-RU" sz="1800" dirty="0" smtClean="0"/>
              <a:t>.</a:t>
            </a:r>
            <a:endParaRPr lang="ru-RU" sz="9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536" y="267531"/>
            <a:ext cx="7505700" cy="657379"/>
          </a:xfrm>
        </p:spPr>
        <p:txBody>
          <a:bodyPr/>
          <a:lstStyle/>
          <a:p>
            <a:r>
              <a:rPr lang="ru-RU" dirty="0" smtClean="0"/>
              <a:t>8.1 </a:t>
            </a:r>
            <a:r>
              <a:rPr lang="ru-RU" dirty="0" err="1" smtClean="0"/>
              <a:t>Проціджування</a:t>
            </a:r>
            <a:r>
              <a:rPr lang="ru-RU" dirty="0" smtClean="0"/>
              <a:t> та </a:t>
            </a:r>
            <a:r>
              <a:rPr lang="ru-RU" dirty="0" err="1" smtClean="0"/>
              <a:t>відстоювання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945" y="861848"/>
            <a:ext cx="8366234" cy="3899338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Проціджування</a:t>
            </a:r>
            <a:r>
              <a:rPr lang="ru-RU" sz="1600" dirty="0" smtClean="0"/>
              <a:t> як </a:t>
            </a:r>
            <a:r>
              <a:rPr lang="ru-RU" sz="1600" dirty="0" err="1" smtClean="0"/>
              <a:t>різновид</a:t>
            </a:r>
            <a:r>
              <a:rPr lang="ru-RU" sz="1600" dirty="0" smtClean="0"/>
              <a:t> </a:t>
            </a:r>
            <a:r>
              <a:rPr lang="ru-RU" sz="1600" dirty="0" err="1" smtClean="0"/>
              <a:t>механічного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призначене</a:t>
            </a:r>
            <a:r>
              <a:rPr lang="ru-RU" sz="1600" dirty="0" smtClean="0"/>
              <a:t> в основному для </a:t>
            </a:r>
            <a:r>
              <a:rPr lang="ru-RU" sz="1600" dirty="0" err="1" smtClean="0"/>
              <a:t>вилучення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 великих </a:t>
            </a:r>
            <a:r>
              <a:rPr lang="ru-RU" sz="1600" dirty="0" err="1" smtClean="0"/>
              <a:t>твердих</a:t>
            </a:r>
            <a:r>
              <a:rPr lang="ru-RU" sz="1600" dirty="0" smtClean="0"/>
              <a:t> </a:t>
            </a:r>
            <a:r>
              <a:rPr lang="ru-RU" sz="1600" dirty="0" err="1" smtClean="0"/>
              <a:t>нерозчинених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частинок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розміром</a:t>
            </a:r>
            <a:r>
              <a:rPr lang="ru-RU" sz="1600" dirty="0" smtClean="0"/>
              <a:t> до 25 </a:t>
            </a:r>
            <a:r>
              <a:rPr lang="ru-RU" sz="1600" i="1" dirty="0" smtClean="0"/>
              <a:t>мм, а </a:t>
            </a:r>
            <a:r>
              <a:rPr lang="ru-RU" sz="1600" i="1" dirty="0" err="1" smtClean="0"/>
              <a:t>також</a:t>
            </a:r>
            <a:r>
              <a:rPr lang="ru-RU" sz="1600" i="1" dirty="0" smtClean="0"/>
              <a:t> </a:t>
            </a:r>
            <a:r>
              <a:rPr lang="ru-RU" sz="1600" dirty="0" err="1" smtClean="0"/>
              <a:t>дрібних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волокнистих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частинок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при </a:t>
            </a:r>
            <a:r>
              <a:rPr lang="ru-RU" sz="1600" dirty="0" err="1" smtClean="0"/>
              <a:t>подальшій</a:t>
            </a:r>
            <a:r>
              <a:rPr lang="ru-RU" sz="1600" dirty="0" smtClean="0"/>
              <a:t> </a:t>
            </a:r>
            <a:r>
              <a:rPr lang="ru-RU" sz="1600" dirty="0" err="1" smtClean="0"/>
              <a:t>обробці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стоків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перешкодою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нормальної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очисного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обладнання</a:t>
            </a:r>
            <a:r>
              <a:rPr lang="ru-RU" sz="1600" dirty="0" smtClean="0"/>
              <a:t>.</a:t>
            </a:r>
          </a:p>
          <a:p>
            <a:r>
              <a:rPr lang="ru-RU" sz="1600" b="1" i="1" dirty="0" err="1" smtClean="0"/>
              <a:t>Решітки</a:t>
            </a:r>
            <a:r>
              <a:rPr lang="ru-RU" sz="1600" b="1" i="1" dirty="0" smtClean="0"/>
              <a:t>, </a:t>
            </a:r>
            <a:r>
              <a:rPr lang="ru-RU" sz="1600" i="1" dirty="0" smtClean="0"/>
              <a:t>через </a:t>
            </a:r>
            <a:r>
              <a:rPr lang="ru-RU" sz="1600" i="1" dirty="0" err="1" smtClean="0"/>
              <a:t>які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проціджують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стічні</a:t>
            </a:r>
            <a:r>
              <a:rPr lang="ru-RU" sz="1600" i="1" dirty="0" smtClean="0"/>
              <a:t> води, </a:t>
            </a:r>
            <a:r>
              <a:rPr lang="ru-RU" sz="1600" i="1" dirty="0" err="1" smtClean="0"/>
              <a:t>виготовлені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металевих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пру</a:t>
            </a:r>
            <a:r>
              <a:rPr lang="ru-RU" sz="1600" dirty="0" err="1" smtClean="0"/>
              <a:t>тів</a:t>
            </a:r>
            <a:r>
              <a:rPr lang="ru-RU" sz="1600" dirty="0" smtClean="0"/>
              <a:t> (</a:t>
            </a:r>
            <a:r>
              <a:rPr lang="ru-RU" sz="1600" dirty="0" err="1" smtClean="0"/>
              <a:t>стрижнів</a:t>
            </a:r>
            <a:r>
              <a:rPr lang="ru-RU" sz="1600" dirty="0" smtClean="0"/>
              <a:t>)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проміжком</a:t>
            </a:r>
            <a:r>
              <a:rPr lang="ru-RU" sz="1600" dirty="0" smtClean="0"/>
              <a:t> 5–25 </a:t>
            </a:r>
            <a:r>
              <a:rPr lang="ru-RU" sz="1600" i="1" dirty="0" smtClean="0"/>
              <a:t>мм, </a:t>
            </a:r>
            <a:r>
              <a:rPr lang="ru-RU" sz="1600" i="1" dirty="0" err="1" smtClean="0"/>
              <a:t>установлюють</a:t>
            </a:r>
            <a:r>
              <a:rPr lang="ru-RU" sz="1600" i="1" dirty="0" smtClean="0"/>
              <a:t> у </a:t>
            </a:r>
            <a:r>
              <a:rPr lang="ru-RU" sz="1600" i="1" dirty="0" err="1" smtClean="0"/>
              <a:t>колекторах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очисних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спо</a:t>
            </a:r>
            <a:r>
              <a:rPr lang="ru-RU" sz="1600" dirty="0" err="1" smtClean="0"/>
              <a:t>руд</a:t>
            </a:r>
            <a:r>
              <a:rPr lang="ru-RU" sz="1600" dirty="0" smtClean="0"/>
              <a:t> вертикально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кутом 60–75° до горизонту (рис. 8.1.).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розраховують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максимальний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притік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пропускну</a:t>
            </a:r>
            <a:r>
              <a:rPr lang="ru-RU" sz="1600" dirty="0" smtClean="0"/>
              <a:t> </a:t>
            </a:r>
            <a:r>
              <a:rPr lang="ru-RU" sz="1600" dirty="0" err="1" smtClean="0"/>
              <a:t>здатність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очисної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станції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Швидкість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стічної</a:t>
            </a:r>
            <a:r>
              <a:rPr lang="ru-RU" sz="1600" dirty="0" smtClean="0"/>
              <a:t> води на </a:t>
            </a:r>
            <a:r>
              <a:rPr lang="ru-RU" sz="1600" dirty="0" err="1" smtClean="0"/>
              <a:t>решітці</a:t>
            </a:r>
            <a:r>
              <a:rPr lang="ru-RU" sz="1600" dirty="0" smtClean="0"/>
              <a:t> не повинна </a:t>
            </a:r>
            <a:r>
              <a:rPr lang="ru-RU" sz="1600" dirty="0" err="1" smtClean="0"/>
              <a:t>перевищувати</a:t>
            </a:r>
            <a:r>
              <a:rPr lang="ru-RU" sz="1600" dirty="0" smtClean="0"/>
              <a:t> 0,8–1,0 м/с при максимальному </a:t>
            </a:r>
            <a:r>
              <a:rPr lang="ru-RU" sz="1600" dirty="0" err="1" smtClean="0"/>
              <a:t>потоці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вод.</a:t>
            </a:r>
          </a:p>
          <a:p>
            <a:r>
              <a:rPr lang="ru-RU" sz="1600" dirty="0" err="1" smtClean="0"/>
              <a:t>Під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 </a:t>
            </a:r>
            <a:r>
              <a:rPr lang="ru-RU" sz="1600" dirty="0" err="1" smtClean="0"/>
              <a:t>решітки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повинні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постійно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механічним</a:t>
            </a:r>
            <a:r>
              <a:rPr lang="ru-RU" sz="1600" dirty="0" smtClean="0"/>
              <a:t> способом за </a:t>
            </a:r>
            <a:r>
              <a:rPr lang="ru-RU" sz="1600" dirty="0" err="1" smtClean="0"/>
              <a:t>допомогою</a:t>
            </a:r>
            <a:r>
              <a:rPr lang="ru-RU" sz="1600" dirty="0" smtClean="0"/>
              <a:t> </a:t>
            </a:r>
            <a:r>
              <a:rPr lang="ru-RU" sz="1600" dirty="0" err="1" smtClean="0"/>
              <a:t>вертикальних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чи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поворотних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граблів</a:t>
            </a:r>
            <a:r>
              <a:rPr lang="ru-RU" sz="1600" dirty="0" smtClean="0"/>
              <a:t>. </a:t>
            </a:r>
            <a:r>
              <a:rPr lang="ru-RU" sz="1600" dirty="0" err="1" smtClean="0"/>
              <a:t>Зняті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решітки</a:t>
            </a:r>
            <a:r>
              <a:rPr lang="ru-RU" sz="1600" dirty="0" smtClean="0"/>
              <a:t> </a:t>
            </a:r>
            <a:r>
              <a:rPr lang="ru-RU" sz="1600" dirty="0" err="1" smtClean="0"/>
              <a:t>домішки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подрібнюють</a:t>
            </a:r>
            <a:r>
              <a:rPr lang="ru-RU" sz="1600" dirty="0" smtClean="0"/>
              <a:t> у </a:t>
            </a:r>
            <a:r>
              <a:rPr lang="ru-RU" sz="1600" dirty="0" err="1" smtClean="0"/>
              <a:t>спеціальних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дробарках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скидають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у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потік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стічної</a:t>
            </a:r>
            <a:r>
              <a:rPr lang="ru-RU" sz="1600" dirty="0" smtClean="0"/>
              <a:t> води за </a:t>
            </a:r>
            <a:r>
              <a:rPr lang="ru-RU" sz="1600" dirty="0" err="1" smtClean="0"/>
              <a:t>решіткою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спрямовують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переробку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352" y="325821"/>
            <a:ext cx="8534400" cy="1471448"/>
          </a:xfrm>
        </p:spPr>
        <p:txBody>
          <a:bodyPr>
            <a:normAutofit/>
          </a:bodyPr>
          <a:lstStyle/>
          <a:p>
            <a:r>
              <a:rPr lang="ru-RU" sz="1800" b="1" dirty="0" err="1" smtClean="0"/>
              <a:t>Широке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застосування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практиці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мають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решітки</a:t>
            </a:r>
            <a:r>
              <a:rPr lang="ru-RU" sz="1800" b="1" dirty="0" smtClean="0"/>
              <a:t> таких </a:t>
            </a:r>
            <a:r>
              <a:rPr lang="ru-RU" sz="1800" b="1" dirty="0" err="1" smtClean="0"/>
              <a:t>типів</a:t>
            </a:r>
            <a:r>
              <a:rPr lang="ru-RU" sz="1800" b="1" dirty="0" smtClean="0"/>
              <a:t>:</a:t>
            </a:r>
          </a:p>
          <a:p>
            <a:pPr>
              <a:buNone/>
            </a:pPr>
            <a:r>
              <a:rPr lang="ru-RU" sz="1800" dirty="0" smtClean="0"/>
              <a:t>– </a:t>
            </a:r>
            <a:r>
              <a:rPr lang="ru-RU" sz="1800" dirty="0" err="1" smtClean="0"/>
              <a:t>механічні</a:t>
            </a:r>
            <a:r>
              <a:rPr lang="ru-RU" sz="1800" dirty="0" smtClean="0"/>
              <a:t> </a:t>
            </a:r>
            <a:r>
              <a:rPr lang="ru-RU" sz="1800" dirty="0" err="1" smtClean="0"/>
              <a:t>уніфіковані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решітки</a:t>
            </a:r>
            <a:r>
              <a:rPr lang="ru-RU" sz="1800" dirty="0" smtClean="0"/>
              <a:t> типу РМУ;</a:t>
            </a:r>
          </a:p>
          <a:p>
            <a:pPr>
              <a:buNone/>
            </a:pPr>
            <a:r>
              <a:rPr lang="ru-RU" sz="1800" dirty="0" smtClean="0"/>
              <a:t>– </a:t>
            </a:r>
            <a:r>
              <a:rPr lang="ru-RU" sz="1800" dirty="0" err="1" smtClean="0"/>
              <a:t>решітки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механічними</a:t>
            </a:r>
            <a:r>
              <a:rPr lang="ru-RU" sz="1800" dirty="0" smtClean="0"/>
              <a:t> граблями типу МГ;</a:t>
            </a:r>
          </a:p>
          <a:p>
            <a:pPr>
              <a:buNone/>
            </a:pPr>
            <a:r>
              <a:rPr lang="ru-RU" sz="1800" dirty="0" smtClean="0"/>
              <a:t>– </a:t>
            </a:r>
            <a:r>
              <a:rPr lang="ru-RU" sz="1800" dirty="0" err="1" smtClean="0"/>
              <a:t>комбіновані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решітки</a:t>
            </a:r>
            <a:r>
              <a:rPr lang="ru-RU" sz="1800" dirty="0" smtClean="0"/>
              <a:t> – </a:t>
            </a:r>
            <a:r>
              <a:rPr lang="ru-RU" sz="1800" dirty="0" err="1" smtClean="0"/>
              <a:t>дробарки</a:t>
            </a:r>
            <a:r>
              <a:rPr lang="ru-RU" sz="1800" dirty="0" smtClean="0"/>
              <a:t> типу РД </a:t>
            </a:r>
            <a:r>
              <a:rPr lang="ru-RU" sz="1800" dirty="0" err="1" smtClean="0"/>
              <a:t>і</a:t>
            </a:r>
            <a:r>
              <a:rPr lang="ru-RU" sz="1800" dirty="0" smtClean="0"/>
              <a:t> КРД.</a:t>
            </a:r>
            <a:endParaRPr lang="ru-RU" sz="1800" b="1" i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378" y="1724276"/>
            <a:ext cx="7252138" cy="245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4496" y="294289"/>
            <a:ext cx="82190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рис. 8.2. наведена схема </a:t>
            </a:r>
            <a:r>
              <a:rPr lang="ru-RU" dirty="0" err="1" smtClean="0"/>
              <a:t>решітки</a:t>
            </a:r>
            <a:r>
              <a:rPr lang="ru-RU" dirty="0" smtClean="0"/>
              <a:t> типу РМУ</a:t>
            </a:r>
            <a:r>
              <a:rPr lang="ru-RU" i="1" dirty="0" smtClean="0"/>
              <a:t>,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якої</a:t>
            </a:r>
            <a:r>
              <a:rPr lang="ru-RU" i="1" dirty="0" smtClean="0"/>
              <a:t> </a:t>
            </a:r>
            <a:r>
              <a:rPr lang="ru-RU" i="1" dirty="0" err="1" smtClean="0"/>
              <a:t>відходи</a:t>
            </a:r>
            <a:r>
              <a:rPr lang="ru-RU" i="1" dirty="0" smtClean="0"/>
              <a:t> </a:t>
            </a:r>
            <a:r>
              <a:rPr lang="ru-RU" i="1" dirty="0" err="1" smtClean="0"/>
              <a:t>твердих</a:t>
            </a:r>
            <a:r>
              <a:rPr lang="ru-RU" i="1" dirty="0" smtClean="0"/>
              <a:t> </a:t>
            </a:r>
            <a:r>
              <a:rPr lang="ru-RU" i="1" dirty="0" err="1" smtClean="0"/>
              <a:t>час</a:t>
            </a:r>
            <a:r>
              <a:rPr lang="ru-RU" dirty="0" err="1" smtClean="0"/>
              <a:t>тинок</a:t>
            </a:r>
            <a:r>
              <a:rPr lang="ru-RU" dirty="0" smtClean="0"/>
              <a:t> </a:t>
            </a:r>
            <a:r>
              <a:rPr lang="ru-RU" dirty="0" err="1" smtClean="0"/>
              <a:t>забираються</a:t>
            </a:r>
            <a:r>
              <a:rPr lang="ru-RU" dirty="0" smtClean="0"/>
              <a:t> граблями </a:t>
            </a:r>
            <a:r>
              <a:rPr lang="ru-RU" i="1" dirty="0" smtClean="0"/>
              <a:t>2,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шарнірно</a:t>
            </a:r>
            <a:r>
              <a:rPr lang="ru-RU" i="1" dirty="0" smtClean="0"/>
              <a:t> </a:t>
            </a:r>
            <a:r>
              <a:rPr lang="ru-RU" i="1" dirty="0" err="1" smtClean="0"/>
              <a:t>з’єднані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кареткою 10. </a:t>
            </a:r>
            <a:r>
              <a:rPr lang="ru-RU" i="1" dirty="0" err="1" smtClean="0"/>
              <a:t>Зворотно</a:t>
            </a:r>
            <a:r>
              <a:rPr lang="ru-RU" dirty="0" err="1" smtClean="0"/>
              <a:t>поступовий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граблів</a:t>
            </a:r>
            <a:r>
              <a:rPr lang="ru-RU" dirty="0" smtClean="0"/>
              <a:t> </a:t>
            </a:r>
            <a:r>
              <a:rPr lang="ru-RU" dirty="0" err="1" smtClean="0"/>
              <a:t>забезпечується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стальними</a:t>
            </a:r>
            <a:r>
              <a:rPr lang="ru-RU" dirty="0" smtClean="0"/>
              <a:t> канатами </a:t>
            </a:r>
            <a:r>
              <a:rPr lang="ru-RU" i="1" dirty="0" smtClean="0"/>
              <a:t>12,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намо</a:t>
            </a:r>
            <a:r>
              <a:rPr lang="ru-RU" dirty="0" err="1" smtClean="0"/>
              <a:t>туються</a:t>
            </a:r>
            <a:r>
              <a:rPr lang="ru-RU" dirty="0" smtClean="0"/>
              <a:t> на барабан 9. Для </a:t>
            </a:r>
            <a:r>
              <a:rPr lang="ru-RU" dirty="0" err="1" smtClean="0"/>
              <a:t>скидання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передбачений</a:t>
            </a:r>
            <a:r>
              <a:rPr lang="ru-RU" dirty="0" smtClean="0"/>
              <a:t> </a:t>
            </a:r>
            <a:r>
              <a:rPr lang="ru-RU" dirty="0" err="1" smtClean="0"/>
              <a:t>скидач</a:t>
            </a:r>
            <a:r>
              <a:rPr lang="ru-RU" dirty="0" smtClean="0"/>
              <a:t> 4. </a:t>
            </a:r>
            <a:r>
              <a:rPr lang="ru-RU" dirty="0" err="1" smtClean="0"/>
              <a:t>Відходи</a:t>
            </a:r>
            <a:r>
              <a:rPr lang="ru-RU" dirty="0" smtClean="0"/>
              <a:t> </a:t>
            </a:r>
            <a:r>
              <a:rPr lang="ru-RU" dirty="0" err="1" smtClean="0"/>
              <a:t>скидаються</a:t>
            </a:r>
            <a:r>
              <a:rPr lang="ru-RU" dirty="0" smtClean="0"/>
              <a:t> у </a:t>
            </a:r>
            <a:r>
              <a:rPr lang="ru-RU" dirty="0" err="1" smtClean="0"/>
              <a:t>відкидний</a:t>
            </a:r>
            <a:r>
              <a:rPr lang="ru-RU" dirty="0" smtClean="0"/>
              <a:t> </a:t>
            </a:r>
            <a:r>
              <a:rPr lang="ru-RU" dirty="0" err="1" smtClean="0"/>
              <a:t>жолоб</a:t>
            </a:r>
            <a:r>
              <a:rPr lang="ru-RU" dirty="0" smtClean="0"/>
              <a:t> </a:t>
            </a:r>
            <a:r>
              <a:rPr lang="ru-RU" i="1" dirty="0" smtClean="0"/>
              <a:t>3. </a:t>
            </a:r>
            <a:r>
              <a:rPr lang="ru-RU" i="1" dirty="0" err="1" smtClean="0"/>
              <a:t>Забруднена</a:t>
            </a:r>
            <a:r>
              <a:rPr lang="ru-RU" i="1" dirty="0" smtClean="0"/>
              <a:t> </a:t>
            </a:r>
            <a:r>
              <a:rPr lang="ru-RU" i="1" dirty="0" err="1" smtClean="0"/>
              <a:t>стічна</a:t>
            </a:r>
            <a:r>
              <a:rPr lang="ru-RU" i="1" dirty="0" smtClean="0"/>
              <a:t> вода </a:t>
            </a:r>
            <a:r>
              <a:rPr lang="ru-RU" i="1" dirty="0" err="1" smtClean="0"/>
              <a:t>підводиться</a:t>
            </a:r>
            <a:r>
              <a:rPr lang="ru-RU" i="1" dirty="0" smtClean="0"/>
              <a:t> до </a:t>
            </a:r>
            <a:r>
              <a:rPr lang="ru-RU" i="1" dirty="0" err="1" smtClean="0"/>
              <a:t>механі</a:t>
            </a:r>
            <a:r>
              <a:rPr lang="ru-RU" dirty="0" err="1" smtClean="0"/>
              <a:t>чних</a:t>
            </a:r>
            <a:r>
              <a:rPr lang="ru-RU" dirty="0" smtClean="0"/>
              <a:t> </a:t>
            </a:r>
            <a:r>
              <a:rPr lang="ru-RU" dirty="0" err="1" smtClean="0"/>
              <a:t>решіток</a:t>
            </a:r>
            <a:r>
              <a:rPr lang="ru-RU" dirty="0" smtClean="0"/>
              <a:t> по </a:t>
            </a:r>
            <a:r>
              <a:rPr lang="ru-RU" dirty="0" err="1" smtClean="0"/>
              <a:t>прямокутних</a:t>
            </a:r>
            <a:r>
              <a:rPr lang="ru-RU" dirty="0" smtClean="0"/>
              <a:t> каналах.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199" y="1709057"/>
            <a:ext cx="6269797" cy="307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351" y="462455"/>
            <a:ext cx="8460827" cy="43723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Для </a:t>
            </a:r>
            <a:r>
              <a:rPr lang="ru-RU" sz="1800" dirty="0" err="1" smtClean="0"/>
              <a:t>видалення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дрібних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зважених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частинок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застосовують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сита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бувають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двох</a:t>
            </a:r>
            <a:r>
              <a:rPr lang="ru-RU" sz="1800" dirty="0" smtClean="0"/>
              <a:t> </a:t>
            </a:r>
            <a:r>
              <a:rPr lang="ru-RU" sz="1800" dirty="0" err="1" smtClean="0"/>
              <a:t>типів</a:t>
            </a:r>
            <a:r>
              <a:rPr lang="ru-RU" sz="1800" dirty="0" smtClean="0"/>
              <a:t>: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барабанні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дискові</a:t>
            </a:r>
            <a:r>
              <a:rPr lang="ru-RU" sz="1800" dirty="0" smtClean="0"/>
              <a:t>. </a:t>
            </a:r>
          </a:p>
          <a:p>
            <a:r>
              <a:rPr lang="ru-RU" sz="1800" dirty="0" err="1" smtClean="0"/>
              <a:t>Перші</a:t>
            </a:r>
            <a:r>
              <a:rPr lang="ru-RU" sz="1800" dirty="0" smtClean="0"/>
              <a:t> </a:t>
            </a:r>
            <a:r>
              <a:rPr lang="ru-RU" sz="1800" dirty="0" err="1" smtClean="0"/>
              <a:t>являють</a:t>
            </a:r>
            <a:r>
              <a:rPr lang="ru-RU" sz="1800" dirty="0" smtClean="0"/>
              <a:t> собою </a:t>
            </a:r>
            <a:r>
              <a:rPr lang="ru-RU" sz="1800" dirty="0" err="1" smtClean="0"/>
              <a:t>сітчасті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барабани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отворами</a:t>
            </a:r>
            <a:r>
              <a:rPr lang="ru-RU" sz="1800" dirty="0" smtClean="0"/>
              <a:t> 0,5–1,0 мм. При </a:t>
            </a:r>
            <a:r>
              <a:rPr lang="ru-RU" sz="1800" dirty="0" err="1" smtClean="0"/>
              <a:t>обертанні</a:t>
            </a:r>
            <a:r>
              <a:rPr lang="ru-RU" sz="1800" dirty="0" smtClean="0"/>
              <a:t> барабана </a:t>
            </a:r>
            <a:r>
              <a:rPr lang="ru-RU" sz="1800" dirty="0" err="1" smtClean="0"/>
              <a:t>стічна</a:t>
            </a:r>
            <a:r>
              <a:rPr lang="ru-RU" sz="1800" dirty="0" smtClean="0"/>
              <a:t> вода </a:t>
            </a:r>
            <a:r>
              <a:rPr lang="ru-RU" sz="1800" dirty="0" err="1" smtClean="0"/>
              <a:t>фільтрується</a:t>
            </a:r>
            <a:r>
              <a:rPr lang="ru-RU" sz="1800" dirty="0" smtClean="0"/>
              <a:t> через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зовнішню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внутрішню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поверхню</a:t>
            </a:r>
            <a:r>
              <a:rPr lang="ru-RU" sz="1800" dirty="0" smtClean="0"/>
              <a:t> в </a:t>
            </a:r>
            <a:r>
              <a:rPr lang="ru-RU" sz="1800" dirty="0" err="1" smtClean="0"/>
              <a:t>залежності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подачі</a:t>
            </a:r>
            <a:r>
              <a:rPr lang="ru-RU" sz="1800" dirty="0" smtClean="0"/>
              <a:t> води. </a:t>
            </a:r>
            <a:r>
              <a:rPr lang="ru-RU" sz="1800" dirty="0" err="1" smtClean="0"/>
              <a:t>Затримані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домішки</a:t>
            </a:r>
            <a:r>
              <a:rPr lang="ru-RU" sz="1800" dirty="0" smtClean="0"/>
              <a:t> </a:t>
            </a:r>
            <a:r>
              <a:rPr lang="ru-RU" sz="1800" dirty="0" err="1" smtClean="0"/>
              <a:t>змиваються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сітки</a:t>
            </a:r>
            <a:r>
              <a:rPr lang="ru-RU" sz="1800" dirty="0" smtClean="0"/>
              <a:t> водою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відводяться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жолоб</a:t>
            </a:r>
            <a:r>
              <a:rPr lang="ru-RU" sz="1800" dirty="0" smtClean="0"/>
              <a:t>. </a:t>
            </a:r>
            <a:r>
              <a:rPr lang="ru-RU" sz="1800" dirty="0" err="1" smtClean="0"/>
              <a:t>Продуктивність</a:t>
            </a:r>
            <a:r>
              <a:rPr lang="ru-RU" sz="1800" dirty="0" smtClean="0"/>
              <a:t> сита </a:t>
            </a:r>
            <a:r>
              <a:rPr lang="ru-RU" sz="1800" dirty="0" err="1" smtClean="0"/>
              <a:t>залежить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діаметра</a:t>
            </a:r>
            <a:r>
              <a:rPr lang="ru-RU" sz="1800" dirty="0" smtClean="0"/>
              <a:t> барабана,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довжини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властивостей</a:t>
            </a:r>
            <a:r>
              <a:rPr lang="ru-RU" sz="1800" dirty="0" smtClean="0"/>
              <a:t> </a:t>
            </a:r>
            <a:r>
              <a:rPr lang="ru-RU" sz="1800" dirty="0" err="1" smtClean="0"/>
              <a:t>домішок</a:t>
            </a:r>
            <a:r>
              <a:rPr lang="ru-RU" sz="1800" dirty="0" smtClean="0"/>
              <a:t>. Сита широко </a:t>
            </a:r>
            <a:r>
              <a:rPr lang="ru-RU" sz="1800" dirty="0" err="1" smtClean="0"/>
              <a:t>застосовують</a:t>
            </a:r>
            <a:r>
              <a:rPr lang="ru-RU" sz="1800" dirty="0" smtClean="0"/>
              <a:t> у </a:t>
            </a:r>
            <a:r>
              <a:rPr lang="ru-RU" sz="1800" dirty="0" err="1" smtClean="0"/>
              <a:t>целюлозно-паперовій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промисловості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виробництві</a:t>
            </a:r>
            <a:r>
              <a:rPr lang="ru-RU" sz="1800" dirty="0" smtClean="0"/>
              <a:t> </a:t>
            </a:r>
            <a:r>
              <a:rPr lang="ru-RU" sz="1800" dirty="0" err="1" smtClean="0"/>
              <a:t>деревиноволокнистих</a:t>
            </a:r>
            <a:r>
              <a:rPr lang="ru-RU" sz="1800" dirty="0" smtClean="0"/>
              <a:t> плит.</a:t>
            </a:r>
          </a:p>
          <a:p>
            <a:r>
              <a:rPr lang="ru-RU" sz="1800" dirty="0" err="1" smtClean="0"/>
              <a:t>Витрати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рідини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подається</a:t>
            </a:r>
            <a:r>
              <a:rPr lang="ru-RU" sz="1800" dirty="0" smtClean="0"/>
              <a:t> до </a:t>
            </a:r>
            <a:r>
              <a:rPr lang="ru-RU" sz="1800" dirty="0" err="1" smtClean="0"/>
              <a:t>проціджувача</a:t>
            </a:r>
            <a:r>
              <a:rPr lang="ru-RU" sz="1800" dirty="0" smtClean="0"/>
              <a:t> </a:t>
            </a:r>
            <a:r>
              <a:rPr lang="ru-RU" sz="1800" dirty="0" err="1" smtClean="0"/>
              <a:t>визначаються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розрахунку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40 </a:t>
            </a:r>
            <a:r>
              <a:rPr lang="ru-RU" sz="1800" i="1" dirty="0" smtClean="0"/>
              <a:t>м3 на одну тонну </a:t>
            </a:r>
            <a:r>
              <a:rPr lang="ru-RU" sz="1800" i="1" dirty="0" err="1" smtClean="0"/>
              <a:t>викидів</a:t>
            </a:r>
            <a:r>
              <a:rPr lang="ru-RU" sz="1800" i="1" dirty="0" smtClean="0"/>
              <a:t>.</a:t>
            </a:r>
          </a:p>
          <a:p>
            <a:r>
              <a:rPr lang="ru-RU" sz="1800" dirty="0" smtClean="0"/>
              <a:t>За невеликого </a:t>
            </a:r>
            <a:r>
              <a:rPr lang="ru-RU" sz="1800" dirty="0" err="1" smtClean="0"/>
              <a:t>об’єму</a:t>
            </a:r>
            <a:r>
              <a:rPr lang="ru-RU" sz="1800" dirty="0" smtClean="0"/>
              <a:t> </a:t>
            </a:r>
            <a:r>
              <a:rPr lang="ru-RU" sz="1800" dirty="0" err="1" smtClean="0"/>
              <a:t>уловлених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твердих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відходів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збирають</a:t>
            </a:r>
            <a:r>
              <a:rPr lang="ru-RU" sz="1800" dirty="0" smtClean="0"/>
              <a:t> в </a:t>
            </a:r>
            <a:r>
              <a:rPr lang="ru-RU" sz="1800" dirty="0" err="1" smtClean="0"/>
              <a:t>контейнери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видаляють</a:t>
            </a:r>
            <a:r>
              <a:rPr lang="ru-RU" sz="1800" dirty="0" smtClean="0"/>
              <a:t>, а за </a:t>
            </a:r>
            <a:r>
              <a:rPr lang="ru-RU" sz="1800" dirty="0" err="1" smtClean="0"/>
              <a:t>значного</a:t>
            </a:r>
            <a:r>
              <a:rPr lang="ru-RU" sz="1800" dirty="0" smtClean="0"/>
              <a:t> – </a:t>
            </a:r>
            <a:r>
              <a:rPr lang="ru-RU" sz="1800" dirty="0" err="1" smtClean="0"/>
              <a:t>розмелюють</a:t>
            </a:r>
            <a:r>
              <a:rPr lang="ru-RU" sz="1800" dirty="0" smtClean="0"/>
              <a:t> на </a:t>
            </a:r>
            <a:r>
              <a:rPr lang="ru-RU" sz="1800" dirty="0" err="1" smtClean="0"/>
              <a:t>дробарках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283779" y="315310"/>
            <a:ext cx="8534400" cy="41234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 smtClean="0"/>
              <a:t>У </a:t>
            </a:r>
            <a:r>
              <a:rPr lang="ru-RU" sz="1800" dirty="0" err="1" smtClean="0"/>
              <a:t>разі</a:t>
            </a:r>
            <a:r>
              <a:rPr lang="ru-RU" sz="1800" dirty="0" smtClean="0"/>
              <a:t> </a:t>
            </a:r>
            <a:r>
              <a:rPr lang="ru-RU" sz="1800" dirty="0" err="1" smtClean="0"/>
              <a:t>наявності</a:t>
            </a:r>
            <a:r>
              <a:rPr lang="ru-RU" sz="1800" dirty="0" smtClean="0"/>
              <a:t> в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водах </a:t>
            </a:r>
            <a:r>
              <a:rPr lang="ru-RU" sz="1800" dirty="0" err="1" smtClean="0"/>
              <a:t>значної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грубодисперсних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суспензій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першою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стадією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повинно бути </a:t>
            </a:r>
            <a:r>
              <a:rPr lang="ru-RU" sz="1800" dirty="0" err="1" smtClean="0"/>
              <a:t>відділення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частинок</a:t>
            </a:r>
            <a:r>
              <a:rPr lang="ru-RU" sz="1800" dirty="0" smtClean="0"/>
              <a:t> у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пісковловниках</a:t>
            </a:r>
            <a:r>
              <a:rPr lang="ru-RU" sz="1800" i="1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розраховують</a:t>
            </a:r>
            <a:r>
              <a:rPr lang="ru-RU" sz="1800" dirty="0" smtClean="0"/>
              <a:t> на </a:t>
            </a:r>
            <a:r>
              <a:rPr lang="ru-RU" sz="1800" dirty="0" err="1" smtClean="0"/>
              <a:t>максимальну</a:t>
            </a:r>
            <a:r>
              <a:rPr lang="ru-RU" sz="1800" dirty="0" smtClean="0"/>
              <a:t> </a:t>
            </a:r>
            <a:r>
              <a:rPr lang="ru-RU" sz="1800" dirty="0" err="1" smtClean="0"/>
              <a:t>витрату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перевіряють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розрахунок</a:t>
            </a:r>
            <a:r>
              <a:rPr lang="ru-RU" sz="1800" dirty="0" smtClean="0"/>
              <a:t> за </a:t>
            </a:r>
            <a:r>
              <a:rPr lang="ru-RU" sz="1800" dirty="0" err="1" smtClean="0"/>
              <a:t>мінімального</a:t>
            </a:r>
            <a:r>
              <a:rPr lang="ru-RU" sz="1800" dirty="0" smtClean="0"/>
              <a:t> притоку.</a:t>
            </a:r>
          </a:p>
          <a:p>
            <a:r>
              <a:rPr lang="ru-RU" sz="1800" dirty="0" err="1" smtClean="0"/>
              <a:t>Основне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призначення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пісковловників</a:t>
            </a:r>
            <a:r>
              <a:rPr lang="ru-RU" sz="1800" dirty="0" smtClean="0"/>
              <a:t> – </a:t>
            </a:r>
            <a:r>
              <a:rPr lang="ru-RU" sz="1800" dirty="0" err="1" smtClean="0"/>
              <a:t>затримання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мінеральних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частинок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розміром</a:t>
            </a:r>
            <a:r>
              <a:rPr lang="ru-RU" sz="1800" dirty="0" smtClean="0"/>
              <a:t>, </a:t>
            </a:r>
            <a:r>
              <a:rPr lang="ru-RU" sz="1800" dirty="0" err="1" smtClean="0"/>
              <a:t>більшим</a:t>
            </a:r>
            <a:r>
              <a:rPr lang="ru-RU" sz="1800" dirty="0" smtClean="0"/>
              <a:t> за 0,2 </a:t>
            </a:r>
            <a:r>
              <a:rPr lang="ru-RU" sz="1800" i="1" dirty="0" smtClean="0"/>
              <a:t>мм (</a:t>
            </a:r>
            <a:r>
              <a:rPr lang="ru-RU" sz="1800" i="1" dirty="0" err="1" smtClean="0"/>
              <a:t>пісок</a:t>
            </a:r>
            <a:r>
              <a:rPr lang="ru-RU" sz="1800" i="1" dirty="0" smtClean="0"/>
              <a:t>).</a:t>
            </a:r>
          </a:p>
          <a:p>
            <a:r>
              <a:rPr lang="ru-RU" sz="1800" dirty="0" err="1" smtClean="0"/>
              <a:t>Пісковловники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бувають</a:t>
            </a:r>
            <a:r>
              <a:rPr lang="ru-RU" sz="1800" dirty="0" smtClean="0"/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горизонтальні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коловим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рухом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/>
              <a:t>стічної</a:t>
            </a:r>
            <a:r>
              <a:rPr lang="ru-RU" sz="1800" dirty="0" smtClean="0"/>
              <a:t> води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горизонтальні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прямолінійним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рухом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стічної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пісковловники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аеруються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Для </a:t>
            </a:r>
            <a:r>
              <a:rPr lang="ru-RU" sz="1800" dirty="0" err="1" smtClean="0"/>
              <a:t>підтримання</a:t>
            </a:r>
            <a:r>
              <a:rPr lang="ru-RU" sz="1800" dirty="0" smtClean="0"/>
              <a:t> в </a:t>
            </a:r>
            <a:r>
              <a:rPr lang="ru-RU" sz="1800" dirty="0" err="1" smtClean="0"/>
              <a:t>горизонтальних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пісковловниках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постійної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швидкості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руху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на </a:t>
            </a:r>
            <a:r>
              <a:rPr lang="ru-RU" sz="1800" dirty="0" err="1" smtClean="0"/>
              <a:t>виході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них </a:t>
            </a:r>
            <a:r>
              <a:rPr lang="ru-RU" sz="1800" dirty="0" err="1" smtClean="0"/>
              <a:t>необхідно</a:t>
            </a:r>
            <a:r>
              <a:rPr lang="ru-RU" sz="1800" dirty="0" smtClean="0"/>
              <a:t> </a:t>
            </a:r>
            <a:r>
              <a:rPr lang="ru-RU" sz="1800" dirty="0" err="1" smtClean="0"/>
              <a:t>встановлювати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водозлив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широким порогом.</a:t>
            </a:r>
          </a:p>
          <a:p>
            <a:r>
              <a:rPr lang="ru-RU" sz="1800" dirty="0" err="1" smtClean="0"/>
              <a:t>Стічна</a:t>
            </a:r>
            <a:r>
              <a:rPr lang="ru-RU" sz="1800" dirty="0" smtClean="0"/>
              <a:t> вода </a:t>
            </a:r>
            <a:r>
              <a:rPr lang="ru-RU" sz="1800" dirty="0" err="1" smtClean="0"/>
              <a:t>підводиться</a:t>
            </a:r>
            <a:r>
              <a:rPr lang="ru-RU" sz="1800" dirty="0" smtClean="0"/>
              <a:t> до </a:t>
            </a:r>
            <a:r>
              <a:rPr lang="ru-RU" sz="1800" dirty="0" err="1" smtClean="0"/>
              <a:t>пісковловників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відводиться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них по лотках.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заповнення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пісковловників</a:t>
            </a:r>
            <a:r>
              <a:rPr lang="ru-RU" sz="1800" dirty="0" smtClean="0"/>
              <a:t> осад </a:t>
            </a:r>
            <a:r>
              <a:rPr lang="ru-RU" sz="1800" dirty="0" err="1" smtClean="0"/>
              <a:t>видаляють</a:t>
            </a:r>
            <a:r>
              <a:rPr lang="ru-RU" sz="1800" dirty="0" smtClean="0"/>
              <a:t> по </a:t>
            </a:r>
            <a:r>
              <a:rPr lang="ru-RU" sz="1800" dirty="0" err="1" smtClean="0"/>
              <a:t>гідроелеваторах</a:t>
            </a:r>
            <a:r>
              <a:rPr lang="ru-RU" sz="1800" dirty="0" smtClean="0"/>
              <a:t>.</a:t>
            </a:r>
            <a:endParaRPr lang="ru-RU" sz="2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2451</Words>
  <Application>Microsoft Office PowerPoint</Application>
  <PresentationFormat>Экран (16:9)</PresentationFormat>
  <Paragraphs>113</Paragraphs>
  <Slides>26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Nunito</vt:lpstr>
      <vt:lpstr>Times New Roman</vt:lpstr>
      <vt:lpstr>Calibri</vt:lpstr>
      <vt:lpstr>Shift</vt:lpstr>
      <vt:lpstr>Промислова екологія</vt:lpstr>
      <vt:lpstr>План</vt:lpstr>
      <vt:lpstr>Слайд 3</vt:lpstr>
      <vt:lpstr>Слайд 4</vt:lpstr>
      <vt:lpstr>8.1 Проціджування та відстоювання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8.2 Нафтовловлення та усереднення</vt:lpstr>
      <vt:lpstr>Слайд 14</vt:lpstr>
      <vt:lpstr>Слайд 15</vt:lpstr>
      <vt:lpstr>8.3 Виділення механічних домішок у полі дії відцентрових сил та фільтрування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Промислова екологія</dc:title>
  <cp:lastModifiedBy>Пользователь Windows</cp:lastModifiedBy>
  <cp:revision>98</cp:revision>
  <dcterms:modified xsi:type="dcterms:W3CDTF">2021-09-20T14:54:38Z</dcterms:modified>
</cp:coreProperties>
</file>