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autoCompressPictures="0">
  <p:sldMasterIdLst>
    <p:sldMasterId id="2147483669" r:id="rId4"/>
  </p:sldMasterIdLst>
  <p:notesMasterIdLst>
    <p:notesMasterId r:id="rId15"/>
  </p:notesMasterIdLst>
  <p:handoutMasterIdLst>
    <p:handoutMasterId r:id="rId16"/>
  </p:handoutMasterIdLst>
  <p:sldIdLst>
    <p:sldId id="256" r:id="rId5"/>
    <p:sldId id="258" r:id="rId6"/>
    <p:sldId id="259" r:id="rId7"/>
    <p:sldId id="265" r:id="rId8"/>
    <p:sldId id="268" r:id="rId9"/>
    <p:sldId id="269" r:id="rId10"/>
    <p:sldId id="270" r:id="rId11"/>
    <p:sldId id="271" r:id="rId12"/>
    <p:sldId id="272" r:id="rId13"/>
    <p:sldId id="275" r:id="rId14"/>
  </p:sldIdLst>
  <p:sldSz cx="12192000" cy="6858000"/>
  <p:notesSz cx="6858000" cy="9144000"/>
  <p:defaultTextStyle>
    <a:defPPr rtl="0">
      <a:defRPr lang="ru-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7" d="100"/>
          <a:sy n="77" d="100"/>
        </p:scale>
        <p:origin x="4008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xmlns="" id="{F4833195-C9E5-4263-A8CE-2957460BED4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BFC847F1-2BEE-46A1-AE3C-2BB710172D9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B9BF13-A72D-417D-A899-DF3406B12651}" type="datetime1">
              <a:rPr lang="ru-RU" smtClean="0"/>
              <a:t>06.11.2023</a:t>
            </a:fld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AFAEBA3F-5702-4425-9EFC-08D99BE2A33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DC57BB94-30CC-4716-8E0F-B76CE8EDF4D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B9F138-6F59-46F2-867F-C40065E313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95803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noProof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7D2E19-CF2F-471F-9F15-A7E775576DA0}" type="datetime1">
              <a:rPr lang="ru-RU" smtClean="0"/>
              <a:pPr/>
              <a:t>06.11.2023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noProof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EF5C41-B418-41F9-8BA6-2EC234803DA0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30374532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EF5C41-B418-41F9-8BA6-2EC234803DA0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47200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Рисунок 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 cstate="email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Группа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sp>
          <p:nvSpPr>
            <p:cNvPr id="12" name="Прямоугольник 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Полилиния 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Полилиния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Прямоугольник 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Полилиния 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Полилиния 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Полилиния 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Полилиния 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Полилиния 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Полилиния 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Полилиния 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Полилиния 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Полилиния 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Полилиния 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Полилиния 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Полилиния 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Полилиния 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Полилиния 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Полилиния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Полилиния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Полилиния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Полилиния 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Полилиния 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Полилиния 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Полилиния 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Полилиния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Полилиния 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Полилиния 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Прямоугольник 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Полилиния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Полилиния 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Полилиния 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Полилиния 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Полилиния 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Полилиния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Полилиния 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Полилиния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Полилиния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Полилиния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Полилиния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Прямоугольник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Полилиния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Полилиния 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Полилиния 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Полилиния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Полилиния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Полилиния 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Полилиния 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Полилиния 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Полилиния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Полилиния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Полилиния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Полилиния 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Полилиния 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rtlCol="0" anchor="b">
            <a:normAutofit/>
          </a:bodyPr>
          <a:lstStyle>
            <a:lvl1pPr algn="l">
              <a:defRPr sz="4800"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Подзаголовок 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 rtlCol="0"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 smtClean="0"/>
              <a:t>Образец подзаголовка</a:t>
            </a:r>
            <a:endParaRPr lang="ru-RU" noProof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 rtlCol="0"/>
          <a:lstStyle/>
          <a:p>
            <a:pPr rtl="0"/>
            <a:fld id="{0A09DCDA-6C68-4DD6-8446-65CF147B7F5A}" type="datetime1">
              <a:rPr lang="ru-RU" noProof="0" smtClean="0"/>
              <a:t>06.11.2023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 rtlCol="0"/>
          <a:lstStyle/>
          <a:p>
            <a:pPr rtl="0"/>
            <a:fld id="{6D22F896-40B5-4ADD-8801-0D06FADFA095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3658416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ый 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rtlCol="0" anchor="b">
            <a:normAutofit/>
          </a:bodyPr>
          <a:lstStyle>
            <a:lvl1pPr>
              <a:defRPr sz="3200"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Рисунок 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 rtl="0">
              <a:buNone/>
            </a:pPr>
            <a:r>
              <a:rPr lang="ru-RU" noProof="0"/>
              <a:t>Щелкните значок, чтобы добавить изображение</a:t>
            </a:r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 rtlCol="0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FAD2744-95BA-49DE-9684-0D4AB290254A}" type="datetime1">
              <a:rPr lang="ru-RU" noProof="0" smtClean="0"/>
              <a:t>06.11.2023</a:t>
            </a:fld>
            <a:endParaRPr lang="ru-RU" noProof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1129196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rtlCol="0" anchor="ctr">
            <a:normAutofit/>
          </a:bodyPr>
          <a:lstStyle>
            <a:lvl1pPr>
              <a:defRPr sz="3600"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rtlCol="0"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EAEED31-2244-4CBE-A8BC-B13F3383B3F0}" type="datetime1">
              <a:rPr lang="ru-RU" noProof="0" smtClean="0"/>
              <a:t>06.11.2023</a:t>
            </a:fld>
            <a:endParaRPr lang="ru-RU" noProof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1172563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rtlCol="0" anchor="ctr">
            <a:normAutofit/>
          </a:bodyPr>
          <a:lstStyle>
            <a:lvl1pPr>
              <a:defRPr sz="3600"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12" name="Текст 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rtlCol="0"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DD91D37-1F7A-4797-967C-216FDDFA340D}" type="datetime1">
              <a:rPr lang="ru-RU" noProof="0" smtClean="0"/>
              <a:t>06.11.2023</a:t>
            </a:fld>
            <a:endParaRPr lang="ru-RU" noProof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60" name="Надпись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ru-RU" sz="8000" noProof="0">
                <a:solidFill>
                  <a:schemeClr val="tx1"/>
                </a:solidFill>
                <a:effectLst/>
              </a:rPr>
              <a:t>«</a:t>
            </a:r>
          </a:p>
        </p:txBody>
      </p:sp>
      <p:sp>
        <p:nvSpPr>
          <p:cNvPr id="61" name="Надпись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ru-RU" sz="8000" noProof="0">
                <a:solidFill>
                  <a:schemeClr val="tx1"/>
                </a:solidFill>
                <a:effectLst/>
              </a:rPr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val="29022410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rtlCol="0" anchor="b">
            <a:normAutofit/>
          </a:bodyPr>
          <a:lstStyle>
            <a:lvl1pPr>
              <a:defRPr sz="3600"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rtlCol="0"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D88EACF-247A-4A13-B4FD-03252124E00E}" type="datetime1">
              <a:rPr lang="ru-RU" noProof="0" smtClean="0"/>
              <a:t>06.11.2023</a:t>
            </a:fld>
            <a:endParaRPr lang="ru-RU" noProof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7473892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ойной столбе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Заголовок 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7" name="Текст 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8" name="Текст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9" name="Текст 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10" name="Текст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11" name="Текст 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12" name="Текст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C1A4C29-CE33-43C4-BB77-810F5569556E}" type="datetime1">
              <a:rPr lang="ru-RU" noProof="0" smtClean="0"/>
              <a:t>06.11.2023</a:t>
            </a:fld>
            <a:endParaRPr lang="ru-RU" noProof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5" name="Номер слайда 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42022440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 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19" name="Текст 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20" name="Рисунок 2"/>
          <p:cNvSpPr>
            <a:spLocks noGrp="1" noChangeAspect="1"/>
          </p:cNvSpPr>
          <p:nvPr>
            <p:ph type="pic" idx="15" hasCustomPrompt="1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 rtl="0">
              <a:buNone/>
            </a:pPr>
            <a:r>
              <a:rPr lang="ru-RU" noProof="0"/>
              <a:t>Щелкните значок, чтобы добавить изображение</a:t>
            </a:r>
          </a:p>
        </p:txBody>
      </p:sp>
      <p:sp>
        <p:nvSpPr>
          <p:cNvPr id="21" name="Текст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22" name="Текст 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23" name="Рисунок 2"/>
          <p:cNvSpPr>
            <a:spLocks noGrp="1" noChangeAspect="1"/>
          </p:cNvSpPr>
          <p:nvPr>
            <p:ph type="pic" idx="21" hasCustomPrompt="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 rtl="0">
              <a:buNone/>
            </a:pPr>
            <a:r>
              <a:rPr lang="ru-RU" noProof="0"/>
              <a:t>Щелкните значок, чтобы добавить изображение</a:t>
            </a:r>
          </a:p>
        </p:txBody>
      </p:sp>
      <p:sp>
        <p:nvSpPr>
          <p:cNvPr id="24" name="Текст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25" name="Текст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26" name="Рисунок 2"/>
          <p:cNvSpPr>
            <a:spLocks noGrp="1" noChangeAspect="1"/>
          </p:cNvSpPr>
          <p:nvPr>
            <p:ph type="pic" idx="22" hasCustomPrompt="1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 rtl="0">
              <a:buNone/>
            </a:pPr>
            <a:r>
              <a:rPr lang="ru-RU" noProof="0"/>
              <a:t>Щелкните значок, чтобы добавить изображение</a:t>
            </a:r>
          </a:p>
        </p:txBody>
      </p:sp>
      <p:sp>
        <p:nvSpPr>
          <p:cNvPr id="27" name="Текст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25885BD-9BEB-4A8B-A727-6661A26E5E49}" type="datetime1">
              <a:rPr lang="ru-RU" noProof="0" smtClean="0"/>
              <a:t>06.11.2023</a:t>
            </a:fld>
            <a:endParaRPr lang="ru-RU" noProof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5" name="Номер слайда 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0145445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Вертикальный текст 2"/>
          <p:cNvSpPr>
            <a:spLocks noGrp="1"/>
          </p:cNvSpPr>
          <p:nvPr>
            <p:ph type="body" orient="vert" idx="1"/>
          </p:nvPr>
        </p:nvSpPr>
        <p:spPr/>
        <p:txBody>
          <a:bodyPr vert="eaVert" rtlCol="0" anchor="t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A5A7D2E-8A04-4F23-AB60-8923863D0EAE}" type="datetime1">
              <a:rPr lang="ru-RU" noProof="0" smtClean="0"/>
              <a:t>06.11.2023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15906166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 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Вертикальный текст 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D9C7C07-008E-4E9E-A1A7-D0FC97334312}" type="datetime1">
              <a:rPr lang="ru-RU" noProof="0" smtClean="0"/>
              <a:t>06.11.2023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1160474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Объект 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A67D0E1-DD4F-4C08-80BF-60244822F39C}" type="datetime1">
              <a:rPr lang="ru-RU" noProof="0" smtClean="0"/>
              <a:t>06.11.2023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1497360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rtlCol="0" anchor="b">
            <a:normAutofit/>
          </a:bodyPr>
          <a:lstStyle>
            <a:lvl1pPr>
              <a:defRPr sz="3600"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Текст 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 rtlCol="0"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A05FC60-C255-4F21-9807-206DD42B1BB3}" type="datetime1">
              <a:rPr lang="ru-RU" noProof="0" smtClean="0"/>
              <a:t>06.11.2023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1522801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 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Объект 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4" name="Объект 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C360DDE-5CC6-4B6F-B427-1EEFB82C7CF3}" type="datetime1">
              <a:rPr lang="ru-RU" noProof="0" smtClean="0"/>
              <a:t>06.11.2023</a:t>
            </a:fld>
            <a:endParaRPr lang="ru-RU" noProof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12143354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Текст 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rtlCol="0"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4" name="Объект 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5" name="Текст 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rtlCol="0"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6" name="Объект 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7" name="Дата 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095483B-7CE3-4B9D-917F-54421BF8CE9B}" type="datetime1">
              <a:rPr lang="ru-RU" noProof="0" smtClean="0"/>
              <a:t>06.11.2023</a:t>
            </a:fld>
            <a:endParaRPr lang="ru-RU" noProof="0"/>
          </a:p>
        </p:txBody>
      </p:sp>
      <p:sp>
        <p:nvSpPr>
          <p:cNvPr id="8" name="Нижний колонтитул 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9" name="Номер слайда 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846593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E10351B-002D-46D5-87AC-08F1EF3DEDDA}" type="datetime1">
              <a:rPr lang="ru-RU" noProof="0" smtClean="0"/>
              <a:t>06.11.2023</a:t>
            </a:fld>
            <a:endParaRPr lang="ru-RU" noProof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5" name="Номер слайда 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1876122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85514F2-9BA9-4268-858C-2727BB5C5F5A}" type="datetime1">
              <a:rPr lang="ru-RU" noProof="0" smtClean="0"/>
              <a:t>06.11.2023</a:t>
            </a:fld>
            <a:endParaRPr lang="ru-RU" noProof="0"/>
          </a:p>
        </p:txBody>
      </p:sp>
      <p:sp>
        <p:nvSpPr>
          <p:cNvPr id="3" name="Нижний колонтитул 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4" name="Номер слайда 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1996950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Объект 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rtlCol="0" anchor="ctr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AF34AB7-CE0A-46C5-B378-98945AFF09E3}" type="datetime1">
              <a:rPr lang="ru-RU" noProof="0" smtClean="0"/>
              <a:t>06.11.2023</a:t>
            </a:fld>
            <a:endParaRPr lang="ru-RU" noProof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061360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Рисунок 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noProof="0"/>
              <a:t>Щелкните значок, чтобы добавить изображение</a:t>
            </a:r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464A012-96FC-4472-A49F-0C69B370515E}" type="datetime1">
              <a:rPr lang="ru-RU" noProof="0" smtClean="0"/>
              <a:t>06.11.2023</a:t>
            </a:fld>
            <a:endParaRPr lang="ru-RU" noProof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1109866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 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 cstate="email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Группа 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grpSp>
          <p:nvGrpSpPr>
            <p:cNvPr id="9" name="Группа 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pFill/>
          </p:grpSpPr>
          <p:sp>
            <p:nvSpPr>
              <p:cNvPr id="21" name="Прямоугольник 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Полилиния 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Полилиния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Полилиния 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Полилиния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Полилиния 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Полилиния 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Полилиния 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Полилиния 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Полилиния 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Полилиния 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Линия 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Полилиния 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Полилиния 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Полилиния 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Полилиния 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Прямоугольник 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Полилиния 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Полилиния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Полилиния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Полилиния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Полилиния 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Полилиния 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Полилиния 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Полилиния 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Полилиния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Полилиния 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Группа 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pFill/>
          </p:grpSpPr>
          <p:sp>
            <p:nvSpPr>
              <p:cNvPr id="11" name="Полилиния 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Полилиния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Полилиния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Полилиния 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Полилиния 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Полилиния 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Полилиния 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Полилиния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Полилиния 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Прямоугольник 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endParaRPr lang="ru-RU" noProof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7967F47F-7408-4457-870A-C83435B50328}" type="datetime1">
              <a:rPr lang="ru-RU" noProof="0" smtClean="0"/>
              <a:t>06.11.2023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ru-RU" noProof="0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6D22F896-40B5-4ADD-8801-0D06FADFA095}" type="slidenum">
              <a:rPr lang="ru-RU" noProof="0" smtClean="0"/>
              <a:pPr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319185221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 cstate="email">
            <a:duotone>
              <a:schemeClr val="bg2">
                <a:shade val="48000"/>
                <a:hueMod val="106000"/>
                <a:satMod val="140000"/>
                <a:lumMod val="42000"/>
              </a:schemeClr>
              <a:schemeClr val="bg2">
                <a:tint val="98000"/>
                <a:hueMod val="92000"/>
                <a:satMod val="220000"/>
                <a:lumMod val="9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Группа 9">
            <a:extLst>
              <a:ext uri="{FF2B5EF4-FFF2-40B4-BE49-F238E27FC236}">
                <a16:creationId xmlns:a16="http://schemas.microsoft.com/office/drawing/2014/main" xmlns="" id="{788D5DFD-FA42-4EB0-B24E-4180C0CC5A0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0" y="-1"/>
            <a:ext cx="12192003" cy="6858001"/>
            <a:chOff x="0" y="-1"/>
            <a:chExt cx="12192003" cy="6858001"/>
          </a:xfrm>
        </p:grpSpPr>
        <p:sp useBgFill="1">
          <p:nvSpPr>
            <p:cNvPr id="11" name="Прямоугольник 10">
              <a:extLst>
                <a:ext uri="{FF2B5EF4-FFF2-40B4-BE49-F238E27FC236}">
                  <a16:creationId xmlns:a16="http://schemas.microsoft.com/office/drawing/2014/main" xmlns="" id="{CC864817-5955-484B-9D1F-9BC8DB7398D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" y="-1"/>
              <a:ext cx="12192000" cy="68580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/>
            </a:p>
          </p:txBody>
        </p:sp>
        <p:pic>
          <p:nvPicPr>
            <p:cNvPr id="12" name="Рисунок 2">
              <a:extLst>
                <a:ext uri="{FF2B5EF4-FFF2-40B4-BE49-F238E27FC236}">
                  <a16:creationId xmlns:a16="http://schemas.microsoft.com/office/drawing/2014/main" xmlns="" id="{280C083F-71A6-4E55-AE35-586518FE29B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PicPr>
              <a:picLocks noChangeAspect="1" noChangeArrowheads="1"/>
            </p:cNvPic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PicPr>
          <p:blipFill>
            <a:blip r:embed="rId4" cstate="email">
              <a:alphaModFix amt="30000"/>
              <a:duotone>
                <a:prstClr val="black"/>
                <a:schemeClr val="tx2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-1"/>
              <a:ext cx="12192003" cy="6858001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 xmlns:a16="http://schemas.microsoft.com/office/drawing/2014/main" xmlns:p14="http://schemas.microsoft.com/office/powerpoint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5" name="Рисунок 4" descr="Лампочка">
            <a:extLst>
              <a:ext uri="{FF2B5EF4-FFF2-40B4-BE49-F238E27FC236}">
                <a16:creationId xmlns:a16="http://schemas.microsoft.com/office/drawing/2014/main" xmlns="" id="{AC06F95D-BA5D-4DEE-93EF-3FE3173D13FF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611" y="10"/>
            <a:ext cx="12188389" cy="6857990"/>
          </a:xfrm>
          <a:prstGeom prst="rect">
            <a:avLst/>
          </a:prstGeom>
        </p:spPr>
      </p:pic>
      <p:grpSp>
        <p:nvGrpSpPr>
          <p:cNvPr id="14" name="Группа 13">
            <a:extLst>
              <a:ext uri="{FF2B5EF4-FFF2-40B4-BE49-F238E27FC236}">
                <a16:creationId xmlns:a16="http://schemas.microsoft.com/office/drawing/2014/main" xmlns="" id="{D44056DF-7985-4692-968A-466E9E6AF76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605895" y="2235200"/>
            <a:ext cx="10982062" cy="2396067"/>
            <a:chOff x="605895" y="2235200"/>
            <a:chExt cx="10982062" cy="2396067"/>
          </a:xfrm>
        </p:grpSpPr>
        <p:sp>
          <p:nvSpPr>
            <p:cNvPr id="15" name="Прямоугольник с двумя скругленными противолежащими углами 7">
              <a:extLst>
                <a:ext uri="{FF2B5EF4-FFF2-40B4-BE49-F238E27FC236}">
                  <a16:creationId xmlns:a16="http://schemas.microsoft.com/office/drawing/2014/main" xmlns="" id="{B414A174-532A-4602-934F-9858D1D8680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2582333" y="2235200"/>
              <a:ext cx="7027334" cy="2396067"/>
            </a:xfrm>
            <a:prstGeom prst="round2DiagRect">
              <a:avLst>
                <a:gd name="adj1" fmla="val 9246"/>
                <a:gd name="adj2" fmla="val 0"/>
              </a:avLst>
            </a:prstGeom>
            <a:solidFill>
              <a:schemeClr val="bg1">
                <a:alpha val="80000"/>
              </a:schemeClr>
            </a:solidFill>
            <a:ln w="19050" cap="sq">
              <a:solidFill>
                <a:schemeClr val="tx2">
                  <a:alpha val="60000"/>
                </a:schemeClr>
              </a:solidFill>
              <a:miter lim="800000"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/>
            </a:p>
          </p:txBody>
        </p:sp>
        <p:grpSp>
          <p:nvGrpSpPr>
            <p:cNvPr id="16" name="Группа 15">
              <a:extLst>
                <a:ext uri="{FF2B5EF4-FFF2-40B4-BE49-F238E27FC236}">
                  <a16:creationId xmlns:a16="http://schemas.microsoft.com/office/drawing/2014/main" xmlns="" id="{940B0C0C-7F94-4725-8108-62B3B7A5AE7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GrpSpPr>
          <p:grpSpPr>
            <a:xfrm>
              <a:off x="605895" y="2900097"/>
              <a:ext cx="10982062" cy="1211524"/>
              <a:chOff x="605895" y="2900097"/>
              <a:chExt cx="10982062" cy="1211524"/>
            </a:xfrm>
          </p:grpSpPr>
          <p:sp>
            <p:nvSpPr>
              <p:cNvPr id="17" name="Полилиния 32">
                <a:extLst>
                  <a:ext uri="{FF2B5EF4-FFF2-40B4-BE49-F238E27FC236}">
                    <a16:creationId xmlns:a16="http://schemas.microsoft.com/office/drawing/2014/main" xmlns="" id="{367EAC5B-1891-480A-A3AD-B9F6A88FAC5F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SpPr>
            <p:spPr bwMode="auto">
              <a:xfrm rot="5400000" flipV="1">
                <a:off x="9653587" y="3379784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  <a:extLst/>
            </p:spPr>
          </p:sp>
          <p:sp>
            <p:nvSpPr>
              <p:cNvPr id="18" name="Полилиния 33">
                <a:extLst>
                  <a:ext uri="{FF2B5EF4-FFF2-40B4-BE49-F238E27FC236}">
                    <a16:creationId xmlns:a16="http://schemas.microsoft.com/office/drawing/2014/main" xmlns="" id="{E33FF633-15BA-464F-8F5B-26C56665F795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SpPr>
            <p:spPr bwMode="auto">
              <a:xfrm rot="5400000" flipV="1">
                <a:off x="10078244" y="3310728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  <a:extLst/>
            </p:spPr>
          </p:sp>
          <p:sp>
            <p:nvSpPr>
              <p:cNvPr id="19" name="Полилиния 34">
                <a:extLst>
                  <a:ext uri="{FF2B5EF4-FFF2-40B4-BE49-F238E27FC236}">
                    <a16:creationId xmlns:a16="http://schemas.microsoft.com/office/drawing/2014/main" xmlns="" id="{0C949DF6-E66B-4DB8-AB52-30CA781B4834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SpPr>
            <p:spPr bwMode="auto">
              <a:xfrm rot="5400000" flipV="1">
                <a:off x="11146631" y="3574253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  <a:extLst/>
            </p:spPr>
          </p:sp>
          <p:sp>
            <p:nvSpPr>
              <p:cNvPr id="20" name="Полилиния 37">
                <a:extLst>
                  <a:ext uri="{FF2B5EF4-FFF2-40B4-BE49-F238E27FC236}">
                    <a16:creationId xmlns:a16="http://schemas.microsoft.com/office/drawing/2014/main" xmlns="" id="{309C2298-5EF9-4B09-8995-014F6D3BFF5C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SpPr>
            <p:spPr bwMode="auto">
              <a:xfrm rot="5400000" flipV="1">
                <a:off x="10230644" y="3034502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  <a:extLst/>
            </p:spPr>
          </p:sp>
          <p:sp>
            <p:nvSpPr>
              <p:cNvPr id="21" name="Полилиния 35">
                <a:extLst>
                  <a:ext uri="{FF2B5EF4-FFF2-40B4-BE49-F238E27FC236}">
                    <a16:creationId xmlns:a16="http://schemas.microsoft.com/office/drawing/2014/main" xmlns="" id="{319B2AFC-EBFF-477C-A364-6D575BE5AA0A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SpPr>
            <p:spPr bwMode="auto">
              <a:xfrm rot="5400000">
                <a:off x="10034587" y="256275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  <a:extLst/>
            </p:spPr>
          </p:sp>
          <p:sp>
            <p:nvSpPr>
              <p:cNvPr id="22" name="Полилиния 36">
                <a:extLst>
                  <a:ext uri="{FF2B5EF4-FFF2-40B4-BE49-F238E27FC236}">
                    <a16:creationId xmlns:a16="http://schemas.microsoft.com/office/drawing/2014/main" xmlns="" id="{CC6B7D67-F2F8-4B07-B954-EAC9135B2BB4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SpPr>
            <p:spPr bwMode="auto">
              <a:xfrm rot="5400000">
                <a:off x="10747375" y="3232679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  <a:extLst/>
            </p:spPr>
          </p:sp>
          <p:sp>
            <p:nvSpPr>
              <p:cNvPr id="23" name="Полилиния 38">
                <a:extLst>
                  <a:ext uri="{FF2B5EF4-FFF2-40B4-BE49-F238E27FC236}">
                    <a16:creationId xmlns:a16="http://schemas.microsoft.com/office/drawing/2014/main" xmlns="" id="{7FF1659D-33DA-4F62-8567-A54020D2E28E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SpPr>
            <p:spPr bwMode="auto">
              <a:xfrm rot="5400000">
                <a:off x="11399044" y="3095360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  <a:extLst/>
            </p:spPr>
          </p:sp>
          <p:sp>
            <p:nvSpPr>
              <p:cNvPr id="24" name="Полилиния 39">
                <a:extLst>
                  <a:ext uri="{FF2B5EF4-FFF2-40B4-BE49-F238E27FC236}">
                    <a16:creationId xmlns:a16="http://schemas.microsoft.com/office/drawing/2014/main" xmlns="" id="{9110F572-DC3D-4AB3-B731-B73BD650576B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SpPr>
            <p:spPr bwMode="auto">
              <a:xfrm rot="5400000">
                <a:off x="10353675" y="2153178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  <a:extLst/>
            </p:spPr>
          </p:sp>
          <p:sp>
            <p:nvSpPr>
              <p:cNvPr id="25" name="Полилиния 40">
                <a:extLst>
                  <a:ext uri="{FF2B5EF4-FFF2-40B4-BE49-F238E27FC236}">
                    <a16:creationId xmlns:a16="http://schemas.microsoft.com/office/drawing/2014/main" xmlns="" id="{A2F7D0E9-68CE-40F9-B0E9-F915103ECF79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SpPr>
            <p:spPr bwMode="auto">
              <a:xfrm rot="5400000">
                <a:off x="9848850" y="330887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  <a:extLst/>
            </p:spPr>
          </p:sp>
          <p:sp>
            <p:nvSpPr>
              <p:cNvPr id="26" name="Прямоугольник 41">
                <a:extLst>
                  <a:ext uri="{FF2B5EF4-FFF2-40B4-BE49-F238E27FC236}">
                    <a16:creationId xmlns:a16="http://schemas.microsoft.com/office/drawing/2014/main" xmlns="" id="{AB69A438-1FB7-454A-A3E9-0C329643CD48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 noChangeArrowheads="1"/>
              </p:cNv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SpPr>
            <p:spPr bwMode="auto">
              <a:xfrm rot="5400000">
                <a:off x="9721056" y="3284272"/>
                <a:ext cx="23813" cy="252413"/>
              </a:xfrm>
              <a:prstGeom prst="rect">
                <a:avLst/>
              </a:pr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  <a:extLst/>
            </p:spPr>
          </p:sp>
          <p:sp>
            <p:nvSpPr>
              <p:cNvPr id="27" name="Полилиния 32">
                <a:extLst>
                  <a:ext uri="{FF2B5EF4-FFF2-40B4-BE49-F238E27FC236}">
                    <a16:creationId xmlns:a16="http://schemas.microsoft.com/office/drawing/2014/main" xmlns="" id="{E64598D0-3A2C-4570-9E7C-C52C89549B47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SpPr>
            <p:spPr bwMode="auto">
              <a:xfrm rot="16200000" flipH="1" flipV="1">
                <a:off x="2122751" y="3532184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  <a:extLst/>
            </p:spPr>
          </p:sp>
          <p:sp>
            <p:nvSpPr>
              <p:cNvPr id="28" name="Полилиния 33">
                <a:extLst>
                  <a:ext uri="{FF2B5EF4-FFF2-40B4-BE49-F238E27FC236}">
                    <a16:creationId xmlns:a16="http://schemas.microsoft.com/office/drawing/2014/main" xmlns="" id="{CC17CF42-8908-477B-9F36-DA1306CA010C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SpPr>
            <p:spPr bwMode="auto">
              <a:xfrm rot="16200000" flipH="1" flipV="1">
                <a:off x="1958445" y="3463128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  <a:extLst/>
            </p:spPr>
          </p:sp>
          <p:sp>
            <p:nvSpPr>
              <p:cNvPr id="29" name="Полилиния 34">
                <a:extLst>
                  <a:ext uri="{FF2B5EF4-FFF2-40B4-BE49-F238E27FC236}">
                    <a16:creationId xmlns:a16="http://schemas.microsoft.com/office/drawing/2014/main" xmlns="" id="{A2457851-D4A0-404C-BF3F-99AE00B9E965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SpPr>
            <p:spPr bwMode="auto">
              <a:xfrm rot="16200000" flipH="1" flipV="1">
                <a:off x="858308" y="3726653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  <a:extLst/>
            </p:spPr>
          </p:sp>
          <p:sp>
            <p:nvSpPr>
              <p:cNvPr id="30" name="Полилиния 37">
                <a:extLst>
                  <a:ext uri="{FF2B5EF4-FFF2-40B4-BE49-F238E27FC236}">
                    <a16:creationId xmlns:a16="http://schemas.microsoft.com/office/drawing/2014/main" xmlns="" id="{ECC300FA-EE4A-489E-9A47-79BEBF05DCEF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SpPr>
            <p:spPr bwMode="auto">
              <a:xfrm rot="16200000" flipH="1" flipV="1">
                <a:off x="1658407" y="3186902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  <a:extLst/>
            </p:spPr>
          </p:sp>
          <p:sp>
            <p:nvSpPr>
              <p:cNvPr id="31" name="Полилиния 35">
                <a:extLst>
                  <a:ext uri="{FF2B5EF4-FFF2-40B4-BE49-F238E27FC236}">
                    <a16:creationId xmlns:a16="http://schemas.microsoft.com/office/drawing/2014/main" xmlns="" id="{0D1F26E2-902B-416B-A1DB-80DAF78D8B89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SpPr>
            <p:spPr bwMode="auto">
              <a:xfrm rot="16200000" flipH="1">
                <a:off x="1860814" y="271515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  <a:extLst/>
            </p:spPr>
          </p:sp>
          <p:sp>
            <p:nvSpPr>
              <p:cNvPr id="32" name="Полилиния 36">
                <a:extLst>
                  <a:ext uri="{FF2B5EF4-FFF2-40B4-BE49-F238E27FC236}">
                    <a16:creationId xmlns:a16="http://schemas.microsoft.com/office/drawing/2014/main" xmlns="" id="{491346A0-BF6D-45A5-806A-2150768722C8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SpPr>
            <p:spPr bwMode="auto">
              <a:xfrm rot="16200000" flipH="1">
                <a:off x="1289314" y="3385079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  <a:extLst/>
            </p:spPr>
          </p:sp>
          <p:sp>
            <p:nvSpPr>
              <p:cNvPr id="33" name="Полилиния 38">
                <a:extLst>
                  <a:ext uri="{FF2B5EF4-FFF2-40B4-BE49-F238E27FC236}">
                    <a16:creationId xmlns:a16="http://schemas.microsoft.com/office/drawing/2014/main" xmlns="" id="{A8A5AAC9-38FD-4A03-AB91-236F2AAC625C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SpPr>
            <p:spPr bwMode="auto">
              <a:xfrm rot="16200000" flipH="1">
                <a:off x="605895" y="3247760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  <a:extLst/>
            </p:spPr>
          </p:sp>
          <p:sp>
            <p:nvSpPr>
              <p:cNvPr id="34" name="Полилиния 39">
                <a:extLst>
                  <a:ext uri="{FF2B5EF4-FFF2-40B4-BE49-F238E27FC236}">
                    <a16:creationId xmlns:a16="http://schemas.microsoft.com/office/drawing/2014/main" xmlns="" id="{7AD4105C-55AA-47FF-AC5D-5BCB0B78CDC9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SpPr>
            <p:spPr bwMode="auto">
              <a:xfrm rot="16200000" flipH="1">
                <a:off x="1532202" y="2305578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  <a:extLst/>
            </p:spPr>
          </p:sp>
          <p:sp>
            <p:nvSpPr>
              <p:cNvPr id="35" name="Полилиния 40">
                <a:extLst>
                  <a:ext uri="{FF2B5EF4-FFF2-40B4-BE49-F238E27FC236}">
                    <a16:creationId xmlns:a16="http://schemas.microsoft.com/office/drawing/2014/main" xmlns="" id="{1C4B42B1-B112-4057-82C3-E5AF3BC7F6DF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SpPr>
            <p:spPr bwMode="auto">
              <a:xfrm rot="16200000" flipH="1">
                <a:off x="2154501" y="346127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  <a:extLst/>
            </p:spPr>
          </p:sp>
          <p:sp>
            <p:nvSpPr>
              <p:cNvPr id="36" name="Прямоугольник 41">
                <a:extLst>
                  <a:ext uri="{FF2B5EF4-FFF2-40B4-BE49-F238E27FC236}">
                    <a16:creationId xmlns:a16="http://schemas.microsoft.com/office/drawing/2014/main" xmlns="" id="{C8B37395-3651-4E66-A62E-31529FABC8CC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 noChangeArrowheads="1"/>
              </p:cNv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SpPr>
            <p:spPr bwMode="auto">
              <a:xfrm rot="16200000" flipH="1">
                <a:off x="2448983" y="3436672"/>
                <a:ext cx="23813" cy="252413"/>
              </a:xfrm>
              <a:prstGeom prst="rect">
                <a:avLst/>
              </a:pr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  <a:extLst/>
            </p:spPr>
          </p:sp>
        </p:grpSp>
      </p:grp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D687081-16D7-4BC5-A7DB-E70117439F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67000" y="2328334"/>
            <a:ext cx="6858000" cy="1367896"/>
          </a:xfrm>
        </p:spPr>
        <p:txBody>
          <a:bodyPr rtlCol="0" anchor="ctr">
            <a:normAutofit/>
          </a:bodyPr>
          <a:lstStyle/>
          <a:p>
            <a:pPr algn="ctr"/>
            <a:r>
              <a:rPr lang="uk-UA" sz="3200" dirty="0" smtClean="0"/>
              <a:t>Управлінська культура </a:t>
            </a:r>
            <a:r>
              <a:rPr lang="uk-UA" sz="3200" dirty="0" smtClean="0"/>
              <a:t>та публічне обслуговування</a:t>
            </a:r>
            <a:endParaRPr lang="ru-RU" sz="3200" dirty="0"/>
          </a:p>
        </p:txBody>
      </p:sp>
      <p:sp>
        <p:nvSpPr>
          <p:cNvPr id="3" name="Подзаголовок 2">
            <a:extLst>
              <a:ext uri="{FF2B5EF4-FFF2-40B4-BE49-F238E27FC236}">
                <a16:creationId xmlns:a16="http://schemas.microsoft.com/office/drawing/2014/main" xmlns="" id="{1841851F-203A-4F8E-AA75-478526ABA8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67001" y="3602038"/>
            <a:ext cx="6857999" cy="953029"/>
          </a:xfrm>
        </p:spPr>
        <p:txBody>
          <a:bodyPr rtlCol="0">
            <a:normAutofit/>
          </a:bodyPr>
          <a:lstStyle/>
          <a:p>
            <a:pPr algn="ctr" rtl="0"/>
            <a:r>
              <a:rPr lang="ru-RU" dirty="0" smtClean="0"/>
              <a:t>Масюк Олег Петрович</a:t>
            </a:r>
            <a:endParaRPr lang="ru-RU" dirty="0"/>
          </a:p>
        </p:txBody>
      </p:sp>
      <p:sp>
        <p:nvSpPr>
          <p:cNvPr id="38" name="Прямоугольник 37">
            <a:extLst>
              <a:ext uri="{FF2B5EF4-FFF2-40B4-BE49-F238E27FC236}">
                <a16:creationId xmlns:a16="http://schemas.microsoft.com/office/drawing/2014/main" xmlns="" id="{6B6D540F-1E2F-416F-819F-D8216BC8F33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58758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Принципи управління талановитими людьми: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dirty="0" smtClean="0"/>
              <a:t>Кожен </a:t>
            </a:r>
            <a:r>
              <a:rPr lang="uk-UA" dirty="0"/>
              <a:t>працівник </a:t>
            </a:r>
            <a:r>
              <a:rPr lang="uk-UA" dirty="0" smtClean="0"/>
              <a:t>є </a:t>
            </a:r>
            <a:r>
              <a:rPr lang="uk-UA" dirty="0"/>
              <a:t>талановитим, поки досвід та професійна діяльність не довели </a:t>
            </a:r>
            <a:r>
              <a:rPr lang="uk-UA" dirty="0" smtClean="0"/>
              <a:t>протилежного.</a:t>
            </a:r>
            <a:endParaRPr lang="ru-RU" dirty="0"/>
          </a:p>
          <a:p>
            <a:pPr algn="just"/>
            <a:r>
              <a:rPr lang="uk-UA" dirty="0"/>
              <a:t>керівник творчого колективу має використовувати тільки конструктивну </a:t>
            </a:r>
            <a:r>
              <a:rPr lang="uk-UA" dirty="0" smtClean="0"/>
              <a:t>критику.</a:t>
            </a:r>
          </a:p>
          <a:p>
            <a:pPr algn="just"/>
            <a:r>
              <a:rPr lang="uk-UA" dirty="0"/>
              <a:t>Робота з талановитими людьми </a:t>
            </a:r>
            <a:r>
              <a:rPr lang="uk-UA" dirty="0" smtClean="0"/>
              <a:t>може </a:t>
            </a:r>
            <a:r>
              <a:rPr lang="uk-UA" dirty="0"/>
              <a:t>значно просунути організацію у вирішення проблем </a:t>
            </a:r>
            <a:r>
              <a:rPr lang="uk-UA" dirty="0" smtClean="0"/>
              <a:t>клієнтів.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7502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rgbClr val="7030A0"/>
                </a:solidFill>
              </a:rPr>
              <a:t>1. Культура та її різновиди</a:t>
            </a:r>
            <a:endParaRPr lang="ru-RU" b="1" dirty="0">
              <a:solidFill>
                <a:srgbClr val="7030A0"/>
              </a:solidFill>
            </a:endParaRPr>
          </a:p>
        </p:txBody>
      </p:sp>
      <p:pic>
        <p:nvPicPr>
          <p:cNvPr id="5" name="Рисунок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432" r="26432"/>
          <a:stretch>
            <a:fillRect/>
          </a:stretch>
        </p:blipFill>
        <p:spPr>
          <a:xfrm>
            <a:off x="7718854" y="609602"/>
            <a:ext cx="3517558" cy="4926226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228676"/>
          </a:xfrm>
        </p:spPr>
        <p:txBody>
          <a:bodyPr/>
          <a:lstStyle/>
          <a:p>
            <a:pPr algn="just"/>
            <a:r>
              <a:rPr lang="uk-UA" b="1" dirty="0" smtClean="0">
                <a:solidFill>
                  <a:srgbClr val="7030A0"/>
                </a:solidFill>
              </a:rPr>
              <a:t>Культура</a:t>
            </a:r>
            <a:r>
              <a:rPr lang="uk-UA" dirty="0" smtClean="0"/>
              <a:t> – </a:t>
            </a:r>
            <a:r>
              <a:rPr lang="uk-UA" i="1" dirty="0" smtClean="0"/>
              <a:t>це система </a:t>
            </a:r>
            <a:r>
              <a:rPr lang="uk-UA" i="1" dirty="0"/>
              <a:t>життєвих </a:t>
            </a:r>
            <a:r>
              <a:rPr lang="uk-UA" i="1" dirty="0" smtClean="0"/>
              <a:t>смислів </a:t>
            </a:r>
            <a:r>
              <a:rPr lang="uk-UA" i="1" dirty="0"/>
              <a:t>суб’єкта, що реалізується у засобах та результатах його діяльності. У кожному акті та результаті людської діяльності поряд з іншим обов’язково присутній і культурний </a:t>
            </a:r>
            <a:r>
              <a:rPr lang="uk-UA" i="1" dirty="0" smtClean="0"/>
              <a:t>аспект.</a:t>
            </a:r>
            <a:r>
              <a:rPr lang="uk-UA" dirty="0" smtClean="0"/>
              <a:t> </a:t>
            </a:r>
            <a:r>
              <a:rPr lang="uk-UA" b="1" dirty="0" smtClean="0"/>
              <a:t>Ада Корніївна Бичко. </a:t>
            </a:r>
          </a:p>
          <a:p>
            <a:pPr algn="just"/>
            <a:r>
              <a:rPr lang="uk-UA" b="1" dirty="0">
                <a:solidFill>
                  <a:srgbClr val="7030A0"/>
                </a:solidFill>
              </a:rPr>
              <a:t>Культура управління </a:t>
            </a:r>
            <a:r>
              <a:rPr lang="uk-UA" i="1" dirty="0" smtClean="0"/>
              <a:t>являє </a:t>
            </a:r>
            <a:r>
              <a:rPr lang="uk-UA" i="1" dirty="0"/>
              <a:t>собою сукупність набутих досвідом норм та стандартів взаємодії щодо ефективної організації роботи </a:t>
            </a:r>
            <a:r>
              <a:rPr lang="uk-UA" i="1" dirty="0" smtClean="0"/>
              <a:t>публічної </a:t>
            </a:r>
            <a:r>
              <a:rPr lang="uk-UA" i="1" dirty="0"/>
              <a:t>служби.</a:t>
            </a:r>
            <a:r>
              <a:rPr lang="uk-UA" dirty="0"/>
              <a:t>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47794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880768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/>
              <a:t>Види та різновиди культури управління </a:t>
            </a:r>
            <a:r>
              <a:rPr lang="uk-UA" sz="2800" b="1" dirty="0" smtClean="0"/>
              <a:t>в публічній службі:</a:t>
            </a:r>
            <a:endParaRPr lang="ru-RU" sz="28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9703645"/>
              </p:ext>
            </p:extLst>
          </p:nvPr>
        </p:nvGraphicFramePr>
        <p:xfrm>
          <a:off x="1141413" y="1663786"/>
          <a:ext cx="9737595" cy="50275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06301"/>
                <a:gridCol w="7031294"/>
              </a:tblGrid>
              <a:tr h="351998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Види культури управління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97" marR="32997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Різновиди культури управління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97" marR="32997" marT="0" marB="0"/>
                </a:tc>
              </a:tr>
              <a:tr h="829269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Інформаційна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97" marR="32997" marT="0" marB="0" anchor="ctr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Культура роботи з документами</a:t>
                      </a:r>
                      <a:endParaRPr lang="ru-RU" sz="1200">
                        <a:effectLst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Культура ділової мови</a:t>
                      </a:r>
                      <a:endParaRPr lang="ru-RU" sz="1200">
                        <a:effectLst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Культура професійної комунікації</a:t>
                      </a:r>
                      <a:endParaRPr lang="ru-RU" sz="1200">
                        <a:effectLst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Культура збереження та обміну інформацією 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97" marR="32997" marT="0" marB="0"/>
                </a:tc>
              </a:tr>
              <a:tr h="1038291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Організаційна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97" marR="32997" marT="0" marB="0" anchor="ctr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Культура організації прийому відвідувачів</a:t>
                      </a:r>
                      <a:endParaRPr lang="ru-RU" sz="1200">
                        <a:effectLst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Культура організації роботи з персоналом</a:t>
                      </a:r>
                      <a:endParaRPr lang="ru-RU" sz="1200">
                        <a:effectLst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Культура підготовки й проведення нарад</a:t>
                      </a:r>
                      <a:endParaRPr lang="ru-RU" sz="1200">
                        <a:effectLst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Культура розробки та використання норм та стандартів</a:t>
                      </a:r>
                      <a:endParaRPr lang="ru-RU" sz="1200">
                        <a:effectLst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Культура контролю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97" marR="32997" marT="0" marB="0"/>
                </a:tc>
              </a:tr>
              <a:tr h="829269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Соціальна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97" marR="32997" marT="0" marB="0" anchor="ctr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Культура створення начально-виховного середовища</a:t>
                      </a:r>
                      <a:endParaRPr lang="ru-RU" sz="1200">
                        <a:effectLst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Культура забезпечення естетики приміщень</a:t>
                      </a:r>
                      <a:endParaRPr lang="ru-RU" sz="1200">
                        <a:effectLst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Культура утримання робочих місць</a:t>
                      </a:r>
                      <a:endParaRPr lang="ru-RU" sz="1200">
                        <a:effectLst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Культура соціального захисту персоналу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97" marR="32997" marT="0" marB="0"/>
                </a:tc>
              </a:tr>
              <a:tr h="620248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Економічна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97" marR="32997" marT="0" marB="0" anchor="ctr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Культура господарювання</a:t>
                      </a:r>
                      <a:endParaRPr lang="ru-RU" sz="1200">
                        <a:effectLst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Культура економічного партнерства</a:t>
                      </a:r>
                      <a:endParaRPr lang="ru-RU" sz="1200">
                        <a:effectLst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Культура фінансового аналізу та аудиту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97" marR="32997" marT="0" marB="0"/>
                </a:tc>
              </a:tr>
              <a:tr h="829269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Соціально-психологічна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97" marR="32997" marT="0" marB="0" anchor="ctr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Культура спілкування між керівниками, підлеглими</a:t>
                      </a:r>
                      <a:endParaRPr lang="ru-RU" sz="1200">
                        <a:effectLst/>
                      </a:endParaRP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Культура ведення телефонних розмов</a:t>
                      </a:r>
                      <a:endParaRPr lang="ru-RU" sz="1200">
                        <a:effectLst/>
                      </a:endParaRP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Культура ділового одягу</a:t>
                      </a:r>
                      <a:endParaRPr lang="ru-RU" sz="1200">
                        <a:effectLst/>
                      </a:endParaRP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Культура ведення ділових переговорів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97" marR="32997" marT="0" marB="0"/>
                </a:tc>
              </a:tr>
              <a:tr h="234665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Правова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97" marR="32997" marT="0" marB="0" anchor="ctr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Культура використання керівниками свої повноважень (культура влади)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97" marR="32997" marT="0" marB="0"/>
                </a:tc>
              </a:tr>
              <a:tr h="234665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Технічна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97" marR="32997" marT="0" marB="0" anchor="ctr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Культура використання організаційних та технічних засобів управління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97" marR="32997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0676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Well-being як організаційна культура:</a:t>
            </a:r>
            <a:endParaRPr lang="uk-UA" dirty="0"/>
          </a:p>
        </p:txBody>
      </p:sp>
      <p:pic>
        <p:nvPicPr>
          <p:cNvPr id="5" name="Рисунок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097" r="22097"/>
          <a:stretch>
            <a:fillRect/>
          </a:stretch>
        </p:blipFill>
        <p:spPr/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342900" indent="-342900" algn="just">
              <a:buAutoNum type="arabicPeriod"/>
            </a:pPr>
            <a:r>
              <a:rPr lang="uk-UA" dirty="0" smtClean="0"/>
              <a:t>Створення комфортних умов для роботи в офісі;</a:t>
            </a:r>
          </a:p>
          <a:p>
            <a:pPr marL="342900" indent="-342900" algn="just">
              <a:buAutoNum type="arabicPeriod"/>
            </a:pPr>
            <a:r>
              <a:rPr lang="uk-UA" dirty="0" smtClean="0"/>
              <a:t>Стимулювання здорового образу життя (спорт, практики </a:t>
            </a:r>
            <a:r>
              <a:rPr lang="uk-UA" dirty="0" err="1" smtClean="0"/>
              <a:t>стресостійкості</a:t>
            </a:r>
            <a:r>
              <a:rPr lang="uk-UA" dirty="0" smtClean="0"/>
              <a:t>);</a:t>
            </a:r>
          </a:p>
          <a:p>
            <a:pPr marL="342900" indent="-342900" algn="just">
              <a:buAutoNum type="arabicPeriod"/>
            </a:pPr>
            <a:r>
              <a:rPr lang="uk-UA" dirty="0" smtClean="0"/>
              <a:t>Особистісний розвиток та розвиток компетенцій;</a:t>
            </a:r>
          </a:p>
          <a:p>
            <a:pPr marL="342900" indent="-342900" algn="just">
              <a:buAutoNum type="arabicPeriod"/>
            </a:pPr>
            <a:r>
              <a:rPr lang="uk-UA" dirty="0" smtClean="0"/>
              <a:t>Участь у благодійних проектах (пошук сенсу життя);</a:t>
            </a:r>
          </a:p>
          <a:p>
            <a:pPr marL="342900" indent="-342900" algn="just">
              <a:buAutoNum type="arabicPeriod"/>
            </a:pPr>
            <a:r>
              <a:rPr lang="uk-UA" dirty="0" smtClean="0"/>
              <a:t>Стимулювання позитивного комунікаційного середовища.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45890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методологія дослідження організаційної </a:t>
            </a:r>
            <a:r>
              <a:rPr lang="uk-UA" dirty="0" smtClean="0"/>
              <a:t>культури</a:t>
            </a:r>
            <a:r>
              <a:rPr lang="en-US" dirty="0" smtClean="0"/>
              <a:t> (OCAI)</a:t>
            </a:r>
            <a:r>
              <a:rPr lang="ru-RU" dirty="0"/>
              <a:t>:</a:t>
            </a:r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80952" y="2158315"/>
            <a:ext cx="5461686" cy="4094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4016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Чотири головні типи організаційної культури: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Ієрархічна культура – вид культури, яка домінує у великих корпораціях та органах державної влади, про що свідчить велика кількість стандартизованих процедур та кількість ієрархічних рівнів.  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1529" y="3790122"/>
            <a:ext cx="4373769" cy="2369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5449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01655" y="964025"/>
            <a:ext cx="9905999" cy="5039209"/>
          </a:xfrm>
        </p:spPr>
        <p:txBody>
          <a:bodyPr/>
          <a:lstStyle/>
          <a:p>
            <a:pPr marL="0" indent="0" algn="just">
              <a:buNone/>
            </a:pPr>
            <a:r>
              <a:rPr lang="uk-UA" b="1" dirty="0" smtClean="0"/>
              <a:t>Ринкова культура </a:t>
            </a:r>
            <a:r>
              <a:rPr lang="uk-UA" dirty="0" smtClean="0"/>
              <a:t>– різновид організаційної культури, основна увага якої фокусується на операціях із зовнішніми клієнтами, включаючи постачальників, споживачів, підлідників, професійні союзи, органи правового регулювання.</a:t>
            </a:r>
            <a:endParaRPr lang="uk-UA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974" y="3347168"/>
            <a:ext cx="3493008" cy="1965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9361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54665" y="486948"/>
            <a:ext cx="9905999" cy="3541714"/>
          </a:xfrm>
        </p:spPr>
        <p:txBody>
          <a:bodyPr/>
          <a:lstStyle/>
          <a:p>
            <a:pPr algn="just"/>
            <a:r>
              <a:rPr lang="uk-UA" b="1" dirty="0" smtClean="0"/>
              <a:t>Кланова культура </a:t>
            </a:r>
            <a:r>
              <a:rPr lang="uk-UA" dirty="0" smtClean="0"/>
              <a:t>– тип організаційної культури, який нагадує організацію родинного типу, де існує великий обсяг довіри до співробітників.</a:t>
            </a:r>
          </a:p>
          <a:p>
            <a:pPr marL="0" indent="0" algn="just">
              <a:buNone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9463" y="2257805"/>
            <a:ext cx="5791201" cy="3955774"/>
          </a:xfrm>
          <a:prstGeom prst="rect">
            <a:avLst/>
          </a:prstGeom>
          <a:solidFill>
            <a:schemeClr val="tx1"/>
          </a:solidFill>
        </p:spPr>
      </p:pic>
    </p:spTree>
    <p:extLst>
      <p:ext uri="{BB962C8B-B14F-4D97-AF65-F5344CB8AC3E}">
        <p14:creationId xmlns:p14="http://schemas.microsoft.com/office/powerpoint/2010/main" val="4137556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35395" y="818252"/>
            <a:ext cx="9905999" cy="3541714"/>
          </a:xfrm>
        </p:spPr>
        <p:txBody>
          <a:bodyPr/>
          <a:lstStyle/>
          <a:p>
            <a:pPr algn="just"/>
            <a:r>
              <a:rPr lang="uk-UA" b="1" dirty="0" err="1" smtClean="0"/>
              <a:t>Адхократична</a:t>
            </a:r>
            <a:r>
              <a:rPr lang="uk-UA" b="1" dirty="0" smtClean="0"/>
              <a:t> культура </a:t>
            </a:r>
            <a:r>
              <a:rPr lang="uk-UA" dirty="0" smtClean="0"/>
              <a:t>– тип організаційної культури, яка спрямована на розробку нових проектів на основі стимулювання </a:t>
            </a:r>
            <a:r>
              <a:rPr lang="uk-UA" dirty="0" err="1" smtClean="0"/>
              <a:t>адхократичних</a:t>
            </a:r>
            <a:r>
              <a:rPr lang="uk-UA" dirty="0" smtClean="0"/>
              <a:t> цільових бригад.</a:t>
            </a:r>
          </a:p>
          <a:p>
            <a:pPr marL="0" indent="0" algn="just">
              <a:buNone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3584" y="2827003"/>
            <a:ext cx="3821230" cy="306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6590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Цепь">
  <a:themeElements>
    <a:clrScheme name="Circuit">
      <a:dk1>
        <a:sysClr val="windowText" lastClr="000000"/>
      </a:dk1>
      <a:lt1>
        <a:sysClr val="window" lastClr="FFFFFF"/>
      </a:lt1>
      <a:dk2>
        <a:srgbClr val="252C36"/>
      </a:dk2>
      <a:lt2>
        <a:srgbClr val="7C96A3"/>
      </a:lt2>
      <a:accent1>
        <a:srgbClr val="4FD093"/>
      </a:accent1>
      <a:accent2>
        <a:srgbClr val="54BCDF"/>
      </a:accent2>
      <a:accent3>
        <a:srgbClr val="A262D0"/>
      </a:accent3>
      <a:accent4>
        <a:srgbClr val="D7537B"/>
      </a:accent4>
      <a:accent5>
        <a:srgbClr val="E78045"/>
      </a:accent5>
      <a:accent6>
        <a:srgbClr val="84C350"/>
      </a:accent6>
      <a:hlink>
        <a:srgbClr val="22FFFF"/>
      </a:hlink>
      <a:folHlink>
        <a:srgbClr val="9BF3FD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4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4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  <a:hueMod val="106000"/>
                <a:satMod val="140000"/>
                <a:lumMod val="42000"/>
              </a:schemeClr>
              <a:schemeClr val="phClr">
                <a:tint val="98000"/>
                <a:hueMod val="92000"/>
                <a:satMod val="220000"/>
                <a:lumMod val="9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142578CA-DEC9-49C3-80AF-C113973CC9A9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1c2eb7a32e66fb6e4260f3771546a5e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04e1f6479c48b08974ba73b5ca973489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D35D4F14-B0CC-4BD5-A6F5-6EB7AE97AF0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545AAC2-3D9B-47D1-B22C-F3D1B3D4DEA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3E9F5BB-97DB-4160-B47A-8FCEBC4F46E5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Оформление «Современная схема»</Template>
  <TotalTime>0</TotalTime>
  <Words>387</Words>
  <Application>Microsoft Office PowerPoint</Application>
  <PresentationFormat>Широкоэкранный</PresentationFormat>
  <Paragraphs>54</Paragraphs>
  <Slides>10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Calibri</vt:lpstr>
      <vt:lpstr>Times New Roman</vt:lpstr>
      <vt:lpstr>Trebuchet MS</vt:lpstr>
      <vt:lpstr>Tw Cen MT</vt:lpstr>
      <vt:lpstr>Цепь</vt:lpstr>
      <vt:lpstr>Управлінська культура та публічне обслуговування</vt:lpstr>
      <vt:lpstr>1. Культура та її різновиди</vt:lpstr>
      <vt:lpstr>Види та різновиди культури управління в публічній службі:</vt:lpstr>
      <vt:lpstr>Well-being як організаційна культура:</vt:lpstr>
      <vt:lpstr>методологія дослідження організаційної культури (OCAI):</vt:lpstr>
      <vt:lpstr>Чотири головні типи організаційної культури:</vt:lpstr>
      <vt:lpstr>Презентация PowerPoint</vt:lpstr>
      <vt:lpstr>Презентация PowerPoint</vt:lpstr>
      <vt:lpstr>Презентация PowerPoint</vt:lpstr>
      <vt:lpstr>Принципи управління талановитими людьми:</vt:lpstr>
    </vt:vector>
  </TitlesOfParts>
  <Manager/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2020-10-19T04:44:41Z</dcterms:created>
  <dcterms:modified xsi:type="dcterms:W3CDTF">2023-11-06T19:01:14Z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