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59" r:id="rId7"/>
    <p:sldId id="265" r:id="rId8"/>
    <p:sldId id="268" r:id="rId9"/>
    <p:sldId id="269" r:id="rId10"/>
    <p:sldId id="270" r:id="rId11"/>
    <p:sldId id="271" r:id="rId12"/>
    <p:sldId id="272" r:id="rId13"/>
    <p:sldId id="275" r:id="rId1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F4833195-C9E5-4263-A8CE-2957460BED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FC847F1-2BEE-46A1-AE3C-2BB710172D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9BF13-A72D-417D-A899-DF3406B12651}" type="datetime1">
              <a:rPr lang="ru-RU" smtClean="0"/>
              <a:t>06.11.2023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FAEBA3F-5702-4425-9EFC-08D99BE2A3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C57BB94-30CC-4716-8E0F-B76CE8EDF4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9F138-6F59-46F2-867F-C40065E31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80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D2E19-CF2F-471F-9F15-A7E775576DA0}" type="datetime1">
              <a:rPr lang="ru-RU" smtClean="0"/>
              <a:pPr/>
              <a:t>06.11.2023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F5C41-B418-41F9-8BA6-2EC234803DA0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3745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F5C41-B418-41F9-8BA6-2EC234803DA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2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Рисунок 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Прямоугольник 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Полилиния 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Полилиния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Прямоугольник 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Полилиния 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Полилиния 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Полилиния 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Полилиния 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Полилиния 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Полилиния 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Полилиния 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Полилиния 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Полилиния 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Полилиния 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Полилиния 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Полилиния 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Полилиния 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Полилиния 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Полилиния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Полилиния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Полилиния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Полилиния 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Полилиния 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Полилиния 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Полилиния 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Полилиния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Полилиния 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Полилиния 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Прямоугольник 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Полилиния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Полилиния 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Полилиния 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Полилиния 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Полилиния 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Полилиния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Полилиния 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Полилиния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Полилиния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Полилиния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Полилиния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Прямоугольник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Полилиния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Полилиния 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Полилиния 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Полилиния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Полилиния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Полилиния 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Полилиния 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Полилиния 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Полилиния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Полилиния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Полилиния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Полилиния 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Полилиния 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0A09DCDA-6C68-4DD6-8446-65CF147B7F5A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5841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AD2744-95BA-49DE-9684-0D4AB290254A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2919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AEED31-2244-4CBE-A8BC-B13F3383B3F0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1725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2" name="Текст 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D91D37-1F7A-4797-967C-216FDDFA340D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0" name="Надпись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61" name="Надпись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0224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88EACF-247A-4A13-B4FD-03252124E00E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47389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ойной столб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 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7" name="Текст 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9" name="Текст 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1" name="Текст 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A4C29-CE33-43C4-BB77-810F5569556E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0224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 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9" name="Текст 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Рисунок 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2" name="Текст 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3" name="Рисунок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5" name="Текст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6" name="Рисунок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27" name="Текст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5885BD-9BEB-4A8B-A727-6661A26E5E49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14544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5A7D2E-8A04-4F23-AB60-8923863D0EAE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90616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9C7C07-008E-4E9E-A1A7-D0FC97334312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6047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67D0E1-DD4F-4C08-80BF-60244822F39C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05FC60-C255-4F21-9807-206DD42B1BB3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2280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360DDE-5CC6-4B6F-B427-1EEFB82C7CF3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21433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95483B-7CE3-4B9D-917F-54421BF8CE9B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4659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10351B-002D-46D5-87AC-08F1EF3DEDDA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7612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5514F2-9BA9-4268-858C-2727BB5C5F5A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969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F34AB7-CE0A-46C5-B378-98945AFF09E3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613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64A012-96FC-4472-A49F-0C69B370515E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0986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 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Группа 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Прямоугольник 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Полилиния 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Полилиния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Полилиния 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Полилиния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Полилиния 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Полилиния 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Полилиния 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Полилиния 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Полилиния 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Полилиния 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Линия 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Полилиния 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Полилиния 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Полилиния 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Полилиния 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Прямоугольник 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Полилиния 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Полилиния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Полилиния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Полилиния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Полилиния 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Полилиния 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Полилиния 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Полилиния 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Полилиния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Полилиния 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Группа 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Полилиния 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Полилиния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Полилиния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Полилиния 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Полилиния 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Полилиния 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Полилиния 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Полилиния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Полилиния 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Прямоугольник 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7F47F-7408-4457-870A-C83435B50328}" type="datetime1">
              <a:rPr lang="ru-RU" noProof="0" smtClean="0"/>
              <a:t>06.11.2023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 9">
            <a:extLst>
              <a:ext uri="{FF2B5EF4-FFF2-40B4-BE49-F238E27FC236}">
                <a16:creationId xmlns:a16="http://schemas.microsoft.com/office/drawing/2014/main" xmlns="" id="{788D5DFD-FA42-4EB0-B24E-4180C0CC5A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Прямоугольник 10">
              <a:extLst>
                <a:ext uri="{FF2B5EF4-FFF2-40B4-BE49-F238E27FC236}">
                  <a16:creationId xmlns:a16="http://schemas.microsoft.com/office/drawing/2014/main" xmlns="" id="{CC864817-5955-484B-9D1F-9BC8DB7398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pic>
          <p:nvPicPr>
            <p:cNvPr id="12" name="Рисунок 2">
              <a:extLst>
                <a:ext uri="{FF2B5EF4-FFF2-40B4-BE49-F238E27FC236}">
                  <a16:creationId xmlns:a16="http://schemas.microsoft.com/office/drawing/2014/main" xmlns="" id="{280C083F-71A6-4E55-AE35-586518FE29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a16="http://schemas.microsoft.com/office/drawing/2014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Рисунок 4" descr="Лампочка">
            <a:extLst>
              <a:ext uri="{FF2B5EF4-FFF2-40B4-BE49-F238E27FC236}">
                <a16:creationId xmlns:a16="http://schemas.microsoft.com/office/drawing/2014/main" xmlns="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1" y="10"/>
            <a:ext cx="12188389" cy="6857990"/>
          </a:xfrm>
          <a:prstGeom prst="rect">
            <a:avLst/>
          </a:prstGeom>
        </p:spPr>
      </p:pic>
      <p:grpSp>
        <p:nvGrpSpPr>
          <p:cNvPr id="14" name="Группа 13">
            <a:extLst>
              <a:ext uri="{FF2B5EF4-FFF2-40B4-BE49-F238E27FC236}">
                <a16:creationId xmlns:a16="http://schemas.microsoft.com/office/drawing/2014/main" xmlns="" id="{D44056DF-7985-4692-968A-466E9E6AF7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15" name="Прямоугольник с двумя скругленными противолежащими углами 7">
              <a:extLst>
                <a:ext uri="{FF2B5EF4-FFF2-40B4-BE49-F238E27FC236}">
                  <a16:creationId xmlns:a16="http://schemas.microsoft.com/office/drawing/2014/main" xmlns="" id="{B414A174-532A-4602-934F-9858D1D868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/>
            </a:p>
          </p:txBody>
        </p:sp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xmlns="" id="{940B0C0C-7F94-4725-8108-62B3B7A5AE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Полилиния 32">
                <a:extLst>
                  <a:ext uri="{FF2B5EF4-FFF2-40B4-BE49-F238E27FC236}">
                    <a16:creationId xmlns:a16="http://schemas.microsoft.com/office/drawing/2014/main" xmlns="" id="{367EAC5B-1891-480A-A3AD-B9F6A88FAC5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18" name="Полилиния 33">
                <a:extLst>
                  <a:ext uri="{FF2B5EF4-FFF2-40B4-BE49-F238E27FC236}">
                    <a16:creationId xmlns:a16="http://schemas.microsoft.com/office/drawing/2014/main" xmlns="" id="{E33FF633-15BA-464F-8F5B-26C56665F79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19" name="Полилиния 34">
                <a:extLst>
                  <a:ext uri="{FF2B5EF4-FFF2-40B4-BE49-F238E27FC236}">
                    <a16:creationId xmlns:a16="http://schemas.microsoft.com/office/drawing/2014/main" xmlns="" id="{0C949DF6-E66B-4DB8-AB52-30CA781B483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0" name="Полилиния 37">
                <a:extLst>
                  <a:ext uri="{FF2B5EF4-FFF2-40B4-BE49-F238E27FC236}">
                    <a16:creationId xmlns:a16="http://schemas.microsoft.com/office/drawing/2014/main" xmlns="" id="{309C2298-5EF9-4B09-8995-014F6D3BFF5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1" name="Полилиния 35">
                <a:extLst>
                  <a:ext uri="{FF2B5EF4-FFF2-40B4-BE49-F238E27FC236}">
                    <a16:creationId xmlns:a16="http://schemas.microsoft.com/office/drawing/2014/main" xmlns="" id="{319B2AFC-EBFF-477C-A364-6D575BE5AA0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2" name="Полилиния 36">
                <a:extLst>
                  <a:ext uri="{FF2B5EF4-FFF2-40B4-BE49-F238E27FC236}">
                    <a16:creationId xmlns:a16="http://schemas.microsoft.com/office/drawing/2014/main" xmlns="" id="{CC6B7D67-F2F8-4B07-B954-EAC9135B2BB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3" name="Полилиния 38">
                <a:extLst>
                  <a:ext uri="{FF2B5EF4-FFF2-40B4-BE49-F238E27FC236}">
                    <a16:creationId xmlns:a16="http://schemas.microsoft.com/office/drawing/2014/main" xmlns="" id="{7FF1659D-33DA-4F62-8567-A54020D2E28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4" name="Полилиния 39">
                <a:extLst>
                  <a:ext uri="{FF2B5EF4-FFF2-40B4-BE49-F238E27FC236}">
                    <a16:creationId xmlns:a16="http://schemas.microsoft.com/office/drawing/2014/main" xmlns="" id="{9110F572-DC3D-4AB3-B731-B73BD650576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5" name="Полилиния 40">
                <a:extLst>
                  <a:ext uri="{FF2B5EF4-FFF2-40B4-BE49-F238E27FC236}">
                    <a16:creationId xmlns:a16="http://schemas.microsoft.com/office/drawing/2014/main" xmlns="" id="{A2F7D0E9-68CE-40F9-B0E9-F915103ECF7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6" name="Прямоугольник 41">
                <a:extLst>
                  <a:ext uri="{FF2B5EF4-FFF2-40B4-BE49-F238E27FC236}">
                    <a16:creationId xmlns:a16="http://schemas.microsoft.com/office/drawing/2014/main" xmlns="" id="{AB69A438-1FB7-454A-A3E9-0C329643CD4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7" name="Полилиния 32">
                <a:extLst>
                  <a:ext uri="{FF2B5EF4-FFF2-40B4-BE49-F238E27FC236}">
                    <a16:creationId xmlns:a16="http://schemas.microsoft.com/office/drawing/2014/main" xmlns="" id="{E64598D0-3A2C-4570-9E7C-C52C89549B4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8" name="Полилиния 33">
                <a:extLst>
                  <a:ext uri="{FF2B5EF4-FFF2-40B4-BE49-F238E27FC236}">
                    <a16:creationId xmlns:a16="http://schemas.microsoft.com/office/drawing/2014/main" xmlns="" id="{CC17CF42-8908-477B-9F36-DA1306CA010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9" name="Полилиния 34">
                <a:extLst>
                  <a:ext uri="{FF2B5EF4-FFF2-40B4-BE49-F238E27FC236}">
                    <a16:creationId xmlns:a16="http://schemas.microsoft.com/office/drawing/2014/main" xmlns="" id="{A2457851-D4A0-404C-BF3F-99AE00B9E96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0" name="Полилиния 37">
                <a:extLst>
                  <a:ext uri="{FF2B5EF4-FFF2-40B4-BE49-F238E27FC236}">
                    <a16:creationId xmlns:a16="http://schemas.microsoft.com/office/drawing/2014/main" xmlns="" id="{ECC300FA-EE4A-489E-9A47-79BEBF05DCE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1" name="Полилиния 35">
                <a:extLst>
                  <a:ext uri="{FF2B5EF4-FFF2-40B4-BE49-F238E27FC236}">
                    <a16:creationId xmlns:a16="http://schemas.microsoft.com/office/drawing/2014/main" xmlns="" id="{0D1F26E2-902B-416B-A1DB-80DAF78D8B8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2" name="Полилиния 36">
                <a:extLst>
                  <a:ext uri="{FF2B5EF4-FFF2-40B4-BE49-F238E27FC236}">
                    <a16:creationId xmlns:a16="http://schemas.microsoft.com/office/drawing/2014/main" xmlns="" id="{491346A0-BF6D-45A5-806A-2150768722C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3" name="Полилиния 38">
                <a:extLst>
                  <a:ext uri="{FF2B5EF4-FFF2-40B4-BE49-F238E27FC236}">
                    <a16:creationId xmlns:a16="http://schemas.microsoft.com/office/drawing/2014/main" xmlns="" id="{A8A5AAC9-38FD-4A03-AB91-236F2AAC625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4" name="Полилиния 39">
                <a:extLst>
                  <a:ext uri="{FF2B5EF4-FFF2-40B4-BE49-F238E27FC236}">
                    <a16:creationId xmlns:a16="http://schemas.microsoft.com/office/drawing/2014/main" xmlns="" id="{7AD4105C-55AA-47FF-AC5D-5BCB0B78CDC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5" name="Полилиния 40">
                <a:extLst>
                  <a:ext uri="{FF2B5EF4-FFF2-40B4-BE49-F238E27FC236}">
                    <a16:creationId xmlns:a16="http://schemas.microsoft.com/office/drawing/2014/main" xmlns="" id="{1C4B42B1-B112-4057-82C3-E5AF3BC7F6D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6" name="Прямоугольник 41">
                <a:extLst>
                  <a:ext uri="{FF2B5EF4-FFF2-40B4-BE49-F238E27FC236}">
                    <a16:creationId xmlns:a16="http://schemas.microsoft.com/office/drawing/2014/main" xmlns="" id="{C8B37395-3651-4E66-A62E-31529FABC8C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 rtlCol="0" anchor="ctr">
            <a:normAutofit/>
          </a:bodyPr>
          <a:lstStyle/>
          <a:p>
            <a:pPr algn="ctr"/>
            <a:r>
              <a:rPr lang="uk-UA" sz="3200" dirty="0" smtClean="0"/>
              <a:t>Управлінська культура </a:t>
            </a:r>
            <a:r>
              <a:rPr lang="uk-UA" sz="3200" dirty="0" smtClean="0"/>
              <a:t>та публічне обслуговування</a:t>
            </a:r>
            <a:endParaRPr lang="ru-RU" sz="3200" dirty="0"/>
          </a:p>
        </p:txBody>
      </p:sp>
      <p:sp>
        <p:nvSpPr>
          <p:cNvPr id="3" name="Подзаголовок 2">
            <a:extLst>
              <a:ext uri="{FF2B5EF4-FFF2-40B4-BE49-F238E27FC236}">
                <a16:creationId xmlns:a16="http://schemas.microsoft.com/office/drawing/2014/main" xmlns="" id="{1841851F-203A-4F8E-AA75-478526ABA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 rtlCol="0">
            <a:normAutofit/>
          </a:bodyPr>
          <a:lstStyle/>
          <a:p>
            <a:pPr algn="ctr" rtl="0"/>
            <a:r>
              <a:rPr lang="ru-RU" dirty="0" smtClean="0"/>
              <a:t>Масюк Олег Петрович</a:t>
            </a:r>
            <a:endParaRPr lang="ru-RU" dirty="0"/>
          </a:p>
        </p:txBody>
      </p:sp>
      <p:sp>
        <p:nvSpPr>
          <p:cNvPr id="38" name="Прямоугольник 37">
            <a:extLst>
              <a:ext uri="{FF2B5EF4-FFF2-40B4-BE49-F238E27FC236}">
                <a16:creationId xmlns:a16="http://schemas.microsoft.com/office/drawing/2014/main" xmlns="" id="{6B6D540F-1E2F-416F-819F-D8216BC8F3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управління талановитими людьми: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Кожен </a:t>
            </a:r>
            <a:r>
              <a:rPr lang="uk-UA" dirty="0"/>
              <a:t>працівник </a:t>
            </a:r>
            <a:r>
              <a:rPr lang="uk-UA" dirty="0" smtClean="0"/>
              <a:t>є </a:t>
            </a:r>
            <a:r>
              <a:rPr lang="uk-UA" dirty="0"/>
              <a:t>талановитим, поки досвід та професійна діяльність не довели </a:t>
            </a:r>
            <a:r>
              <a:rPr lang="uk-UA" dirty="0" smtClean="0"/>
              <a:t>протилежного.</a:t>
            </a:r>
            <a:endParaRPr lang="ru-RU" dirty="0"/>
          </a:p>
          <a:p>
            <a:pPr algn="just"/>
            <a:r>
              <a:rPr lang="uk-UA" dirty="0"/>
              <a:t>керівник творчого колективу має використовувати тільки конструктивну </a:t>
            </a:r>
            <a:r>
              <a:rPr lang="uk-UA" dirty="0" smtClean="0"/>
              <a:t>критику.</a:t>
            </a:r>
          </a:p>
          <a:p>
            <a:pPr algn="just"/>
            <a:r>
              <a:rPr lang="uk-UA" dirty="0"/>
              <a:t>Робота з талановитими людьми </a:t>
            </a:r>
            <a:r>
              <a:rPr lang="uk-UA" dirty="0" smtClean="0"/>
              <a:t>може </a:t>
            </a:r>
            <a:r>
              <a:rPr lang="uk-UA" dirty="0"/>
              <a:t>значно просунути організацію у вирішення проблем </a:t>
            </a:r>
            <a:r>
              <a:rPr lang="uk-UA" dirty="0" smtClean="0"/>
              <a:t>клієнтів.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50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1. Культура та її різновиди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2" r="26432"/>
          <a:stretch>
            <a:fillRect/>
          </a:stretch>
        </p:blipFill>
        <p:spPr>
          <a:xfrm>
            <a:off x="7718854" y="609602"/>
            <a:ext cx="3517558" cy="49262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228676"/>
          </a:xfrm>
        </p:spPr>
        <p:txBody>
          <a:bodyPr/>
          <a:lstStyle/>
          <a:p>
            <a:pPr algn="just"/>
            <a:r>
              <a:rPr lang="uk-UA" b="1" dirty="0" smtClean="0">
                <a:solidFill>
                  <a:srgbClr val="7030A0"/>
                </a:solidFill>
              </a:rPr>
              <a:t>Культура</a:t>
            </a:r>
            <a:r>
              <a:rPr lang="uk-UA" dirty="0" smtClean="0"/>
              <a:t> – </a:t>
            </a:r>
            <a:r>
              <a:rPr lang="uk-UA" i="1" dirty="0" smtClean="0"/>
              <a:t>це система </a:t>
            </a:r>
            <a:r>
              <a:rPr lang="uk-UA" i="1" dirty="0"/>
              <a:t>життєвих </a:t>
            </a:r>
            <a:r>
              <a:rPr lang="uk-UA" i="1" dirty="0" smtClean="0"/>
              <a:t>смислів </a:t>
            </a:r>
            <a:r>
              <a:rPr lang="uk-UA" i="1" dirty="0"/>
              <a:t>суб’єкта, що реалізується у засобах та результатах його діяльності. У кожному акті та результаті людської діяльності поряд з іншим обов’язково присутній і культурний </a:t>
            </a:r>
            <a:r>
              <a:rPr lang="uk-UA" i="1" dirty="0" smtClean="0"/>
              <a:t>аспект.</a:t>
            </a:r>
            <a:r>
              <a:rPr lang="uk-UA" dirty="0" smtClean="0"/>
              <a:t> </a:t>
            </a:r>
            <a:r>
              <a:rPr lang="uk-UA" b="1" dirty="0" smtClean="0"/>
              <a:t>Ада Корніївна Бичко. </a:t>
            </a:r>
          </a:p>
          <a:p>
            <a:pPr algn="just"/>
            <a:r>
              <a:rPr lang="uk-UA" b="1" dirty="0">
                <a:solidFill>
                  <a:srgbClr val="7030A0"/>
                </a:solidFill>
              </a:rPr>
              <a:t>Культура управління </a:t>
            </a:r>
            <a:r>
              <a:rPr lang="uk-UA" i="1" dirty="0" smtClean="0"/>
              <a:t>являє </a:t>
            </a:r>
            <a:r>
              <a:rPr lang="uk-UA" i="1" dirty="0"/>
              <a:t>собою сукупність набутих досвідом норм та стандартів взаємодії щодо ефективної організації роботи </a:t>
            </a:r>
            <a:r>
              <a:rPr lang="uk-UA" i="1" dirty="0" smtClean="0"/>
              <a:t>публічної </a:t>
            </a:r>
            <a:r>
              <a:rPr lang="uk-UA" i="1" dirty="0"/>
              <a:t>служби.</a:t>
            </a:r>
            <a:r>
              <a:rPr lang="uk-UA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77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8076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/>
              <a:t>Види та різновиди культури управління </a:t>
            </a:r>
            <a:r>
              <a:rPr lang="uk-UA" sz="2800" b="1" dirty="0" smtClean="0"/>
              <a:t>в публічній службі: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703645"/>
              </p:ext>
            </p:extLst>
          </p:nvPr>
        </p:nvGraphicFramePr>
        <p:xfrm>
          <a:off x="1141413" y="1663786"/>
          <a:ext cx="9737595" cy="5027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6301"/>
                <a:gridCol w="7031294"/>
              </a:tblGrid>
              <a:tr h="35199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Види культури управління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Різновиди культури управління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/>
                </a:tc>
              </a:tr>
              <a:tr h="8292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Інформаційна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роботи з документами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ділової мови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професійної комунікації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збереження та обміну інформацією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/>
                </a:tc>
              </a:tr>
              <a:tr h="10382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Організаційна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організації прийому відвідувачів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організації роботи з персоналом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підготовки й проведення нарад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розробки та використання норм та стандартів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контролю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/>
                </a:tc>
              </a:tr>
              <a:tr h="8292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Соціальна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створення начально-виховного середовища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забезпечення естетики приміщень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утримання робочих місць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соціального захисту персоналу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/>
                </a:tc>
              </a:tr>
              <a:tr h="6202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Економічна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господарювання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економічного партнерства</a:t>
                      </a:r>
                      <a:endParaRPr lang="ru-RU" sz="12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фінансового аналізу та аудиту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/>
                </a:tc>
              </a:tr>
              <a:tr h="8292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Соціально-психологічна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спілкування між керівниками, підлеглими</a:t>
                      </a:r>
                      <a:endParaRPr lang="ru-RU" sz="120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ведення телефонних розмов</a:t>
                      </a:r>
                      <a:endParaRPr lang="ru-RU" sz="120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ділового одягу</a:t>
                      </a:r>
                      <a:endParaRPr lang="ru-RU" sz="120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ведення ділових переговорів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/>
                </a:tc>
              </a:tr>
              <a:tr h="23466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Правова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Культура використання керівниками свої повноважень (культура влади)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/>
                </a:tc>
              </a:tr>
              <a:tr h="23466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Технічна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Культура використання організаційних та технічних засобів управління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97" marR="329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6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Well-being як організаційна культура:</a:t>
            </a:r>
            <a:endParaRPr lang="uk-UA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7" r="2209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 algn="just">
              <a:buAutoNum type="arabicPeriod"/>
            </a:pPr>
            <a:r>
              <a:rPr lang="uk-UA" dirty="0" smtClean="0"/>
              <a:t>Створення комфортних умов для роботи в офісі;</a:t>
            </a:r>
          </a:p>
          <a:p>
            <a:pPr marL="342900" indent="-342900" algn="just">
              <a:buAutoNum type="arabicPeriod"/>
            </a:pPr>
            <a:r>
              <a:rPr lang="uk-UA" dirty="0" smtClean="0"/>
              <a:t>Стимулювання здорового образу життя (спорт, практики </a:t>
            </a:r>
            <a:r>
              <a:rPr lang="uk-UA" dirty="0" err="1" smtClean="0"/>
              <a:t>стресостійкості</a:t>
            </a:r>
            <a:r>
              <a:rPr lang="uk-UA" dirty="0" smtClean="0"/>
              <a:t>);</a:t>
            </a:r>
          </a:p>
          <a:p>
            <a:pPr marL="342900" indent="-342900" algn="just">
              <a:buAutoNum type="arabicPeriod"/>
            </a:pPr>
            <a:r>
              <a:rPr lang="uk-UA" dirty="0" smtClean="0"/>
              <a:t>Особистісний розвиток та розвиток компетенцій;</a:t>
            </a:r>
          </a:p>
          <a:p>
            <a:pPr marL="342900" indent="-342900" algn="just">
              <a:buAutoNum type="arabicPeriod"/>
            </a:pPr>
            <a:r>
              <a:rPr lang="uk-UA" dirty="0" smtClean="0"/>
              <a:t>Участь у благодійних проектах (пошук сенсу життя);</a:t>
            </a:r>
          </a:p>
          <a:p>
            <a:pPr marL="342900" indent="-342900" algn="just">
              <a:buAutoNum type="arabicPeriod"/>
            </a:pPr>
            <a:r>
              <a:rPr lang="uk-UA" dirty="0" smtClean="0"/>
              <a:t>Стимулювання позитивного комунікаційного середовища.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8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методологія дослідження організаційної </a:t>
            </a:r>
            <a:r>
              <a:rPr lang="uk-UA" dirty="0" smtClean="0"/>
              <a:t>культури</a:t>
            </a:r>
            <a:r>
              <a:rPr lang="en-US" dirty="0" smtClean="0"/>
              <a:t> (OCAI)</a:t>
            </a:r>
            <a:r>
              <a:rPr lang="ru-RU" dirty="0"/>
              <a:t>: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0952" y="2158315"/>
            <a:ext cx="5461686" cy="409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0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Чотири головні типи організаційної культури: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Ієрархічна культура – вид культури, яка домінує у великих корпораціях та органах державної влади, про що свідчить велика кількість стандартизованих процедур та кількість ієрархічних рівнів.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529" y="3790122"/>
            <a:ext cx="4373769" cy="236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1655" y="964025"/>
            <a:ext cx="9905999" cy="5039209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 smtClean="0"/>
              <a:t>Ринкова культура </a:t>
            </a:r>
            <a:r>
              <a:rPr lang="uk-UA" dirty="0" smtClean="0"/>
              <a:t>– різновид організаційної культури, основна увага якої фокусується на операціях із зовнішніми клієнтами, включаючи постачальників, споживачів, підлідників, професійні союзи, органи правового регулювання.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974" y="3347168"/>
            <a:ext cx="3493008" cy="196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665" y="486948"/>
            <a:ext cx="9905999" cy="3541714"/>
          </a:xfrm>
        </p:spPr>
        <p:txBody>
          <a:bodyPr/>
          <a:lstStyle/>
          <a:p>
            <a:pPr algn="just"/>
            <a:r>
              <a:rPr lang="uk-UA" b="1" dirty="0" smtClean="0"/>
              <a:t>Кланова культура </a:t>
            </a:r>
            <a:r>
              <a:rPr lang="uk-UA" dirty="0" smtClean="0"/>
              <a:t>– тип організаційної культури, який нагадує організацію родинного типу, де існує великий обсяг довіри до співробітників.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463" y="2257805"/>
            <a:ext cx="5791201" cy="395577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1375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395" y="818252"/>
            <a:ext cx="9905999" cy="3541714"/>
          </a:xfrm>
        </p:spPr>
        <p:txBody>
          <a:bodyPr/>
          <a:lstStyle/>
          <a:p>
            <a:pPr algn="just"/>
            <a:r>
              <a:rPr lang="uk-UA" b="1" dirty="0" err="1" smtClean="0"/>
              <a:t>Адхократична</a:t>
            </a:r>
            <a:r>
              <a:rPr lang="uk-UA" b="1" dirty="0" smtClean="0"/>
              <a:t> культура </a:t>
            </a:r>
            <a:r>
              <a:rPr lang="uk-UA" dirty="0" smtClean="0"/>
              <a:t>– тип організаційної культури, яка спрямована на розробку нових проектів на основі стимулювання </a:t>
            </a:r>
            <a:r>
              <a:rPr lang="uk-UA" dirty="0" err="1" smtClean="0"/>
              <a:t>адхократичних</a:t>
            </a:r>
            <a:r>
              <a:rPr lang="uk-UA" dirty="0" smtClean="0"/>
              <a:t> цільових бригад.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584" y="2827003"/>
            <a:ext cx="3821230" cy="306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епь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35D4F14-B0CC-4BD5-A6F5-6EB7AE97A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45AAC2-3D9B-47D1-B22C-F3D1B3D4DE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E9F5BB-97DB-4160-B47A-8FCEBC4F46E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«Современная схема»</Template>
  <TotalTime>0</TotalTime>
  <Words>387</Words>
  <Application>Microsoft Office PowerPoint</Application>
  <PresentationFormat>Широкоэкранный</PresentationFormat>
  <Paragraphs>54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Tw Cen MT</vt:lpstr>
      <vt:lpstr>Цепь</vt:lpstr>
      <vt:lpstr>Управлінська культура та публічне обслуговування</vt:lpstr>
      <vt:lpstr>1. Культура та її різновиди</vt:lpstr>
      <vt:lpstr>Види та різновиди культури управління в публічній службі:</vt:lpstr>
      <vt:lpstr>Well-being як організаційна культура:</vt:lpstr>
      <vt:lpstr>методологія дослідження організаційної культури (OCAI):</vt:lpstr>
      <vt:lpstr>Чотири головні типи організаційної культури:</vt:lpstr>
      <vt:lpstr>Презентация PowerPoint</vt:lpstr>
      <vt:lpstr>Презентация PowerPoint</vt:lpstr>
      <vt:lpstr>Презентация PowerPoint</vt:lpstr>
      <vt:lpstr>Принципи управління талановитими людьми: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2020-10-19T04:44:41Z</dcterms:created>
  <dcterms:modified xsi:type="dcterms:W3CDTF">2023-11-06T19:01:14Z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