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311" r:id="rId4"/>
    <p:sldId id="260" r:id="rId5"/>
    <p:sldId id="258" r:id="rId6"/>
    <p:sldId id="257" r:id="rId7"/>
    <p:sldId id="262" r:id="rId8"/>
    <p:sldId id="261" r:id="rId9"/>
    <p:sldId id="263" r:id="rId10"/>
    <p:sldId id="312" r:id="rId11"/>
    <p:sldId id="264" r:id="rId12"/>
    <p:sldId id="268" r:id="rId13"/>
    <p:sldId id="269" r:id="rId14"/>
    <p:sldId id="270" r:id="rId15"/>
    <p:sldId id="271" r:id="rId16"/>
    <p:sldId id="265" r:id="rId17"/>
    <p:sldId id="310" r:id="rId18"/>
    <p:sldId id="272" r:id="rId19"/>
    <p:sldId id="273" r:id="rId20"/>
    <p:sldId id="274" r:id="rId21"/>
    <p:sldId id="266" r:id="rId22"/>
    <p:sldId id="276" r:id="rId23"/>
    <p:sldId id="277" r:id="rId24"/>
    <p:sldId id="278" r:id="rId25"/>
    <p:sldId id="309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96" autoAdjust="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5053E-3177-4F55-9793-649D09F98423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4079-EDBF-43DF-8DEA-4FF097799137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406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0894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162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130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96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982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55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544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324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879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144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54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684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51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059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6E6D-0DE6-420E-9B60-5E41A78470E9}" type="datetimeFigureOut">
              <a:rPr lang="uk-UA" smtClean="0"/>
              <a:t>02.11.2020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62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-1692696" y="0"/>
            <a:ext cx="6768752" cy="1298625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Bienvenue</a:t>
            </a:r>
            <a:endParaRPr lang="uk-U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641" l="0" r="100000">
                        <a14:foregroundMark x1="96837" y1="81406" x2="96594" y2="88594"/>
                        <a14:foregroundMark x1="86699" y1="79844" x2="92376" y2="74141"/>
                        <a14:foregroundMark x1="88970" y1="81406" x2="88970" y2="81406"/>
                        <a14:foregroundMark x1="86861" y1="79844" x2="89619" y2="75938"/>
                        <a14:foregroundMark x1="90916" y1="78594" x2="92376" y2="79219"/>
                        <a14:foregroundMark x1="91971" y1="75156" x2="92214" y2="72656"/>
                        <a14:foregroundMark x1="98054" y1="77188" x2="98297" y2="81875"/>
                        <a14:backgroundMark x1="87672" y1="63906" x2="87267" y2="6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84"/>
          <a:stretch/>
        </p:blipFill>
        <p:spPr bwMode="auto">
          <a:xfrm>
            <a:off x="1115616" y="0"/>
            <a:ext cx="7200800" cy="68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283968" y="2924944"/>
            <a:ext cx="6400800" cy="1198880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en France ! </a:t>
            </a:r>
            <a:endParaRPr lang="uk-U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3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42568"/>
            <a:ext cx="3888432" cy="40324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взяття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Бастилії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quatorze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juillet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Свято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роковини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взяття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фортеці-в'язниці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Бастилії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14-го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5013176"/>
            <a:ext cx="8640960" cy="2088232"/>
          </a:xfrm>
        </p:spPr>
        <p:txBody>
          <a:bodyPr>
            <a:normAutofit/>
          </a:bodyPr>
          <a:lstStyle/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Найстаріший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14-го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Єлисейських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полях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 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Парижі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еспубліки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високопосадовців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гостей.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/>
          </a:p>
        </p:txBody>
      </p:sp>
      <p:pic>
        <p:nvPicPr>
          <p:cNvPr id="2052" name="Picture 4" descr="День взятия Бастилии (Виктор Павлов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73" y="449248"/>
            <a:ext cx="4193683" cy="43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6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Архітектура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lifeglobe.net/x/entry/505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40837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287780"/>
            <a:ext cx="4860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Богоматері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(Notre</a:t>
            </a:r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Dame 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Paris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fr-FR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недарма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найпрекрасніших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одну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AutoShape 4" descr="Картинки по запросу &quot;собор парижской богоматер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&quot;собор парижской богоматер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77231"/>
            <a:ext cx="3970131" cy="31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feglobe.net/x/entry/5054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528516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feglobe.net/x/entry/5054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06" y="980728"/>
            <a:ext cx="3259999" cy="25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4287146"/>
            <a:ext cx="5040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 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Versailles)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він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короля.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передмістя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Версаль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4" name="Picture 6" descr="Картинки по запросу &quot;версаль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10" y="4077072"/>
            <a:ext cx="3295995" cy="24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767" y="486916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музеєм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Парижа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35 000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доісторичних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19-го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тут. 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Лувр 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(Le Louvre)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музеєм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Шанувальники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приїжджають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шедеврами.</a:t>
            </a:r>
          </a:p>
        </p:txBody>
      </p:sp>
      <p:pic>
        <p:nvPicPr>
          <p:cNvPr id="3076" name="Picture 4" descr="Картинки по запросу &quot;лув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0" y="106556"/>
            <a:ext cx="7408638" cy="45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feglobe.net/x/entry/5054/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5" y="548680"/>
            <a:ext cx="554461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48680"/>
            <a:ext cx="2880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Базиліка </a:t>
            </a:r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Сакре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-Кер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Basilique du Sacr</a:t>
            </a: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é-</a:t>
            </a:r>
            <a:r>
              <a:rPr lang="fr-FR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буквально «базиліка Святого Серця») – католицький храм в Парижі, споруджений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-візантійському стилі, розташований на вершині пагорба </a:t>
            </a:r>
            <a:r>
              <a:rPr lang="uk-UA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Монмартр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найвищій точці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м) міста.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feglobe.net/x/entry/5054/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479885" cy="45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134" y="4675325"/>
            <a:ext cx="83529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Паризька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тріумфальна арка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de triomphe de l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’É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toile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«тріумфальна арка Зірки») є одним з найвідоміших паризьких монументів, одним із міських символів. Арка вшановує тих, хто боровся і помер за Францію в період французької Революції і Наполеонівських воєн. Під склепіннями арки поховані останки Невідомого солдата, який загинув під час першої світової війни.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405"/>
            <a:ext cx="8229600" cy="114300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ухня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055035"/>
            <a:ext cx="37562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 кухня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Cuisine fran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aise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цінується у всьому світі як дуже вишукана.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те,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гурмани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напевно,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Десятки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ввійшли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кухонь,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5035"/>
            <a:ext cx="4556274" cy="2560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05063"/>
            <a:ext cx="4569279" cy="25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517058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круаса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croissant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багет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baguette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канапе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canapé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mayonnaise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крем-брюле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crême brûlée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soufflé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gelée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ескімо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esquimau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праліне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praliné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коньяк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cognac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шампанське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champagne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перших страв французької кухні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найвідомішими є </a:t>
            </a:r>
            <a:r>
              <a:rPr lang="uk-UA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цибулевий суп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провансальський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рибний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 </a:t>
            </a:r>
            <a:r>
              <a:rPr lang="uk-UA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буйабез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soupe à l'oig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420"/>
            <a:ext cx="486996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bouillabai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82" y="2969568"/>
            <a:ext cx="466611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302932"/>
            <a:ext cx="56966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страв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fr-FR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Фуа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-гра </a:t>
            </a:r>
            <a:r>
              <a:rPr lang="fr-FR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(foie gras)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паштет з печінки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гуски</a:t>
            </a:r>
            <a:endParaRPr lang="fr-FR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Цибулевий суп </a:t>
            </a:r>
            <a:r>
              <a:rPr lang="fr-FR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(soupe à l’oignon)</a:t>
            </a:r>
          </a:p>
          <a:p>
            <a:pPr>
              <a:buFont typeface="Wingdings" pitchFamily="2" charset="2"/>
              <a:buChar char=""/>
            </a:pPr>
            <a:r>
              <a:rPr lang="fr-FR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Буйабез</a:t>
            </a:r>
            <a:r>
              <a:rPr lang="fr-FR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(bouillabaisse)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рибний суп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Жаб’ячі лапки (</a:t>
            </a:r>
            <a:r>
              <a:rPr lang="fr-FR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cuisses de grenouille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тонкі млинці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Крем-брюле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запечені вершки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</a:t>
            </a:r>
            <a:endParaRPr lang="fr-FR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Рататуй</a:t>
            </a:r>
            <a:endParaRPr lang="uk-UA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</a:t>
            </a:r>
            <a:endParaRPr lang="fr-FR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 smtClean="0">
              <a:solidFill>
                <a:srgbClr val="593B2A"/>
              </a:solidFill>
            </a:endParaRPr>
          </a:p>
        </p:txBody>
      </p:sp>
      <p:pic>
        <p:nvPicPr>
          <p:cNvPr id="6146" name="Picture 2" descr="Картинки по запросу &quot;фуагр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302984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0" name="Picture 16" descr="Картинки по запросу &quot;Креп — тонкі млинц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5" y="3861048"/>
            <a:ext cx="41108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Картинки по запросу &quot;Буйабез — рибний суп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4" name="Picture 20" descr="Картинки по запросу &quot;Буйабез — рибний суп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83" y="3861048"/>
            <a:ext cx="352679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16949" r="17545" b="21165"/>
          <a:stretch/>
        </p:blipFill>
        <p:spPr bwMode="auto">
          <a:xfrm rot="176662">
            <a:off x="6293701" y="69232"/>
            <a:ext cx="2773913" cy="30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41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32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Повна назва країни -   </a:t>
            </a:r>
            <a:r>
              <a:rPr lang="uk-UA" sz="32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uk-UA" sz="3200" b="1" dirty="0" smtClean="0">
                <a:latin typeface="Batang" pitchFamily="18" charset="-127"/>
                <a:ea typeface="Batang" pitchFamily="18" charset="-127"/>
              </a:rPr>
            </a:br>
            <a:r>
              <a:rPr lang="uk-UA" sz="3200" b="1" dirty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3200" b="1" dirty="0" smtClean="0">
                <a:latin typeface="Batang" pitchFamily="18" charset="-127"/>
                <a:ea typeface="Batang" pitchFamily="18" charset="-127"/>
              </a:rPr>
              <a:t>              </a:t>
            </a:r>
            <a:r>
              <a:rPr lang="uk-UA" sz="32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Французька Республіка </a:t>
            </a:r>
            <a:endParaRPr lang="uk-UA" sz="32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 bwMode="auto">
          <a:xfrm>
            <a:off x="230207" y="1591974"/>
            <a:ext cx="3835599" cy="29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826964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Країна розташована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                               на заході Європи.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Але насправді це лише її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материкова частина.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Території Франції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знаходяться далеко за межами нашого континенту.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00"/>
          <a:stretch/>
        </p:blipFill>
        <p:spPr bwMode="auto">
          <a:xfrm>
            <a:off x="4182925" y="3861048"/>
            <a:ext cx="4866524" cy="229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4618" y="1101083"/>
            <a:ext cx="4804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La République</a:t>
            </a:r>
            <a:r>
              <a:rPr lang="en-US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fr-FR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française</a:t>
            </a:r>
            <a:endParaRPr lang="fr-FR" sz="3200" b="1" i="1" dirty="0">
              <a:solidFill>
                <a:srgbClr val="0070C0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22180" y="1124744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Жаб'ячі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лапки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вишуканий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делікатес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кантонській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кухнях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4985620" cy="2808312"/>
          </a:xfrm>
          <a:prstGeom prst="rect">
            <a:avLst/>
          </a:prstGeom>
        </p:spPr>
      </p:pic>
      <p:pic>
        <p:nvPicPr>
          <p:cNvPr id="7170" name="Picture 2" descr="Картинки по запросу &quot;жабячі лап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26820"/>
            <a:ext cx="5250680" cy="28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35" y="160338"/>
            <a:ext cx="8229600" cy="114300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Мода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дизайн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089" y="1169493"/>
            <a:ext cx="35283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 заслужено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титул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найелегантнішої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є центром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Картинки по запросу &quot;мода франції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Картинки по запросу &quot;мода франції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35353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мода франції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76078"/>
            <a:ext cx="4631688" cy="30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4307749"/>
            <a:ext cx="38084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мода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haute couture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мода франції кок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14348" cy="43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2702" y="5070375"/>
            <a:ext cx="752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модою. Я - сама мода»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 Шанель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якщо у жінки немає маленької чорної сукні у неї немає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0650"/>
            <a:ext cx="6000378" cy="51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385" y="55892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сукні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0851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туфель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силует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цілим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жінка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одягнена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завершує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костюма»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Крістіан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Діор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Картинки по запросу &quot;крістіан діо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22118"/>
            <a:ext cx="6096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76872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Merci pour votre </a:t>
            </a:r>
            <a:r>
              <a:rPr lang="fr-FR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attention</a:t>
            </a:r>
            <a:r>
              <a:rPr lang="uk-UA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fr-FR" sz="5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fr-FR" sz="5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revoir!</a:t>
            </a:r>
            <a:endParaRPr lang="uk-UA" sz="5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5185"/>
            <a:ext cx="2890664" cy="5904656"/>
          </a:xfrm>
        </p:spPr>
        <p:txBody>
          <a:bodyPr>
            <a:noAutofit/>
          </a:bodyPr>
          <a:lstStyle/>
          <a:p>
            <a:pPr algn="l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Бельгією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Люксембургом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Швейцарією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         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Андоррою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6" name="Picture 2" descr="Франція — Вікіпеді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675"/>
            <a:ext cx="5798956" cy="62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8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836712"/>
            <a:ext cx="8856984" cy="1368152"/>
          </a:xfrm>
        </p:spPr>
        <p:txBody>
          <a:bodyPr>
            <a:noAutofit/>
          </a:bodyPr>
          <a:lstStyle/>
          <a:p>
            <a:pPr algn="l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До складу заморських володінь Франції входять території в 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Атлантичному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Тихому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Індійському океанах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Французька Гвіана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у Південній Америці та 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території у </a:t>
            </a:r>
            <a:r>
              <a:rPr lang="uk-UA" sz="2200" i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Антарктиці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на які претендує Франція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заморських територій Франції належать переважно </a:t>
            </a:r>
            <a:r>
              <a:rPr lang="uk-UA" sz="2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острови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виняток становить лише </a:t>
            </a:r>
            <a:r>
              <a:rPr lang="uk-UA" sz="2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материкова Гвіана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4" l="0" r="100000">
                        <a14:backgroundMark x1="4531" y1="6891" x2="2969" y2="15773"/>
                        <a14:backgroundMark x1="2188" y1="21440" x2="12031" y2="4747"/>
                        <a14:backgroundMark x1="2031" y1="79479" x2="13281" y2="96018"/>
                        <a14:backgroundMark x1="90625" y1="6432" x2="97734" y2="17458"/>
                        <a14:backgroundMark x1="98125" y1="78714" x2="91016" y2="9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2" y="2492896"/>
            <a:ext cx="7860903" cy="40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073" y="324595"/>
            <a:ext cx="8229600" cy="1354162"/>
          </a:xfrm>
        </p:spPr>
        <p:txBody>
          <a:bodyPr>
            <a:noAutofit/>
          </a:bodyPr>
          <a:lstStyle/>
          <a:p>
            <a:r>
              <a:rPr lang="uk-UA" sz="28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Офіційна мова країни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(як європейської материкової частини, так і заморських територій) –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французька</a:t>
            </a:r>
            <a:r>
              <a:rPr lang="uk-UA" sz="2800" u="sng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 français</a:t>
            </a:r>
            <a:r>
              <a:rPr lang="fr-FR" sz="2800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8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2" t="27276" r="10824" b="59824"/>
          <a:stretch/>
        </p:blipFill>
        <p:spPr bwMode="auto">
          <a:xfrm>
            <a:off x="126504" y="5440435"/>
            <a:ext cx="1426659" cy="135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45068" r="66730" b="40235"/>
          <a:stretch/>
        </p:blipFill>
        <p:spPr bwMode="auto">
          <a:xfrm>
            <a:off x="7468198" y="2941393"/>
            <a:ext cx="1500705" cy="13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0" t="43194" r="10178" b="41990"/>
          <a:stretch/>
        </p:blipFill>
        <p:spPr bwMode="auto">
          <a:xfrm>
            <a:off x="7398190" y="1522069"/>
            <a:ext cx="1494290" cy="140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61936" r="64203" b="23457"/>
          <a:stretch/>
        </p:blipFill>
        <p:spPr bwMode="auto">
          <a:xfrm>
            <a:off x="126504" y="1591551"/>
            <a:ext cx="1900393" cy="143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62738" r="36566" b="24662"/>
          <a:stretch/>
        </p:blipFill>
        <p:spPr bwMode="auto">
          <a:xfrm>
            <a:off x="7164288" y="5608829"/>
            <a:ext cx="1884561" cy="11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t="44610" r="38280" b="42058"/>
          <a:stretch/>
        </p:blipFill>
        <p:spPr bwMode="auto">
          <a:xfrm>
            <a:off x="315474" y="2928940"/>
            <a:ext cx="1359089" cy="12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171" y="5734083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armant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28275" y="3154605"/>
            <a:ext cx="1205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L'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amour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28366" y="5885218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fr-FR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gnifique</a:t>
            </a:r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3795" y="3219683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Ç</a:t>
            </a:r>
            <a:r>
              <a:rPr lang="fr-FR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 va?</a:t>
            </a:r>
            <a:endParaRPr lang="fr-FR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85914" y="1963791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alut!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224" y="1917625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onjour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9" t="61401" r="9182" b="23490"/>
          <a:stretch/>
        </p:blipFill>
        <p:spPr bwMode="auto">
          <a:xfrm>
            <a:off x="314206" y="4135882"/>
            <a:ext cx="1358973" cy="124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0" b="94375" l="5500" r="87625">
                        <a14:foregroundMark x1="31000" y1="37266" x2="34875" y2="35859"/>
                        <a14:foregroundMark x1="45000" y1="35469" x2="48375" y2="33906"/>
                        <a14:backgroundMark x1="48125" y1="68047" x2="48125" y2="67656"/>
                        <a14:backgroundMark x1="30750" y1="65859" x2="30750" y2="65859"/>
                        <a14:backgroundMark x1="59500" y1="82266" x2="60750" y2="82266"/>
                        <a14:backgroundMark x1="66750" y1="82656" x2="68000" y2="8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7" t="13574" r="9560" b="18936"/>
          <a:stretch/>
        </p:blipFill>
        <p:spPr bwMode="auto">
          <a:xfrm>
            <a:off x="1673180" y="2225504"/>
            <a:ext cx="2657858" cy="33707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4206" y="4405968"/>
            <a:ext cx="1308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guette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27035" r="69191" b="59711"/>
          <a:stretch/>
        </p:blipFill>
        <p:spPr bwMode="auto">
          <a:xfrm>
            <a:off x="7528275" y="4147271"/>
            <a:ext cx="1424281" cy="144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72379" y="4537483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fr-FR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t'aime</a:t>
            </a:r>
            <a:endParaRPr lang="fr-FR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44" b="84922" l="1750" r="81375">
                        <a14:foregroundMark x1="8750" y1="53203" x2="8750" y2="53203"/>
                        <a14:foregroundMark x1="9750" y1="48828" x2="9750" y2="48828"/>
                        <a14:foregroundMark x1="49500" y1="17266" x2="49125" y2="31094"/>
                        <a14:foregroundMark x1="47625" y1="19609" x2="47250" y2="14844"/>
                        <a14:foregroundMark x1="74125" y1="15234" x2="76625" y2="17031"/>
                        <a14:foregroundMark x1="73500" y1="14063" x2="73500" y2="14063"/>
                        <a14:foregroundMark x1="73250" y1="13281" x2="73250" y2="13281"/>
                        <a14:foregroundMark x1="76375" y1="15234" x2="76375" y2="15234"/>
                        <a14:foregroundMark x1="51375" y1="64219" x2="48875" y2="83750"/>
                        <a14:foregroundMark x1="59000" y1="69375" x2="69375" y2="78203"/>
                        <a14:foregroundMark x1="68750" y1="66016" x2="68750" y2="66016"/>
                        <a14:foregroundMark x1="71875" y1="63828" x2="76375" y2="68594"/>
                        <a14:foregroundMark x1="59625" y1="66953" x2="66250" y2="61641"/>
                        <a14:foregroundMark x1="28375" y1="80000" x2="34000" y2="65391"/>
                        <a14:foregroundMark x1="22375" y1="61641" x2="29875" y2="71719"/>
                        <a14:foregroundMark x1="29000" y1="82188" x2="27750" y2="77031"/>
                        <a14:foregroundMark x1="17250" y1="80391" x2="17250" y2="80391"/>
                        <a14:foregroundMark x1="23875" y1="80625" x2="23000" y2="75469"/>
                        <a14:foregroundMark x1="34375" y1="82188" x2="35000" y2="76484"/>
                        <a14:foregroundMark x1="13750" y1="45078" x2="18500" y2="44063"/>
                        <a14:backgroundMark x1="14500" y1="30078" x2="14500" y2="30078"/>
                        <a14:backgroundMark x1="14500" y1="30078" x2="14500" y2="30078"/>
                        <a14:backgroundMark x1="67875" y1="43672" x2="67875" y2="43672"/>
                        <a14:backgroundMark x1="63375" y1="41484" x2="63375" y2="41484"/>
                        <a14:backgroundMark x1="17000" y1="31484" x2="17000" y2="31484"/>
                        <a14:backgroundMark x1="37500" y1="43516" x2="37500" y2="43516"/>
                        <a14:backgroundMark x1="17250" y1="28125" x2="27750" y2="3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15" r="15441" b="13228"/>
          <a:stretch/>
        </p:blipFill>
        <p:spPr bwMode="auto">
          <a:xfrm>
            <a:off x="4216734" y="2080080"/>
            <a:ext cx="3245991" cy="448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25" b="39219" l="2625" r="52875">
                        <a14:foregroundMark x1="7625" y1="32188" x2="9250" y2="32188"/>
                        <a14:backgroundMark x1="16500" y1="37031" x2="16500" y2="37031"/>
                        <a14:backgroundMark x1="9500" y1="34453" x2="10500" y2="3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" t="17917" r="46199" b="60511"/>
          <a:stretch/>
        </p:blipFill>
        <p:spPr bwMode="auto">
          <a:xfrm>
            <a:off x="4499992" y="1622874"/>
            <a:ext cx="1518225" cy="10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18989" y="1825394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Superbe!</a:t>
            </a:r>
            <a:endParaRPr lang="fr-FR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50" y="2565085"/>
            <a:ext cx="15176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62383" y="2754495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Oh la-la!</a:t>
            </a:r>
          </a:p>
        </p:txBody>
      </p:sp>
    </p:spTree>
    <p:extLst>
      <p:ext uri="{BB962C8B-B14F-4D97-AF65-F5344CB8AC3E}">
        <p14:creationId xmlns:p14="http://schemas.microsoft.com/office/powerpoint/2010/main" val="15292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800200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Французька є офіційною мовою </a:t>
            </a:r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29 країн світу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зокрема, </a:t>
            </a:r>
            <a:r>
              <a:rPr lang="uk-UA" sz="2400" i="1" u="sng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Бельгії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u="sng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Швейцарії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u="sng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Канади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u="sng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Люксембургу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.  </a:t>
            </a:r>
            <a:r>
              <a:rPr lang="fr-FR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fr-FR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Також французькою мовою користується населення багатьох держав Африки, Карибського 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басейну.</a:t>
            </a:r>
            <a:endParaRPr lang="fr-FR" sz="2400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5" b="11733"/>
          <a:stretch/>
        </p:blipFill>
        <p:spPr bwMode="auto">
          <a:xfrm>
            <a:off x="971600" y="2276871"/>
            <a:ext cx="7344816" cy="41355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4351114"/>
          </a:xfrm>
        </p:spPr>
        <p:txBody>
          <a:bodyPr>
            <a:noAutofit/>
          </a:bodyPr>
          <a:lstStyle/>
          <a:p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Франція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La France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найбільш відвідувана країна у світі (за кількістю іноземців, що приїжджають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 smtClean="0">
                <a:latin typeface="Times New Roman" pitchFamily="18" charset="0"/>
                <a:cs typeface="Times New Roman" pitchFamily="18" charset="0"/>
              </a:rPr>
              <a:t>Париж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Paris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найбільш туристичне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 smtClean="0">
                <a:latin typeface="Times New Roman" pitchFamily="18" charset="0"/>
                <a:cs typeface="Times New Roman" pitchFamily="18" charset="0"/>
              </a:rPr>
              <a:t>Ейфелева 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вежа </a:t>
            </a:r>
            <a:r>
              <a:rPr lang="fr-FR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La Tour 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Eiffel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найвідвідуваніший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у світі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пам’ятник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27802" r="4221" b="10328"/>
          <a:stretch/>
        </p:blipFill>
        <p:spPr bwMode="auto">
          <a:xfrm>
            <a:off x="4860032" y="1199252"/>
            <a:ext cx="4048371" cy="46816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Франція відома: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Історією і культурою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 Архітектурою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Вишуканою кухнею </a:t>
            </a:r>
          </a:p>
          <a:p>
            <a:pPr>
              <a:lnSpc>
                <a:spcPct val="150000"/>
              </a:lnSpc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Це провідний центр моди і дизайну </a:t>
            </a: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76830"/>
          <a:stretch/>
        </p:blipFill>
        <p:spPr bwMode="auto">
          <a:xfrm>
            <a:off x="84237" y="2926579"/>
            <a:ext cx="1240631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2377" l="78256" r="9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53" b="76830"/>
          <a:stretch/>
        </p:blipFill>
        <p:spPr bwMode="auto">
          <a:xfrm>
            <a:off x="29647" y="5611182"/>
            <a:ext cx="1193354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23170" r="50000" b="50000"/>
          <a:stretch/>
        </p:blipFill>
        <p:spPr bwMode="auto">
          <a:xfrm>
            <a:off x="80590" y="4077072"/>
            <a:ext cx="1228299" cy="129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r="50000" b="76830"/>
          <a:stretch/>
        </p:blipFill>
        <p:spPr bwMode="auto">
          <a:xfrm>
            <a:off x="96568" y="1410379"/>
            <a:ext cx="1228300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Історія і культура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204" y="764702"/>
            <a:ext cx="8424275" cy="3122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имволи Франції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marL="0" indent="0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uk-UA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85" y="675921"/>
            <a:ext cx="1626068" cy="22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9" y="1211319"/>
            <a:ext cx="1949871" cy="139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5296" y="2484415"/>
            <a:ext cx="7475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uk-UA" sz="2000" i="1" u="sng" dirty="0" smtClean="0">
                <a:latin typeface="Times New Roman" pitchFamily="18" charset="0"/>
                <a:cs typeface="Times New Roman" pitchFamily="18" charset="0"/>
              </a:rPr>
              <a:t>Маріанна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 (Marianne) </a:t>
            </a:r>
            <a:endParaRPr lang="uk-UA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         Алегоричне зображення Республіки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Уособлює національний </a:t>
            </a:r>
            <a:r>
              <a:rPr lang="uk-UA" sz="2000" i="1" u="sng" dirty="0" smtClean="0">
                <a:latin typeface="Times New Roman" pitchFamily="18" charset="0"/>
                <a:cs typeface="Times New Roman" pitchFamily="18" charset="0"/>
              </a:rPr>
              <a:t>девіз Республіки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6" y="3429817"/>
            <a:ext cx="74866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18" y="4712950"/>
            <a:ext cx="1355571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0653" y="1410696"/>
            <a:ext cx="2398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u="sng" dirty="0">
                <a:latin typeface="Times New Roman" pitchFamily="18" charset="0"/>
                <a:cs typeface="Times New Roman" pitchFamily="18" charset="0"/>
              </a:rPr>
              <a:t>Триколірний прапор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15296" y="42294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u="sng" dirty="0">
                <a:latin typeface="Times New Roman" pitchFamily="18" charset="0"/>
                <a:cs typeface="Times New Roman" pitchFamily="18" charset="0"/>
              </a:rPr>
              <a:t>Марсельєза (“</a:t>
            </a:r>
            <a:r>
              <a:rPr lang="en-US" sz="2000" i="1" u="sng" dirty="0">
                <a:latin typeface="Times New Roman" pitchFamily="18" charset="0"/>
                <a:cs typeface="Times New Roman" pitchFamily="18" charset="0"/>
              </a:rPr>
              <a:t>La Marseillaise”)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Гімн Французької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Республіки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3768" y="57464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u="sng" dirty="0" smtClean="0">
                <a:latin typeface="Times New Roman" pitchFamily="18" charset="0"/>
                <a:cs typeface="Times New Roman" pitchFamily="18" charset="0"/>
              </a:rPr>
              <a:t>Галльський півень</a:t>
            </a:r>
            <a:r>
              <a:rPr lang="fr-FR" sz="20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(Le </a:t>
            </a:r>
            <a:r>
              <a:rPr lang="fr-FR" sz="2000" i="1" u="sng" dirty="0">
                <a:latin typeface="Times New Roman" pitchFamily="18" charset="0"/>
                <a:cs typeface="Times New Roman" pitchFamily="18" charset="0"/>
              </a:rPr>
              <a:t>coq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gaulois)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Символ Французької Республіки.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9442" y="1727939"/>
            <a:ext cx="2581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sz="2000" i="1" u="sng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drapeau</a:t>
            </a:r>
            <a:r>
              <a:rPr lang="en-US" sz="2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tricolore</a:t>
            </a:r>
            <a:r>
              <a:rPr lang="en-US" sz="2000" i="1" u="sng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uk-UA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la Marseillai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8" y="4015229"/>
            <a:ext cx="171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1523</TotalTime>
  <Words>946</Words>
  <Application>Microsoft Office PowerPoint</Application>
  <PresentationFormat>Экран (4:3)</PresentationFormat>
  <Paragraphs>95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Batang</vt:lpstr>
      <vt:lpstr>Calibri</vt:lpstr>
      <vt:lpstr>Times New Roman</vt:lpstr>
      <vt:lpstr>Wingdings</vt:lpstr>
      <vt:lpstr>Тема Office</vt:lpstr>
      <vt:lpstr>Bienvenue</vt:lpstr>
      <vt:lpstr> Повна назва країни -                   Французька Республіка </vt:lpstr>
      <vt:lpstr>Європейська частина Франції межує на північному сході з Бельгією,          Люксембургом і  Німеччиною, на сході з Швейцарією, на південному сході з Італією та         Монако, на південному заході з Іспанією та           Андоррою. </vt:lpstr>
      <vt:lpstr>До складу заморських володінь Франції входять території в Атлантичному, Тихому та Індійському океанах, Французька Гвіана у Південній Америці та території у Антарктиці,  на які претендує Франція.  До заморських територій Франції належать переважно острови, виняток становить лише материкова Гвіана.   </vt:lpstr>
      <vt:lpstr>Офіційна мова країни (як європейської материкової частини, так і заморських територій) –  французька (le français)</vt:lpstr>
      <vt:lpstr>Французька є офіційною мовою 29 країн світу, зокрема, Бельгії, Швейцарії, Канади, Люксембургу.   Також французькою мовою користується населення багатьох держав Африки, Карибського басейну.</vt:lpstr>
      <vt:lpstr>Франція (La France)— найбільш відвідувана країна у світі (за кількістю іноземців, що приїжджають) Париж (Paris) — найбільш туристичне місто Ейфелева вежа  (La Tour Eiffel) — найвідвідуваніший у світі пам’ятник </vt:lpstr>
      <vt:lpstr>Франція відома:</vt:lpstr>
      <vt:lpstr>Історія і культура </vt:lpstr>
      <vt:lpstr>День взяття Бастилії – французьке національне свято, що відзначається щороку 14 липня (le quatorze juillet). Свято знаменує щорічні роковини з нагоди взяття фортеці-в'язниці Бастилії 14-го липня 1789. Святкування та офіційні церемонії проводяться по всій території Франції. </vt:lpstr>
      <vt:lpstr>Архітектура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Кухня </vt:lpstr>
      <vt:lpstr>круасан (croissant) багет (baguette) канапе (canapé) майонез (mayonnaise) крем-брюле (crême brûlée) суфле (soufflé) желе (gelée) ескімо (esquimau) праліне (praliné) коньяк (cognac) шампанське (champagne)    </vt:lpstr>
      <vt:lpstr>Презентация PowerPoint</vt:lpstr>
      <vt:lpstr>Презентация PowerPoint</vt:lpstr>
      <vt:lpstr>Презентация PowerPoint</vt:lpstr>
      <vt:lpstr>Мода і дизайн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Пользователь Windows</cp:lastModifiedBy>
  <cp:revision>78</cp:revision>
  <dcterms:created xsi:type="dcterms:W3CDTF">2019-10-04T06:08:36Z</dcterms:created>
  <dcterms:modified xsi:type="dcterms:W3CDTF">2020-11-02T15:13:31Z</dcterms:modified>
</cp:coreProperties>
</file>