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2C73-BFFE-416C-AB34-4B69C415023F}" type="datetimeFigureOut">
              <a:rPr lang="ru-RU" smtClean="0"/>
              <a:t>31.08.2016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E7C1F-4BBC-45CD-B842-16423AB4307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2C73-BFFE-416C-AB34-4B69C415023F}" type="datetimeFigureOut">
              <a:rPr lang="ru-RU" smtClean="0"/>
              <a:t>31.08.2016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E7C1F-4BBC-45CD-B842-16423AB430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2C73-BFFE-416C-AB34-4B69C415023F}" type="datetimeFigureOut">
              <a:rPr lang="ru-RU" smtClean="0"/>
              <a:t>31.08.2016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E7C1F-4BBC-45CD-B842-16423AB430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2C73-BFFE-416C-AB34-4B69C415023F}" type="datetimeFigureOut">
              <a:rPr lang="ru-RU" smtClean="0"/>
              <a:t>31.08.2016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E7C1F-4BBC-45CD-B842-16423AB430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2C73-BFFE-416C-AB34-4B69C415023F}" type="datetimeFigureOut">
              <a:rPr lang="ru-RU" smtClean="0"/>
              <a:t>31.08.2016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58E7C1F-4BBC-45CD-B842-16423AB4307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2C73-BFFE-416C-AB34-4B69C415023F}" type="datetimeFigureOut">
              <a:rPr lang="ru-RU" smtClean="0"/>
              <a:t>31.08.2016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E7C1F-4BBC-45CD-B842-16423AB430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2C73-BFFE-416C-AB34-4B69C415023F}" type="datetimeFigureOut">
              <a:rPr lang="ru-RU" smtClean="0"/>
              <a:t>31.08.2016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E7C1F-4BBC-45CD-B842-16423AB430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2C73-BFFE-416C-AB34-4B69C415023F}" type="datetimeFigureOut">
              <a:rPr lang="ru-RU" smtClean="0"/>
              <a:t>31.08.2016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E7C1F-4BBC-45CD-B842-16423AB430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2C73-BFFE-416C-AB34-4B69C415023F}" type="datetimeFigureOut">
              <a:rPr lang="ru-RU" smtClean="0"/>
              <a:t>31.08.2016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E7C1F-4BBC-45CD-B842-16423AB430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2C73-BFFE-416C-AB34-4B69C415023F}" type="datetimeFigureOut">
              <a:rPr lang="ru-RU" smtClean="0"/>
              <a:t>31.08.2016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E7C1F-4BBC-45CD-B842-16423AB430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2C73-BFFE-416C-AB34-4B69C415023F}" type="datetimeFigureOut">
              <a:rPr lang="ru-RU" smtClean="0"/>
              <a:t>31.08.2016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E7C1F-4BBC-45CD-B842-16423AB430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9742C73-BFFE-416C-AB34-4B69C415023F}" type="datetimeFigureOut">
              <a:rPr lang="ru-RU" smtClean="0"/>
              <a:t>31.08.2016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58E7C1F-4BBC-45CD-B842-16423AB4307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69269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ВАНТАЖНІ ТРАНСПОРТНІ ПЕРЕВЕЗЕННЯ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482262"/>
            <a:ext cx="7895293" cy="388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1332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200" dirty="0" smtClean="0">
                <a:solidFill>
                  <a:schemeClr val="bg2">
                    <a:lumMod val="50000"/>
                  </a:schemeClr>
                </a:solidFill>
              </a:rPr>
              <a:t>Навчальна дисципліна </a:t>
            </a:r>
            <a:br>
              <a:rPr lang="uk-UA" sz="32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uk-UA" sz="3200" dirty="0" smtClean="0">
                <a:solidFill>
                  <a:schemeClr val="bg2">
                    <a:lumMod val="50000"/>
                  </a:schemeClr>
                </a:solidFill>
              </a:rPr>
              <a:t>«Вантажні транспортні перевезення»</a:t>
            </a:r>
            <a:endParaRPr lang="uk-UA" sz="32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smtClean="0"/>
              <a:t>Опис</a:t>
            </a:r>
          </a:p>
          <a:p>
            <a:r>
              <a:rPr lang="uk-UA" smtClean="0"/>
              <a:t>Вивчає процеси технології та організації виконання вантажних транспортних перевезень з місць відправлення до місць споживання, а також процеси, що забезпечують їх виконання.</a:t>
            </a:r>
          </a:p>
          <a:p>
            <a:endParaRPr lang="ru-RU" smtClean="0"/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 smtClean="0"/>
              <a:t>Мета</a:t>
            </a:r>
          </a:p>
          <a:p>
            <a:r>
              <a:rPr lang="uk-UA" dirty="0" smtClean="0"/>
              <a:t>формування у студентів наукових і професійних знань в сфері правового регулювання, технічного та комерційного забезпечення вантажних транспортних перевезень, організації митного оформлення та контролю товарів і транспортних засобів; набуття практичних навичок щодо вибору перевізників та оцінки економічної ефективності вантажних транспортних перевезень.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005" y="4044918"/>
            <a:ext cx="3158931" cy="2600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7947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uk-UA" sz="2800" dirty="0" smtClean="0">
                <a:solidFill>
                  <a:schemeClr val="bg2">
                    <a:lumMod val="50000"/>
                  </a:schemeClr>
                </a:solidFill>
              </a:rPr>
              <a:t>ЗАВДАННЯ</a:t>
            </a:r>
            <a:endParaRPr lang="ru-RU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uk-UA" dirty="0" smtClean="0"/>
              <a:t>- Розкриття сутності</a:t>
            </a:r>
            <a:r>
              <a:rPr lang="uk-UA" dirty="0"/>
              <a:t>, мети та завдань економічної теорії транспорту;</a:t>
            </a:r>
            <a:endParaRPr lang="ru-RU" dirty="0"/>
          </a:p>
          <a:p>
            <a:pPr lvl="0"/>
            <a:r>
              <a:rPr lang="uk-UA" dirty="0" smtClean="0"/>
              <a:t>- Вивчення основних </a:t>
            </a:r>
            <a:r>
              <a:rPr lang="uk-UA" dirty="0"/>
              <a:t>положень правового регулювання вантажних транспортних перевезень</a:t>
            </a:r>
            <a:r>
              <a:rPr lang="uk-UA" dirty="0" smtClean="0"/>
              <a:t>;</a:t>
            </a:r>
            <a:endParaRPr lang="ru-RU" dirty="0"/>
          </a:p>
          <a:p>
            <a:pPr lvl="0"/>
            <a:r>
              <a:rPr lang="uk-UA" dirty="0" smtClean="0"/>
              <a:t>- Визначення порядку </a:t>
            </a:r>
            <a:r>
              <a:rPr lang="uk-UA" dirty="0"/>
              <a:t>організації перевезень на основних видах транспорту;</a:t>
            </a:r>
            <a:endParaRPr lang="ru-RU" dirty="0"/>
          </a:p>
          <a:p>
            <a:pPr lvl="0"/>
            <a:r>
              <a:rPr lang="uk-UA" dirty="0" smtClean="0"/>
              <a:t>- Ознайомлення із правилами </a:t>
            </a:r>
            <a:r>
              <a:rPr lang="uk-UA" dirty="0"/>
              <a:t>оформлення відповідної перевізної документації;</a:t>
            </a:r>
            <a:endParaRPr lang="ru-RU" dirty="0"/>
          </a:p>
          <a:p>
            <a:pPr lvl="0"/>
            <a:r>
              <a:rPr lang="uk-UA" dirty="0" smtClean="0"/>
              <a:t>- Вивчення порядку </a:t>
            </a:r>
            <a:r>
              <a:rPr lang="uk-UA" dirty="0"/>
              <a:t>організації транспортно-експедиторського обслуговування вантажів;</a:t>
            </a:r>
            <a:endParaRPr lang="ru-RU" dirty="0"/>
          </a:p>
          <a:p>
            <a:pPr lvl="0"/>
            <a:r>
              <a:rPr lang="uk-UA" dirty="0" smtClean="0"/>
              <a:t>- Ознайомлення із правилами </a:t>
            </a:r>
            <a:r>
              <a:rPr lang="uk-UA" dirty="0"/>
              <a:t>обчислення тарифних відстаней та тарифів на вантажні перевезення;</a:t>
            </a:r>
            <a:endParaRPr lang="ru-RU" dirty="0"/>
          </a:p>
          <a:p>
            <a:pPr lvl="0"/>
            <a:r>
              <a:rPr lang="uk-UA" dirty="0" smtClean="0"/>
              <a:t>- Вивчення з метою застосування на практиці зарубіжного </a:t>
            </a:r>
            <a:r>
              <a:rPr lang="uk-UA" dirty="0"/>
              <a:t>та національного досвіду організації вантажних транспортних перевезень.</a:t>
            </a:r>
            <a:endParaRPr lang="ru-RU" dirty="0"/>
          </a:p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050" y="1282700"/>
            <a:ext cx="5111750" cy="3833812"/>
          </a:xfrm>
        </p:spPr>
      </p:pic>
    </p:spTree>
    <p:extLst>
      <p:ext uri="{BB962C8B-B14F-4D97-AF65-F5344CB8AC3E}">
        <p14:creationId xmlns:p14="http://schemas.microsoft.com/office/powerpoint/2010/main" val="2256228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ЗМІСТ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marL="137160" indent="0">
              <a:buNone/>
            </a:pPr>
            <a:r>
              <a:rPr lang="uk-UA" b="1" u="sng" dirty="0"/>
              <a:t>Змістовий модуль 1. «Організація вантажних транспортних перевезень»</a:t>
            </a:r>
            <a:endParaRPr lang="ru-RU" dirty="0"/>
          </a:p>
          <a:p>
            <a:r>
              <a:rPr lang="uk-UA" dirty="0"/>
              <a:t>Тема 1. Основи організації вантажної і комерційної роботи. Організація фірмового транспортного обслуговування</a:t>
            </a:r>
            <a:endParaRPr lang="ru-RU" dirty="0"/>
          </a:p>
          <a:p>
            <a:r>
              <a:rPr lang="uk-UA" dirty="0"/>
              <a:t>Тема 2. Організація перевезення вантажів окремих категорій. Технічні засоби виконання вантажних операцій</a:t>
            </a:r>
            <a:endParaRPr lang="ru-RU" dirty="0"/>
          </a:p>
          <a:p>
            <a:r>
              <a:rPr lang="uk-UA" dirty="0"/>
              <a:t>Тема 3. Планування та маршрутизація вантажних транспортних перевезень. Технологія транспортних перевезень вантажів</a:t>
            </a:r>
            <a:endParaRPr lang="ru-RU" dirty="0"/>
          </a:p>
          <a:p>
            <a:r>
              <a:rPr lang="uk-UA" dirty="0"/>
              <a:t>Тема 4. Основи транспортно-експедиційної діяльності </a:t>
            </a:r>
            <a:endParaRPr lang="ru-RU" dirty="0"/>
          </a:p>
          <a:p>
            <a:r>
              <a:rPr lang="uk-UA" dirty="0"/>
              <a:t>Тема 5. Тарифи. Визначення плати за транспортне перевезення вантажів</a:t>
            </a:r>
            <a:endParaRPr lang="ru-RU" dirty="0"/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marL="137160" indent="0">
              <a:buNone/>
            </a:pPr>
            <a:r>
              <a:rPr lang="uk-UA" b="1" dirty="0"/>
              <a:t>Змістовий модуль 2  </a:t>
            </a:r>
            <a:r>
              <a:rPr lang="uk-UA" b="1" u="sng" dirty="0"/>
              <a:t>«Міжнародна та національна правова регламентація вантажних транспортних перевезень»</a:t>
            </a:r>
            <a:endParaRPr lang="ru-RU" dirty="0"/>
          </a:p>
          <a:p>
            <a:r>
              <a:rPr lang="uk-UA" dirty="0"/>
              <a:t>Тема 1. Загальна характеристика міжнародно-правової регламентації транспортних перевезень</a:t>
            </a:r>
            <a:endParaRPr lang="ru-RU" dirty="0"/>
          </a:p>
          <a:p>
            <a:r>
              <a:rPr lang="uk-UA" dirty="0"/>
              <a:t>Тема 2. Міжнародно-правова регламентація залізничних та автомобільних перевезень</a:t>
            </a:r>
            <a:endParaRPr lang="ru-RU" dirty="0"/>
          </a:p>
          <a:p>
            <a:r>
              <a:rPr lang="uk-UA" dirty="0"/>
              <a:t>Тема №3: Міжнародно-правова регламентація авіаційних перевезень</a:t>
            </a:r>
            <a:endParaRPr lang="ru-RU" dirty="0"/>
          </a:p>
          <a:p>
            <a:r>
              <a:rPr lang="uk-UA" dirty="0"/>
              <a:t>Тема №4: Міжнародно-правова регламентація морських та річкових перевезень</a:t>
            </a:r>
            <a:endParaRPr lang="ru-RU" dirty="0"/>
          </a:p>
          <a:p>
            <a:r>
              <a:rPr lang="uk-UA" dirty="0"/>
              <a:t>Тема №5: Характеристика законодавства України щодо регулювання вантажних транспортних перевезень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3790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17</TotalTime>
  <Words>285</Words>
  <Application>Microsoft Office PowerPoint</Application>
  <PresentationFormat>Экран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Апекс</vt:lpstr>
      <vt:lpstr>ВАНТАЖНІ ТРАНСПОРТНІ ПЕРЕВЕЗЕННЯ</vt:lpstr>
      <vt:lpstr>Навчальна дисципліна  «Вантажні транспортні перевезення»</vt:lpstr>
      <vt:lpstr>ЗАВДАННЯ</vt:lpstr>
      <vt:lpstr>ЗМІСТ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ВАНТАЖНІ ТРАНСПОРТНІ ПЕРЕВЕЗЕННЯ</dc:title>
  <dc:creator>USER</dc:creator>
  <cp:lastModifiedBy>USER</cp:lastModifiedBy>
  <cp:revision>3</cp:revision>
  <dcterms:created xsi:type="dcterms:W3CDTF">2016-08-31T12:26:18Z</dcterms:created>
  <dcterms:modified xsi:type="dcterms:W3CDTF">2016-08-31T12:43:27Z</dcterms:modified>
</cp:coreProperties>
</file>