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588C4-09F2-4223-9B2C-9BAB450A4FE1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UA"/>
        </a:p>
      </dgm:t>
    </dgm:pt>
    <dgm:pt modelId="{EBF92338-9F38-4331-9F4E-321655BBDFB5}">
      <dgm:prSet phldrT="[Текст]"/>
      <dgm:spPr/>
      <dgm:t>
        <a:bodyPr/>
        <a:lstStyle/>
        <a:p>
          <a:r>
            <a:rPr lang="uk-UA" dirty="0"/>
            <a:t>лексикологія</a:t>
          </a:r>
          <a:endParaRPr lang="ru-UA" dirty="0"/>
        </a:p>
      </dgm:t>
    </dgm:pt>
    <dgm:pt modelId="{80A7F9E8-953D-42CC-97E4-BFDEFDFD3DC8}" type="parTrans" cxnId="{864CAEE6-BC70-4962-A34F-2C9F0B41BB29}">
      <dgm:prSet/>
      <dgm:spPr/>
      <dgm:t>
        <a:bodyPr/>
        <a:lstStyle/>
        <a:p>
          <a:endParaRPr lang="ru-UA"/>
        </a:p>
      </dgm:t>
    </dgm:pt>
    <dgm:pt modelId="{D5060D15-5439-443F-BB14-1050467A5C8C}" type="sibTrans" cxnId="{864CAEE6-BC70-4962-A34F-2C9F0B41BB29}">
      <dgm:prSet/>
      <dgm:spPr/>
      <dgm:t>
        <a:bodyPr/>
        <a:lstStyle/>
        <a:p>
          <a:endParaRPr lang="ru-UA"/>
        </a:p>
      </dgm:t>
    </dgm:pt>
    <dgm:pt modelId="{B4F8AB80-A8C8-4C0A-BBDD-59EE539B07D1}">
      <dgm:prSet phldrT="[Текст]"/>
      <dgm:spPr/>
      <dgm:t>
        <a:bodyPr/>
        <a:lstStyle/>
        <a:p>
          <a:r>
            <a:rPr lang="uk-UA" dirty="0"/>
            <a:t>Семасіологія (семантика)</a:t>
          </a:r>
          <a:endParaRPr lang="ru-UA" dirty="0"/>
        </a:p>
      </dgm:t>
    </dgm:pt>
    <dgm:pt modelId="{175755DA-4F88-4A0F-B6FA-8F15EDB91A13}" type="parTrans" cxnId="{4EEFC3F3-2513-4149-81E8-2E1B5B09B9A2}">
      <dgm:prSet/>
      <dgm:spPr/>
      <dgm:t>
        <a:bodyPr/>
        <a:lstStyle/>
        <a:p>
          <a:endParaRPr lang="ru-UA"/>
        </a:p>
      </dgm:t>
    </dgm:pt>
    <dgm:pt modelId="{959BC84C-1FC5-4273-9F59-2D3B508FF5A1}" type="sibTrans" cxnId="{4EEFC3F3-2513-4149-81E8-2E1B5B09B9A2}">
      <dgm:prSet/>
      <dgm:spPr/>
      <dgm:t>
        <a:bodyPr/>
        <a:lstStyle/>
        <a:p>
          <a:endParaRPr lang="ru-UA"/>
        </a:p>
      </dgm:t>
    </dgm:pt>
    <dgm:pt modelId="{7ACB4CC4-E4D5-4C5F-BC63-84A3E2C72F24}">
      <dgm:prSet phldrT="[Текст]"/>
      <dgm:spPr/>
      <dgm:t>
        <a:bodyPr/>
        <a:lstStyle/>
        <a:p>
          <a:r>
            <a:rPr lang="uk-UA" dirty="0"/>
            <a:t>етимологія</a:t>
          </a:r>
          <a:endParaRPr lang="ru-UA" dirty="0"/>
        </a:p>
      </dgm:t>
    </dgm:pt>
    <dgm:pt modelId="{A07B9E75-0663-4598-B385-1B43CF91D35F}" type="parTrans" cxnId="{EF1D9EF0-8853-4BAE-9B2A-330E9D066D1E}">
      <dgm:prSet/>
      <dgm:spPr/>
      <dgm:t>
        <a:bodyPr/>
        <a:lstStyle/>
        <a:p>
          <a:endParaRPr lang="ru-UA"/>
        </a:p>
      </dgm:t>
    </dgm:pt>
    <dgm:pt modelId="{F65E8DCE-EB0C-4B8D-987C-316C18EA6AAA}" type="sibTrans" cxnId="{EF1D9EF0-8853-4BAE-9B2A-330E9D066D1E}">
      <dgm:prSet/>
      <dgm:spPr/>
      <dgm:t>
        <a:bodyPr/>
        <a:lstStyle/>
        <a:p>
          <a:endParaRPr lang="ru-UA"/>
        </a:p>
      </dgm:t>
    </dgm:pt>
    <dgm:pt modelId="{3038B257-288F-4C2B-A901-7BDEA073CE8D}" type="pres">
      <dgm:prSet presAssocID="{418588C4-09F2-4223-9B2C-9BAB450A4FE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7FAE81-48C0-45FA-A8DD-1EDF9E4B3210}" type="pres">
      <dgm:prSet presAssocID="{EBF92338-9F38-4331-9F4E-321655BBDFB5}" presName="root1" presStyleCnt="0"/>
      <dgm:spPr/>
    </dgm:pt>
    <dgm:pt modelId="{25AA8692-1EBB-437C-948A-17BCA98A7888}" type="pres">
      <dgm:prSet presAssocID="{EBF92338-9F38-4331-9F4E-321655BBDFB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F43AF-AFC5-499B-8D3A-9CB68F38AAB9}" type="pres">
      <dgm:prSet presAssocID="{EBF92338-9F38-4331-9F4E-321655BBDFB5}" presName="level2hierChild" presStyleCnt="0"/>
      <dgm:spPr/>
    </dgm:pt>
    <dgm:pt modelId="{03E8821D-4182-4FD3-B3B8-69291FF86F83}" type="pres">
      <dgm:prSet presAssocID="{175755DA-4F88-4A0F-B6FA-8F15EDB91A13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3E4F495-653A-469E-9B47-48A667267E6F}" type="pres">
      <dgm:prSet presAssocID="{175755DA-4F88-4A0F-B6FA-8F15EDB91A13}" presName="connTx" presStyleLbl="parChTrans1D2" presStyleIdx="0" presStyleCnt="2"/>
      <dgm:spPr/>
      <dgm:t>
        <a:bodyPr/>
        <a:lstStyle/>
        <a:p>
          <a:endParaRPr lang="ru-RU"/>
        </a:p>
      </dgm:t>
    </dgm:pt>
    <dgm:pt modelId="{86BFF116-AE8D-4E5E-A104-660E1D1D44CA}" type="pres">
      <dgm:prSet presAssocID="{B4F8AB80-A8C8-4C0A-BBDD-59EE539B07D1}" presName="root2" presStyleCnt="0"/>
      <dgm:spPr/>
    </dgm:pt>
    <dgm:pt modelId="{80EE4D14-2B7A-43FA-AF55-866679F94972}" type="pres">
      <dgm:prSet presAssocID="{B4F8AB80-A8C8-4C0A-BBDD-59EE539B07D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7DFAD-C795-488D-93DF-6CAC1FF9EC33}" type="pres">
      <dgm:prSet presAssocID="{B4F8AB80-A8C8-4C0A-BBDD-59EE539B07D1}" presName="level3hierChild" presStyleCnt="0"/>
      <dgm:spPr/>
    </dgm:pt>
    <dgm:pt modelId="{956C475F-BA00-4190-BDA1-C439C015ABBB}" type="pres">
      <dgm:prSet presAssocID="{A07B9E75-0663-4598-B385-1B43CF91D35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7A73830-3628-4E7B-8468-25233D395261}" type="pres">
      <dgm:prSet presAssocID="{A07B9E75-0663-4598-B385-1B43CF91D35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A153BE5-BE3E-442F-87E2-494AFA0DED9B}" type="pres">
      <dgm:prSet presAssocID="{7ACB4CC4-E4D5-4C5F-BC63-84A3E2C72F24}" presName="root2" presStyleCnt="0"/>
      <dgm:spPr/>
    </dgm:pt>
    <dgm:pt modelId="{C392AACB-A37C-4A6F-9EEC-9ED7FAB98673}" type="pres">
      <dgm:prSet presAssocID="{7ACB4CC4-E4D5-4C5F-BC63-84A3E2C72F2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2E28B9-4B3B-41DA-9A53-4B0018B7BE84}" type="pres">
      <dgm:prSet presAssocID="{7ACB4CC4-E4D5-4C5F-BC63-84A3E2C72F24}" presName="level3hierChild" presStyleCnt="0"/>
      <dgm:spPr/>
    </dgm:pt>
  </dgm:ptLst>
  <dgm:cxnLst>
    <dgm:cxn modelId="{E66AEE2B-2E22-4276-B619-DB63737CD45E}" type="presOf" srcId="{A07B9E75-0663-4598-B385-1B43CF91D35F}" destId="{D7A73830-3628-4E7B-8468-25233D395261}" srcOrd="1" destOrd="0" presId="urn:microsoft.com/office/officeart/2008/layout/HorizontalMultiLevelHierarchy"/>
    <dgm:cxn modelId="{F020FEC3-DC64-4DB4-BD3E-4710E20449A9}" type="presOf" srcId="{EBF92338-9F38-4331-9F4E-321655BBDFB5}" destId="{25AA8692-1EBB-437C-948A-17BCA98A7888}" srcOrd="0" destOrd="0" presId="urn:microsoft.com/office/officeart/2008/layout/HorizontalMultiLevelHierarchy"/>
    <dgm:cxn modelId="{4BE00A4E-2864-4AAA-9B44-7ABD6677E73D}" type="presOf" srcId="{7ACB4CC4-E4D5-4C5F-BC63-84A3E2C72F24}" destId="{C392AACB-A37C-4A6F-9EEC-9ED7FAB98673}" srcOrd="0" destOrd="0" presId="urn:microsoft.com/office/officeart/2008/layout/HorizontalMultiLevelHierarchy"/>
    <dgm:cxn modelId="{4EEFC3F3-2513-4149-81E8-2E1B5B09B9A2}" srcId="{EBF92338-9F38-4331-9F4E-321655BBDFB5}" destId="{B4F8AB80-A8C8-4C0A-BBDD-59EE539B07D1}" srcOrd="0" destOrd="0" parTransId="{175755DA-4F88-4A0F-B6FA-8F15EDB91A13}" sibTransId="{959BC84C-1FC5-4273-9F59-2D3B508FF5A1}"/>
    <dgm:cxn modelId="{8739BFD9-D17D-4282-A547-278F92A9F05C}" type="presOf" srcId="{A07B9E75-0663-4598-B385-1B43CF91D35F}" destId="{956C475F-BA00-4190-BDA1-C439C015ABBB}" srcOrd="0" destOrd="0" presId="urn:microsoft.com/office/officeart/2008/layout/HorizontalMultiLevelHierarchy"/>
    <dgm:cxn modelId="{864CAEE6-BC70-4962-A34F-2C9F0B41BB29}" srcId="{418588C4-09F2-4223-9B2C-9BAB450A4FE1}" destId="{EBF92338-9F38-4331-9F4E-321655BBDFB5}" srcOrd="0" destOrd="0" parTransId="{80A7F9E8-953D-42CC-97E4-BFDEFDFD3DC8}" sibTransId="{D5060D15-5439-443F-BB14-1050467A5C8C}"/>
    <dgm:cxn modelId="{929FE971-5C2C-4572-8ACE-E36BDC3EEBEA}" type="presOf" srcId="{175755DA-4F88-4A0F-B6FA-8F15EDB91A13}" destId="{03E8821D-4182-4FD3-B3B8-69291FF86F83}" srcOrd="0" destOrd="0" presId="urn:microsoft.com/office/officeart/2008/layout/HorizontalMultiLevelHierarchy"/>
    <dgm:cxn modelId="{014DF4CF-8680-4256-8852-D89DC7490388}" type="presOf" srcId="{B4F8AB80-A8C8-4C0A-BBDD-59EE539B07D1}" destId="{80EE4D14-2B7A-43FA-AF55-866679F94972}" srcOrd="0" destOrd="0" presId="urn:microsoft.com/office/officeart/2008/layout/HorizontalMultiLevelHierarchy"/>
    <dgm:cxn modelId="{EF1D9EF0-8853-4BAE-9B2A-330E9D066D1E}" srcId="{EBF92338-9F38-4331-9F4E-321655BBDFB5}" destId="{7ACB4CC4-E4D5-4C5F-BC63-84A3E2C72F24}" srcOrd="1" destOrd="0" parTransId="{A07B9E75-0663-4598-B385-1B43CF91D35F}" sibTransId="{F65E8DCE-EB0C-4B8D-987C-316C18EA6AAA}"/>
    <dgm:cxn modelId="{CB4934AA-F1EC-4384-A823-DEDFD9A38DED}" type="presOf" srcId="{418588C4-09F2-4223-9B2C-9BAB450A4FE1}" destId="{3038B257-288F-4C2B-A901-7BDEA073CE8D}" srcOrd="0" destOrd="0" presId="urn:microsoft.com/office/officeart/2008/layout/HorizontalMultiLevelHierarchy"/>
    <dgm:cxn modelId="{1F775489-AAE5-47D9-AF83-C96B283F204A}" type="presOf" srcId="{175755DA-4F88-4A0F-B6FA-8F15EDB91A13}" destId="{53E4F495-653A-469E-9B47-48A667267E6F}" srcOrd="1" destOrd="0" presId="urn:microsoft.com/office/officeart/2008/layout/HorizontalMultiLevelHierarchy"/>
    <dgm:cxn modelId="{EBD598D2-7B68-41E6-BD07-A04B80C33E22}" type="presParOf" srcId="{3038B257-288F-4C2B-A901-7BDEA073CE8D}" destId="{C97FAE81-48C0-45FA-A8DD-1EDF9E4B3210}" srcOrd="0" destOrd="0" presId="urn:microsoft.com/office/officeart/2008/layout/HorizontalMultiLevelHierarchy"/>
    <dgm:cxn modelId="{84965F82-B5F9-449C-8CC7-40F981F7A09F}" type="presParOf" srcId="{C97FAE81-48C0-45FA-A8DD-1EDF9E4B3210}" destId="{25AA8692-1EBB-437C-948A-17BCA98A7888}" srcOrd="0" destOrd="0" presId="urn:microsoft.com/office/officeart/2008/layout/HorizontalMultiLevelHierarchy"/>
    <dgm:cxn modelId="{9B21562C-7DBB-458F-B27E-A3EB19752E2A}" type="presParOf" srcId="{C97FAE81-48C0-45FA-A8DD-1EDF9E4B3210}" destId="{316F43AF-AFC5-499B-8D3A-9CB68F38AAB9}" srcOrd="1" destOrd="0" presId="urn:microsoft.com/office/officeart/2008/layout/HorizontalMultiLevelHierarchy"/>
    <dgm:cxn modelId="{BDB830DB-088D-4566-BE53-D45EA30393DD}" type="presParOf" srcId="{316F43AF-AFC5-499B-8D3A-9CB68F38AAB9}" destId="{03E8821D-4182-4FD3-B3B8-69291FF86F83}" srcOrd="0" destOrd="0" presId="urn:microsoft.com/office/officeart/2008/layout/HorizontalMultiLevelHierarchy"/>
    <dgm:cxn modelId="{5C8D1FB0-C5CC-4A43-BFF2-AAB66E6B3549}" type="presParOf" srcId="{03E8821D-4182-4FD3-B3B8-69291FF86F83}" destId="{53E4F495-653A-469E-9B47-48A667267E6F}" srcOrd="0" destOrd="0" presId="urn:microsoft.com/office/officeart/2008/layout/HorizontalMultiLevelHierarchy"/>
    <dgm:cxn modelId="{47F8161B-ABEE-4E53-9F3B-F9B5BA27EB7A}" type="presParOf" srcId="{316F43AF-AFC5-499B-8D3A-9CB68F38AAB9}" destId="{86BFF116-AE8D-4E5E-A104-660E1D1D44CA}" srcOrd="1" destOrd="0" presId="urn:microsoft.com/office/officeart/2008/layout/HorizontalMultiLevelHierarchy"/>
    <dgm:cxn modelId="{D4722B4E-5EFF-4126-AE4B-27D3A1824431}" type="presParOf" srcId="{86BFF116-AE8D-4E5E-A104-660E1D1D44CA}" destId="{80EE4D14-2B7A-43FA-AF55-866679F94972}" srcOrd="0" destOrd="0" presId="urn:microsoft.com/office/officeart/2008/layout/HorizontalMultiLevelHierarchy"/>
    <dgm:cxn modelId="{462BC0E3-A47B-4BC6-B212-E0A09985A392}" type="presParOf" srcId="{86BFF116-AE8D-4E5E-A104-660E1D1D44CA}" destId="{8BC7DFAD-C795-488D-93DF-6CAC1FF9EC33}" srcOrd="1" destOrd="0" presId="urn:microsoft.com/office/officeart/2008/layout/HorizontalMultiLevelHierarchy"/>
    <dgm:cxn modelId="{0E4DE2DD-B9D5-448C-B84E-B2F53F22E811}" type="presParOf" srcId="{316F43AF-AFC5-499B-8D3A-9CB68F38AAB9}" destId="{956C475F-BA00-4190-BDA1-C439C015ABBB}" srcOrd="2" destOrd="0" presId="urn:microsoft.com/office/officeart/2008/layout/HorizontalMultiLevelHierarchy"/>
    <dgm:cxn modelId="{539604EE-CA08-42FB-BAB1-89BB90F25D69}" type="presParOf" srcId="{956C475F-BA00-4190-BDA1-C439C015ABBB}" destId="{D7A73830-3628-4E7B-8468-25233D395261}" srcOrd="0" destOrd="0" presId="urn:microsoft.com/office/officeart/2008/layout/HorizontalMultiLevelHierarchy"/>
    <dgm:cxn modelId="{77720C3A-5D71-4ECC-9996-2C7E0B0D640D}" type="presParOf" srcId="{316F43AF-AFC5-499B-8D3A-9CB68F38AAB9}" destId="{2A153BE5-BE3E-442F-87E2-494AFA0DED9B}" srcOrd="3" destOrd="0" presId="urn:microsoft.com/office/officeart/2008/layout/HorizontalMultiLevelHierarchy"/>
    <dgm:cxn modelId="{DF3B8C6A-6C6B-4683-9D89-A18FFFE28BBB}" type="presParOf" srcId="{2A153BE5-BE3E-442F-87E2-494AFA0DED9B}" destId="{C392AACB-A37C-4A6F-9EEC-9ED7FAB98673}" srcOrd="0" destOrd="0" presId="urn:microsoft.com/office/officeart/2008/layout/HorizontalMultiLevelHierarchy"/>
    <dgm:cxn modelId="{62C1D071-CC50-40C6-8CD5-802D72E1EBE3}" type="presParOf" srcId="{2A153BE5-BE3E-442F-87E2-494AFA0DED9B}" destId="{5A2E28B9-4B3B-41DA-9A53-4B0018B7BE8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C475F-BA00-4190-BDA1-C439C015ABBB}">
      <dsp:nvSpPr>
        <dsp:cNvPr id="0" name=""/>
        <dsp:cNvSpPr/>
      </dsp:nvSpPr>
      <dsp:spPr>
        <a:xfrm>
          <a:off x="616558" y="2781316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30" y="0"/>
              </a:lnTo>
              <a:lnTo>
                <a:pt x="201430" y="383822"/>
              </a:lnTo>
              <a:lnTo>
                <a:pt x="402860" y="383822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804077" y="2959316"/>
        <a:ext cx="27821" cy="27821"/>
      </dsp:txXfrm>
    </dsp:sp>
    <dsp:sp modelId="{03E8821D-4182-4FD3-B3B8-69291FF86F83}">
      <dsp:nvSpPr>
        <dsp:cNvPr id="0" name=""/>
        <dsp:cNvSpPr/>
      </dsp:nvSpPr>
      <dsp:spPr>
        <a:xfrm>
          <a:off x="616558" y="2397493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383822"/>
              </a:moveTo>
              <a:lnTo>
                <a:pt x="201430" y="383822"/>
              </a:lnTo>
              <a:lnTo>
                <a:pt x="201430" y="0"/>
              </a:lnTo>
              <a:lnTo>
                <a:pt x="402860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804077" y="2575493"/>
        <a:ext cx="27821" cy="27821"/>
      </dsp:txXfrm>
    </dsp:sp>
    <dsp:sp modelId="{25AA8692-1EBB-437C-948A-17BCA98A7888}">
      <dsp:nvSpPr>
        <dsp:cNvPr id="0" name=""/>
        <dsp:cNvSpPr/>
      </dsp:nvSpPr>
      <dsp:spPr>
        <a:xfrm rot="16200000">
          <a:off x="-1306596" y="2474257"/>
          <a:ext cx="3232193" cy="6141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/>
            <a:t>лексикологія</a:t>
          </a:r>
          <a:endParaRPr lang="ru-UA" sz="4100" kern="1200" dirty="0"/>
        </a:p>
      </dsp:txBody>
      <dsp:txXfrm>
        <a:off x="-1306596" y="2474257"/>
        <a:ext cx="3232193" cy="614116"/>
      </dsp:txXfrm>
    </dsp:sp>
    <dsp:sp modelId="{80EE4D14-2B7A-43FA-AF55-866679F94972}">
      <dsp:nvSpPr>
        <dsp:cNvPr id="0" name=""/>
        <dsp:cNvSpPr/>
      </dsp:nvSpPr>
      <dsp:spPr>
        <a:xfrm>
          <a:off x="1019418" y="2090434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Семасіологія (семантика)</a:t>
          </a:r>
          <a:endParaRPr lang="ru-UA" sz="2200" kern="1200" dirty="0"/>
        </a:p>
      </dsp:txBody>
      <dsp:txXfrm>
        <a:off x="1019418" y="2090434"/>
        <a:ext cx="2014302" cy="614116"/>
      </dsp:txXfrm>
    </dsp:sp>
    <dsp:sp modelId="{C392AACB-A37C-4A6F-9EEC-9ED7FAB98673}">
      <dsp:nvSpPr>
        <dsp:cNvPr id="0" name=""/>
        <dsp:cNvSpPr/>
      </dsp:nvSpPr>
      <dsp:spPr>
        <a:xfrm>
          <a:off x="1019418" y="2858080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етимологія</a:t>
          </a:r>
          <a:endParaRPr lang="ru-UA" sz="2200" kern="1200" dirty="0"/>
        </a:p>
      </dsp:txBody>
      <dsp:txXfrm>
        <a:off x="1019418" y="2858080"/>
        <a:ext cx="2014302" cy="614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mova.info/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://www.twirpx.com/file/232824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library.chnu.edu.ua/index.php?page=ua" TargetMode="External"/><Relationship Id="rId5" Type="http://schemas.openxmlformats.org/officeDocument/2006/relationships/hyperlink" Target="http://slovnyk.net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://www.ulif.org.ua/ulif/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3C5FC-8DE5-4C4F-8EEA-CE7B9E248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5107"/>
            <a:ext cx="7766936" cy="3073893"/>
          </a:xfrm>
        </p:spPr>
        <p:txBody>
          <a:bodyPr/>
          <a:lstStyle/>
          <a:p>
            <a:pPr>
              <a:tabLst>
                <a:tab pos="2969895" algn="ctr"/>
                <a:tab pos="5940425" algn="r"/>
              </a:tabLst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Українська лінгвістика </a:t>
            </a:r>
            <a:r>
              <a:rPr lang="en-US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XXI </a:t>
            </a: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сторіччя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B1B312-8F90-4A8C-AE6E-E170501F0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064" y="4041955"/>
            <a:ext cx="9060939" cy="109689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Викладач:</a:t>
            </a:r>
            <a:r>
              <a:rPr lang="uk-UA" sz="32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uk-UA" sz="32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Сабліна</a:t>
            </a:r>
            <a:r>
              <a:rPr lang="uk-UA" sz="3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Світлана Володимирівна, кандидат філологічних наук, доцент</a:t>
            </a:r>
            <a:endParaRPr lang="ru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C9985-BD1C-496E-B91A-A8D704D3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771" y="3834725"/>
            <a:ext cx="3394229" cy="3023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37AD6C-D054-4274-94E5-001228A0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25"/>
            <a:ext cx="5086905" cy="15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E9F0AE-F528-46D2-B380-DCA7D9A71887}"/>
              </a:ext>
            </a:extLst>
          </p:cNvPr>
          <p:cNvSpPr txBox="1"/>
          <p:nvPr/>
        </p:nvSpPr>
        <p:spPr>
          <a:xfrm>
            <a:off x="372863" y="643605"/>
            <a:ext cx="11070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РОЗДІЛ 2</a:t>
            </a:r>
          </a:p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</a:t>
            </a:r>
            <a:endParaRPr lang="ru-UA" sz="2800" i="1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1B35D-C125-440B-B2EC-F21C1153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5775">
            <a:off x="540506" y="2198936"/>
            <a:ext cx="1961970" cy="2608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38EE2-05E1-4C19-954E-D7BC1F6C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3613">
            <a:off x="1722130" y="4197577"/>
            <a:ext cx="1882205" cy="2436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9FF3A-E574-462C-9DD9-AF7FEBC63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047" y="2213222"/>
            <a:ext cx="1758980" cy="2556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94791-547C-4CAF-A893-DAA4A2CE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5434">
            <a:off x="4532507" y="3713334"/>
            <a:ext cx="2222384" cy="2894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4C0C6-70AC-4602-A338-CB51D15BE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504" y="2224140"/>
            <a:ext cx="1752600" cy="2609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A36494-9DF7-4216-BC0C-00AFC2A68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2211">
            <a:off x="9824226" y="2289261"/>
            <a:ext cx="1914525" cy="2857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69B155-A74A-4C2B-8D53-1839D4BCF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447" y="3826276"/>
            <a:ext cx="2153994" cy="30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E0B3-46CD-4803-A954-6A84BF9B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328474"/>
            <a:ext cx="4425330" cy="1775534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5 (змістовий модуль 5)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української етнолінгвістики та соціолінгвістики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6D07AD-B8BD-48F0-B037-13048AB2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386" y="156458"/>
            <a:ext cx="2051397" cy="30592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0435F47-3DC5-4E6B-9381-539BCACE0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474" y="2777069"/>
            <a:ext cx="4203388" cy="3752457"/>
          </a:xfrm>
        </p:spPr>
        <p:txBody>
          <a:bodyPr>
            <a:normAutofit lnSpcReduction="10000"/>
          </a:bodyPr>
          <a:lstStyle/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Соціолінгвістичні та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етнолінгвістичні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підходи до вивчення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мовних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явищ.</a:t>
            </a:r>
            <a:endParaRPr lang="uk-UA" sz="9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Культурологічні та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підходи до вивчення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мовних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явищ. Етнолінгвістика як міждисциплінарна наука.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одиниці в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етнолінгвістичному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контексті. Національна мова. Ідіолект. Культура. Сучасна українська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етнолінгводидактика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джерела постання соціолінгвістики як науки. Соціолінгвістика як наукова дисципліна.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терміни і поняття соціолінгвістики.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соціолінгвістика: стан і перспективи розвитку.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політика в УРСР і пострадянській Україні.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ситуація в Україні та особливості її дослідження. 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A8C5A-A774-4278-962E-6E523A984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5795">
            <a:off x="5363869" y="3920070"/>
            <a:ext cx="1835920" cy="2545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18D89C-57D3-416C-BFC2-40B7504D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8172">
            <a:off x="7382866" y="2566055"/>
            <a:ext cx="2576957" cy="36813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3DB04E-45A6-475D-8F9C-FCDF71337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9849">
            <a:off x="9495621" y="1850753"/>
            <a:ext cx="2287401" cy="3324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969CF-EBB9-4B17-8A93-5285BE47C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119" y="181694"/>
            <a:ext cx="1838325" cy="2486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A2A316-658C-40DE-A6F2-116099103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780" y="148525"/>
            <a:ext cx="2568248" cy="19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C078B-F8DD-45A4-AB77-7B0CFD43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650"/>
            <a:ext cx="4434207" cy="1278466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6 (змістовий модуль 6)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967B36-154F-4BC9-81FF-DE650B3B5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7398" y="4455064"/>
            <a:ext cx="2390775" cy="19145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4BBA22-D526-49A2-AC74-B00709A12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19922"/>
            <a:ext cx="4434207" cy="4856086"/>
          </a:xfrm>
        </p:spPr>
        <p:txBody>
          <a:bodyPr>
            <a:normAutofit/>
          </a:bodyPr>
          <a:lstStyle/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Проблеми когнітивної лінгвістики. 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Предмет, об'єкт, виділення когнітивної лінгвістики як мовознавчого напряму. Завдання, принципи й сучасні напрями когнітивної лінгвістики.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категоризації в когнітивній лінгвістиці.  Принципи і проблеми когнітивної семантики.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концепту в сучасній лінгвістиці. Методика концептуального аналізу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244F34-FC45-4D27-91F2-5C676A33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07" y="181992"/>
            <a:ext cx="1790700" cy="255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1F8FE2-B91E-4362-A7D7-F22C8D1B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0" y="3624544"/>
            <a:ext cx="1943122" cy="2745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6DE075-BADE-4091-8755-E4DB4CE3A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24" y="249314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0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F6DE2-C325-44B7-BBB8-B74997F5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71022"/>
            <a:ext cx="4398697" cy="1731146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7 (змістовий модуль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Проблеми комунікативної лінгвістики й прагматики. </a:t>
            </a:r>
            <a:b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Теорія комунікативних актів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459E20-BDA8-4D3E-8E80-33826F032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862" y="217680"/>
            <a:ext cx="1945884" cy="302693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24A017E-FB24-4858-892D-B7F37C82D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29" y="1731146"/>
            <a:ext cx="4167312" cy="4310215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організації лінгвістичної прагматики як нового напрямку досліджень живої природної мови.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Специфіка термінологічного апарату комунікативної лінгвістики і прагматики.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Теорія комунікативних актів.  Основні напрацювання в галузі теорії мовленнєвих актів, комунікативної прагматики,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дискурсології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Дискурсологія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суміжні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дисциплін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Комунікативні стратегії і тактики.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573BE-BC9D-4695-88E2-36440B4A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679">
            <a:off x="9066365" y="3378954"/>
            <a:ext cx="2299535" cy="3452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A6BDD-23DD-48AF-80E1-431DF3C2A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11" y="390401"/>
            <a:ext cx="2556768" cy="37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CDC3B-C145-4263-BC25-951BF5C3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328474"/>
            <a:ext cx="4407575" cy="1669002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8. (змістовий модуль 8)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Визначальні тенденції розвитку сучасної прикладної лінгвістики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54B6B2-46D6-4D82-AD0C-ECFA34189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9522" y="328474"/>
            <a:ext cx="1790700" cy="25431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C19DBEC-5CF1-49FA-A7D1-0DFCC79B1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186" y="2494625"/>
            <a:ext cx="4327676" cy="3728622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Прикладні напрями комп’ютерної лінгвістики. Комп’ютерна лексикографія.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Прикладний аспект термінознавства.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Корпусна лінгвістика.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Прикладне спрямування перекладознавства.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Прикладне спрямування психолінгвістики.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Судова (кримінальна) лінгвістика.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Прикладне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значення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розробки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проблем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комунікативного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впливу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(н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ейролінгвістичне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програмування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149A5-F689-4DAC-B3A1-75F90D57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89" y="960453"/>
            <a:ext cx="1905000" cy="2628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1F3C4-BF27-47C8-AB98-8313CEE7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466" y="2208598"/>
            <a:ext cx="2439601" cy="3555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857A33-EFD3-44AD-B8E0-DF7DCA9F9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57" y="142524"/>
            <a:ext cx="2181411" cy="3137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328606-3F9E-4A0E-9938-1A266D53B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722" y="3843828"/>
            <a:ext cx="1999249" cy="2871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759E15-8048-4AC1-95A0-CB4E1FFF3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955" y="3723628"/>
            <a:ext cx="2088656" cy="31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E3D3F-599B-4041-8D0C-CE79BCD4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72010" cy="3580660"/>
          </a:xfrm>
        </p:spPr>
        <p:txBody>
          <a:bodyPr/>
          <a:lstStyle/>
          <a:p>
            <a:pPr algn="ctr"/>
            <a:r>
              <a:rPr lang="uk-UA" dirty="0"/>
              <a:t>Запрошую на курс</a:t>
            </a:r>
            <a:br>
              <a:rPr lang="uk-UA" dirty="0"/>
            </a:br>
            <a:r>
              <a:rPr lang="uk-UA" dirty="0"/>
              <a:t>Буде цікаво!</a:t>
            </a:r>
            <a:endParaRPr lang="ru-UA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013937"/>
                  </p:ext>
                </p:extLst>
              </p:nvPr>
            </p:nvGraphicFramePr>
            <p:xfrm>
              <a:off x="671859" y="3082883"/>
              <a:ext cx="2574291" cy="35330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74291" cy="3533083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859" y="3082883"/>
                <a:ext cx="2574291" cy="353308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B6275-7AB1-4C73-9368-DE773284E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10" y="2397328"/>
            <a:ext cx="4288378" cy="32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BEE02-E1F3-40A3-8642-FD25EA1D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вивчення навчальної дисципліни «Українська лінгвістика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XXI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сторіччя» </a:t>
            </a:r>
            <a:endParaRPr lang="ru-UA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7979511"/>
                  </p:ext>
                </p:extLst>
              </p:nvPr>
            </p:nvGraphicFramePr>
            <p:xfrm>
              <a:off x="4792653" y="243162"/>
              <a:ext cx="6091863" cy="567304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91863" cy="5673048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3665715" ay="455021" az="8065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9675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2653" y="243162"/>
                <a:ext cx="6091863" cy="567304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Текст 3">
            <a:extLst>
              <a:ext uri="{FF2B5EF4-FFF2-40B4-BE49-F238E27FC236}">
                <a16:creationId xmlns:a16="http://schemas.microsoft.com/office/drawing/2014/main" id="{963D99F1-EFB5-4BEE-AA7F-B2A20622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5199210" cy="3855379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ознайомлення студентів із найновішими досягненнями й проблемами різних галузей сучасної  української    філології:  лексики й термінології,  ономастики й діалектології,  словотвору,  морфології, синтаксису, стилістики, етнолінгвістики, галузей прикладної лінгвістики, </a:t>
            </a:r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соціолінгвістики </a:t>
            </a:r>
            <a:r>
              <a:rPr lang="uk-UA" sz="2400" dirty="0"/>
              <a:t>у межах </a:t>
            </a:r>
            <a:r>
              <a:rPr lang="uk-UA" sz="2400" dirty="0">
                <a:solidFill>
                  <a:srgbClr val="FFFF00"/>
                </a:solidFill>
              </a:rPr>
              <a:t>генетичної, таксономічної  та </a:t>
            </a:r>
            <a:r>
              <a:rPr lang="uk-UA" sz="2400" dirty="0" err="1">
                <a:solidFill>
                  <a:srgbClr val="FFFF00"/>
                </a:solidFill>
              </a:rPr>
              <a:t>антропоцентричної</a:t>
            </a:r>
            <a:r>
              <a:rPr lang="uk-UA" sz="2400" dirty="0">
                <a:solidFill>
                  <a:srgbClr val="FFFF00"/>
                </a:solidFill>
              </a:rPr>
              <a:t> парадигм. 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43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2CB34-CDA0-4761-A0F3-FEF99BD9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3E94D-2818-40DB-89C6-A0B75D1EFB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Жайворонок Н.В. Українська етнолінгвістика: Нариси: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посіб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студентів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Київ : Довіра, 2007. 262 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  Сучасні лінгвістичні теорії:  Монографія. Вид. 2-ге,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Донецьк : ТОВ „Юго-Восток,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Лтд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2007. 219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Селіванова О. Актуальні напрями сучасної лінгвістики  (аналітичний огляд). Київ : Вид– во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фітосоціологічного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центру, 1999.  148с.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Селіванова О.О.  Сучасна лінгвістика:  напрями та проблеми:  підручник.   Полтава : Довкілля-К, 2008. 712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Українська мова:  Енциклопедія.  Київ 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енцикл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2002. 752с.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tabLst>
                <a:tab pos="3895725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509DF-D734-4E00-B3F4-A2126F11E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0084">
            <a:off x="6705133" y="499182"/>
            <a:ext cx="2686050" cy="3810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F9AF41B-7F4F-4A52-BC43-BC899FBEE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8217">
            <a:off x="4740676" y="1335031"/>
            <a:ext cx="2299316" cy="2807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D616A3-E54C-4A2D-909C-56340B46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38" y="3712999"/>
            <a:ext cx="2095500" cy="2962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B6EB0-9368-48CD-A8DE-54F2EC93C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9335">
            <a:off x="9180973" y="2593759"/>
            <a:ext cx="2578576" cy="40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B59BF-2C63-4646-B24E-8F1591FD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4186"/>
            <a:ext cx="3854528" cy="807868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Інформаційні джерела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168D65-CA4C-4996-84E4-A80053925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20" y="1502229"/>
            <a:ext cx="3578356" cy="5151585"/>
          </a:xfrm>
        </p:spPr>
        <p:txBody>
          <a:bodyPr>
            <a:normAutofit fontScale="40000" lnSpcReduction="20000"/>
          </a:bodyPr>
          <a:lstStyle/>
          <a:p>
            <a:pPr fontAlgn="base" hangingPunct="0">
              <a:tabLst>
                <a:tab pos="3895725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Сучасні проблеми мовознавства. Збірник наукових праць.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http://www.nbuv.gov.ua/portal/soc_gum/spml/index.html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Теоретичні проблеми сучасного мовознавства: пошук дослідницьких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http://philology.kiev.ua/Lingur/index.htm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Наукові журнали «Сучасні проблеми мовознавства та літературознавства».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http://naukainform.kpi.ua/Lists/List15/DispForm.aspx?ID=640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Селіванова О. Актуальні напрями сучасної лінгвістики  (аналітичний огляд). К.: Вид– во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фітосоціологічного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центру, 1999.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http://www.selivanova.net/ru/publications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  Сучасні лінгвістичні теорії:  Монографія. –  Вид. 2-ге,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– Донецьк: ТОВ „Юго-Восток,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Лтд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2007.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http://www.twirpx.com/file/599768/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6.Парадигмально-категорійні основи прикладної лінгвістики : Монографія.  Вінниця : «ТОВ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Нілан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-ЛТД», 2015. 472 с.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https://www.ulif.org.ua/system/files/prikladna_mono_2015.pdf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Удовиченко Г.М. Загальне мовознавство. Історія лінгвістичних учень.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http://www.twirpx.com/file/232824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Лінгвістичний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портал MOVA.info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http://www.mova.info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лінгвістичний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портал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http://www.ulif.org.ua/ulif/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Портал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http://slovnyk.net/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Підписки на електронні копії періодичних видань.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https://dyvoslovo.com.ua/; http://www1.nas.gov.ua/INSTITUTES/IUM/ELIBRARY/UKRAJINSKA-MOVA/Pages/default.aspx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12.Доступ до електронних архівів і баз даних, що містить інформацію з питань українського синтаксису.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http://library.chnu.edu.ua/index.php?page=ua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13. Інститут української мови.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http://www1.nas.gov.ua/institutes/ium/Pages/default.aspx.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93F82A-CD5D-4C89-880C-D60B13EAF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392" y="608120"/>
            <a:ext cx="2143125" cy="2143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04389-985F-430E-9D18-9C309947D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866" y="5161764"/>
            <a:ext cx="5295900" cy="866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6C8B8-FE6A-4907-BD69-F5F0675E6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609" y="269243"/>
            <a:ext cx="3067050" cy="4324350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FE69F9C2-39B3-4AC3-8768-7F1959F2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204186"/>
            <a:ext cx="6754205" cy="5837175"/>
          </a:xfrm>
        </p:spPr>
        <p:txBody>
          <a:bodyPr/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E03E02-E5AE-4AE0-89FE-3E9C6F8BA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7138" y="3027285"/>
            <a:ext cx="2464862" cy="38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36643-23DE-4432-94A7-89AA99E0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 навчальної дисципліни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06899-9F3D-4AB5-9844-263CE32D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РОЗДІЛ 1. Основні етапи розвитку українського мовознавства</a:t>
            </a: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українського мовознавства в межах генетичної й таксономічної  парадигм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BF135-E6A4-4DF3-9B88-79E4E8AF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639" y="120713"/>
            <a:ext cx="2551877" cy="4079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C2CD3-BC68-4124-BD1F-5EA3ED63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6" y="4410326"/>
            <a:ext cx="1714500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2DBD2A-6A56-4546-A0B2-C902C4F99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183" y="3272273"/>
            <a:ext cx="2678624" cy="3466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C0B5E9-14F9-4FA3-BF40-493582024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758" y="3841932"/>
            <a:ext cx="2945620" cy="25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9E87-C03F-4A34-9D80-0B90C9A9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2963"/>
            <a:ext cx="3854528" cy="248410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1 (змістовий модуль 1)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 Narrow" panose="020B0606020202030204" pitchFamily="34" charset="0"/>
              </a:rPr>
              <a:t>Основні етапи розвитку українського мовознавства.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Досягнення й проблеми українського мовознавства на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поч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. ХХІ століття.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D264E3-976B-403B-8783-5BE1A6BC4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0085" y="316220"/>
            <a:ext cx="2766687" cy="454265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B93703-737E-4E93-8B58-5920E84AD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і завдання курсу „Актуальні питання сучасної філології». Зв'язок курсу з іншими дисциплінами.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етапи розвитку українського мовознавства. Розвиток українського мовознавства ХІХ століття.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Досягнення й проблеми сучасного українського мовознавства.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9AD3D-EFE1-4434-AB43-032565F4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453" y="292963"/>
            <a:ext cx="2548349" cy="37467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5BA4A-741B-44E3-A8EB-52BF86AC3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587" y="2984969"/>
            <a:ext cx="2646838" cy="3977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7C6E83-B2B2-4D1A-8161-FA067E994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429" y="3079729"/>
            <a:ext cx="2790373" cy="378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900C3F-EE74-475E-93A7-4CDAC4D7F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787" y="73072"/>
            <a:ext cx="2061651" cy="26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AE4E4-BE7E-4C0B-9BF6-75EC1430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9596"/>
            <a:ext cx="3854528" cy="2457474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2 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(змістовий модуль 2)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сучасної лексикології, фразеології, термінознавства, лексикографії, семасіології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92B52C5-30FF-4313-9A0E-6AE03F4D6C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71533"/>
              </p:ext>
            </p:extLst>
          </p:nvPr>
        </p:nvGraphicFramePr>
        <p:xfrm>
          <a:off x="4696287" y="479395"/>
          <a:ext cx="3036163" cy="556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E7C8B28-B0D5-440C-864B-4368E0BF8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3761335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  <a:tabLst>
                <a:tab pos="18034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Лексикологія як розділ мовознавства про словниковий склад мови. Головні поняття лексикології, фразеології, термінознавства, лексикографії, семасіології. Розділи лексикології, фразеології, термінознавства, лексикографії, семасіології.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Головні досягнення і  напрямки розвитку аналізованих напрямків мовознавства. Українська зіставна лексикологія;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і перспективи української термінології.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Напрями розвитку сучасної ономастики. Сучасні принципи і методи опису лексичного і фразеологічного значення слова.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Здобутки й напрями розвитку української фразеології.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372F4-3D64-4757-9A20-3490640B7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3360">
            <a:off x="7512549" y="184199"/>
            <a:ext cx="2043907" cy="3096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17830-E6F3-4CE9-B727-B45C96D44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96374">
            <a:off x="9312127" y="705890"/>
            <a:ext cx="2367671" cy="33916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BFC153-E631-4FC0-98E5-5636AD78C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0993" y="3429000"/>
            <a:ext cx="2316361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DCB85-CCB4-4BC8-8A1D-C62436DB7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5017" y="4074713"/>
            <a:ext cx="190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D4388-0FD3-4791-A7BE-01D895A6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310718"/>
            <a:ext cx="4363186" cy="1970843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 (змістовий модуль 3)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галузях діалектології, 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дериватології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та граматики. 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CA35C-0716-4CD5-BC92-9C03054B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69504">
            <a:off x="5059902" y="200009"/>
            <a:ext cx="2588123" cy="37476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6FDC75-4AAC-49D7-A2E6-78F77E08B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21" y="2396971"/>
            <a:ext cx="4513541" cy="4150311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 й напрями досліджень сучасної діалектології.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дериватологічні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та їх актуальні напрями.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функційної морфології. Функції морфологічних одиниць і категорій, первинні та вторинні функції морфологічних форм. Ономасіологічні дослідження частин мови.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Функційний синтаксис. Комунікативний синтаксис. Аспекти дослідження синтаксису української мови. Нове у вивченні синтаксичних одиниць. Досягнення і перспективи комунікативного синтаксису. Проблеми когнітивного синтаксису. Основні напрями дослідження синтаксичних одиниць.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E9834D-8F07-4D4B-B3D2-639470C0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6836">
            <a:off x="9443607" y="354403"/>
            <a:ext cx="2404480" cy="3268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61D6D-AD7A-4133-ABB4-D4E7FB03F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3644">
            <a:off x="9325246" y="3008436"/>
            <a:ext cx="2311872" cy="3261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AC13D-4A41-4581-BDDD-2BED802F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37" y="1988714"/>
            <a:ext cx="2259668" cy="3189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9B31A9-A9F1-424F-BE62-18AA4FD3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180" y="2915146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AB346-1E35-4496-8675-35CF36F2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4.(змістовий модуль 4)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Зіставні й </a:t>
            </a:r>
            <a:r>
              <a:rPr lang="uk-UA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типологійні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1F5B02-9876-4A93-8D11-A2C813C6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092" y="936963"/>
            <a:ext cx="1724025" cy="26574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49B96E2-9E8A-48CC-B6BA-67B0B713E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та проблеми історії української мови. 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можливості, методи та напрями вивчення пам’яткового фонду української мови.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зіставно-типологійні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46DD8-82E5-4142-8D3B-1FF5CADB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79" y="319596"/>
            <a:ext cx="3817621" cy="1946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5C88EE-E352-427B-951D-4839CF5C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59" y="367243"/>
            <a:ext cx="1895475" cy="2409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234FE5-051D-49B1-81B2-B0530E908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582" y="3666478"/>
            <a:ext cx="2387731" cy="3191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3BF39A-3485-4A3C-A842-B21791276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73" y="2656128"/>
            <a:ext cx="2961918" cy="3872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CDAAEB-841D-44ED-98A9-0816AB9E3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306" y="3750723"/>
            <a:ext cx="18859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62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367</TotalTime>
  <Words>958</Words>
  <Application>Microsoft Office PowerPoint</Application>
  <PresentationFormat>Широкоэкранный</PresentationFormat>
  <Paragraphs>80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Arial Narrow</vt:lpstr>
      <vt:lpstr>Book Antiqua</vt:lpstr>
      <vt:lpstr>Calibri</vt:lpstr>
      <vt:lpstr>Cambria</vt:lpstr>
      <vt:lpstr>MS Mincho</vt:lpstr>
      <vt:lpstr>Tahoma</vt:lpstr>
      <vt:lpstr>Times New Roman</vt:lpstr>
      <vt:lpstr>Trebuchet MS</vt:lpstr>
      <vt:lpstr>Wingdings 3</vt:lpstr>
      <vt:lpstr>Аспект</vt:lpstr>
      <vt:lpstr>        Українська лінгвістика XXI сторіччя</vt:lpstr>
      <vt:lpstr>Метою вивчення навчальної дисципліни «Українська лінгвістика XXI сторіччя» </vt:lpstr>
      <vt:lpstr>література</vt:lpstr>
      <vt:lpstr>Інформаційні джерела</vt:lpstr>
      <vt:lpstr>Програма навчальної дисципліни</vt:lpstr>
      <vt:lpstr>ТЕМА 1 (змістовий модуль 1) Основні етапи розвитку українського мовознавства. Досягнення й проблеми українського мовознавства на поч. ХХІ століття. </vt:lpstr>
      <vt:lpstr>ТЕМА 2  (змістовий модуль 2)  Досягнення й проблеми в галузі сучасної лексикології, фразеології, термінознавства, лексикографії, семасіології. </vt:lpstr>
      <vt:lpstr>ТЕМА 3. (змістовий модуль 3)  Досягнення й проблеми в галузях діалектології,  дериватології  та граматики.  </vt:lpstr>
      <vt:lpstr>ТЕМА 4.(змістовий модуль 4) Зіставні й типологійні дослідження в історії української мови.   </vt:lpstr>
      <vt:lpstr>Презентация PowerPoint</vt:lpstr>
      <vt:lpstr>ТЕМА 5 (змістовий модуль 5)  Досягнення й проблеми в галузі української етнолінгвістики та соціолінгвістики </vt:lpstr>
      <vt:lpstr>ТЕМА 6 (змістовий модуль 6)  Зміна наукових парадигм у сучасній українській лінгвістиці. </vt:lpstr>
      <vt:lpstr>ТЕМА 7 (змістовий модуль 7) Проблеми комунікативної лінгвістики й прагматики.   Теорія комунікативних актів </vt:lpstr>
      <vt:lpstr>ТЕМА 8. (змістовий модуль 8) Визначальні тенденції розвитку сучасної прикладної лінгвістики </vt:lpstr>
      <vt:lpstr>Запрошую на курс Буде цікаво!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АКТУАЛЬНІ ПИТАННЯ СУЧАСНОЇ ФІЛОЛОГІЇ</dc:title>
  <dc:creator>admin</dc:creator>
  <cp:lastModifiedBy>admin</cp:lastModifiedBy>
  <cp:revision>21</cp:revision>
  <dcterms:created xsi:type="dcterms:W3CDTF">2021-01-17T17:35:43Z</dcterms:created>
  <dcterms:modified xsi:type="dcterms:W3CDTF">2025-11-17T09:58:33Z</dcterms:modified>
</cp:coreProperties>
</file>