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3" r:id="rId6"/>
    <p:sldId id="264" r:id="rId7"/>
    <p:sldId id="265"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17.09.2022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17.09.2022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17.09.2022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17.09.2022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17.09.2022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Оцінювання рівня використання ресурсів підприємства.</a:t>
            </a:r>
            <a:br>
              <a:rPr lang="uk-UA" sz="3200" dirty="0" smtClean="0"/>
            </a:br>
            <a:r>
              <a:rPr lang="uk-UA" sz="3200" dirty="0" smtClean="0"/>
              <a:t>2. Резерви та шляхи зростання ефективності управління використанням ресурсів підприємства.</a:t>
            </a:r>
            <a:br>
              <a:rPr lang="uk-UA" sz="3200" dirty="0" smtClean="0"/>
            </a:br>
            <a:r>
              <a:rPr lang="uk-UA" sz="3200" dirty="0" smtClean="0"/>
              <a:t>3. Інформаційне забезпечення оцінювання та прогнозування удосконалення управління використанням ресурсів на підприємстві</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7. </a:t>
            </a:r>
            <a:r>
              <a:rPr lang="uk-UA" b="1" dirty="0" smtClean="0"/>
              <a:t>Удосконалення управління використанням ресурсів на підприємстві</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55000" lnSpcReduction="20000"/>
          </a:bodyPr>
          <a:lstStyle/>
          <a:p>
            <a:pPr indent="0" algn="ctr">
              <a:spcAft>
                <a:spcPts val="0"/>
              </a:spcAft>
              <a:buNone/>
            </a:pPr>
            <a:r>
              <a:rPr lang="uk-UA" b="1" dirty="0" smtClean="0">
                <a:latin typeface="Times New Roman"/>
                <a:ea typeface="Times New Roman"/>
              </a:rPr>
              <a:t>Ефективність діяльності підприємства є прямим наслідком рівня використання його ресурсів та відображається у наступних аспектах і результатах діяльності підприємства: ліквідність; довгострокова платоспроможність; рентабельність; становище на ринку цінних паперів.</a:t>
            </a:r>
          </a:p>
          <a:p>
            <a:pPr indent="0" algn="ctr">
              <a:spcAft>
                <a:spcPts val="0"/>
              </a:spcAft>
              <a:buNone/>
            </a:pPr>
            <a:endParaRPr lang="uk-UA" b="1" dirty="0" smtClean="0">
              <a:latin typeface="Times New Roman"/>
              <a:ea typeface="Times New Roman"/>
            </a:endParaRPr>
          </a:p>
          <a:p>
            <a:pPr indent="0" algn="ctr">
              <a:spcAft>
                <a:spcPts val="0"/>
              </a:spcAft>
              <a:buNone/>
            </a:pPr>
            <a:r>
              <a:rPr lang="uk-UA" b="1" dirty="0" smtClean="0">
                <a:latin typeface="Times New Roman"/>
                <a:ea typeface="Times New Roman"/>
              </a:rPr>
              <a:t>Оцінювання стану використання ресурсів підприємства здійснюється за допомогою таких узагальнюючих показників, які відображають прибутковість використовуваного капіталу:</a:t>
            </a:r>
          </a:p>
          <a:p>
            <a:pPr indent="0" algn="just">
              <a:spcAft>
                <a:spcPts val="0"/>
              </a:spcAft>
              <a:buNone/>
            </a:pPr>
            <a:r>
              <a:rPr lang="uk-UA" dirty="0" smtClean="0">
                <a:latin typeface="Times New Roman"/>
                <a:ea typeface="Times New Roman"/>
              </a:rPr>
              <a:t>- річна норма прибутку на вкладений капітал (визначається як різниця річного доходу і річних витрат фірми для створення і реалізації продукту, поділеного на величину вкладеного капіталу);</a:t>
            </a:r>
          </a:p>
          <a:p>
            <a:pPr indent="0" algn="just">
              <a:spcAft>
                <a:spcPts val="0"/>
              </a:spcAft>
              <a:buNone/>
            </a:pPr>
            <a:r>
              <a:rPr lang="uk-UA" dirty="0" smtClean="0">
                <a:latin typeface="Times New Roman"/>
                <a:ea typeface="Times New Roman"/>
              </a:rPr>
              <a:t>- рентабельність (норма прибутку) власного капіталу фірми (визначається шляхом ділення чистого прибутку фірми за певний календарний період до величини власного капіталу фірми);</a:t>
            </a:r>
          </a:p>
          <a:p>
            <a:pPr indent="0" algn="just">
              <a:spcAft>
                <a:spcPts val="0"/>
              </a:spcAft>
              <a:buNone/>
            </a:pPr>
            <a:r>
              <a:rPr lang="uk-UA" dirty="0" smtClean="0">
                <a:latin typeface="Times New Roman"/>
                <a:ea typeface="Times New Roman"/>
              </a:rPr>
              <a:t>- рентабельність власного капіталу фірми за балансом у певному календарному періоді (визначається діленням чистого прибутку фірми до суми власного капіталу, резервного фонду фірми та перенесеного на баланс прибутку за мінусом перенесеного на баланс збитку);</a:t>
            </a:r>
          </a:p>
          <a:p>
            <a:pPr indent="0" algn="just">
              <a:spcAft>
                <a:spcPts val="0"/>
              </a:spcAft>
              <a:buNone/>
            </a:pPr>
            <a:r>
              <a:rPr lang="uk-UA" dirty="0" smtClean="0">
                <a:latin typeface="Times New Roman"/>
                <a:ea typeface="Times New Roman"/>
              </a:rPr>
              <a:t>- рентабельність сумарного капіталу фірми в певний календарний період (визначається шляхом ділення чистого прибутку фірми в певний календарний період за мінусом сплачених процентів на позичковий капітал до суми власного і позичкового капіталу, резервного фонду фірми та перенесеного на баланс прибутку за мінусом перенесеного на баланс збитку).</a:t>
            </a:r>
          </a:p>
          <a:p>
            <a:pPr indent="0" algn="just">
              <a:spcAft>
                <a:spcPts val="0"/>
              </a:spcAft>
              <a:buNone/>
            </a:pPr>
            <a:endParaRPr lang="uk-UA" dirty="0" smtClean="0">
              <a:latin typeface="Times New Roman"/>
              <a:ea typeface="Times New Roman"/>
            </a:endParaRPr>
          </a:p>
          <a:p>
            <a:pPr lvl="1" algn="just">
              <a:buSzPts val="1000"/>
              <a:buFont typeface="Courier New"/>
              <a:buChar char="o"/>
              <a:tabLst>
                <a:tab pos="540385" algn="l"/>
                <a:tab pos="914400" algn="l"/>
              </a:tabLst>
            </a:pPr>
            <a:endParaRPr lang="uk-UA" dirty="0" smtClean="0">
              <a:latin typeface="Times New Roman"/>
              <a:ea typeface="Times New Roman"/>
              <a:cs typeface="Times New Roman"/>
            </a:endParaRPr>
          </a:p>
          <a:p>
            <a:pPr lvl="1" algn="just">
              <a:buSzPts val="1000"/>
              <a:buFont typeface="Courier New"/>
              <a:buChar char="o"/>
              <a:tabLst>
                <a:tab pos="540385" algn="l"/>
                <a:tab pos="914400" algn="l"/>
              </a:tabLst>
            </a:pPr>
            <a:endParaRPr lang="ru-RU" sz="1800" dirty="0">
              <a:latin typeface="Times New Roman"/>
              <a:ea typeface="Times New Roman"/>
              <a:cs typeface="Times New Roman"/>
            </a:endParaRPr>
          </a:p>
        </p:txBody>
      </p:sp>
    </p:spTree>
    <p:extLst>
      <p:ext uri="{BB962C8B-B14F-4D97-AF65-F5344CB8AC3E}">
        <p14:creationId xmlns:p14="http://schemas.microsoft.com/office/powerpoint/2010/main" val="3440902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indent="0" algn="ctr">
              <a:spcAft>
                <a:spcPts val="0"/>
              </a:spcAft>
              <a:buNone/>
            </a:pPr>
            <a:r>
              <a:rPr lang="uk-UA" sz="2500" b="1" dirty="0">
                <a:latin typeface="Times New Roman"/>
                <a:ea typeface="Times New Roman"/>
              </a:rPr>
              <a:t>Удосконалення управління ресурсами підприємства передбачає:</a:t>
            </a:r>
          </a:p>
          <a:p>
            <a:pPr indent="0" algn="just">
              <a:spcAft>
                <a:spcPts val="0"/>
              </a:spcAft>
              <a:buNone/>
            </a:pPr>
            <a:r>
              <a:rPr lang="uk-UA" sz="2500" dirty="0">
                <a:latin typeface="Times New Roman"/>
                <a:ea typeface="Times New Roman"/>
              </a:rPr>
              <a:t>- визначення необхідного обсягу ресурсів (на основі аналізу зовнішнього і внутрішнього середовища підприємства та формування його виробничого потенціалу);</a:t>
            </a:r>
          </a:p>
          <a:p>
            <a:pPr indent="0" algn="just">
              <a:spcAft>
                <a:spcPts val="0"/>
              </a:spcAft>
              <a:buNone/>
            </a:pPr>
            <a:r>
              <a:rPr lang="uk-UA" sz="2500" dirty="0">
                <a:latin typeface="Times New Roman"/>
                <a:ea typeface="Times New Roman"/>
              </a:rPr>
              <a:t>- визначення ефективності використання ресурсів і його відображення у показниках прибутковості та фінансового стану підприємства; розробку шляхів підвищення ефективності використання ресурсів.</a:t>
            </a:r>
          </a:p>
          <a:p>
            <a:pPr indent="0" algn="ctr">
              <a:spcAft>
                <a:spcPts val="0"/>
              </a:spcAft>
              <a:buNone/>
            </a:pPr>
            <a:endParaRPr lang="uk-UA" sz="2500" b="1" dirty="0" smtClean="0">
              <a:latin typeface="Times New Roman"/>
              <a:ea typeface="Times New Roman"/>
            </a:endParaRPr>
          </a:p>
          <a:p>
            <a:pPr indent="0" algn="ctr">
              <a:spcAft>
                <a:spcPts val="0"/>
              </a:spcAft>
              <a:buNone/>
            </a:pPr>
            <a:r>
              <a:rPr lang="uk-UA" sz="2500" b="1" dirty="0" smtClean="0">
                <a:latin typeface="Times New Roman"/>
                <a:ea typeface="Times New Roman"/>
              </a:rPr>
              <a:t>Практика </a:t>
            </a:r>
            <a:r>
              <a:rPr lang="uk-UA" sz="2500" b="1" dirty="0">
                <a:latin typeface="Times New Roman"/>
                <a:ea typeface="Times New Roman"/>
              </a:rPr>
              <a:t>управління ресурсами вітчизняних та зарубіжних підприємств дозволяє узагальнити такі шляхи підвищення ефективності управління  використанням ресурсів:</a:t>
            </a:r>
          </a:p>
          <a:p>
            <a:pPr indent="0" algn="just">
              <a:spcAft>
                <a:spcPts val="0"/>
              </a:spcAft>
              <a:buNone/>
            </a:pPr>
            <a:r>
              <a:rPr lang="uk-UA" sz="2500" b="1" dirty="0" smtClean="0">
                <a:latin typeface="Times New Roman"/>
                <a:ea typeface="Times New Roman"/>
              </a:rPr>
              <a:t>1. Формування </a:t>
            </a:r>
            <a:r>
              <a:rPr lang="uk-UA" sz="2500" b="1" dirty="0">
                <a:latin typeface="Times New Roman"/>
                <a:ea typeface="Times New Roman"/>
              </a:rPr>
              <a:t>та використання виробничих фондів (основних засобів та обігових коштів):</a:t>
            </a:r>
          </a:p>
          <a:p>
            <a:pPr indent="0" algn="just">
              <a:spcAft>
                <a:spcPts val="0"/>
              </a:spcAft>
              <a:buNone/>
            </a:pPr>
            <a:r>
              <a:rPr lang="uk-UA" sz="2500" dirty="0" smtClean="0">
                <a:latin typeface="Times New Roman"/>
                <a:ea typeface="Times New Roman"/>
              </a:rPr>
              <a:t>- оптимальне </a:t>
            </a:r>
            <a:r>
              <a:rPr lang="uk-UA" sz="2500" dirty="0">
                <a:latin typeface="Times New Roman"/>
                <a:ea typeface="Times New Roman"/>
              </a:rPr>
              <a:t>формування майна та виробничих фондів підприємства, використання вигідних для підприємства джерел придбання та використання майна (реалізація зайвого майна), оренда споруд та приміщень, оперативна та фінансова оренда (лізинг) основних засобів, застосування сучасних методів і порядку здійснення індексації та амортизації основних фондів і нематеріальних активів;</a:t>
            </a:r>
          </a:p>
          <a:p>
            <a:pPr indent="0" algn="just">
              <a:spcAft>
                <a:spcPts val="0"/>
              </a:spcAft>
              <a:buNone/>
            </a:pPr>
            <a:r>
              <a:rPr lang="uk-UA" sz="2500" dirty="0" smtClean="0">
                <a:latin typeface="Times New Roman"/>
                <a:ea typeface="Times New Roman"/>
              </a:rPr>
              <a:t>- застосування </a:t>
            </a:r>
            <a:r>
              <a:rPr lang="uk-UA" sz="2500" dirty="0">
                <a:latin typeface="Times New Roman"/>
                <a:ea typeface="Times New Roman"/>
              </a:rPr>
              <a:t>державного контракту і державного замовлення, функціонування товарних бірж, укладання товарних та ф’ючерсних контрактів;</a:t>
            </a:r>
          </a:p>
          <a:p>
            <a:pPr indent="0" algn="just">
              <a:spcAft>
                <a:spcPts val="0"/>
              </a:spcAft>
              <a:buNone/>
            </a:pPr>
            <a:r>
              <a:rPr lang="uk-UA" sz="2500" dirty="0" smtClean="0">
                <a:latin typeface="Times New Roman"/>
                <a:ea typeface="Times New Roman"/>
              </a:rPr>
              <a:t>- застосування </a:t>
            </a:r>
            <a:r>
              <a:rPr lang="uk-UA" sz="2500" dirty="0">
                <a:latin typeface="Times New Roman"/>
                <a:ea typeface="Times New Roman"/>
              </a:rPr>
              <a:t>сучасних методів обліку матеріальних витрат при формуванні та обліку обігових коштів, використання оптимальних методів визначення потреби у виробничих фондах і ресурсах, визначення </a:t>
            </a:r>
            <a:r>
              <a:rPr lang="uk-UA" sz="2500" dirty="0" err="1">
                <a:latin typeface="Times New Roman"/>
                <a:ea typeface="Times New Roman"/>
              </a:rPr>
              <a:t>найекономічнішого</a:t>
            </a:r>
            <a:r>
              <a:rPr lang="uk-UA" sz="2500" dirty="0">
                <a:latin typeface="Times New Roman"/>
                <a:ea typeface="Times New Roman"/>
              </a:rPr>
              <a:t> обсягу замовлень ресурсів, моделювання оптимального рівня запасів;</a:t>
            </a:r>
          </a:p>
          <a:p>
            <a:pPr indent="0" algn="just">
              <a:spcAft>
                <a:spcPts val="0"/>
              </a:spcAft>
              <a:buNone/>
            </a:pPr>
            <a:r>
              <a:rPr lang="uk-UA" sz="2500" dirty="0" smtClean="0">
                <a:latin typeface="Times New Roman"/>
                <a:ea typeface="Times New Roman"/>
              </a:rPr>
              <a:t>- використання </a:t>
            </a:r>
            <a:r>
              <a:rPr lang="uk-UA" sz="2500" dirty="0">
                <a:latin typeface="Times New Roman"/>
                <a:ea typeface="Times New Roman"/>
              </a:rPr>
              <a:t>вигідних для підприємства мереж постачання та їх інфраструктури;</a:t>
            </a:r>
          </a:p>
          <a:p>
            <a:pPr indent="0" algn="just">
              <a:spcAft>
                <a:spcPts val="0"/>
              </a:spcAft>
              <a:buNone/>
            </a:pPr>
            <a:r>
              <a:rPr lang="uk-UA" sz="2500" dirty="0" smtClean="0">
                <a:latin typeface="Times New Roman"/>
                <a:ea typeface="Times New Roman"/>
              </a:rPr>
              <a:t>- усвідомлення </a:t>
            </a:r>
            <a:r>
              <a:rPr lang="uk-UA" sz="2500" dirty="0">
                <a:latin typeface="Times New Roman"/>
                <a:ea typeface="Times New Roman"/>
              </a:rPr>
              <a:t>значного зростання вартості енергетичних ресурсів та необхідності ефективного управління ними: зниження постійних витрат підприємства та питомих витрат енергоресурсів при виготовленні продукції та наданні послуг, застосування </a:t>
            </a:r>
            <a:r>
              <a:rPr lang="uk-UA" sz="2500" dirty="0" err="1">
                <a:latin typeface="Times New Roman"/>
                <a:ea typeface="Times New Roman"/>
              </a:rPr>
              <a:t>енергоменеджменту</a:t>
            </a:r>
            <a:r>
              <a:rPr lang="uk-UA" sz="2500" dirty="0">
                <a:latin typeface="Times New Roman"/>
                <a:ea typeface="Times New Roman"/>
              </a:rPr>
              <a:t> на підприємстві;</a:t>
            </a:r>
          </a:p>
          <a:p>
            <a:pPr indent="0" algn="just">
              <a:spcAft>
                <a:spcPts val="0"/>
              </a:spcAft>
              <a:buNone/>
            </a:pPr>
            <a:r>
              <a:rPr lang="uk-UA" sz="2500" dirty="0" smtClean="0">
                <a:latin typeface="Times New Roman"/>
                <a:ea typeface="Times New Roman"/>
              </a:rPr>
              <a:t>- оптимальне </a:t>
            </a:r>
            <a:r>
              <a:rPr lang="uk-UA" sz="2500" dirty="0">
                <a:latin typeface="Times New Roman"/>
                <a:ea typeface="Times New Roman"/>
              </a:rPr>
              <a:t>використання виробничих потужностей підприємства, резервів її вирівнювання та підвищення на рівні підприємств, об’єднань, підрозділів, збільшення рівня пропорційності виробничої потужності.</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just">
              <a:buNone/>
            </a:pPr>
            <a:r>
              <a:rPr lang="uk-UA" sz="2100" b="1" dirty="0" smtClean="0"/>
              <a:t>2. Організація </a:t>
            </a:r>
            <a:r>
              <a:rPr lang="uk-UA" sz="2100" b="1" dirty="0"/>
              <a:t>виробництва і праці:</a:t>
            </a:r>
          </a:p>
          <a:p>
            <a:pPr marL="0" indent="0" algn="just">
              <a:buNone/>
            </a:pPr>
            <a:r>
              <a:rPr lang="uk-UA" sz="2100" dirty="0" smtClean="0"/>
              <a:t>- використання </a:t>
            </a:r>
            <a:r>
              <a:rPr lang="uk-UA" sz="2100" dirty="0"/>
              <a:t>переваг спеціалізації та кооперування виробництва;</a:t>
            </a:r>
          </a:p>
          <a:p>
            <a:pPr marL="0" indent="0" algn="just">
              <a:buNone/>
            </a:pPr>
            <a:r>
              <a:rPr lang="uk-UA" sz="2100" dirty="0" smtClean="0"/>
              <a:t>- використання </a:t>
            </a:r>
            <a:r>
              <a:rPr lang="uk-UA" sz="2100" dirty="0"/>
              <a:t>сучасних методів організації виробництва та організації трудових процесів, зростання продуктивності праці; застосування відповідних систем оплати праці;</a:t>
            </a:r>
          </a:p>
          <a:p>
            <a:pPr marL="0" indent="0" algn="just">
              <a:buNone/>
            </a:pPr>
            <a:r>
              <a:rPr lang="uk-UA" sz="2100" dirty="0" smtClean="0"/>
              <a:t>- оптимізація </a:t>
            </a:r>
            <a:r>
              <a:rPr lang="uk-UA" sz="2100" dirty="0"/>
              <a:t>виготовлення кількості виробів з точки зору вимог ринку (співвідношення попиту і пропозиції) та доцільності зменшення постійних та змінних витрат виробництва; визначення оптимальної кількості виробів у партії;</a:t>
            </a:r>
          </a:p>
          <a:p>
            <a:pPr marL="0" indent="0" algn="just">
              <a:buNone/>
            </a:pPr>
            <a:r>
              <a:rPr lang="uk-UA" sz="2100" dirty="0" smtClean="0"/>
              <a:t>- застосування </a:t>
            </a:r>
            <a:r>
              <a:rPr lang="uk-UA" sz="2100" dirty="0"/>
              <a:t>висококваліфікованої робочої сили; забезпечення професійного та кваліфікаційного зростання кадрів;</a:t>
            </a:r>
          </a:p>
          <a:p>
            <a:pPr marL="0" indent="0" algn="just">
              <a:buNone/>
            </a:pPr>
            <a:r>
              <a:rPr lang="uk-UA" sz="2100" dirty="0" smtClean="0"/>
              <a:t>- впровадження </a:t>
            </a:r>
            <a:r>
              <a:rPr lang="uk-UA" sz="2100" dirty="0"/>
              <a:t>сучасних технологій виробництва та високопродуктивного устаткування;</a:t>
            </a:r>
          </a:p>
          <a:p>
            <a:pPr marL="0" indent="0" algn="just">
              <a:buNone/>
            </a:pPr>
            <a:r>
              <a:rPr lang="uk-UA" sz="2100" dirty="0" smtClean="0"/>
              <a:t>- застосування </a:t>
            </a:r>
            <a:r>
              <a:rPr lang="uk-UA" sz="2100" dirty="0"/>
              <a:t>сучасних методів контролю якості виробів і зменшення витрат, пов’язаних із випуском неякісної (бракованої) продукції;</a:t>
            </a:r>
          </a:p>
          <a:p>
            <a:pPr marL="0" indent="0" algn="just">
              <a:buNone/>
            </a:pPr>
            <a:r>
              <a:rPr lang="uk-UA" sz="2100" dirty="0" smtClean="0"/>
              <a:t>- утилізація </a:t>
            </a:r>
            <a:r>
              <a:rPr lang="uk-UA" sz="2100" dirty="0"/>
              <a:t>відходів, ефективне використання ресурсів на протязі всього логістичного ланцюжка.</a:t>
            </a:r>
          </a:p>
          <a:p>
            <a:pPr marL="0" indent="0" algn="just">
              <a:buNone/>
            </a:pPr>
            <a:r>
              <a:rPr lang="uk-UA" sz="2100" b="1" dirty="0" smtClean="0"/>
              <a:t>3. Управління </a:t>
            </a:r>
            <a:r>
              <a:rPr lang="uk-UA" sz="2100" b="1" dirty="0"/>
              <a:t>виробництвом:</a:t>
            </a:r>
          </a:p>
          <a:p>
            <a:pPr marL="0" indent="0" algn="just">
              <a:buNone/>
            </a:pPr>
            <a:r>
              <a:rPr lang="uk-UA" sz="2100" dirty="0" smtClean="0"/>
              <a:t>- застосування </a:t>
            </a:r>
            <a:r>
              <a:rPr lang="uk-UA" sz="2100" dirty="0"/>
              <a:t>передових управлінських технологій, сучасних методів мотивації та стимулювання персоналу;</a:t>
            </a:r>
          </a:p>
          <a:p>
            <a:pPr marL="0" indent="0" algn="just">
              <a:buNone/>
            </a:pPr>
            <a:r>
              <a:rPr lang="uk-UA" sz="2100" dirty="0" smtClean="0"/>
              <a:t>- підвищення </a:t>
            </a:r>
            <a:r>
              <a:rPr lang="uk-UA" sz="2100" dirty="0"/>
              <a:t>кваліфікації управлінського та іншого персоналу;</a:t>
            </a:r>
          </a:p>
          <a:p>
            <a:pPr marL="0" indent="0" algn="just">
              <a:buNone/>
            </a:pPr>
            <a:r>
              <a:rPr lang="uk-UA" sz="2100" dirty="0" smtClean="0"/>
              <a:t>- застосування </a:t>
            </a:r>
            <a:r>
              <a:rPr lang="uk-UA" sz="2100" dirty="0"/>
              <a:t>сучасних маркетингових технологій у завоюванні нових секторів зовнішнього та внутрішнього ринку;</a:t>
            </a:r>
          </a:p>
          <a:p>
            <a:pPr marL="0" indent="0" algn="just">
              <a:buNone/>
            </a:pPr>
            <a:r>
              <a:rPr lang="uk-UA" sz="2100" dirty="0" smtClean="0"/>
              <a:t>- застосування </a:t>
            </a:r>
            <a:r>
              <a:rPr lang="uk-UA" sz="2100" dirty="0"/>
              <a:t>ефективних з точки зору ефективності підприємства механізмів ціноутворення продукції/послуг;</a:t>
            </a:r>
          </a:p>
          <a:p>
            <a:pPr marL="0" indent="0" algn="just">
              <a:buNone/>
            </a:pPr>
            <a:r>
              <a:rPr lang="uk-UA" sz="2100" dirty="0" smtClean="0"/>
              <a:t>- скорочення </a:t>
            </a:r>
            <a:r>
              <a:rPr lang="uk-UA" sz="2100" dirty="0"/>
              <a:t>виробничого циклу та загальних витрат на виготовлення товарів/послуг;</a:t>
            </a:r>
          </a:p>
          <a:p>
            <a:pPr marL="0" indent="0" algn="just">
              <a:buNone/>
            </a:pPr>
            <a:r>
              <a:rPr lang="uk-UA" sz="2100" dirty="0" smtClean="0"/>
              <a:t>- використання </a:t>
            </a:r>
            <a:r>
              <a:rPr lang="uk-UA" sz="2100" dirty="0"/>
              <a:t>вигідних для підприємства мереж збуту та каналів просування товарів/послуг.</a:t>
            </a:r>
          </a:p>
          <a:p>
            <a:pPr marL="0" indent="0" algn="just">
              <a:buNone/>
            </a:pPr>
            <a:r>
              <a:rPr lang="uk-UA" sz="2100" b="1" dirty="0" smtClean="0"/>
              <a:t>4. Використання </a:t>
            </a:r>
            <a:r>
              <a:rPr lang="uk-UA" sz="2100" b="1" dirty="0"/>
              <a:t>грошових ресурсів:</a:t>
            </a:r>
          </a:p>
          <a:p>
            <a:pPr marL="0" indent="0" algn="just">
              <a:buNone/>
            </a:pPr>
            <a:r>
              <a:rPr lang="uk-UA" sz="2100" dirty="0" smtClean="0"/>
              <a:t>- застосування </a:t>
            </a:r>
            <a:r>
              <a:rPr lang="uk-UA" sz="2100" dirty="0"/>
              <a:t>сучасних систем оподаткування, фінансування, кредитування, амортизації;</a:t>
            </a:r>
          </a:p>
          <a:p>
            <a:pPr marL="0" indent="0" algn="just">
              <a:buNone/>
            </a:pPr>
            <a:r>
              <a:rPr lang="uk-UA" sz="2100" dirty="0" smtClean="0"/>
              <a:t>- використання </a:t>
            </a:r>
            <a:r>
              <a:rPr lang="uk-UA" sz="2100" dirty="0" err="1"/>
              <a:t>рентингу</a:t>
            </a:r>
            <a:r>
              <a:rPr lang="uk-UA" sz="2100" dirty="0"/>
              <a:t>, лізингу, як сучасних форм фінансування підприємства;</a:t>
            </a:r>
          </a:p>
          <a:p>
            <a:pPr marL="0" indent="0" algn="just">
              <a:buNone/>
            </a:pPr>
            <a:r>
              <a:rPr lang="uk-UA" sz="2100" dirty="0" smtClean="0"/>
              <a:t>- застосування </a:t>
            </a:r>
            <a:r>
              <a:rPr lang="uk-UA" sz="2100" dirty="0"/>
              <a:t>сучасних методів визначення ефективності капіталовкладень.</a:t>
            </a:r>
          </a:p>
          <a:p>
            <a:pPr marL="0" indent="0" algn="just">
              <a:buNone/>
            </a:pPr>
            <a:r>
              <a:rPr lang="uk-UA" sz="2100" b="1" dirty="0" smtClean="0"/>
              <a:t>5. Використання </a:t>
            </a:r>
            <a:r>
              <a:rPr lang="uk-UA" sz="2100" b="1" dirty="0"/>
              <a:t>інформаційних ресурсів:</a:t>
            </a:r>
          </a:p>
          <a:p>
            <a:pPr marL="0" indent="0" algn="just">
              <a:buNone/>
            </a:pPr>
            <a:r>
              <a:rPr lang="uk-UA" sz="2100" dirty="0" smtClean="0"/>
              <a:t>- застосування </a:t>
            </a:r>
            <a:r>
              <a:rPr lang="uk-UA" sz="2100" dirty="0"/>
              <a:t>нових інформаційних технологій, комп’ютерної техніки та програмного забезпечення у виробничій, збутовій, зовнішньоекономічній діяльності підприємств з метою попередження збитків та банкрутства, забезпечення високого рівня прибутковості та ефективності використання усіх ресурсів підприємства.</a:t>
            </a:r>
          </a:p>
          <a:p>
            <a:pPr marL="0" indent="0" algn="ctr">
              <a:buNone/>
            </a:pPr>
            <a:endParaRPr lang="uk-UA" sz="2100" b="1" dirty="0" smtClean="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ctr">
              <a:spcAft>
                <a:spcPts val="0"/>
              </a:spcAft>
              <a:buNone/>
            </a:pPr>
            <a:r>
              <a:rPr lang="uk-UA" sz="2400" b="1" dirty="0">
                <a:latin typeface="Times New Roman"/>
                <a:ea typeface="Times New Roman"/>
              </a:rPr>
              <a:t>Ефективність функціонування інформаційних систем для оцінювання управління використання ресурсів підприємства пов’язана з дотриманням певних вимог до інформаційних ресурсів:</a:t>
            </a:r>
          </a:p>
          <a:p>
            <a:pPr indent="0" algn="just">
              <a:spcAft>
                <a:spcPts val="0"/>
              </a:spcAft>
              <a:buNone/>
            </a:pPr>
            <a:r>
              <a:rPr lang="uk-UA" sz="2400" dirty="0">
                <a:latin typeface="Times New Roman"/>
                <a:ea typeface="Times New Roman"/>
              </a:rPr>
              <a:t>- вірогідність, достовірність, об’єктивність, достатність інформації, тобто належні кількісні та якісні її характеристики;</a:t>
            </a:r>
          </a:p>
          <a:p>
            <a:pPr indent="0" algn="just">
              <a:spcAft>
                <a:spcPts val="0"/>
              </a:spcAft>
              <a:buNone/>
            </a:pPr>
            <a:r>
              <a:rPr lang="uk-UA" sz="2400" dirty="0">
                <a:latin typeface="Times New Roman"/>
                <a:ea typeface="Times New Roman"/>
              </a:rPr>
              <a:t>- своєчасність отримання та передачі інформації;</a:t>
            </a:r>
          </a:p>
          <a:p>
            <a:pPr indent="0" algn="just">
              <a:spcAft>
                <a:spcPts val="0"/>
              </a:spcAft>
              <a:buNone/>
            </a:pPr>
            <a:r>
              <a:rPr lang="uk-UA" sz="2400" dirty="0">
                <a:latin typeface="Times New Roman"/>
                <a:ea typeface="Times New Roman"/>
              </a:rPr>
              <a:t>- економність інформації, тобто мінімізація витрат на її отримання, обробку, передачу й використання в управлінні; витрати при цьому залежать від обсягів та якості інформації, частоти і швидкості її надходження;</a:t>
            </a:r>
          </a:p>
          <a:p>
            <a:pPr indent="0" algn="just">
              <a:spcAft>
                <a:spcPts val="0"/>
              </a:spcAft>
              <a:buNone/>
            </a:pPr>
            <a:r>
              <a:rPr lang="uk-UA" sz="2400" dirty="0">
                <a:latin typeface="Times New Roman"/>
                <a:ea typeface="Times New Roman"/>
              </a:rPr>
              <a:t>- вплив застосування та обробки інформації для покращення якості та обґрунтованості управлінських рішень.</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927253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ctr">
              <a:spcAft>
                <a:spcPts val="0"/>
              </a:spcAft>
              <a:buNone/>
            </a:pPr>
            <a:r>
              <a:rPr lang="uk-UA" sz="2400" b="1" dirty="0">
                <a:latin typeface="Times New Roman"/>
                <a:ea typeface="Times New Roman"/>
              </a:rPr>
              <a:t>Оцінювання та прогнозування управління використання ресурсів підприємства передбачає наступні етапи збору, обробки та аналізу інформації:</a:t>
            </a:r>
          </a:p>
          <a:p>
            <a:pPr indent="0" algn="just">
              <a:spcAft>
                <a:spcPts val="0"/>
              </a:spcAft>
              <a:buNone/>
            </a:pPr>
            <a:r>
              <a:rPr lang="uk-UA" sz="2400" dirty="0">
                <a:latin typeface="Times New Roman"/>
                <a:ea typeface="Times New Roman"/>
              </a:rPr>
              <a:t>- забезпечення надходження постійної інформації щодо складових оцінки ефективності, зокрема про кількість та якість виготовленої продукції (наданих послуг), заплановані та фактично здійснені витрати ресурсів;</a:t>
            </a:r>
          </a:p>
          <a:p>
            <a:pPr indent="0" algn="just">
              <a:spcAft>
                <a:spcPts val="0"/>
              </a:spcAft>
              <a:buNone/>
            </a:pPr>
            <a:r>
              <a:rPr lang="uk-UA" sz="2400" dirty="0">
                <a:latin typeface="Times New Roman"/>
                <a:ea typeface="Times New Roman"/>
              </a:rPr>
              <a:t>- збір додаткової інформації для оцінки та прогнозування ефективності (статистичної, фінансової, інформаційно-аналітичної, нормативної, довідкової);</a:t>
            </a:r>
          </a:p>
          <a:p>
            <a:pPr indent="0" algn="just">
              <a:spcAft>
                <a:spcPts val="0"/>
              </a:spcAft>
              <a:buNone/>
            </a:pPr>
            <a:r>
              <a:rPr lang="uk-UA" sz="2400" dirty="0">
                <a:latin typeface="Times New Roman"/>
                <a:ea typeface="Times New Roman"/>
              </a:rPr>
              <a:t>- обробка та нагромадження інформації у відповідних базах даних для визначення показників та складових ефективності;</a:t>
            </a:r>
          </a:p>
          <a:p>
            <a:pPr indent="0" algn="just">
              <a:spcAft>
                <a:spcPts val="0"/>
              </a:spcAft>
              <a:buNone/>
            </a:pPr>
            <a:r>
              <a:rPr lang="uk-UA" sz="2400" dirty="0">
                <a:latin typeface="Times New Roman"/>
                <a:ea typeface="Times New Roman"/>
              </a:rPr>
              <a:t>- аналіз отриманої інформації, визначення показників та складових визначення ефективності/</a:t>
            </a:r>
            <a:r>
              <a:rPr lang="uk-UA" sz="2400" dirty="0" err="1">
                <a:latin typeface="Times New Roman"/>
                <a:ea typeface="Times New Roman"/>
              </a:rPr>
              <a:t>ефективності</a:t>
            </a:r>
            <a:r>
              <a:rPr lang="uk-UA" sz="2400" dirty="0">
                <a:latin typeface="Times New Roman"/>
                <a:ea typeface="Times New Roman"/>
              </a:rPr>
              <a:t> підприємства та причин відхилень від запланованих (нормативних) значень;</a:t>
            </a:r>
          </a:p>
          <a:p>
            <a:pPr indent="0" algn="just">
              <a:spcAft>
                <a:spcPts val="0"/>
              </a:spcAft>
              <a:buNone/>
            </a:pPr>
            <a:r>
              <a:rPr lang="uk-UA" sz="2400" dirty="0">
                <a:latin typeface="Times New Roman"/>
                <a:ea typeface="Times New Roman"/>
              </a:rPr>
              <a:t>- прийняття якісних та обґрунтованих управлінських рішень на основі збору, обробки та налізу інформації; коригування початкових рішень згідно мети та стратегії розвитку підприємства; доведення рішень до безпосередніх виконавців для впровадження;</a:t>
            </a:r>
          </a:p>
          <a:p>
            <a:pPr indent="0" algn="just">
              <a:spcAft>
                <a:spcPts val="0"/>
              </a:spcAft>
              <a:buNone/>
            </a:pPr>
            <a:r>
              <a:rPr lang="uk-UA" sz="2400" dirty="0">
                <a:latin typeface="Times New Roman"/>
                <a:ea typeface="Times New Roman"/>
              </a:rPr>
              <a:t>- збір даних для аналізу впливу впроваджених у практику рішень на ефективність підприємства.</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9975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lnSpcReduction="10000"/>
          </a:bodyPr>
          <a:lstStyle/>
          <a:p>
            <a:pPr indent="0" algn="ctr">
              <a:spcAft>
                <a:spcPts val="0"/>
              </a:spcAft>
              <a:buNone/>
            </a:pPr>
            <a:r>
              <a:rPr lang="uk-UA" sz="2400" b="1" dirty="0">
                <a:latin typeface="Times New Roman"/>
                <a:ea typeface="Times New Roman"/>
              </a:rPr>
              <a:t>Покращення якості та обґрунтованості управлінських рішень щодо управління використання ресурсів здійснюється за умови правильного вибору </a:t>
            </a:r>
            <a:r>
              <a:rPr lang="uk-UA" sz="2400" b="1" dirty="0" smtClean="0">
                <a:latin typeface="Times New Roman"/>
                <a:ea typeface="Times New Roman"/>
              </a:rPr>
              <a:t>сучасних </a:t>
            </a:r>
            <a:r>
              <a:rPr lang="uk-UA" sz="2400" b="1" dirty="0">
                <a:latin typeface="Times New Roman"/>
                <a:ea typeface="Times New Roman"/>
              </a:rPr>
              <a:t>математико-кібернетичних методів у системах підтримки прийняття рішень</a:t>
            </a:r>
            <a:r>
              <a:rPr lang="uk-UA" sz="2400" b="1" dirty="0" smtClean="0">
                <a:latin typeface="Times New Roman"/>
                <a:ea typeface="Times New Roman"/>
              </a:rPr>
              <a:t>.</a:t>
            </a:r>
          </a:p>
          <a:p>
            <a:pPr indent="0" algn="ctr">
              <a:spcAft>
                <a:spcPts val="0"/>
              </a:spcAft>
              <a:buNone/>
            </a:pPr>
            <a:endParaRPr lang="uk-UA" sz="2400" b="1" dirty="0">
              <a:latin typeface="Times New Roman"/>
              <a:ea typeface="Times New Roman"/>
            </a:endParaRPr>
          </a:p>
          <a:p>
            <a:pPr indent="0" algn="just">
              <a:spcAft>
                <a:spcPts val="0"/>
              </a:spcAft>
              <a:buNone/>
            </a:pPr>
            <a:r>
              <a:rPr lang="uk-UA" sz="2400" dirty="0" smtClean="0">
                <a:latin typeface="Times New Roman"/>
                <a:ea typeface="Times New Roman"/>
              </a:rPr>
              <a:t>1. Статистичні методи.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2. Предметно-орієнтовані </a:t>
            </a:r>
            <a:r>
              <a:rPr lang="uk-UA" sz="2400" dirty="0">
                <a:latin typeface="Times New Roman"/>
                <a:ea typeface="Times New Roman"/>
              </a:rPr>
              <a:t>аналітичні </a:t>
            </a:r>
            <a:r>
              <a:rPr lang="uk-UA" sz="2400" dirty="0" smtClean="0">
                <a:latin typeface="Times New Roman"/>
                <a:ea typeface="Times New Roman"/>
              </a:rPr>
              <a:t>системи.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3. Нейронні мережі.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4. Системи </a:t>
            </a:r>
            <a:r>
              <a:rPr lang="uk-UA" sz="2400" dirty="0">
                <a:latin typeface="Times New Roman"/>
                <a:ea typeface="Times New Roman"/>
              </a:rPr>
              <a:t>розмірковувань на основі аналогічних </a:t>
            </a:r>
            <a:r>
              <a:rPr lang="uk-UA" sz="2400" dirty="0" smtClean="0">
                <a:latin typeface="Times New Roman"/>
                <a:ea typeface="Times New Roman"/>
              </a:rPr>
              <a:t>випадків.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5. Дерева рішень.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6. Еволюційне програмування. </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7. Генетичні алгоритми.</a:t>
            </a:r>
            <a:endParaRPr lang="uk-UA" sz="2400" dirty="0">
              <a:latin typeface="Times New Roman"/>
              <a:ea typeface="Times New Roman"/>
            </a:endParaRPr>
          </a:p>
          <a:p>
            <a:pPr indent="0" algn="just">
              <a:spcAft>
                <a:spcPts val="0"/>
              </a:spcAft>
              <a:buNone/>
            </a:pPr>
            <a:r>
              <a:rPr lang="uk-UA" sz="2400" dirty="0" smtClean="0">
                <a:latin typeface="Times New Roman"/>
                <a:ea typeface="Times New Roman"/>
              </a:rPr>
              <a:t>8. Алгоритми </a:t>
            </a:r>
            <a:r>
              <a:rPr lang="uk-UA" sz="2400" dirty="0">
                <a:latin typeface="Times New Roman"/>
                <a:ea typeface="Times New Roman"/>
              </a:rPr>
              <a:t>обмеженого </a:t>
            </a:r>
            <a:r>
              <a:rPr lang="uk-UA" sz="2400" dirty="0" smtClean="0">
                <a:latin typeface="Times New Roman"/>
                <a:ea typeface="Times New Roman"/>
              </a:rPr>
              <a:t>перебору.</a:t>
            </a:r>
            <a:endParaRPr lang="uk-UA" sz="2100" dirty="0" smtClean="0"/>
          </a:p>
          <a:p>
            <a:pPr marL="0" indent="0" algn="ctr">
              <a:buNone/>
            </a:pPr>
            <a:endParaRPr lang="uk-UA" dirty="0"/>
          </a:p>
        </p:txBody>
      </p:sp>
    </p:spTree>
    <p:extLst>
      <p:ext uri="{BB962C8B-B14F-4D97-AF65-F5344CB8AC3E}">
        <p14:creationId xmlns:p14="http://schemas.microsoft.com/office/powerpoint/2010/main" val="7963071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1059</Words>
  <Application>Microsoft Office PowerPoint</Application>
  <PresentationFormat>Экран (4:3)</PresentationFormat>
  <Paragraphs>84</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1. Оцінювання рівня використання ресурсів підприємства. 2. Резерви та шляхи зростання ефективності управління використанням ресурсів підприємства. 3. Інформаційне забезпечення оцінювання та прогнозування удосконалення управління використанням ресурсів на підприємстві.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50</cp:revision>
  <dcterms:created xsi:type="dcterms:W3CDTF">2020-08-26T06:53:27Z</dcterms:created>
  <dcterms:modified xsi:type="dcterms:W3CDTF">2022-09-17T15:00:20Z</dcterms:modified>
</cp:coreProperties>
</file>