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F5567958-C913-4E42-AEAC-424BA534B6DA}" type="datetimeFigureOut">
              <a:rPr lang="ru-RU" smtClean="0"/>
              <a:t>11.11.2023</a:t>
            </a:fld>
            <a:endParaRPr lang="ru-RU"/>
          </a:p>
        </p:txBody>
      </p:sp>
      <p:sp>
        <p:nvSpPr>
          <p:cNvPr id="16" name="Номер слайда 15"/>
          <p:cNvSpPr>
            <a:spLocks noGrp="1"/>
          </p:cNvSpPr>
          <p:nvPr>
            <p:ph type="sldNum" sz="quarter" idx="11"/>
          </p:nvPr>
        </p:nvSpPr>
        <p:spPr/>
        <p:txBody>
          <a:bodyPr/>
          <a:lstStyle/>
          <a:p>
            <a:fld id="{D9F195FC-318A-4E26-B324-45563547BF54}" type="slidenum">
              <a:rPr lang="ru-RU" smtClean="0"/>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5567958-C913-4E42-AEAC-424BA534B6DA}" type="datetimeFigureOut">
              <a:rPr lang="ru-RU" smtClean="0"/>
              <a:t>11.11.2023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F195FC-318A-4E26-B324-45563547BF5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5567958-C913-4E42-AEAC-424BA534B6DA}" type="datetimeFigureOut">
              <a:rPr lang="ru-RU" smtClean="0"/>
              <a:t>11.11.2023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F195FC-318A-4E26-B324-45563547BF5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F5567958-C913-4E42-AEAC-424BA534B6DA}" type="datetimeFigureOut">
              <a:rPr lang="ru-RU" smtClean="0"/>
              <a:t>11.11.2023</a:t>
            </a:fld>
            <a:endParaRPr lang="ru-RU"/>
          </a:p>
        </p:txBody>
      </p:sp>
      <p:sp>
        <p:nvSpPr>
          <p:cNvPr id="15" name="Номер слайда 14"/>
          <p:cNvSpPr>
            <a:spLocks noGrp="1"/>
          </p:cNvSpPr>
          <p:nvPr>
            <p:ph type="sldNum" sz="quarter" idx="15"/>
          </p:nvPr>
        </p:nvSpPr>
        <p:spPr/>
        <p:txBody>
          <a:bodyPr/>
          <a:lstStyle>
            <a:lvl1pPr algn="ctr">
              <a:defRPr/>
            </a:lvl1pPr>
          </a:lstStyle>
          <a:p>
            <a:fld id="{D9F195FC-318A-4E26-B324-45563547BF54}" type="slidenum">
              <a:rPr lang="ru-RU" smtClean="0"/>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F5567958-C913-4E42-AEAC-424BA534B6DA}" type="datetimeFigureOut">
              <a:rPr lang="ru-RU" smtClean="0"/>
              <a:t>11.11.2023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F195FC-318A-4E26-B324-45563547BF54}" type="slidenum">
              <a:rPr lang="ru-RU" smtClean="0"/>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F5567958-C913-4E42-AEAC-424BA534B6DA}" type="datetimeFigureOut">
              <a:rPr lang="ru-RU" smtClean="0"/>
              <a:t>11.11.2023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9F195FC-318A-4E26-B324-45563547BF54}"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D9F195FC-318A-4E26-B324-45563547BF54}" type="slidenum">
              <a:rPr lang="ru-RU" smtClean="0"/>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F5567958-C913-4E42-AEAC-424BA534B6DA}" type="datetimeFigureOut">
              <a:rPr lang="ru-RU" smtClean="0"/>
              <a:t>11.11.2023</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F5567958-C913-4E42-AEAC-424BA534B6DA}" type="datetimeFigureOut">
              <a:rPr lang="ru-RU" smtClean="0"/>
              <a:t>11.11.2023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9F195FC-318A-4E26-B324-45563547BF54}"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5567958-C913-4E42-AEAC-424BA534B6DA}" type="datetimeFigureOut">
              <a:rPr lang="ru-RU" smtClean="0"/>
              <a:t>11.11.2023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9F195FC-318A-4E26-B324-45563547BF5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F5567958-C913-4E42-AEAC-424BA534B6DA}" type="datetimeFigureOut">
              <a:rPr lang="ru-RU" smtClean="0"/>
              <a:t>11.11.2023</a:t>
            </a:fld>
            <a:endParaRPr lang="ru-RU"/>
          </a:p>
        </p:txBody>
      </p:sp>
      <p:sp>
        <p:nvSpPr>
          <p:cNvPr id="9" name="Номер слайда 8"/>
          <p:cNvSpPr>
            <a:spLocks noGrp="1"/>
          </p:cNvSpPr>
          <p:nvPr>
            <p:ph type="sldNum" sz="quarter" idx="15"/>
          </p:nvPr>
        </p:nvSpPr>
        <p:spPr/>
        <p:txBody>
          <a:bodyPr/>
          <a:lstStyle/>
          <a:p>
            <a:fld id="{D9F195FC-318A-4E26-B324-45563547BF54}" type="slidenum">
              <a:rPr lang="ru-RU" smtClean="0"/>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F5567958-C913-4E42-AEAC-424BA534B6DA}" type="datetimeFigureOut">
              <a:rPr lang="ru-RU" smtClean="0"/>
              <a:t>11.11.2023</a:t>
            </a:fld>
            <a:endParaRPr lang="ru-RU"/>
          </a:p>
        </p:txBody>
      </p:sp>
      <p:sp>
        <p:nvSpPr>
          <p:cNvPr id="9" name="Номер слайда 8"/>
          <p:cNvSpPr>
            <a:spLocks noGrp="1"/>
          </p:cNvSpPr>
          <p:nvPr>
            <p:ph type="sldNum" sz="quarter" idx="11"/>
          </p:nvPr>
        </p:nvSpPr>
        <p:spPr/>
        <p:txBody>
          <a:bodyPr/>
          <a:lstStyle/>
          <a:p>
            <a:fld id="{D9F195FC-318A-4E26-B324-45563547BF54}" type="slidenum">
              <a:rPr lang="ru-RU" smtClean="0"/>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F5567958-C913-4E42-AEAC-424BA534B6DA}" type="datetimeFigureOut">
              <a:rPr lang="ru-RU" smtClean="0"/>
              <a:t>11.11.2023</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9F195FC-318A-4E26-B324-45563547BF54}" type="slidenum">
              <a:rPr lang="ru-RU" smtClean="0"/>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ru-RU" sz="3600" b="1" dirty="0" err="1"/>
              <a:t>Елементарне</a:t>
            </a:r>
            <a:r>
              <a:rPr lang="ru-RU" sz="3600" b="1" dirty="0"/>
              <a:t> </a:t>
            </a:r>
            <a:r>
              <a:rPr lang="ru-RU" sz="3600" b="1" dirty="0" err="1"/>
              <a:t>мислення</a:t>
            </a:r>
            <a:r>
              <a:rPr lang="ru-RU" sz="3600" b="1" dirty="0"/>
              <a:t> </a:t>
            </a:r>
            <a:r>
              <a:rPr lang="ru-RU" sz="3600" b="1" dirty="0" err="1"/>
              <a:t>тварин</a:t>
            </a:r>
            <a:endParaRPr lang="ru-RU" sz="3600" dirty="0"/>
          </a:p>
        </p:txBody>
      </p:sp>
      <p:sp>
        <p:nvSpPr>
          <p:cNvPr id="2" name="Заголовок 1"/>
          <p:cNvSpPr>
            <a:spLocks noGrp="1"/>
          </p:cNvSpPr>
          <p:nvPr>
            <p:ph type="ctrTitle"/>
          </p:nvPr>
        </p:nvSpPr>
        <p:spPr/>
        <p:txBody>
          <a:bodyPr/>
          <a:lstStyle/>
          <a:p>
            <a:r>
              <a:rPr lang="uk-UA" dirty="0" smtClean="0"/>
              <a:t>Лекція 4</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0" y="302359"/>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пропонував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піддослідним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сторонніх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розширюють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фізичні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зокрема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компенсують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недостатню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довжину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Підтягування</a:t>
            </a:r>
            <a:r>
              <a:rPr kumimoji="0" lang="ru-RU" sz="14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принади</a:t>
            </a:r>
            <a:r>
              <a:rPr kumimoji="0" lang="ru-RU" sz="14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за нитки</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варіанті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ґратами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підтягуючи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прив'язані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нитки.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з'ясувалося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згодом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виявилося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доступним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нижчим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птахам.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Складніший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варіант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запропонований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 3.</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Рогінського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(1948), коли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треба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підтягувати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два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тасьми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одночасно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такою задачею шимпанзе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впорались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Представники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приматів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неоднаковим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успіхом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коли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тасьму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згорнуто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Використання</a:t>
            </a:r>
            <a:r>
              <a:rPr kumimoji="0" lang="ru-RU" sz="1400" b="0" i="1" u="none" strike="noStrike" cap="none" normalizeH="0" baseline="0" dirty="0" smtClean="0">
                <a:ln>
                  <a:noFill/>
                </a:ln>
                <a:solidFill>
                  <a:schemeClr val="tx1"/>
                </a:solidFill>
                <a:effectLst/>
                <a:latin typeface="Calibri" pitchFamily="34" charset="0"/>
                <a:ea typeface="TimesNewRoman,Italic" charset="-128"/>
                <a:cs typeface="Times New Roman" pitchFamily="18" charset="0"/>
              </a:rPr>
              <a:t> </a:t>
            </a:r>
            <a:r>
              <a:rPr kumimoji="0" lang="ru-RU" sz="1400" b="0" i="1" u="none" strike="noStrike" cap="none" normalizeH="0" baseline="0" dirty="0" err="1" smtClean="0">
                <a:ln>
                  <a:noFill/>
                </a:ln>
                <a:solidFill>
                  <a:schemeClr val="tx1"/>
                </a:solidFill>
                <a:effectLst/>
                <a:latin typeface="Calibri" pitchFamily="34" charset="0"/>
                <a:ea typeface="TimesNewRoman,Italic" charset="-128"/>
                <a:cs typeface="Times New Roman" pitchFamily="18" charset="0"/>
              </a:rPr>
              <a:t>ціпків</a:t>
            </a:r>
            <a:r>
              <a:rPr kumimoji="0" lang="ru-RU"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розповсюджений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варіант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банан,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знаходиться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кліткою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поза межами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досяжності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успішно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знаходився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поруч</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брали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практично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відразу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осторонь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треба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роздуми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Разом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ціпками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могли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мети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способи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предметами як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повсякденному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могли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жердину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час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стрибка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бананом,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важіль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відкривання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кришок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лопату, 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обороні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нападі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очищення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вовни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бруду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для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вивуджування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термітів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термітника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Застосування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Спостереження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дали початок особливому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уявлялося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найбільш</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очевидною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демонстрацією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них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ухвалювати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адекватне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екстрене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рішення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попередніх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помилок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Згодом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один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фрагментів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комплексного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антропоїдів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яке проводив Л.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Фірсов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наводяться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численні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спостереження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приматів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лабораторії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наближених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природних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декількох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сезонів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групи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макак)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випускали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невеликий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озерний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острів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перевірки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природних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розроблено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спеціальний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апарат</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прозора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коробка,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усередині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знаходилася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потрібно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потягнути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рукоятку тяги,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досить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віддалену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апарата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Проблема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відпускала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рукоятку,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дверцята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апарата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зачинялися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тяга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занадто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довгою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кінцівок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недостатньо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тримаючи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рукоятку,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водночас</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дотягтися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баночки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компотом.</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0" y="610136"/>
            <a:ext cx="9144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Молодий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самець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безуспішних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відійшов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найближчих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кущів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дорозі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підняв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невелику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лозину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відразу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кинув,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секунд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потягнувся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сухих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гілок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вільхи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відламав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коротку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тонку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гілочку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кинув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самець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виламав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довгу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міцну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лозину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повернувся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апарата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роблячи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ніяких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зайвих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пошукових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силою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потягнув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рукоять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тяги.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Дверцята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відкрилися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заклинив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принесеного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лісу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Переконавшись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досягнутому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самець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стрімко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кинувся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апарата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відкрив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дверцята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забрав компот.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чітко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проявилися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індивідуальні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особливості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Одна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щоразу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особливим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чином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готувала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собі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пригинала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який-небудь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кущ,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відламувала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відгризала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гілок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поверталася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ямки. Там вона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бралася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остаточну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підготовку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ділила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гілки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короткі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шматочки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очищала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листя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кори. З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заготовок вона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вибирала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одну,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кидала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починала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справу.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вибір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палички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виявлявся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невдалим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йшла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куща,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усе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повторювалося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тому ж порядку.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метою</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підібрані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 треба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підкреслити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зберігали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вдалого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труби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Йєркса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методика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варіантах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найпростішому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Йєркса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ховали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великій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залізній</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трубі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наскрізному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вузькому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довгому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ящику (170x10x10 см), а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пропонувалися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тичини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(170x4x4 см).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задачу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успішно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горила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орангутанг.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шимпанзе служить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корму.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Застосування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наслідок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випадкових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усвідомлений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цілеспрямований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акт. Конструктивна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аналізу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застосовувати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звернув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увагу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те,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крім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готових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виготовляли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відламували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залізну</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лозину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взуття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згинали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пучки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соломи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випрямляли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дріт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з'єднували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короткі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банан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знаходився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занадто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далеко,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укорочували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той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занадто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довгий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0" y="0"/>
            <a:ext cx="9144000" cy="54784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Інтерес</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проблеми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спонукав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 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Ладигіну-Котс</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(1959)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спеціального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примати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виготовлення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провела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пропонувалися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десятки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найрізноманітніших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недоступного корму.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пропонували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витягти</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труби. Методика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трохи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Р.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Єркса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непрозору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трубку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довжиною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20 см.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загортали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тканину,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згорток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розташовували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центральній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трубки,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добре видно,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якогось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пристосування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Виявилося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як</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антропоїди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Йєркса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зміг</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будь-які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придатні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(ложку,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вузьку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пласку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дощечку,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скіпу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вузьку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смужку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товстого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картону,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іграшкову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дротову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драбинку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найрізноманітніші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вибору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явно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віддавав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перевагу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довгим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масивним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важким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ціпкам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Поряд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з'ясувалося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готових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вимагають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конструктивної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доведення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заготівель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до стану,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придатного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650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показали,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діапазон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конструктивної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широкий. Шимпанзе,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успішно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розміру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всілякі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згинав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відгризав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зайві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гілки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розв'язував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пучки,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розкручував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мотки дроту,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виймав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зайві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деталі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заважали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вставити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трубку.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набір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входили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набагато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складніші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зазначені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Фірсовим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природних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Виявилося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найважчим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дрібних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розчленовування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них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звичний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освоєний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зазначає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 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Ладигіна-Котс</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(1959),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труднощами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специфікою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обмеженістю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нездатністю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оперувати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зоровими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образами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здогадатися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трубки,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свідчать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виготовлення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цілеспрямованого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нижчими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людиноподібними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існують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якісні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розбіжності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таких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здібностях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Людиноподібні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інсайту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усвідомленого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спланованого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вживання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них плану.</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0"/>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спорудження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пірамід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вишок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Найбільшу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популярність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одержала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група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побудовою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пірамід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досягнення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стелею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вольєра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підвішували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банан,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унизу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клали один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ящиків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одержати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повинна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пересунути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банан ящик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піднятися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суттєво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відрізнялися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попередніх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явно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жодних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аналогів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видовому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репертуарі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розв'язання</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послідовники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підставляли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ящик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піраміду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Характерно,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перед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прийняттям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рішення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правило, дивиться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ящик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демонструючи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уловлює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відразу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реалізувати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Аналіз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виразно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показує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роблять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оцінку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просторових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компонентів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Невдалі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свідчать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параметром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аналізу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відстань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банана.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наступних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ускладнював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комбінував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варіанти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ящик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наповнювали</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камінням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вивантажували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частину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них, доки ящик не ставав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підйомним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Нарешті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межею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задача,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високо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стелею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підвішували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кут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вольєри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ящиків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банан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розташовували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ґратами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вольєри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спочатку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заходився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тягати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ящик по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вольєрі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озирнувся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Побачивши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уже за 30 сек.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підставив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ящика,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присунув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себе банан.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впоралися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ящики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наповнені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камінням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застосовувалися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комбінації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умов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Успішне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вимагають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конструювання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пірамід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вишок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свідчить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них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плану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реалізації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такого плану.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гасінням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вогню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ініціативи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П. Павлова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колег</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Рафаелі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повторили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отриманих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П. Павлов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переглянув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ставлення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зазначити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ставилися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складністю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трохи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перевершували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розв'язувала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дістати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банан,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доводилося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споруджувати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піраміду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шести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різнокаліберних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ящиків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такій</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дійсно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потрібні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раптове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осяяння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кваліфікація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володіння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низкою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навичок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побудови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стійкого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спорудження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складнішою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структурою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правдивіше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гасіння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вогню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пропонували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Рафаелю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апельсин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ящика, перед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відкритим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боком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стояла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палаюча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спиртівка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навчився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багатьма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способами: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підтягував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водою до ящика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гасив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вогонь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набирав води до рота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повернувшись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вогню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заливав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набирав води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кухоль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гасив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вогонь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в баку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води,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Рафаель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хапав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пляшку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водою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виливав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полум'я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І. П. Павлов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вважав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переконливим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свідченням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людиноподібних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складніших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когнітивних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рефлекси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намагалися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проаналізувати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наскільки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осмисленими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вогнеборчій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Рафаелю пропонували різні кухлі і побачили, що він воліє користуватися тільки тим же самим кухлем, що й у період освоєння цієї операції.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Стереотипність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виявилася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кухоль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продірявили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запропонували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пробки,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палички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кульки для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затикання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отвору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Рафаель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помічає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отвору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підносить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кухоль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кран.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помітив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закрив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отвір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долонею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тимчасово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зупинилося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витікання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води,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скористався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прийомом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звертаючи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уваги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відсутність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води,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43 рази перекидав над вогнем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порожній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кухоль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жодної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запропонованих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затичок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робив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неодноразово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Нарешті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перенесли на озеро, ящик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помістили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один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пліт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бак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водою—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з'єднавши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плоти першим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довгим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хитким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містком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Рафаель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доклав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масу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зусиль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принести воду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бака,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замість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зачерпнути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відразу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прямо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плоту.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остаточно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переконало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розуміння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суттєвих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проблемної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думку,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проведених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шимпанзе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відсутнє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ґрунтувалася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орієнтовно-дослідницьких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пробах,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закріпленні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досягнутого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корисного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результату.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64411"/>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Проте підґрунтя для такого висновку, мабуть, не було. Зокрема, на знімку видно, що плоти (скоріше, платформи) були розташовані досить високо над водою, тому шимпанзе, який побоюється води, волів ліпше перебратися на сусідній пліт, ніж ризикувати опинитися у воді, намагаючись зачерпнути її з платформи.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виключено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спосіб</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вирішення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характерний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конкретної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не для шимпанзе як виду.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Фірсов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відтворив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гасінням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вогню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фільму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думають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в баку не</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виявилося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води,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Кароліною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трапилась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істерика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рвала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собі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волосся,верещала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качалася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підлозі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коли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заспокоїлася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взяла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ганчірку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підлоги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одним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стрибком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накрила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спиртівку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загасивши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вогонь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Наступного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дня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Кароліна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впевнено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все повторила.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знайшли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виходи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Завершуючи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опис</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групи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методик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відзначити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переконливо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довели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людиноподібних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таких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Шимпанзе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них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попереднього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шляхом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поступового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намацування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правильного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результату методом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помилок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шляхом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інсайту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проникнення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завдяки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аналізу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оцінці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умов.</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хребетних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належать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приматів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описана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людиноподібних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Поряд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проявитися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повсякденні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навички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наслідування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входить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звичайного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видоспецифічного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репертуару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окремих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таких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належать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морські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калани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гала-пагоські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дятлові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в'юрки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шабашники,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новокаледонські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представники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воронових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Найбільш відомий приклад такого виду діяльності з використанням знарядь праці демонструють дятлові в'юрки. Вони використовують гілочки чи кактусові голки для витягування личинок комах з-під кори дерев, причому це основний спосіб добування їжі, характерний для будь-якого представника виду. Дятлів в'юрок вже в ранньому віці, відразу ж після вильоту з гнізда, починає маніпулювати гілочками, поступово удосконалюючи техніку їхнього застосування для добування личинок. Ця поведінка виявляється й у молодих птахів, вихованих в ізоляції від родичів, тобто не вимагає навчання наслідуванням.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Вважають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дятлові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в'юрки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генетично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схильні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конкретного способу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маніпулювати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гілочками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колючками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кактусів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в'юрки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готові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гілочки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обробляти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надаючи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потрібної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укорочувати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відламувати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бічні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гілки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схожа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чином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підготовляють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лозини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мурах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термітника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Гудолл</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1992).</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діапазон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пластичності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в'юрків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свідчить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спостереження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Птахи, вирощені в неволі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Ейбл-Ейбесфельдтом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були позбавлені необхідності добувати личинки, але вони самостійно створювали ситуацію, де можна було б скористатися паличкою як знаряддям.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Наївшись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звичайної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годівниці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розсовували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личинки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хрущака,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вольєрі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паличок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придатних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знову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ховали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знову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видобували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Необхідно підкреслити, що діяльність із застосуванням знарядь праці у птахів не обмежується проявами інстинкту в окремих видів.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Відомо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представники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воронових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застосовували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непередбачуваних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обставинах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Найпереконливішим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свідченням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служити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блакитної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сойки.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Залишений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перед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їжі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один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піддослідних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відривав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підстеленої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клітці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газети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смужки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підтримуючи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лапами,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згинав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навпіл</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просовував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лозини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підгортав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шматочки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їжі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залишилися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кліткою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Є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свідчення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воронових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застосування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знаряддя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162840"/>
            <a:ext cx="9144000" cy="50475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Поняття</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емпіричні</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закони</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елементарні</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логічні</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Л.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Крушинський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поняття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логічного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характеризується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логічним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складовими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Завдяки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бути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вирішена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негайно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рахунок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аналізу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умов.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задачі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природою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вимагають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попередніх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неминучими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помилками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служити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альтернативою "проблемному ящику"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Торндайка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виробленню</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систем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диференційованих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рефлексів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(УР).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Диференційовані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УР,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точніше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порядок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вироблення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рішення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"природною"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логікою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вирішити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інакше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поступово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багаторазових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підкріпленні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правильних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Характерною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рисою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тестів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Крушинського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вимагає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званими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емпіричними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законами".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Маємо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увазі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аналізувати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слід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характеристики</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явищ</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природні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фізичні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постійно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зустрічається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термінологією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когнітивної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психології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входять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складу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карти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образної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картини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тієї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системи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накопичуються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Найважливішими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емпіричні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володіння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писав Л. 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Крушинський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логічних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Назвемо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Закон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незникання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зберігати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пам'ять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предмет,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став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недоступним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безпосереднього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сприйняття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емпіричний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закон,</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наполегливіше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шукають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корм,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чином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зник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незникання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ворони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папуги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активно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шукають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корм,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очах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накрили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непрозорою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склянкою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відгородили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непрозорою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перешкодою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голуби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кури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законом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обмежено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переважно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намагаються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шукати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корм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того, як перестали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бачити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незникання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типів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пошуком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зникла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476672"/>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Закон,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рухом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найуніверсальніших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явищ</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зустрічається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будь-яка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незалежно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способу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Кожна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них, без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винятку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спостерігає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переміщення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батьків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хижаків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загрожують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навпаки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жертв. Разом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сприймають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розташування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дерев, трави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навколишніх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пересувань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створює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підґрунтя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предмета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завжди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траєкторію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закону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лежить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задачі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екстраполяцію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яку ми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розглянемо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нижче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вміщення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Маємо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увазі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сприйняття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аналізу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просторово-геометричних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навколишніх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об'ємні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вміщати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себе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об'ємні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пересуватися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разом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ними.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лабораторії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Крушинського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розроблені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медодики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оцінювати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зазначеними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емпіричними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законами.</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Пропоновані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методики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порівняльного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розумової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логічних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ґрунтуються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припущенні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осягають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побудовані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їхнє</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негайне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логічним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потребувало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попереднього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методом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помилок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екстраполяції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харчового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подразника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зникає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екстраполяцію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екстраполяцією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розуміють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виносити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відрізку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межі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Крушинський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запропонував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Найбільшого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поширення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званий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ширмою.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перед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розташовують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непрозору</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перешкоду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ширму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довжиною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близько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3 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висотою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 м).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центрі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ширми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вертикальна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щілина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яку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бачить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годівниці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початку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розташовані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перед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щілиною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Годівниці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роз'їжджаються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боки,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щойно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починає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їсти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вона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бачити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початок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шляху до моменту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зникнення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поперечними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перешкодами-клапанами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секунд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годівниці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ховаються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клапанами,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подальше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бачить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уявляти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щілиною</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знаходяться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годівниці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кормом,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порожня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робиться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того,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створити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альтернативного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вибору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того ж,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рухаються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годівниці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зможе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відшукати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корм,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орієнтуючись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звук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Щоб виконати завдання на екстраполяцію, тварина повинна уявити собі траєкторії руху обох годівниць після зникнення їх з поля зору і на основі зіставлення визначити, з якого боку треба обійти ширму, щоб одержати корм.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хребетних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виразність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варіюється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Основною характеристикою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пред'явлення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повторенні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чинники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логічного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провести по одному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великій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групі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правильно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пред'явленні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вірогідно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перевищує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випадковий</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вважається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генетичної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групи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екстраполяції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показали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Крушинського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хижі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дельфіни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воронові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птахи, черепахи,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щури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генетичних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екстраполяцію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безпомилково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Водночас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риби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амфібії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кури, голуби,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гризунів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обходили ширму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9673"/>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людини</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розумова</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Перш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переходити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опису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нагадаємо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визначають</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опосередковане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дійсності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довільне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образами,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найістотніші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відносини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складною формою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психічної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вершиною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еволюційного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автори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визначеннях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наголошують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багатогранного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 К.</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Тихомиров,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підсумовуючи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існуючі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думки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продукти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характеризуються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опосередкованим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відображенням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дійсності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(1984).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поділяється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категорії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того,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засоби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суб'єкта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ступеня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самого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суб'єкта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Брушлінський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(1983)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зазначав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відшукання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відкриття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суттєво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нового".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думку С. Л.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Рубінштейна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(1958),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бути адекватною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доцільно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співвідношення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предметами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опосередкованого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них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впливу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бути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актом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наосліп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умов,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суттєвих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підкреслював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зводиться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готових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бути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розкрите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насамперед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продуктивний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здатний</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привести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Данилова (1997)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пропонує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розглядати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суб'єкт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включаючи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образи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поняття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категорії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Поява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мови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змінила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мозку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з'явився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апарат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кодування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інформації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абстрактних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символів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засіб</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спілкування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аппарат</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суттєво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ускладнює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структуру. Суть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когнітивних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операцій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образами,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внутрішню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картину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операції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дозволяють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добудовувати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досконалішою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548680"/>
            <a:ext cx="9144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повторних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пред'явленнях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залежала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екстраполювати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запам'ятала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попередніх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рішень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те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повторних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взаємодію</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ряду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чинників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характеристики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групи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екстраполяції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треба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враховувати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відомими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застереженнями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допомогою тесту на екстраполяцію, який дозволяє давати точну кількісну оцінку результатів його розв'язання, уперше було дано широку порівняльну характеристику розвитку зародків мислення в хребетних усіх основних таксономічних груп, вивчені їхні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морфофізіологічні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основи, деякі аспекти формування в процесі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онто-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філогенезу, тобто практично всі ті питання, відповіді на які, згідно з Н.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Тінбергеном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необхідні для всебічного</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опису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екстреної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інтеграції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утворених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незалежних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навичок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Цей вид</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запропонувати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вона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йдеться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вибір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застосування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однієї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готових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вироблених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про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нового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специфічних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минулих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утворених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навичок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Майєр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1929).</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Крім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самого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Майєра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гарною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ілюстрацією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підходу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бути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американського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Епштейна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Епштейн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1984; 1987).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таких</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тестів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розроблено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лабораторії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Крушинського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70-ті роки XX ст.</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пацюків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тестів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вимагає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екстреної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інтеграції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утворених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навичок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установка, яка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трьох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доріжок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довжиною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244 см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кожна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розходяться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однієї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центральної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точки.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117693"/>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Кожна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доріжка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закінчується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столиком,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відрізняється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розміром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формою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типом. На столиках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встановлені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дерев'яні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екрани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таким чином,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одного столика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бачити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робиться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того 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пацюк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обстежував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столики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доріжку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давали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їжу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столику.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пацюка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поміщали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один</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столиків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відпускали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Діставшись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центру установки,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пацюк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міг</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вибрати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один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шляхів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перший столик (де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годували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Перед</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кожним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тестом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давали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можливість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оглянути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установку.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Щоразу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пацюка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годували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новому столику. При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випадковому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виборі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правильних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рішень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зазвичай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дорівнює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50%,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пацюків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набагато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дозволило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Крушинському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зробити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висновок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пацюки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кожному новому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пред'явленні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комбінувати</a:t>
            </a:r>
            <a:endPar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інтегрувати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них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інформацію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робити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правильний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вибір</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голубів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банана".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Американський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Епштейн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низці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намагався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спростувати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міцно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утвердилися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80-ті роки XX ст.,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Представляючи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погляди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біхевіористів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поставив мету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показати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будь-яка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найскладніша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хребетних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прийнято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вважати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проявом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явище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переносу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сформованих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навичок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застосування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початку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Епштейн</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спробував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відтворити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голубах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описані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де шимпанзе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діставали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ціпків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присовували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ящик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видимої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недосяжної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голуба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камері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Скіннера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спочатку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виробляли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звичайний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інструментальний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УР</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методом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послідовних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наближень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Голубу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давали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трохи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зерна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щоразу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дзьобав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важіль-маніпулятор</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Потім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важіль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поміщали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дуже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високо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стелею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камери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птах не</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міг</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злетіти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камері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голуб</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міг</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5276"/>
            <a:ext cx="9144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кутку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камери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присунувши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легко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дзьобнути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маніпулятор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декількох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годин</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спостережень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жоден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11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піддослідних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голубів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власною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волею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намагався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пересунути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навіть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доторкнувся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Поведінка голубів докорінно відрізнялася від активності, яку зазвичай розвивають для діставання підвішеного банана людиноподібні мавпи.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Переконавшись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голуби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здогадуються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них почали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виробляти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два УР,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один</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незалежно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одних сеансах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голубів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вчили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підштовхувати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зеленої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плями-мішені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підлозі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камери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підкріплювали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їжею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пляму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розташовували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щоразу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ділянці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підлоги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перший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маніпулятор</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забирали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камери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сеансах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проводили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паралельно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незалежно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перших)</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голубів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забиратися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маніпулятор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відзначити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час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сеансів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відсутня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пляма-мішень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підлозі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камери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 голуби все-таки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заходилися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рухи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одержували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Після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того як голуби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міцно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засвоїли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кожний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провели той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тест,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початку, коли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знаходилася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осторонь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маніпулятора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пляма-мішень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підлозі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відсутня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вирішили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4 голуби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11.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Поглядаючи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маніпулятор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почали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поступово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потрібне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Досягши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мети, голуби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піднімалися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маніпулятор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одержували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Контрольних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голубів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забиратися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дзьобати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маніпулятор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підштовхування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пересувати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Виявилося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успішно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вирішують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тест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другому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випадку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Вочевидь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навчитися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підштовхувати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піднятися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самостійно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Епштейн</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припустив, що така поведінка аналогічна поведінці мавп і собак при виконанні подібних завдань і такі процеси у тварин різних видів подібні, однак фахівці з вищих когнітивних функцій тварин з цим категорично не погодилися. Подібність між поведінкою антропоїдів ("інсайт" у дослідах </a:t>
            </a:r>
            <a:r>
              <a:rPr kumimoji="0" lang="uk-UA"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голубів у ситуації "діставання банана" вони вважали суто зовнішньою, поверховою і грубою.</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Епштейна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показали,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голуби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реорганізації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отриманих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незалежних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навичок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Відзначимо, що невисокий у цілому рівень розвитку розумової діяльності цих птахів дуже обмежує можливості їхнього використання в дослідах такого типу.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Методика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банана")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бути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розумової</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тести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занадто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Тест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екстрене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зіставлення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стимулів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числом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одиниць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вибір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Тест,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сформовано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же принципом,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описані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розроблений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 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Зоріною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колега-ми-дослідниками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шляхом</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оцінки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кількісними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параметрами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стимулів</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(1991). Як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відомо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засвоюють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інформацію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кількість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незважаючи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те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передбачається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спеціальною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процедурою.</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різкому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скороченні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корму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порушуються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сформовані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навички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Відомо також, що різні тварини під час вільного вибору віддають перевагу стимулам, які більші за інших і за абсолютною величиною, і за кількістю складових елементів. </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Разом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зробили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внесок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характеристику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кількісними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параметрами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іноді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називають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рахунком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Виявилося, що вибір, який робить птах у новій ситуації (коли йому дають пари стимулів, які раніше завжди пред'являлися поодинці), визначається уявним порівнянням числа одиниць підкріплення, яке відповідає кожному із стимулів.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Незважаючи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те,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досліду</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експериментатори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увагу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спеціально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параметр (число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одиниць</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птахи спонтанно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оцінювали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запам'ятовували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новій</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усякої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підготовки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птахи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роблять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вибір</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послужила основою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них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символізації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Питання</a:t>
            </a: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самоконтролю</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точки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Охарактеризуйте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історичні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витоки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абстрагування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символізації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відмінності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інтелектуальної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знарядь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показником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Назвіть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вчених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хто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займався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8.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внесок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уявлень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764704"/>
            <a:ext cx="91440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Інтелект</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Термін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інтелект</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вживають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у широкому, так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вузькому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розумінні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широкому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розумінні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інтелект</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сукупність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усіх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індивіда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відчуття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сприйняття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вужчому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Виділяють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три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інтелекту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пізнанні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дійсності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символами;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активного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оволодіння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закономірностями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навколишнього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Психологічний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словник,1996).</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 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Леонтьєв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(1972)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відмітну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рису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інтелекту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виділяє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тому,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додаток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окремих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явищ</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виникає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відношень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відбувається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за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структурою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двохфазною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припускає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плану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містить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досягнення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проміжної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мети.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Прийнято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вважати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розумових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операцій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аналізу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синтезу,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абстрагування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Результатом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поняття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судження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води.</a:t>
            </a:r>
            <a:r>
              <a:rPr kumimoji="0" lang="ru-RU"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0" y="743798"/>
            <a:ext cx="9144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людини</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розумова</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Критерії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точного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актів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дійсно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вважати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сформульовано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Лурія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(1966).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поняття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стосовно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дозволяє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точніше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розмежувати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типами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психічної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надійні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критерії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А. 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Лурія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"акт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виникає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коли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суб'єкта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мотив,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задачу актуальною,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суб'єкт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стосовно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виходу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немає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готового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рішення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звичного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набутого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вродженого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Іншими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словами,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йдеться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програма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створюватися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негайно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умов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задачі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своєю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природою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вимагає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підбору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правильних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методом "проб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помилок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зазначено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роботі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характерні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ознаки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екстрена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поява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відсутності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готового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рішення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Лурія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1966);</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пізнавальне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об'єктивних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умов,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суттєвих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Рубінштейн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1958);</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опосередкований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дійсності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відшукання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відкриття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суттєво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нового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Брушлінський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1983);</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проміжних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цілей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Леонтьєв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1979).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елементів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проводяться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напрямках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дозволяють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них:</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ситуаціях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незнайомі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задачі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готового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рішення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негайно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сприймати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структуру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задачі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інсайт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абстрагування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вигляді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понять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lang="ru-RU" sz="1600" dirty="0">
                <a:latin typeface="Times New Roman" pitchFamily="18"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символами.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0" y="287651"/>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Разом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періоди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проблеми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намагалися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відповісти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два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тісно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собою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запитання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доступні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ступеня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можуть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запитання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антропоїдів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оволодіння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мовами-посередниками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етапах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філогенезу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виникли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найпростіші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наскільки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широко вони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представлені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сучасних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вирішення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проблеми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широкі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порівняльні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хребетних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рівнів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філогенетичного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Останніми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десятиліттями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накопичено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дозволяють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оцінити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ступінь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представників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ступінь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близькості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сьогодні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сформульовано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широкого спектра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хребетних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рептилій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найбільш</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високорозвинених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ссавців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людиноподібних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дозволяє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засвоювати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мови-посередники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розвитку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дворічних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дітей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формах: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операцій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абстрагування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логічного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висновку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екстреного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прийняття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рішення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рахунок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емпіричними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законами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обробкою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сенсорної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інформації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звукової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нюхової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просторової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кількісної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геометричної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функціональних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сферах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харчодобувній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захисній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соціальній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батьківській</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не просто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тієї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задачі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системна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мозку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причому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філогенетичний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відповідна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структурно-функціональна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організація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мозку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діапазоном</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інтелектуальних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можливостей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володіє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117693"/>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Визначення</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поняття</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Експерименти</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endPar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Сучасні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складалися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протягом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XX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сторіччя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відображають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авторами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методичні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підходи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Інтервал</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працями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напрямку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становить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півстоліття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порівнюючи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можемо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простежити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змінювалися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погляди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надзвичайно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складну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вищої</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високоорганізованих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приматів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дельфінів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воронових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птахів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обмежується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окремих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задач,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системною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функцією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мозку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тестів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ситуаціях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природних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життя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структури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авторів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включали як</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негайного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вирішення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тих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логічних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задач, так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uk-UA"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(1925), котрий вперше досліджував проблему мислення тварин в експерименті, прийшов до висновку, що людиноподібні мавпи мають інтелект, який дозволяє їм вирішувати деякі проблемні ситуації не методом спроб і помилок, а за рахунок особливого механізму — "інсайту", тобто за рахунок розуміння зв'язків між стимулами і подіями.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інсайту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лежить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думку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тенденція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оцінювати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всю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завдяки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приймати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адекватне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рішення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тільки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автоматично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реагувати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окремими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реакціями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окремі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стимули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Сучасник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однодумець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американський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Єркс</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людиноподібними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мавпами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дійшов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висновку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когнітивної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лежать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підкріплення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гальмування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Наявність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припускав І. П. Павлов.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оцінював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процесс</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конкретного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орудуємо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підкреслював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ототожнювати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умовними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рефлексами.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0" y="620688"/>
            <a:ext cx="91440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Американський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психолог Н.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Майєр</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(1929) показав,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різновид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реагувати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адекватно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рахунок</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екстреної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реорганізації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надбаних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навичок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рахунок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"спонтанно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інтегрувати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ізольовані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минулого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створюючи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адекватну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 Н.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Ладигіна-Котс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(1963) писала,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елементарне</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конкретне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образне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інтелект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абстракції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риси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наближають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людської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підкреслювала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їхній</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інтелект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якісно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принципово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відмінний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понятійного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словами як сигналами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сигналів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системою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тоді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звуки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хоча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надзвичайно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виражають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емоційний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стан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спрямованого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характеру.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Мавпи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першу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сигнальну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систему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дійсності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негайного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установлювати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ситуаціях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становить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 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Крушинський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(1986)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досліджував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основу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елементарного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розумова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Крушинським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уловлювати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емпіричні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закони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пов'язують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зовнішнього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світу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законами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для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побудови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програми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адаптивного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поведінкового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акту".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Американський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Рамбо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вивчав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символізації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антропоїдів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підкреслює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когнітивну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природу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явища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розглядає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адекватну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ґрунтується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сприйнятті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зв'язків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предметами,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уявленнях</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відсутні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прихованому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оперуванні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символами".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американський</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Примек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(1986)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дійшов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висновку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мовні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(складна</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форма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комунікативної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поведінка</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пов'язані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розумовими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порядку". До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таких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Примек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відносить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збереження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мережі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перцептивних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образів-уявлень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символів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реорганізації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уявлень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послідовність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обмежуючись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навчанням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створеній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ним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мові-посереднику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Примек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розробив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значною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здійснив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комплексну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програму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виділив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доведення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наявності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задач,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моделюють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природні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операцій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логічного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висновку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самоусвідомлення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Всебічну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характеристику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інтелекту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дав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книзі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Мислячі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антропоїди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американський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дослідник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Річард</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Бірн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(1998). 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думку,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поняття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інтелект</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об'єднує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здібності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виокремлювати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щодо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взаємодії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середовищем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родичами;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організації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ефективної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звичних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обставинах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застосовувати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міркування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планування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цьому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виникає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потреба;</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будь-які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поєднання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окремих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фрагментів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знань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створення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програми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абстрагування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довербальних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понять.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один</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важливий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першооснову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вищеназваних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проявів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Фірсов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дає</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цієї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узагальнення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абстрагування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вміння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научіння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надбання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досвіду</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виділяти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фіксувати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відносно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стійкі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інваріантні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властивості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предметів</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відношення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передбачати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власних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автори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досліджували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розумні</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елементи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цілісній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поведінці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природних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близьких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них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особливо</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відзначають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вид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вищої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діяльності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"активного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оперування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образами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плануванням</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дій</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Так,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всебічне</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природному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середовищі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проживання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дозволило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етологу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Дж.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Гудолл</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(1992)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зробити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висновок</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мають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виявляються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різноманітних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формах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багатьох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ситуаціях</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Вона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визначає</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вміння</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планувати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передбачати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здатність</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виокремлювати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проміжні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цілі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шукати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шляхи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їхнього</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досягнення</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виокремлювати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суттєві</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моменти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даної</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проблеми</a:t>
            </a: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332656"/>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Соціальна</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свідомість</a:t>
            </a:r>
            <a:r>
              <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особлива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грань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процесу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враховувати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родичів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тобто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наслідки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Примек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Вудраф</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(1978)</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першими почали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систематичне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вивчення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здатності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шимпанзе до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опосередкованої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оцінки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станів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особин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прогнозування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їхніх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намірів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Далі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пропонується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розглянути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конкретні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задачі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виявляти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довербального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досліджувати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природу,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щоби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з'ясувати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якою</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представлені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систематичних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груп</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Нині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накопичено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різноманітні</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багаточисленні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Вони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отримані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лабораторіях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різноманітних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методів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Діставання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принади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перебуває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зору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цього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типу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почалося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безпосереднє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експериментальне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зародків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мислення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Уперше</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використовував</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Келер</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(1930)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своїх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дослідах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стали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класичними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них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створюються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різноманітні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проблемні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їхня</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структура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дозволяє</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розв'язувати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задачі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екстрено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аналізу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ситуації</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без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попередніх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спроб</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помилок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Дослід</a:t>
            </a:r>
            <a:r>
              <a:rPr kumimoji="0" lang="ru-RU" b="0" i="1" u="none" strike="noStrike" cap="none" normalizeH="0" baseline="0" dirty="0" smtClean="0">
                <a:ln>
                  <a:noFill/>
                </a:ln>
                <a:solidFill>
                  <a:schemeClr val="tx1"/>
                </a:solidFill>
                <a:effectLst/>
                <a:latin typeface="Calibri" pitchFamily="34" charset="0"/>
                <a:ea typeface="TimesNewRoman,Italic"/>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з</a:t>
            </a:r>
            <a:r>
              <a:rPr kumimoji="0" lang="ru-RU" b="0" i="1" u="none" strike="noStrike" cap="none" normalizeH="0" baseline="0" dirty="0" smtClean="0">
                <a:ln>
                  <a:noFill/>
                </a:ln>
                <a:solidFill>
                  <a:schemeClr val="tx1"/>
                </a:solidFill>
                <a:effectLst/>
                <a:latin typeface="Calibri" pitchFamily="34" charset="0"/>
                <a:ea typeface="TimesNewRoman,Italic"/>
                <a:cs typeface="Times New Roman" pitchFamily="18" charset="0"/>
              </a:rPr>
              <a:t> </a:t>
            </a:r>
            <a:r>
              <a:rPr kumimoji="0" lang="ru-RU" b="0" i="1" u="none" strike="noStrike" cap="none" normalizeH="0" baseline="0" dirty="0" err="1" smtClean="0">
                <a:ln>
                  <a:noFill/>
                </a:ln>
                <a:solidFill>
                  <a:schemeClr val="tx1"/>
                </a:solidFill>
                <a:effectLst/>
                <a:latin typeface="Calibri" pitchFamily="34" charset="0"/>
                <a:ea typeface="TimesNewRoman,Italic"/>
                <a:cs typeface="Times New Roman" pitchFamily="18" charset="0"/>
              </a:rPr>
              <a:t>кошиком</a:t>
            </a:r>
            <a:r>
              <a:rPr kumimoji="0" lang="ru-RU"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порівняно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просте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аналоги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існують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природних</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Кошик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підвішували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дахом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вольєри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розгойдували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мотузки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Банан,</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знаходився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кошику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було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неможливо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дістати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інакше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ніж</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піднявшись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крок</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вольєри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певному</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місці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піймавши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кошик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ходу. Шимпанзе легко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впоралась</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завданням</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однак</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можна</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впевненістю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розцінювати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миттєво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знайдене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розумне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вирішення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оскільки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виключено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подібною</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проблемою вони могли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зустрічатися</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раніше</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мати</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необхідний</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досвід</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поведінки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69</TotalTime>
  <Words>7590</Words>
  <Application>Microsoft Office PowerPoint</Application>
  <PresentationFormat>Экран (4:3)</PresentationFormat>
  <Paragraphs>112</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Бумажная</vt:lpstr>
      <vt:lpstr>Лекція 4</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4</dc:title>
  <dc:creator>Руслан Аминов</dc:creator>
  <cp:lastModifiedBy>Руслан Аминов</cp:lastModifiedBy>
  <cp:revision>29</cp:revision>
  <dcterms:created xsi:type="dcterms:W3CDTF">2023-11-11T15:46:15Z</dcterms:created>
  <dcterms:modified xsi:type="dcterms:W3CDTF">2023-11-11T16:55:39Z</dcterms:modified>
</cp:coreProperties>
</file>