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5567958-C913-4E42-AEAC-424BA534B6DA}" type="datetimeFigureOut">
              <a:rPr lang="ru-RU" smtClean="0"/>
              <a:t>11.11.2023</a:t>
            </a:fld>
            <a:endParaRPr lang="ru-RU"/>
          </a:p>
        </p:txBody>
      </p:sp>
      <p:sp>
        <p:nvSpPr>
          <p:cNvPr id="16" name="Номер слайда 15"/>
          <p:cNvSpPr>
            <a:spLocks noGrp="1"/>
          </p:cNvSpPr>
          <p:nvPr>
            <p:ph type="sldNum" sz="quarter" idx="11"/>
          </p:nvPr>
        </p:nvSpPr>
        <p:spPr/>
        <p:txBody>
          <a:bodyPr/>
          <a:lstStyle/>
          <a:p>
            <a:fld id="{D9F195FC-318A-4E26-B324-45563547BF54}"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567958-C913-4E42-AEAC-424BA534B6DA}" type="datetimeFigureOut">
              <a:rPr lang="ru-RU" smtClean="0"/>
              <a:t>11.11.2023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F195FC-318A-4E26-B324-45563547BF5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567958-C913-4E42-AEAC-424BA534B6DA}" type="datetimeFigureOut">
              <a:rPr lang="ru-RU" smtClean="0"/>
              <a:t>11.11.2023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F195FC-318A-4E26-B324-45563547BF5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5567958-C913-4E42-AEAC-424BA534B6DA}" type="datetimeFigureOut">
              <a:rPr lang="ru-RU" smtClean="0"/>
              <a:t>11.11.2023</a:t>
            </a:fld>
            <a:endParaRPr lang="ru-RU"/>
          </a:p>
        </p:txBody>
      </p:sp>
      <p:sp>
        <p:nvSpPr>
          <p:cNvPr id="15" name="Номер слайда 14"/>
          <p:cNvSpPr>
            <a:spLocks noGrp="1"/>
          </p:cNvSpPr>
          <p:nvPr>
            <p:ph type="sldNum" sz="quarter" idx="15"/>
          </p:nvPr>
        </p:nvSpPr>
        <p:spPr/>
        <p:txBody>
          <a:bodyPr/>
          <a:lstStyle>
            <a:lvl1pPr algn="ctr">
              <a:defRPr/>
            </a:lvl1pPr>
          </a:lstStyle>
          <a:p>
            <a:fld id="{D9F195FC-318A-4E26-B324-45563547BF54}"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5567958-C913-4E42-AEAC-424BA534B6DA}" type="datetimeFigureOut">
              <a:rPr lang="ru-RU" smtClean="0"/>
              <a:t>11.11.2023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F195FC-318A-4E26-B324-45563547BF54}"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5567958-C913-4E42-AEAC-424BA534B6DA}" type="datetimeFigureOut">
              <a:rPr lang="ru-RU" smtClean="0"/>
              <a:t>11.11.2023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F195FC-318A-4E26-B324-45563547BF54}"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D9F195FC-318A-4E26-B324-45563547BF54}"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5567958-C913-4E42-AEAC-424BA534B6DA}" type="datetimeFigureOut">
              <a:rPr lang="ru-RU" smtClean="0"/>
              <a:t>11.11.2023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5567958-C913-4E42-AEAC-424BA534B6DA}" type="datetimeFigureOut">
              <a:rPr lang="ru-RU" smtClean="0"/>
              <a:t>11.11.2023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F195FC-318A-4E26-B324-45563547BF54}"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567958-C913-4E42-AEAC-424BA534B6DA}" type="datetimeFigureOut">
              <a:rPr lang="ru-RU" smtClean="0"/>
              <a:t>11.11.2023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F195FC-318A-4E26-B324-45563547BF5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5567958-C913-4E42-AEAC-424BA534B6DA}" type="datetimeFigureOut">
              <a:rPr lang="ru-RU" smtClean="0"/>
              <a:t>11.11.2023</a:t>
            </a:fld>
            <a:endParaRPr lang="ru-RU"/>
          </a:p>
        </p:txBody>
      </p:sp>
      <p:sp>
        <p:nvSpPr>
          <p:cNvPr id="9" name="Номер слайда 8"/>
          <p:cNvSpPr>
            <a:spLocks noGrp="1"/>
          </p:cNvSpPr>
          <p:nvPr>
            <p:ph type="sldNum" sz="quarter" idx="15"/>
          </p:nvPr>
        </p:nvSpPr>
        <p:spPr/>
        <p:txBody>
          <a:bodyPr/>
          <a:lstStyle/>
          <a:p>
            <a:fld id="{D9F195FC-318A-4E26-B324-45563547BF54}"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5567958-C913-4E42-AEAC-424BA534B6DA}" type="datetimeFigureOut">
              <a:rPr lang="ru-RU" smtClean="0"/>
              <a:t>11.11.2023</a:t>
            </a:fld>
            <a:endParaRPr lang="ru-RU"/>
          </a:p>
        </p:txBody>
      </p:sp>
      <p:sp>
        <p:nvSpPr>
          <p:cNvPr id="9" name="Номер слайда 8"/>
          <p:cNvSpPr>
            <a:spLocks noGrp="1"/>
          </p:cNvSpPr>
          <p:nvPr>
            <p:ph type="sldNum" sz="quarter" idx="11"/>
          </p:nvPr>
        </p:nvSpPr>
        <p:spPr/>
        <p:txBody>
          <a:bodyPr/>
          <a:lstStyle/>
          <a:p>
            <a:fld id="{D9F195FC-318A-4E26-B324-45563547BF54}"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5567958-C913-4E42-AEAC-424BA534B6DA}" type="datetimeFigureOut">
              <a:rPr lang="ru-RU" smtClean="0"/>
              <a:t>11.11.2023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9F195FC-318A-4E26-B324-45563547BF54}"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sz="3600" b="1" dirty="0" err="1"/>
              <a:t>Елементарне</a:t>
            </a:r>
            <a:r>
              <a:rPr lang="ru-RU" sz="3600" b="1" dirty="0"/>
              <a:t> </a:t>
            </a:r>
            <a:r>
              <a:rPr lang="ru-RU" sz="3600" b="1" dirty="0" err="1"/>
              <a:t>мислення</a:t>
            </a:r>
            <a:r>
              <a:rPr lang="ru-RU" sz="3600" b="1" dirty="0"/>
              <a:t> </a:t>
            </a:r>
            <a:r>
              <a:rPr lang="ru-RU" sz="3600" b="1" dirty="0" err="1"/>
              <a:t>тварин</a:t>
            </a:r>
            <a:endParaRPr lang="ru-RU" sz="3600" dirty="0"/>
          </a:p>
        </p:txBody>
      </p:sp>
      <p:sp>
        <p:nvSpPr>
          <p:cNvPr id="2" name="Заголовок 1"/>
          <p:cNvSpPr>
            <a:spLocks noGrp="1"/>
          </p:cNvSpPr>
          <p:nvPr>
            <p:ph type="ctrTitle"/>
          </p:nvPr>
        </p:nvSpPr>
        <p:spPr/>
        <p:txBody>
          <a:bodyPr/>
          <a:lstStyle/>
          <a:p>
            <a:r>
              <a:rPr lang="uk-UA" dirty="0" smtClean="0"/>
              <a:t>Лекція 4</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30235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піддослідним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сторонніх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розширюють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зокрема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компенсують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недостатню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довжину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Підтягування</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принади</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за нитки</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ґратами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підтягуючи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прив'язані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нитки.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з'ясувалося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доступним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птахам.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запропонований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 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Рогінського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(1948),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треба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підтягувати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два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тасьми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одночасно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такою задачею шимпанзе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впорались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неоднаковим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успіхом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тасьму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згорнуто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Використання</a:t>
            </a:r>
            <a:r>
              <a:rPr kumimoji="0" lang="ru-RU" sz="1400" b="0"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1400" b="0"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ціпків</a:t>
            </a:r>
            <a:r>
              <a:rPr kumimoji="0" lang="ru-RU"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розповсюджений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банан,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поза межами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досяжності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успішно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знаходився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поруч</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брали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практично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відразу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осторонь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треба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роздуми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могли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способи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як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повсякденному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могли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жердину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стрибка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бананом,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важіль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кришок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лопату,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обороні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нападі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очищення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вовни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бруду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вивуджування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термітника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дали початок особливому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уявлялося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очевидною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демонстрацією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ухвалювати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один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фрагментів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антропоїдів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проводив Л.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Фірсов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наводяться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численні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лабораторії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декількох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сезонів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макак)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випускали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невеликий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озерний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острів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перевірки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розроблено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прозора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коробка,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усередині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знаходилася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потрібно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потягнути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рукоятку тяги,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віддалену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Проблема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відпускала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рукоятку,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дверцята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зачинялися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тяга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занадто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кінцівок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недостатньо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тримаючи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рукоятку,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дотягтися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баночки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компотом.</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61013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самець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безуспішних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відійшов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найближчих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кущів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підняв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невелику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лозину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відразу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кинув,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секунд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потягнувся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сухих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вільхи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відламав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коротку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гілочку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кинув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самець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виламав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міцну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лозину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повернувся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роблячи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зайвих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силою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потягнув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рукоять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тяги.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Дверцята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заклинив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принесеного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лісу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Переконавшись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досягнутому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самець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стрімко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кинувся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дверцята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забрав компот.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чітко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проявилися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індивідуальні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Одна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щоразу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готувала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собі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пригинала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який-небудь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кущ,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відламувала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відгризала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поверталася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ямки. Там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бралася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остаточну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підготовку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ділила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короткі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шматочки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очищала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листя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З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заготовок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вибирала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кидала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починала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справу.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вибір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палички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невдалим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йшла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куща,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усе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повторювалося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ж порядку.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підібрані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треба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зберігали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вдалого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Йєркса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методика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найпростішому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Йєркса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ховали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залізній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трубі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наскрізному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вузькому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ящику (170x10x10 см), а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пропонувалися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тичини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(170x4x4 см).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успішно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горила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орангутанг.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шимпанзе служить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усвідомлений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цілеспрямований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 Конструктивна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звернув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виготовляли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відламували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залізну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лозину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взуття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згинали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пучки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соломи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випрямляли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дріт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з'єднували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короткі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занадто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далеко,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укорочували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занадто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Інтерес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спонукав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 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Ладигіну-Котс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(1959)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того,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виготовлення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провела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пропонувалися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десятки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найрізноманітніших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недоступного корму.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витягти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труби. Методика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трохи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Єркса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непрозору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трубку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довжиною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 см.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загортали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тканину,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згорток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трубки,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добре видно,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якогось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пристосування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як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антропоїди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Йєркса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зміг</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(ложку,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вузьку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пласку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дощечку,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скіпу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вузьку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смужку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товстого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картону,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іграшкову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дротову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драбинку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найрізноманітніші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явно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віддавав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перевагу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масивним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важким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ціпкам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Поряд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з'ясувалося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конструктивної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доведення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заготівель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стану,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придатного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650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показали,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діапазон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конструктивної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широкий. Шимпанзе,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успішно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розміру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всілякі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згинав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відгризав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зайві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пучки,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розкручував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мотки дроту,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виймав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зайві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деталі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заважали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вставити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трубку.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набір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входили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набагато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Фірсовим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найважчим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дрібних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розчленовування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освоєний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 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Ладигіна-Котс</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(1959),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труднощами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обмеженістю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нездатністю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образами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здогадатися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трубки,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свідчать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виготовлення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цілеспрямованого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якісні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розбіжності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таких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інсайту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усвідомленого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спланованого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вживання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 плану.</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спорудження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пірамід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вишок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популярність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одержала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пірамід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стелею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підвішували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унизу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клали один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ящиків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повинна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пересунути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 ящик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піднятися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явно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аналогів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видовому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репертуарі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послідовники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підставляли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піраміду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Характерно,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прийняттям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правило, дивиться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демонструючи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уловлює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відразу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реалізувати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роблять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просторових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компонентів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Невдалі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свідчать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параметром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відстань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банана.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ускладнював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комбінував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варіанти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наповнювали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камінням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вивантажували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частину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них, доки ящик не ставав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підйомним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Нарешті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межею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задача,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стелею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підвішували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кут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ящиків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банан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розташовували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ґратами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спочатку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заходився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тягати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 по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озирнувся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Побачивши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уже за 30 сек.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підставив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присунув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себе банан.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впоралися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ящики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наповнені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камінням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застосовувалися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комбінації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Успішне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конструювання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пірамід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вишок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реалізації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такого плану.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гасінням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вогню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ініціативи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П. Павлова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колег</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Рафаелі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повторили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П. Павлов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переглянув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ставилися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складністю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трохи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перевершували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розв'язувала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банан,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доводилося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споруджувати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піраміду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шести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різнокаліберних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ящиків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потрібні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раптове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осяяння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кваліфікація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володіння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стійкого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спорудження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структурою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правдивіше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гасіння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Рафаелю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апельсин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ящика, перед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стояла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палаюча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спиртівка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способами: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підтягував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водою до ящика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гасив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вогонь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набирав води до рота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повернувшись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заливав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набирав води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кухоль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гасив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вогонь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в баку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Рафаель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хапав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пляшку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виливав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полум'я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 П. Павлов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переконливим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складніших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когнітивних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намагалися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проаналізувати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наскільки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осмисленими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вогнеборчій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Рафаелю пропонували різні кухлі і побачили, що він воліє користуватися тільки тим же самим кухлем, що й у період освоєння цієї операції.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Стереотипність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кухоль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продірявили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пробки,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палички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кульки для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затикання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отвору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Рафаель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помічає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отвору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кухоль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кран.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помітив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закрив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отвір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долонею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тимчасово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зупинилося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витікання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скористався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прийомом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звертаючи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уваги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43 рази перекидав над вогнем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порожній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кухоль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жодної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запропонованих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затичок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неодноразово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Нарешті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перенесли на озеро, ящик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помістили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один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пліт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бак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водою—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з'єднавши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плоти першим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хитким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містком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Рафаель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доклав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зусиль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принести воду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замість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зачерпнути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відразу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прямо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плоту.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остаточно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переконало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думку,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проведених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шимпанзе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ґрунтувалася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орієнтовно-дослідницьких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пробах,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закріпленні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досягнутого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корисного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результату.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41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Проте підґрунтя для такого висновку, мабуть, не було. Зокрема, на знімку видно, що плоти (скоріше, платформи) були розташовані досить високо над водою, тому шимпанзе, який побоюється води, волів ліпше перебратися на сусідній пліт, ніж ризикувати опинитися у воді, намагаючись зачерпнути її з платформи.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виключено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спосіб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не для шимпанзе як виду.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Фірсов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відтворив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гасінням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вогню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фільму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думають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в баку не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Кароліною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трапилась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істерика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рвала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собі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волосся,верещала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качалася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підлозі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коли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заспокоїлася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взяла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ганчірку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підлоги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одним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стрибком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накрила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спиртівку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загасивши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вогонь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дня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Кароліна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впевнено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все повторила.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знайшли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виходи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Завершуючи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опис</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методик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переконливо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довели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Шимпанзе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них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попереднього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намацування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правильного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результату методом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інсайту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проникнення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належать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описана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Поряд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проявитися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формуватися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повсякденні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входить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видоспецифічного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репертуару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таких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належать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морські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калани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гала-пагоські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дятлові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в'юрки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шабашники,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новокаледонські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Найбільш відомий приклад такого виду діяльності з використанням знарядь праці демонструють дятлові в'юрки. Вони використовують гілочки чи кактусові голки для витягування личинок комах з-під кори дерев, причому це основний спосіб добування їжі, характерний для будь-якого представника виду. Дятлів в'юрок вже в ранньому віці, відразу ж після вильоту з гнізда, починає маніпулювати гілочками, поступово удосконалюючи техніку їхнього застосування для добування личинок. Ця поведінка виявляється й у молодих птахів, вихованих в ізоляції від родичів, тобто не вимагає навчання наслідуванням.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дятлові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в'юрки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схильні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конкретного способу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маніпулювати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гілочками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колючками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кактусів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в'юрки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гілочки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обробляти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потрібної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укорочувати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відламувати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бічні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гілки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схожа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підготовляють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лозини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мурах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термітника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Гудолл</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1992).</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діапазон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пластичності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в'юрків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свідчить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Птахи, вирощені в неволі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Ейбл-Ейбесфельдтом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були позбавлені необхідності добувати личинки, але вони самостійно створювали ситуацію, де можна було б скористатися паличкою як знаряддям.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Наївшись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розсовували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личинки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хрущака,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паличок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придатних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ховали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видобували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Необхідно підкреслити, що діяльність із застосуванням знарядь праці у птахів не обмежується проявами інстинкту в окремих видів.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непередбачуваних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обставинах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Найпереконливішим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служити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блакитної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сойки.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Залишений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один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піддослідних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відривав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підстеленої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газети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смужки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підтримуючи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лапами,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згинав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навпіл</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просовував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лозини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підгортав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шматочки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залишилися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воронових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знаряддя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62840"/>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логічні</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складовими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бути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вирішена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рахунок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природою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неминучими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служити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альтернативою "проблемному ящику"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Торндайка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виробленню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диференційованих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Диференційовані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УР,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точніше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порядок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"природною"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інакше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багаторазових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спробах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Характерною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рисою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тестів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званими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Маємо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увазі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аналізувати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характеристики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фізичні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постійно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термінологією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когнітивної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психології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входять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складу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карти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образної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картини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тієї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Найважливішими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володіння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писав Л. 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Назвемо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Закон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незникання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зберігати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предмет,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недоступним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сприйняття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наполегливіше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шукають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чином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зник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незникання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ворони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папуги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активно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шукають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очах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накрили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непрозорою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склянкою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відгородили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непрозорою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перешкодою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голуби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законом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обмежено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переважно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намагаються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шукати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як перестали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незникання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типів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пошуком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зникла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476672"/>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Закон,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найуніверсальніших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способу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них, без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винятку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днів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спостерігає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переміщення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хижаків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загрожують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навпаки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жертв. Разом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сприймають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дерев, трави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підґрунтя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завжди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траєкторію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лежить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яку 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розглянемо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вміщення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Маємо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увазі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сприйняття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просторово-геометричних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об'ємні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вміщати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себе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об'ємні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лабораторії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розроблені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медодики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оцінювати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зазначеними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законами.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Пропоновані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методики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порівняльного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припущенні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осягають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їхнє</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потребувало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зникає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виносити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запропонував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поширення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званий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ширмою.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непрозору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перешкоду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ширму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довжиною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близько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висотою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м).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вертикальна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щілина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яку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початку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розташовані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щілиною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роз'їжджаються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боки,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їсти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початок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шляху до моменту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зникнення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поперечними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перешкодами-клапанами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секунд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клапанами,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подальше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щілиною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знаходяться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порожня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того,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створити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альтернативного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того 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годівниці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відшукати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орієнтуючись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звук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Щоб виконати завдання на екстраполяцію, тварина повинна уявити собі траєкторії руху обох годівниць після зникнення їх з поля зору і на основі зіставлення визначити, з якого боку треба обійти ширму, щоб одержати корм.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виразність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варіюється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Основною характеристикою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пред'явлення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повторенні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провести по одному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правильно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пред'явленні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вірогідно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перевищує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показали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хижі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дельфіни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птахи, черепахи,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щури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генетичних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безпомилково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Водночас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амфібії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кури, голуби,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гризунів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обходили ширму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967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розумова</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Перш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переходити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опису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нагадаємо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визначають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довільне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образами,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найістотніші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складною формою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вершиною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еволюційного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автори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визначеннях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наголошують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багатогранного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 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Тихомиров,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підсумовуючи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продукти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(1984).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категорії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того,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засоби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суб'єкта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ступеня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суб'єкта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Брушлінський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(1983)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відшукання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думку С. Л.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Рубінштейна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(1958),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адекватною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доцільно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співвідношення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наосліп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зводиться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розкрите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насамперед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продуктивний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привести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Данилова (1997)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суб'єкт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включаючи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образи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категорії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змінила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з'явився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апарат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кодування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абстрактних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символів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засіб</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спілкування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аппарат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ускладнює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структуру. Суть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когнітивних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образами,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картину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добудовувати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досконалішою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54868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повторних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пред'явленнях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залежала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запам'ятала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те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повторних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ряду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чинників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характеристики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екстраполяції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треба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враховувати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застереженнями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допомогою тесту на екстраполяцію, який дозволяє давати точну кількісну оцінку результатів його розв'язання, уперше було дано широку порівняльну характеристику розвитку зародків мислення в хребетних усіх основних таксономічних груп, вивчені їхні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морфофізіологічні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основи, деякі аспекти формування в процесі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філогенезу, тобто практично всі ті питання, відповіді на які, згідно з Н.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Тінбергеном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необхідні для всебічного</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опису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інтеграції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Цей вид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запропонувати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йдеться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вибір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готових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про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нового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минулих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Майєр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1929).</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Крім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Майєра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гарною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ілюстрацією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підходу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1984; 1987).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тестів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розроблено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лабораторії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70-ті роки XX ст.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тестів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інтеграції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установка, яка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доріжок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довжиною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244 см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розходяться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точки.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1769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доріжка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закінчується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столиком,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розміром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формою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типом. На столиках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встановлені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дерев'яні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екрани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таким чином,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столика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бачити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обстежував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столики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доріжку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давали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столику.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поміщали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один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столиків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відпускали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Діставшись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центру установки,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міг</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вибрати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один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шляхів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перший столик (де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годували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давали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оглянути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установку.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Щоразу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годували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новому столику. При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випадковому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виборі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частка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зазвичай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дорівнює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50%,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набагато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дозволило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Крушинському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пацюки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кожному новому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пред'явленні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комбінувати</a:t>
            </a:r>
            <a:endPar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інтегрувати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вибір</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низці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намагався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спростувати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міцно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утвердилися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80-ті роки XX ст.,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Представляючи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погляди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поставив мету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найскладніша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прийнято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переносу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сформованих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початку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спробував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відтворити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описані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 шимпанзе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ціпків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присовували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ящик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видимої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недосяжної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Скіннера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спочатку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виробляли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інструментальний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послідовних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наближень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давали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трохи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зерна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щоразу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важіль-маніпулятор</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Потім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важіль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поміщали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дуже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стелею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 не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міг</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злетіти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міг</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527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кутку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присунувши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легко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дзьобнути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декількох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годин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спостережень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жоден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піддослідних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волею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намагався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пересунути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доторкнувся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Поведінка голубів докорінно відрізнялася від активності, яку зазвичай розвивають для діставання підвішеного банана людиноподібні мавпи.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Переконавшись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здогадуються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 почали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два УР,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один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одних сеансах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підштовхувати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зеленої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плями-мішені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підкріплювали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їжею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пляму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розташовували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щоразу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ділянці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підлоги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забирали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сеансах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проводили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паралельно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перших)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забиратися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сеансів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пляма-мішень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камери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 голуби все-таки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заходилися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як голуби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міцно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засвоїли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провели той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початку,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знаходилася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осторонь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пляма-мішень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підлозі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вирішили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 голуби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Поглядаючи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почали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потрібне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Досягши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мети, голуби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піднімалися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одержували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Контрольних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голубів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забиратися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дзьобати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маніпулятор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підштовхування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пересувати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Виявилося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успішно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другому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Вочевидь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навчитися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підштовхувати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підставку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піднятися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самостійно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припустив, що така поведінка аналогічна поведінці мавп і собак при виконанні подібних завдань і такі процеси у тварин різних видів подібні, однак фахівці з вищих когнітивних функцій тварин з цим категорично не погодилися. Подібність між поведінкою антропоїдів ("інсайт" у дослідах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голубів у ситуації "діставання банана" вони вважали суто зовнішньою, поверховою і грубою.</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Епштейна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показали,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голуби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реорганізації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незалежних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Відзначимо, що невисокий у цілому рівень розвитку розумової діяльності цих птахів дуже обмежує можливості їхнього використання в дослідах такого типу.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Методика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порівняльного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тести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занадто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Тест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зіставлення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числом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одиниць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вибір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Тест,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сформовано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же принципом,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описані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розроблений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Зоріною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колега-ми-дослідниками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кількісними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параметрами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стимулів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(1991). Як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відомо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засвоюють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кількість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незважаючи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передбачається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процедурою.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різкому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скороченні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корму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порушуються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сформовані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Відомо також, що різні тварини під час вільного вибору віддають перевагу стимулам, які більші за інших і за абсолютною величиною, і за кількістю складових елементів.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зробили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певний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внесок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характеристику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кількісними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параметрами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іноді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називають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рахунком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Виявилося, що вибір, який робить птах у новій ситуації (коли йому дають пари стимулів, які раніше завжди пред'являлися поодинці), визначається уявним порівнянням числа одиниць підкріплення, яке відповідає кожному із стимулів.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Незважаючи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експериментатори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увагу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спеціально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параметр (число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одиниць</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птахи спонтанно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оцінювали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запам'ятовували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усякої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підготовки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птахи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роблять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вибір</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послужила основою для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них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символізації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самоконтролю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точки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Охарактеризуйте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історичні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витоки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символізації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інтелектуальної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тваринами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знарядь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показником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наявності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Назвіть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вчених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хто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займався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У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полягає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їхній</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внесок</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764704"/>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вживають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 широкому, так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вузькому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широкому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розумінні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сукупність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індивіда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відчуття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сприйняття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вужчому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Виділяють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символами;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активного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оволодіння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закономірностями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навколишнього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Психологічний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словник,1996).</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 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Леонтьєв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(1972)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відмітну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рису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виділяє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додаток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відношень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структурою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двохфазною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припускає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плану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містить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проміжної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Прийнято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синтезу,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Результатом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судження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води.</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743798"/>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розумова</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Критерії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точного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сформульовано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Лурія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(1966).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стосовно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точніше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розмежувати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надійні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критерії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А. 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Лурія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коли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суб'єкта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мотив,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задачу актуальною,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суб'єкт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стосовно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виходу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готового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набутого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вродженого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Іншими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словами,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йдеться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створюватися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умов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природою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вимагає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підбору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методом "проб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роботі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готового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Лурія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1966);</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об'єктивних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Рубінштейн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1958);</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відшукання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відкриття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Брушлінський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1983);</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проміжних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Леонтьєв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1979).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елементів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проводяться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напрямках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незнайомі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готового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сприймати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інсайт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вигляді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понять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lang="ru-RU" sz="1600" dirty="0">
                <a:latin typeface="Times New Roman" pitchFamily="18"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символами.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287651"/>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намагалися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відповісти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два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собою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доступні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ступеня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запитання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антропоїдів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оволодіння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мовами-посередниками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філогенезу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найпростіші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наскільки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широко вони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представлені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сучасних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широкі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філогенетичного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Останніми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десятиліттями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велику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ступінь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ступінь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близькості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сьогодні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сформульовано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широкого спектра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хребетних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рептилій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високорозвинених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ссавців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засвоювати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мови-посередники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дворічних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дітей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наприклад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прийняття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рахунок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обробкою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сенсорної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інформації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звукової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нюхової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просторової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кількісної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геометричної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функціональних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сферах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харчодобувній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захисній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соціальній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батьківській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не просто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системна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причому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філогенетичний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структурно-функціональна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організація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діапазоном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володіє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117693"/>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endPar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Сучасні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складалися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XX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сторіччя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відображають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авторами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методичні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підходи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Інтервал</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працями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напрямку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становить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більше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півстоліття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порівнюючи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можемо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простежити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змінювалися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погляди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надзвичайно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складну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вищої</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високоорганізованих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приматів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дельфінів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воронових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птахів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системною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функцією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тестів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авторів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включали як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 так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uk-UA"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(1925), котрий вперше досліджував проблему мислення тварин в експерименті, прийшов до висновку, що людиноподібні мавпи мають інтелект, який дозволяє їм вирішувати деякі проблемні ситуації не методом спроб і помилок, а за рахунок особливого механізму — "інсайту", тобто за рахунок розуміння зв'язків між стимулами і подіями.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інсайту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лежить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думку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тенденція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оцінювати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всю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приймати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рішення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автоматично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окремими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Сучасник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однодумець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Єркс</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людиноподібними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мавпами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дійшов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когнітивної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лежать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підкріплення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гальмування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Наявність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припускав І. П. Павлов.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оцінював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процесс</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конкретного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орудуємо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підкреслював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ототожнювати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рефлексами.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620688"/>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психолог 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Майєр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(1929) показав,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різновид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реагувати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адекватно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рахунок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реорганізації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надбаних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навичок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рахунок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"спонтанно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інтегрувати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ізольовані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минулого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 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Ладигіна-Котс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(1963) писала,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елементарне</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образне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риси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наближають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людської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підкреслювала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принципово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понятійного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словами як сигналами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системою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звуки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надзвичайно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але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емоційний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спрямованого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характеру.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Мавпи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лише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першу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сигнальну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дійсності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негайного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установлювати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становить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(1986)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досліджував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основу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елементарного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Крушинським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уловлювати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емпіричні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закони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законами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адаптивного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акту".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Рамбо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вивчав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символізації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антропоїдів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підкреслює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когнітивну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природу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ґрунтується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сприйнятті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предметами,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уявленнях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відсутні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прихованому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символами".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Примек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(1986)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дійшов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(складна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розумовими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порядку". До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Примек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збереження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мережі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перцептивних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образів-уявлень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символів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реорганізації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уявлень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послідовність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обмежуючись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створеній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мові-посереднику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Примек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розробив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комплексну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виділив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доведення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наявності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задач,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моделюють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самоусвідомлення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Всебічну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характеристику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дав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книзі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Мислячі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антропоїди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американський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дослідник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Річард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Бірн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(1998).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думку,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поняття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об'єднує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здібності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виокремлювати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середовищем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родичами;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ефективної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обставинах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застосовувати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міркування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потреба;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здійснювати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поєднання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фрагментів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знань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довербальних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понять.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один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складає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першооснову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вищеназваних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проявів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Фірсов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дає</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цієї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узагальнення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абстрагування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научіння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надбання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виділяти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фіксувати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відносно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стійкі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інваріантні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властивості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предметів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відношення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передбачати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результати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власних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автори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досліджували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цілісній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поведінці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близьких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них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відзначають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вищої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"активного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оперування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образами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плануванням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всебічне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природному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дозволило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етологу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Дж.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Гудолл</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(1992)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зробити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висновок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формах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багатьох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ситуаціях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визначає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вміння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планувати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передбачати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виокремлювати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проміжні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цілі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шукати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їхнього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досягнення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виокремлювати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суттєві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332656"/>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Соціальна</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свідомість</a:t>
            </a: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грань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враховувати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родичів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тобто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Примек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Вудраф</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(1978)</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першими почали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систематичне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здатності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шимпанзе до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опосередкованої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оцінки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прогнозування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їхніх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намірів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Далі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пропонується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розглянути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конкретні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довербального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природу,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щоби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з'ясувати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якою</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представлені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систематичних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груп</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накопичено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різноманітні</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багаточисленні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Вони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отримані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лабораторіях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різноманітних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Діставання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принади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перебуває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зору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почалося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безпосереднє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експериментальне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зародків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мислення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Уперше</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використовував</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Келер</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(1930)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класичними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створюються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різноманітні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проблемні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мірою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тварин</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їхня</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структура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дозволяє</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розв'язувати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задачі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екстрено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аналізу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ситуації</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спроб</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Дослід</a:t>
            </a:r>
            <a:r>
              <a:rPr kumimoji="0" lang="ru-RU"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з</a:t>
            </a:r>
            <a:r>
              <a:rPr kumimoji="0" lang="ru-RU"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кошиком</a:t>
            </a:r>
            <a:r>
              <a:rPr kumimoji="0" lang="ru-RU"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просте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аналоги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існують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природних</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умовах</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Кошик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підвішували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дахом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розгойдували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допомогою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мотузки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Банан,</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знаходився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кошику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неможливо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дістати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інакше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ніж</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піднявшись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крок</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вольєри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певному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піймавши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кошик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ходу. Шимпанзе легко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впоралась</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завданням</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однак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можна</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впевненістю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розцінювати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миттєво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знайдене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розумне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вирішення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оскільки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виключено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подібною</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проблемою вони могли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зустрічатися</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раніше</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мати</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необхідний</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69</TotalTime>
  <Words>7590</Words>
  <Application>Microsoft Office PowerPoint</Application>
  <PresentationFormat>Экран (4:3)</PresentationFormat>
  <Paragraphs>112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Бумажная</vt:lpstr>
      <vt:lpstr>Лекція 4</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dc:title>
  <dc:creator>Руслан Аминов</dc:creator>
  <cp:lastModifiedBy>Руслан Аминов</cp:lastModifiedBy>
  <cp:revision>29</cp:revision>
  <dcterms:created xsi:type="dcterms:W3CDTF">2023-11-11T15:46:15Z</dcterms:created>
  <dcterms:modified xsi:type="dcterms:W3CDTF">2023-11-11T16:55:39Z</dcterms:modified>
</cp:coreProperties>
</file>