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309" r:id="rId2"/>
    <p:sldId id="257" r:id="rId3"/>
    <p:sldId id="287" r:id="rId4"/>
    <p:sldId id="286" r:id="rId5"/>
    <p:sldId id="285" r:id="rId6"/>
    <p:sldId id="261" r:id="rId7"/>
    <p:sldId id="263" r:id="rId8"/>
    <p:sldId id="288" r:id="rId9"/>
    <p:sldId id="268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2" r:id="rId22"/>
    <p:sldId id="303" r:id="rId23"/>
    <p:sldId id="300" r:id="rId24"/>
    <p:sldId id="301" r:id="rId25"/>
    <p:sldId id="304" r:id="rId26"/>
    <p:sldId id="269" r:id="rId27"/>
    <p:sldId id="270" r:id="rId28"/>
    <p:sldId id="271" r:id="rId29"/>
    <p:sldId id="272" r:id="rId30"/>
    <p:sldId id="273" r:id="rId31"/>
    <p:sldId id="274" r:id="rId32"/>
    <p:sldId id="279" r:id="rId33"/>
    <p:sldId id="281" r:id="rId34"/>
    <p:sldId id="305" r:id="rId35"/>
    <p:sldId id="306" r:id="rId36"/>
    <p:sldId id="307" r:id="rId37"/>
    <p:sldId id="308" r:id="rId38"/>
    <p:sldId id="282" r:id="rId39"/>
    <p:sldId id="311" r:id="rId4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66E1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24" autoAdjust="0"/>
  </p:normalViewPr>
  <p:slideViewPr>
    <p:cSldViewPr>
      <p:cViewPr>
        <p:scale>
          <a:sx n="114" d="100"/>
          <a:sy n="114" d="100"/>
        </p:scale>
        <p:origin x="4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DD2AA-B9BD-433B-B19D-7999D919D3B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58ADE-E24F-4CAA-96A3-CCBACD5E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1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7864" y="5085184"/>
            <a:ext cx="5637010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96944" cy="1793167"/>
          </a:xfrm>
        </p:spPr>
        <p:txBody>
          <a:bodyPr/>
          <a:lstStyle/>
          <a:p>
            <a:pPr algn="ctr"/>
            <a:r>
              <a:rPr lang="uk-UA" sz="2800" dirty="0" smtClean="0"/>
              <a:t>Культура </a:t>
            </a:r>
            <a:r>
              <a:rPr lang="uk-UA" sz="2800" smtClean="0"/>
              <a:t>усного мовлення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68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31683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лог учителя української мови та літератури Сайгак Тетян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56" y="2060848"/>
            <a:ext cx="48768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384" y="67816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0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логічності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причини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фактам,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вмотивовувати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значить,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О. Гончар писав: «Убога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убогої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іжнародний конкурс дитячого малюнка за творами Сергія Михалков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Другою </a:t>
            </a:r>
            <a:r>
              <a:rPr lang="ru-RU" sz="2000" b="1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саму думку про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чином,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мовець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співбесідників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мети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думка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буде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довести: 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де? за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коли? як?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друге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дано.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непорозумінь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04" y="76470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аксіома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бути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схем, карт,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тоном,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темпом,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силою голосу,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довшою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паузою перед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нига вчить, як на світі жить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35" y="3861048"/>
            <a:ext cx="466725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54543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вмінням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узгодити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найточнішу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з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зайвого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говоріння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адекватне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уживання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узвичаєних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Творча майстерня вчителя - 3 клас - &quot;Структура кни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959224" cy="2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треба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понять про них.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пов’язували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зіставляти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з особою, предметом,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найістотніше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них,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найістотнішим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стилю і жанру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умов,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колориту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культурно-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культурно-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своя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мовець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стилях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систему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через систему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вона не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49289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перекручене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 і понять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Правильною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формотворення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book in watercolor?? | Малю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12368" cy="23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001" y="37788"/>
            <a:ext cx="48806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Ясною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здаватиметься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адресата,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встигатиме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випереджатиме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Слухач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те,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здогадується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йтиме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часто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«Ясно, я все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інтонування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членуванням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тем,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повтором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Блог вчителя інформатики Бровко Юлії Володимирівни: Інформатика 5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693579" cy="36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Чистота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неосвоєних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невластивих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Засмічують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вульгаризми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лайки,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ображає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Чистота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простежуватися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орфоепії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-нормативна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письмо;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 –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чужих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вульгаризмів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суржику,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невмотивованих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синтаксису – правильна, завершена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словоформи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Чистота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малюнки вчителя | Малюнки, Вчите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347864" cy="3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17" y="611449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текстах вона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адміністративно-управлінську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Публіцистичний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увиразнюється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штампами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комбінуванням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Чому діти (не) читають і що з цим робити? | Українська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49789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786058"/>
            <a:ext cx="73581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Культура мовлення</a:t>
            </a:r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це система вимог, регламентацій стосовно вживання мови в мовленнєвій діяльності.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Належна культура мовлення – це свідчення розвинутого інтелекту і високої загальної культури особистості.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Культура мовлення має велике національне і соціальне значення: вона забезпечує високий рівень мовного спілкування, ефективне здійснення всіх функцій мови.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57241"/>
            <a:ext cx="4857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 smtClean="0">
                <a:solidFill>
                  <a:srgbClr val="000000"/>
                </a:solidFill>
                <a:latin typeface="Garamond" pitchFamily="18" charset="0"/>
              </a:rPr>
              <a:t>Знання виражальних засобів мови</a:t>
            </a:r>
          </a:p>
          <a:p>
            <a:r>
              <a:rPr lang="uk-UA" sz="2200" b="1" i="1" dirty="0" smtClean="0">
                <a:solidFill>
                  <a:srgbClr val="000000"/>
                </a:solidFill>
                <a:latin typeface="Garamond" pitchFamily="18" charset="0"/>
              </a:rPr>
              <a:t>і вміння використати їх залежно від потреб спілкування – вищий ступінь опанування мовної культури.</a:t>
            </a:r>
          </a:p>
          <a:p>
            <a:r>
              <a:rPr lang="uk-UA" sz="2200" b="1" i="1" dirty="0" smtClean="0">
                <a:solidFill>
                  <a:srgbClr val="000000"/>
                </a:solidFill>
                <a:latin typeface="Garamond" pitchFamily="18" charset="0"/>
              </a:rPr>
              <a:t>                                     І. Вихованець</a:t>
            </a:r>
          </a:p>
        </p:txBody>
      </p:sp>
      <p:pic>
        <p:nvPicPr>
          <p:cNvPr id="6" name="Picture 5" descr="SNAGHTML1662b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40460"/>
            <a:ext cx="2286016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формою,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тропіку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епітети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метонімії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синекдохи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(повтори,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паралелізми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Готуємось до школи: що повинна вміти дитина в 5 років? | Діти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28" y="3592269"/>
            <a:ext cx="49013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про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зайвими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206084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самоконтролю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квапливо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 пауз,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ковтаючи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слова;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заглядайте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словник» (М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Рильський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по­сібники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збагачуйте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удосконалюйте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збагачуйте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вивчайте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літе­ратуру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 слуху»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052736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автоматизм гарного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сприймайте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свою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людинолюбну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картину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порадника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оволодівайте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жанрами, видами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привчайте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до системного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спосте­режень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олівцем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руках»;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вислів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повинен бути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052736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Одним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1266" name="Picture 2" descr="Книга «Улюблені вірші. Том 2» купить на YAKABOO.ua | 978-617-585-036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" y="908720"/>
            <a:ext cx="37909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норма.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сус­пільного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загальнообов’язковими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суспільномовною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 народу,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відшліфовуються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сло­ва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мовознавчою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наукою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узаконю­ються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науково-освітніми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Нор­мативність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систе­ми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орфоепії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лексики,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фразео­логії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синтаксису,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782" y="476672"/>
            <a:ext cx="767468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часу, але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виклю­чає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орі­єнтується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орфо­епічні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Творцем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соціум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шліфують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багат­ством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га­зетних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канцеляризмів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діалектизмів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спіл­кування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найточніше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пере­давала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Культура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норму­вання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словниках,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500042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ШЛЯХИ ПІДВИЩЕННЯ </a:t>
            </a:r>
          </a:p>
          <a:p>
            <a:pPr algn="just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 ОСОБИСТОЇ КУЛЬТУРИ МОВЛЕННЯ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– різноманітні.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     Для початку слід: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виробити стійкі навички мовленнєвого  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самоконтролю і самоаналізу;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частіше </a:t>
            </a:r>
            <a:r>
              <a:rPr lang="uk-UA" sz="2000" dirty="0" err="1" smtClean="0">
                <a:solidFill>
                  <a:srgbClr val="000000"/>
                </a:solidFill>
                <a:latin typeface="Bookman Old Style" pitchFamily="18" charset="0"/>
              </a:rPr>
              <a:t>“заглядайте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у </a:t>
            </a:r>
            <a:r>
              <a:rPr lang="uk-UA" sz="2000" dirty="0" err="1" smtClean="0">
                <a:solidFill>
                  <a:srgbClr val="000000"/>
                </a:solidFill>
                <a:latin typeface="Bookman Old Style" pitchFamily="18" charset="0"/>
              </a:rPr>
              <a:t>словник”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(М.Рильський),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правопис, посібник зі стилістики тощо;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вивчити мовлення майстрів слова;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читати вголос, із дотриманням усіх аспектів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нормативності;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заучувати напам'ять художні твори;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оволодівати жанрами, видами писемного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мовлення, зокрема ділового мовлення;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виробляти звичку читання з </a:t>
            </a:r>
            <a:r>
              <a:rPr lang="uk-UA" sz="2000" dirty="0" err="1" smtClean="0">
                <a:solidFill>
                  <a:srgbClr val="000000"/>
                </a:solidFill>
                <a:latin typeface="Bookman Old Style" pitchFamily="18" charset="0"/>
              </a:rPr>
              <a:t>“олівцем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у </a:t>
            </a:r>
            <a:r>
              <a:rPr lang="uk-UA" sz="2000" dirty="0" err="1" smtClean="0">
                <a:solidFill>
                  <a:srgbClr val="000000"/>
                </a:solidFill>
                <a:latin typeface="Bookman Old Style" pitchFamily="18" charset="0"/>
              </a:rPr>
              <a:t>руках”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жодний цікавий і вартісний вислів не повинен бути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втраченим для вас.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214290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endParaRPr lang="uk-UA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Шляхів до мовної досконалості безліч, усі вони починаються з любові до рідної мови, бажання майстерно володіти нею, з відчуття власної відповідальності за рідну мову. </a:t>
            </a: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10" descr="Owlpr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8243" flipH="1">
            <a:off x="1412311" y="4117779"/>
            <a:ext cx="2428892" cy="2624134"/>
          </a:xfrm>
          <a:prstGeom prst="rect">
            <a:avLst/>
          </a:prstGeom>
          <a:noFill/>
        </p:spPr>
      </p:pic>
      <p:pic>
        <p:nvPicPr>
          <p:cNvPr id="13" name="Picture 4" descr="PE0069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2209800" cy="28797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71736" y="1643050"/>
            <a:ext cx="6143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Мова – не тільки засіб спілкування,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а й природний резервуар інформації   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про навколишній світ, про народ.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Чим міцніші зв'язки людини з   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      культурою свого народу, тим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більшого можна сподіватися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  від неї як від громадянина,  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свідомого творця матеріальних і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    духовних благ.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5000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endParaRPr lang="uk-UA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КУЛЬТУРА МОВЛЕННЯ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кожної людини – це, напевне, найяскравіший показник стану моральності, духовності всього суспільства.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557214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КУЛЬТУРА МОВНОЇ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    ПОВЕДІНКИ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– своєрідне дзеркало людини.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14324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КУЛЬТУРА  МОВЛЕННЯ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несумісна  з багатослів'ям, словоблудством, фальшивою поетикою. “Де багато слів, там панує бідність”, - говорив Ф. Бекон.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21481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КУЛЬТУРА  МОВЛЕННЯ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– не мета, а засіб в утвердженні правди життя. «Господь домагається від кожної людини трьох речей: від душі – щирої віри, від мови – правди, від тіла – стриманості» (</a:t>
            </a:r>
            <a:r>
              <a:rPr lang="uk-UA" dirty="0" err="1" smtClean="0">
                <a:solidFill>
                  <a:srgbClr val="000000"/>
                </a:solidFill>
                <a:latin typeface="Bookman Old Style" pitchFamily="18" charset="0"/>
              </a:rPr>
              <a:t>Григорій-пустельник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).</a:t>
            </a:r>
            <a:endParaRPr lang="ru-RU" dirty="0"/>
          </a:p>
        </p:txBody>
      </p:sp>
      <p:pic>
        <p:nvPicPr>
          <p:cNvPr id="17" name="Picture 24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71546"/>
            <a:ext cx="2714644" cy="192246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286512" y="1214422"/>
            <a:ext cx="857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b="1" dirty="0" smtClean="0">
                <a:solidFill>
                  <a:srgbClr val="000000"/>
                </a:solidFill>
                <a:latin typeface="Bookman Old Style" pitchFamily="18" charset="0"/>
              </a:rPr>
              <a:t>Мовлення – це наука, яка стан         </a:t>
            </a:r>
          </a:p>
          <a:p>
            <a:r>
              <a:rPr lang="uk-UA" sz="800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r>
              <a:rPr lang="uk-UA" sz="800" b="1" dirty="0" err="1" smtClean="0">
                <a:solidFill>
                  <a:srgbClr val="000000"/>
                </a:solidFill>
                <a:latin typeface="Bookman Old Style" pitchFamily="18" charset="0"/>
              </a:rPr>
              <a:t>ипттпт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1428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КУЛЬТУРА МОВЛЕННЯ </a:t>
            </a:r>
          </a:p>
          <a:p>
            <a:pPr algn="just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СУСПІЛЬСТВА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–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це чи не найяскравіший показник стану його моральності, духовності, культури загалом.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5000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endParaRPr lang="uk-UA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КУЛЬТУРА МОВЛЕННЯ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–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це володіння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мовними нормами (вимовою і наголосом,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граматикою і стилістикою), а також уміння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користуватися виражальними засобами мови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в спілкуванні.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Немає такої сфери людської діяльності,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в якій не знадобилося б знання мови. Важливо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при цьому навчитися говорити і писати не тільки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грамотно, а й змістовно, правильно, влучно,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яскраво, виразно і переконливо.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143248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Давньогрецький філософ Сократ писав: «</a:t>
            </a:r>
            <a:r>
              <a:rPr lang="uk-UA" i="1" dirty="0" smtClean="0">
                <a:solidFill>
                  <a:srgbClr val="000000"/>
                </a:solidFill>
                <a:latin typeface="Bookman Old Style" pitchFamily="18" charset="0"/>
              </a:rPr>
              <a:t>Заговори, щоб я тебе побачив»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, а українська народна мудрість навчала: «</a:t>
            </a:r>
            <a:r>
              <a:rPr lang="uk-UA" i="1" dirty="0" smtClean="0">
                <a:solidFill>
                  <a:srgbClr val="000000"/>
                </a:solidFill>
                <a:latin typeface="Bookman Old Style" pitchFamily="18" charset="0"/>
              </a:rPr>
              <a:t>Птаха пізнають по пір</a:t>
            </a:r>
            <a:r>
              <a:rPr lang="en-US" i="1" dirty="0" smtClean="0">
                <a:solidFill>
                  <a:srgbClr val="000000"/>
                </a:solidFill>
                <a:latin typeface="Bookman Old Style" pitchFamily="18" charset="0"/>
              </a:rPr>
              <a:t>’</a:t>
            </a:r>
            <a:r>
              <a:rPr lang="uk-UA" i="1" dirty="0" smtClean="0">
                <a:solidFill>
                  <a:srgbClr val="000000"/>
                </a:solidFill>
                <a:latin typeface="Bookman Old Style" pitchFamily="18" charset="0"/>
              </a:rPr>
              <a:t>ю, а людину по мові»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.    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Людину, яка вміє гарно говорити, в усі часи шанували, прагнули бути в її товаристві.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478632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   КУЛЬТУРА  МОВЛЕННЯ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це одна з ознак загальної культури людини. Кожному носієві тієї чи іншої мови треба любити рідну мову, формувати мовно-національну самосвідомість, учитися слухати й сприймати слово.</a:t>
            </a:r>
            <a:endParaRPr lang="ru-RU" dirty="0"/>
          </a:p>
        </p:txBody>
      </p:sp>
      <p:pic>
        <p:nvPicPr>
          <p:cNvPr id="14" name="Picture 3" descr="j0196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7225" y="142852"/>
            <a:ext cx="1922493" cy="230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8761" y="764704"/>
            <a:ext cx="6593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3600" b="1" i="1" dirty="0" smtClean="0"/>
              <a:t>Визначення </a:t>
            </a:r>
            <a:r>
              <a:rPr lang="uk-UA" altLang="ru-RU" sz="3600" b="1" i="1" dirty="0"/>
              <a:t>О. </a:t>
            </a:r>
            <a:r>
              <a:rPr lang="uk-UA" altLang="ru-RU" sz="3600" b="1" i="1" dirty="0" err="1" smtClean="0"/>
              <a:t>Сербенської</a:t>
            </a:r>
            <a:r>
              <a:rPr lang="uk-UA" altLang="ru-RU" sz="3600" b="1" i="1" dirty="0" smtClean="0"/>
              <a:t>:</a:t>
            </a:r>
            <a:r>
              <a:rPr lang="uk-UA" alt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148478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</a:pPr>
            <a:r>
              <a:rPr lang="uk-UA" alt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>«У 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широкому значенні вислів </a:t>
            </a:r>
            <a:r>
              <a:rPr lang="uk-UA" altLang="ru-RU" sz="2400" b="1" kern="0" dirty="0">
                <a:solidFill>
                  <a:srgbClr val="000000"/>
                </a:solidFill>
                <a:latin typeface="Times New Roman"/>
                <a:cs typeface="Arial"/>
              </a:rPr>
              <a:t>”культура мовлення”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  пов’язують з любов’ю, прив’язаністю до рідної мови, почуттям поваги до державної мови та її багатовікової традиції, з турботою про її повноцінне функціонування, а також з діяльністю суспільства та індивідуума, спрямованою на якнайкраще пізнання, збагачення, вдосконалення та розвиток мови. Це також почуття відповідальності за свої мовленнєві </a:t>
            </a:r>
            <a:r>
              <a:rPr lang="uk-UA" alt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>дії». </a:t>
            </a:r>
            <a:endParaRPr lang="ru-RU" altLang="ru-RU" sz="2400" kern="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2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5000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endParaRPr lang="uk-UA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78632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714356"/>
            <a:ext cx="36615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ТИПИ  </a:t>
            </a:r>
          </a:p>
          <a:p>
            <a:r>
              <a:rPr lang="uk-UA" sz="36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МОВЛЕННЯ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14480" y="2714620"/>
          <a:ext cx="7048527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Типи </a:t>
                      </a:r>
                    </a:p>
                    <a:p>
                      <a:pPr algn="ctr"/>
                      <a:r>
                        <a:rPr lang="uk-UA" sz="2400" b="1" dirty="0" smtClean="0"/>
                        <a:t>мовлення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Основна </a:t>
                      </a:r>
                    </a:p>
                    <a:p>
                      <a:pPr algn="ctr"/>
                      <a:r>
                        <a:rPr lang="uk-UA" sz="2400" b="1" dirty="0" smtClean="0"/>
                        <a:t>функція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Будова висловлювання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cap="none" spc="0" dirty="0" smtClean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/>
                        </a:rPr>
                        <a:t>Розповідь</a:t>
                      </a:r>
                      <a:endParaRPr lang="ru-RU" sz="2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Повідомлення про події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Експозиція, зав'язка,</a:t>
                      </a:r>
                      <a:r>
                        <a:rPr lang="uk-UA" baseline="0" dirty="0" smtClean="0"/>
                        <a:t> к</a:t>
                      </a:r>
                      <a:r>
                        <a:rPr lang="uk-UA" dirty="0" smtClean="0"/>
                        <a:t>ульмінація, розв'язка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cap="none" spc="0" dirty="0" smtClean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effectLst/>
                      </a:endParaRPr>
                    </a:p>
                    <a:p>
                      <a:pPr algn="ctr"/>
                      <a:r>
                        <a:rPr lang="uk-UA" sz="2800" cap="none" spc="0" dirty="0" smtClean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/>
                        </a:rPr>
                        <a:t>Опис</a:t>
                      </a:r>
                      <a:endParaRPr lang="ru-RU" sz="2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Словесне зображення предмета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Певна послідовність загальних і часткових ознак, що відображають предмет вислову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cap="none" spc="0" dirty="0" smtClean="0">
                          <a:ln w="10541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/>
                        </a:rPr>
                        <a:t>Роздум</a:t>
                      </a:r>
                      <a:endParaRPr lang="ru-RU" sz="2800" b="1" cap="none" spc="0" dirty="0">
                        <a:ln w="10541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FFFFFF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FFFFFF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FFFFFF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FFFFFF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Доведення або пояснення чогось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Теза, аргументи, висновки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2714644" cy="221457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5000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endParaRPr lang="uk-UA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78632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357166"/>
            <a:ext cx="3791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ТИПИ  </a:t>
            </a:r>
          </a:p>
          <a:p>
            <a:r>
              <a:rPr lang="uk-UA" sz="36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ПОМИЛОК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357290" y="1928802"/>
          <a:ext cx="7500990" cy="4450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39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1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endParaRPr lang="uk-UA" b="1" cap="none" spc="0" dirty="0" smtClean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b="1" cap="none" spc="0" dirty="0" smtClean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ЗМІСТОВА (З)</a:t>
                      </a:r>
                      <a:endParaRPr lang="ru-RU" b="1" cap="none" spc="0" dirty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Вживання зайвих відомостей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Недостатнє висвітлення фактів, подій…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Непослідовний викладу  думок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проводиться</a:t>
                      </a:r>
                      <a:r>
                        <a:rPr lang="uk-UA" b="1" baseline="0" dirty="0" smtClean="0"/>
                        <a:t> основна думка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uk-UA" b="1" cap="none" spc="0" dirty="0" smtClean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ЛЕКСИЧНА (Л)</a:t>
                      </a:r>
                      <a:endParaRPr lang="ru-RU" b="1" cap="none" spc="0" dirty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Вживання не того слова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Використання зайвого слова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Невиправдане</a:t>
                      </a:r>
                      <a:r>
                        <a:rPr lang="uk-UA" b="1" baseline="0" dirty="0" smtClean="0"/>
                        <a:t> повторення слів, речень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uk-UA" b="1" cap="none" spc="0" dirty="0" smtClean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ГРАМАТИЧНА( Г)</a:t>
                      </a:r>
                      <a:endParaRPr lang="ru-RU" b="1" cap="none" spc="0" dirty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Неправильне утворення слова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Вживання слова не в тій формі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Неправильна побудова речення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ОРФОГРАФІЧНА (І)</a:t>
                      </a:r>
                      <a:endParaRPr lang="ru-RU" b="1" cap="none" spc="0" dirty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Неправильно написані слова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ПУНКТУАЦІЙНА  (</a:t>
                      </a:r>
                      <a:r>
                        <a:rPr lang="en-US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lang="uk-UA" b="1" cap="none" spc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)</a:t>
                      </a:r>
                      <a:endParaRPr lang="ru-RU" b="1" cap="none" spc="0" dirty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Неправильно поставлені розділові знаки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428882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5000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endParaRPr lang="uk-UA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85728"/>
            <a:ext cx="5538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ЦІКАВА ГРАМАТИКА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178592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06803"/>
              </p:ext>
            </p:extLst>
          </p:nvPr>
        </p:nvGraphicFramePr>
        <p:xfrm>
          <a:off x="1643042" y="1000108"/>
          <a:ext cx="6334148" cy="458724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976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                                  ВИМОГИ</a:t>
                      </a:r>
                      <a:r>
                        <a:rPr lang="uk-UA" baseline="0" dirty="0" smtClean="0"/>
                        <a:t>   ДО   МОВЛЕННЯ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Яким має бути мовлення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Яких правил мовлення слід дотримуватись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ЗМІСТОВНИМ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Продумайте тему і основну думку свого висловлювання, не вживайте зайвого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ПОСЛІДОВНИМ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Стежте за порядком викладу думок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БАГАТИМ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Вживайте різноманітні слова і речення, намагайтесь не повторюватись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ТОЧНИМ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Вживайте найбільш точні слова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ВИРАЗНИМ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Добирайте слова і вислови, які найяскравіше передають думку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ДОРЕЧНИМ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Врахуйте,</a:t>
                      </a:r>
                      <a:r>
                        <a:rPr lang="uk-UA" sz="1600" b="1" baseline="0" dirty="0" smtClean="0">
                          <a:solidFill>
                            <a:schemeClr val="bg1"/>
                          </a:solidFill>
                        </a:rPr>
                        <a:t> з ким розмовляєте і за яких обставин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ПРАВИЛЬНИМ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bg1"/>
                          </a:solidFill>
                        </a:rPr>
                        <a:t>Коректно вимовляйте слова і будуйте речення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57950" y="2786058"/>
            <a:ext cx="328611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295900"/>
            <a:ext cx="2032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00134" y="1000108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85762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214290"/>
            <a:ext cx="4443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Стилі і жанри </a:t>
            </a:r>
          </a:p>
          <a:p>
            <a:r>
              <a:rPr lang="uk-UA" sz="3600" b="1" i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     мовлення</a:t>
            </a:r>
            <a:endParaRPr lang="ru-RU" sz="3600" b="1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178592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03607"/>
              </p:ext>
            </p:extLst>
          </p:nvPr>
        </p:nvGraphicFramePr>
        <p:xfrm>
          <a:off x="134848" y="1432560"/>
          <a:ext cx="7572428" cy="542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8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4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</a:rPr>
                        <a:t>Стиль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</a:rPr>
                        <a:t>Жанри, в яких стиль реалізується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</a:rPr>
                        <a:t>Сфера</a:t>
                      </a:r>
                    </a:p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</a:rPr>
                        <a:t> спілкування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b="1" dirty="0" smtClean="0"/>
                    </a:p>
                    <a:p>
                      <a:pPr algn="ctr"/>
                      <a:r>
                        <a:rPr lang="uk-UA" sz="1600" b="1" dirty="0" smtClean="0"/>
                        <a:t>Публіцистичний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Промова, виступ,</a:t>
                      </a:r>
                      <a:r>
                        <a:rPr lang="uk-UA" sz="1600" baseline="0" dirty="0" smtClean="0"/>
                        <a:t> нарис, публіцистична стаття, дискусія, памфлет, фейлетон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Громадсько-політичне життя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b="1" dirty="0" smtClean="0"/>
                    </a:p>
                    <a:p>
                      <a:pPr algn="ctr"/>
                      <a:r>
                        <a:rPr lang="uk-UA" sz="1600" b="1" dirty="0" smtClean="0"/>
                        <a:t>Науковий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Наукова стаття, підручник,</a:t>
                      </a:r>
                      <a:r>
                        <a:rPr lang="uk-UA" sz="1600" baseline="0" dirty="0" smtClean="0"/>
                        <a:t> посібник, лекція, доповідь, монографія, дисертація, рецензія, анотація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Наука, освіта, техніка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b="1" dirty="0" smtClean="0"/>
                    </a:p>
                    <a:p>
                      <a:pPr algn="ctr"/>
                      <a:r>
                        <a:rPr lang="uk-UA" sz="1600" b="1" dirty="0" smtClean="0"/>
                        <a:t>Офіційно-діловий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Оголошення, лист,</a:t>
                      </a:r>
                      <a:r>
                        <a:rPr lang="uk-UA" sz="1600" baseline="0" dirty="0" smtClean="0"/>
                        <a:t> акт, доручення, протокол, розписка, інструкція, статут, наказ, закон, кодекс, інші законодавчі акти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Офіційно-ділові стосунки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b="1" dirty="0" smtClean="0"/>
                    </a:p>
                    <a:p>
                      <a:pPr algn="ctr"/>
                      <a:r>
                        <a:rPr lang="uk-UA" sz="1600" b="1" dirty="0" smtClean="0"/>
                        <a:t>Художній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Роман, повість, п'єса, оповідання, драма, трагедія, комедія, поема, вірш, байка, епіграма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Мистецтво</a:t>
                      </a:r>
                      <a:r>
                        <a:rPr lang="uk-UA" sz="1600" baseline="0" dirty="0" smtClean="0"/>
                        <a:t> слова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b="1" dirty="0" smtClean="0"/>
                    </a:p>
                    <a:p>
                      <a:pPr algn="ctr"/>
                      <a:r>
                        <a:rPr lang="uk-UA" sz="1600" b="1" dirty="0" smtClean="0"/>
                        <a:t>Розмовний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600" dirty="0" smtClean="0"/>
                    </a:p>
                    <a:p>
                      <a:r>
                        <a:rPr lang="uk-UA" sz="1600" dirty="0" smtClean="0"/>
                        <a:t>Бесіда, розмова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Побутові стосунки з друзями, знайомими, родичами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15206" y="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 descr="HH005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4261" flipH="1">
            <a:off x="6867932" y="869057"/>
            <a:ext cx="778160" cy="86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 rot="17153835">
            <a:off x="6743217" y="999543"/>
            <a:ext cx="927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dirty="0" smtClean="0">
                <a:solidFill>
                  <a:schemeClr val="bg1"/>
                </a:solidFill>
              </a:rPr>
              <a:t>Діло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0136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etiguette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ярлик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етикетка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думку 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Стельмаховича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добропристойності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ввічли­вості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сформувався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еталон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виразник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шляхетності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аристократизму духу...»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людьми,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статечною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пристой­ною,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чемність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форму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стверджу­ють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евфемізми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(«слова і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грубим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непристойним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умо­вах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напр.: 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поважного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неправду -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брехати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Головне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спілку­вання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і для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комунікантів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Говорим правильно: Речевой этикет — Молодёжный дипломатически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96" y="3790787"/>
            <a:ext cx="4003204" cy="30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про­цесі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мовно-культурних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У широкому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інте­лектуальної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словниками,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учителя-предметника.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Рильський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словники,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них. Словник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620688"/>
            <a:ext cx="8280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Створено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фразеологічні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орфоепічні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орфографічні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морфемні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словотвірні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групувань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упити книгу Сучасний тлумачний словник української мови. 100 0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3790950" cy="44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14414" y="85723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Будьте завжди ввічливими, привітними, доброзичливими. З повагою ставтесь до співрозмовника.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85762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8572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285728"/>
            <a:ext cx="7117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Основні правила спілкування</a:t>
            </a:r>
            <a:endParaRPr lang="ru-RU" sz="3200" b="1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068" y="178592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1571612"/>
            <a:ext cx="650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Умійте слухати інших і ніколи не перебивайте.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207167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Не бійтеся розпочати розмову з незнайомими людьми, але не будьте нав'язливими.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14448" y="2714620"/>
            <a:ext cx="700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Говоріть (</a:t>
            </a:r>
            <a:r>
              <a:rPr lang="uk-UA" i="1" dirty="0" smtClean="0">
                <a:solidFill>
                  <a:srgbClr val="000000"/>
                </a:solidFill>
                <a:latin typeface="Bookman Old Style" pitchFamily="18" charset="0"/>
              </a:rPr>
              <a:t>пишіть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) про те, що може зацікавити  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                   слухачів (</a:t>
            </a:r>
            <a:r>
              <a:rPr lang="uk-UA" i="1" dirty="0" smtClean="0">
                <a:solidFill>
                  <a:srgbClr val="000000"/>
                </a:solidFill>
                <a:latin typeface="Bookman Old Style" pitchFamily="18" charset="0"/>
              </a:rPr>
              <a:t>читачів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).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328612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Не завдавайте людям шкоди словом. Не ображайте, не говоріть неприємного іншим, не виявляйте своєї неповаги, не вживайте грубих слів.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4286256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Намагайтесь ввічливо попросити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і ввічливо відмовити, не образивши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людину своєю відмовою.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00166" y="5286388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Використовуйте в спілкуванні 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ввічливі слова (</a:t>
            </a:r>
            <a:r>
              <a:rPr lang="uk-UA" sz="1600" i="1" dirty="0" smtClean="0">
                <a:solidFill>
                  <a:srgbClr val="000000"/>
                </a:solidFill>
                <a:latin typeface="Bookman Old Style" pitchFamily="18" charset="0"/>
              </a:rPr>
              <a:t>будь ласка, вибачте,</a:t>
            </a:r>
          </a:p>
          <a:p>
            <a:r>
              <a:rPr lang="uk-UA" sz="1600" i="1" dirty="0" smtClean="0">
                <a:solidFill>
                  <a:srgbClr val="000000"/>
                </a:solidFill>
                <a:latin typeface="Bookman Old Style" pitchFamily="18" charset="0"/>
              </a:rPr>
              <a:t>не ображайтесь, чи не змогли б Ви </a:t>
            </a:r>
            <a:r>
              <a:rPr lang="uk-UA" sz="1600" dirty="0" smtClean="0">
                <a:solidFill>
                  <a:srgbClr val="000000"/>
                </a:solidFill>
                <a:latin typeface="Bookman Old Style" pitchFamily="18" charset="0"/>
              </a:rPr>
              <a:t>і т.д.).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Стежте за культурою мовлення.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3929066"/>
            <a:ext cx="278605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 rot="20751853">
            <a:off x="6627943" y="4945913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i="1" dirty="0" smtClean="0">
                <a:solidFill>
                  <a:srgbClr val="000000"/>
                </a:solidFill>
                <a:latin typeface="Bookman Old Style" pitchFamily="18" charset="0"/>
              </a:rPr>
              <a:t>Будь </a:t>
            </a:r>
          </a:p>
          <a:p>
            <a:r>
              <a:rPr lang="uk-UA" sz="1000" b="1" i="1" dirty="0" smtClean="0">
                <a:solidFill>
                  <a:srgbClr val="000000"/>
                </a:solidFill>
                <a:latin typeface="Bookman Old Style" pitchFamily="18" charset="0"/>
              </a:rPr>
              <a:t>ласка, </a:t>
            </a:r>
          </a:p>
          <a:p>
            <a:r>
              <a:rPr lang="uk-UA" sz="1000" b="1" i="1" dirty="0" smtClean="0">
                <a:solidFill>
                  <a:srgbClr val="000000"/>
                </a:solidFill>
                <a:latin typeface="Bookman Old Style" pitchFamily="18" charset="0"/>
              </a:rPr>
              <a:t>вибачте</a:t>
            </a:r>
            <a:endParaRPr lang="ru-RU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180724">
            <a:off x="6130721" y="5426561"/>
            <a:ext cx="954087" cy="8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79637">
            <a:off x="6143636" y="6143644"/>
            <a:ext cx="64132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12844"/>
            <a:ext cx="813690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Відредагуйте подані словосполучення та речення:</a:t>
            </a:r>
          </a:p>
          <a:p>
            <a:pPr marL="342900" indent="-342900" algn="just">
              <a:buAutoNum type="arabicPeriod"/>
            </a:pPr>
            <a:r>
              <a:rPr lang="uk-UA" i="1" dirty="0" smtClean="0"/>
              <a:t>Діти розкрийте підручник на п</a:t>
            </a:r>
            <a:r>
              <a:rPr lang="en-US" i="1" dirty="0" smtClean="0"/>
              <a:t>’</a:t>
            </a:r>
            <a:r>
              <a:rPr lang="uk-UA" i="1" dirty="0" err="1" smtClean="0"/>
              <a:t>ятидесятій</a:t>
            </a:r>
            <a:r>
              <a:rPr lang="uk-UA" i="1" dirty="0" smtClean="0"/>
              <a:t> сторінці.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Давайте починати вирішувати задачу із зірочкою.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Домашні завдання зробіть у зошитах для самостійної роботи.</a:t>
            </a:r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Підніміть руку хто на сьогодні не готовий.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Віднині у нашій школі вводиться україномовний режим спілкування.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dirty="0" smtClean="0"/>
              <a:t> </a:t>
            </a:r>
            <a:r>
              <a:rPr lang="uk-UA" i="1" dirty="0" smtClean="0"/>
              <a:t>Я бачила твої фото у </a:t>
            </a:r>
            <a:r>
              <a:rPr lang="uk-UA" i="1" dirty="0" err="1" smtClean="0"/>
              <a:t>фейсбуку</a:t>
            </a:r>
            <a:r>
              <a:rPr lang="uk-UA" i="1" dirty="0" smtClean="0"/>
              <a:t>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Перехворівші учні повинні принести справки у найближчий час.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Діти давайте починати говорити на українській мові!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 Я відправила вам завдання по пошті. Скоро ви їх дістанете.</a:t>
            </a:r>
            <a:endParaRPr lang="en-US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Колеги хто може мене підмінити на третьому уроці?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 </a:t>
            </a:r>
            <a:r>
              <a:rPr lang="uk-UA" i="1" dirty="0" smtClean="0"/>
              <a:t>Клас давайте організуємо акцію по сортуванню сміття.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 </a:t>
            </a:r>
            <a:r>
              <a:rPr lang="uk-UA" i="1" dirty="0" smtClean="0"/>
              <a:t>Шукаємо бажаючих на поїздку в орнітологічний заповідник.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Шановні колеги хто поможе мені перекласти анотацію на англійську мову?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Складові успіху випускника</a:t>
            </a:r>
            <a:r>
              <a:rPr lang="en-US" i="1" dirty="0" smtClean="0"/>
              <a:t> </a:t>
            </a:r>
            <a:r>
              <a:rPr lang="uk-UA" i="1" dirty="0" smtClean="0"/>
              <a:t>такі: наполегливість, послідовність, витривалість.</a:t>
            </a:r>
            <a:endParaRPr lang="en-US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 </a:t>
            </a:r>
            <a:r>
              <a:rPr lang="uk-UA" i="1" dirty="0" smtClean="0"/>
              <a:t>Діти старше 6 років повинні платити за проїзд. </a:t>
            </a:r>
          </a:p>
          <a:p>
            <a:pPr marL="342900" indent="-342900" algn="just">
              <a:buAutoNum type="arabicPeriod"/>
            </a:pPr>
            <a:r>
              <a:rPr lang="uk-UA" i="1" dirty="0"/>
              <a:t> </a:t>
            </a:r>
            <a:r>
              <a:rPr lang="uk-UA" i="1" dirty="0" smtClean="0"/>
              <a:t>Мені сказали ваш Максим захворів, то хай поправляється скоріше.</a:t>
            </a:r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 </a:t>
            </a:r>
            <a:r>
              <a:rPr lang="uk-UA" i="1" dirty="0" smtClean="0"/>
              <a:t>Ми зібрались і чекаємо директора школи модератора цього заходу.</a:t>
            </a:r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 </a:t>
            </a:r>
            <a:r>
              <a:rPr lang="uk-UA" i="1" dirty="0" smtClean="0"/>
              <a:t>Давайте починати готуватись до ЗНО ще в середніх класах.</a:t>
            </a:r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endParaRPr lang="uk-UA" i="1" dirty="0" smtClean="0"/>
          </a:p>
          <a:p>
            <a:pPr marL="342900" indent="-342900" algn="just"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07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0698" y="310949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/>
              <a:t>У вужчому розумінні зміст поняття мовної культури охоплює: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8227" y="1241757"/>
            <a:ext cx="813690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 ступінь ознайомлення суспільства з мовними нормами, вміння свідомо використовувати нормативні форми й вислови, критично ставитися до порушення норм, здатність висловлювати думку ясно, стисло, зрозуміло;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діяльність, яка має на меті піднесення рівня знань про мову, їх пропаганду і закріплення мовних норм;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лексично-фразеологічну, граматичну, орфоепічну та орфографічну нормативність, тобто уживання слів, їх форм, звуків,  звукових комплексів, синтаксичних конструкцій відповідно до установлених норм</a:t>
            </a: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усунення мовних помилок, невиправданих запозичень, невдалих неологізмів, чужорідних елементів, вульгаризмів та ін.;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4) естетику мови, тобто здатність відчувати її красу, вишуканість, культурологічну довершеність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0891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</a:pPr>
            <a:r>
              <a:rPr lang="uk-UA" altLang="ru-RU" sz="2400" b="1" i="1" kern="0" dirty="0" err="1">
                <a:solidFill>
                  <a:srgbClr val="000000"/>
                </a:solidFill>
                <a:latin typeface="Times New Roman"/>
                <a:cs typeface="Arial"/>
              </a:rPr>
              <a:t>Комунікантами</a:t>
            </a:r>
            <a:r>
              <a:rPr lang="uk-UA" altLang="ru-RU" sz="2400" b="1" i="1" kern="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uk-UA" altLang="ru-RU" sz="2400" i="1" kern="0" dirty="0">
                <a:solidFill>
                  <a:srgbClr val="000000"/>
                </a:solidFill>
                <a:latin typeface="Times New Roman"/>
                <a:cs typeface="Arial"/>
              </a:rPr>
              <a:t>називають осіб, які ініціюють, проводять, підтримують або завершують процес спілкування.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itchFamily="2" charset="2"/>
              <a:buChar char="u"/>
            </a:pPr>
            <a:r>
              <a:rPr lang="uk-UA" altLang="ru-RU" sz="2400" b="1" i="1" kern="0" dirty="0">
                <a:solidFill>
                  <a:srgbClr val="000000"/>
                </a:solidFill>
                <a:latin typeface="Times New Roman"/>
                <a:cs typeface="Arial"/>
              </a:rPr>
              <a:t>До професійних </a:t>
            </a:r>
            <a:r>
              <a:rPr lang="uk-UA" altLang="ru-RU" sz="2400" b="1" i="1" kern="0" dirty="0" err="1">
                <a:solidFill>
                  <a:srgbClr val="000000"/>
                </a:solidFill>
                <a:latin typeface="Times New Roman"/>
                <a:cs typeface="Arial"/>
              </a:rPr>
              <a:t>комунікантів</a:t>
            </a:r>
            <a:r>
              <a:rPr lang="uk-UA" altLang="ru-RU" sz="2400" b="1" i="1" kern="0" dirty="0">
                <a:solidFill>
                  <a:srgbClr val="000000"/>
                </a:solidFill>
                <a:latin typeface="Times New Roman"/>
                <a:cs typeface="Arial"/>
              </a:rPr>
              <a:t> або </a:t>
            </a:r>
            <a:r>
              <a:rPr lang="uk-UA" altLang="ru-RU" sz="2400" b="1" i="1" kern="0" dirty="0" err="1">
                <a:solidFill>
                  <a:srgbClr val="000000"/>
                </a:solidFill>
                <a:latin typeface="Times New Roman"/>
                <a:cs typeface="Arial"/>
              </a:rPr>
              <a:t>комунікантів-аматорів</a:t>
            </a:r>
            <a:r>
              <a:rPr lang="uk-UA" altLang="ru-RU" sz="2400" b="1" i="1" kern="0" dirty="0">
                <a:solidFill>
                  <a:srgbClr val="000000"/>
                </a:solidFill>
                <a:latin typeface="Times New Roman"/>
                <a:cs typeface="Arial"/>
              </a:rPr>
              <a:t> належать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 ті, які для спілкування використовують: а) мову або знакові системи, що створені на основі мови: </a:t>
            </a:r>
            <a:r>
              <a:rPr lang="uk-UA" altLang="ru-RU" sz="2400" i="1" kern="0" dirty="0" smtClean="0">
                <a:solidFill>
                  <a:srgbClr val="000000"/>
                </a:solidFill>
                <a:latin typeface="Times New Roman"/>
                <a:cs typeface="Arial"/>
              </a:rPr>
              <a:t>учителі, </a:t>
            </a:r>
            <a:r>
              <a:rPr lang="uk-UA" altLang="ru-RU" sz="2400" i="1" kern="0" dirty="0">
                <a:solidFill>
                  <a:srgbClr val="000000"/>
                </a:solidFill>
                <a:latin typeface="Times New Roman"/>
                <a:cs typeface="Arial"/>
              </a:rPr>
              <a:t>агітатори, ведучі, вихователі, журналісти, іміджмейкери, піарники (фахівці зі </a:t>
            </a:r>
            <a:r>
              <a:rPr lang="uk-UA" altLang="ru-RU" sz="2400" i="1" kern="0" dirty="0" err="1" smtClean="0">
                <a:solidFill>
                  <a:srgbClr val="000000"/>
                </a:solidFill>
                <a:latin typeface="Times New Roman"/>
                <a:cs typeface="Arial"/>
              </a:rPr>
              <a:t>зв</a:t>
            </a:r>
            <a:r>
              <a:rPr lang="en-US" altLang="ru-RU" sz="2400" i="1" kern="0" dirty="0" smtClean="0">
                <a:solidFill>
                  <a:srgbClr val="000000"/>
                </a:solidFill>
                <a:latin typeface="Times New Roman"/>
                <a:cs typeface="Arial"/>
              </a:rPr>
              <a:t>’</a:t>
            </a:r>
            <a:r>
              <a:rPr lang="uk-UA" altLang="ru-RU" sz="2400" i="1" kern="0" dirty="0" err="1" smtClean="0">
                <a:solidFill>
                  <a:srgbClr val="000000"/>
                </a:solidFill>
                <a:latin typeface="Times New Roman"/>
                <a:cs typeface="Arial"/>
              </a:rPr>
              <a:t>язків</a:t>
            </a:r>
            <a:r>
              <a:rPr lang="uk-UA" altLang="ru-RU" sz="2400" i="1" kern="0" dirty="0" smtClean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uk-UA" altLang="ru-RU" sz="2400" i="1" kern="0" dirty="0">
                <a:solidFill>
                  <a:srgbClr val="000000"/>
                </a:solidFill>
                <a:latin typeface="Times New Roman"/>
                <a:cs typeface="Arial"/>
              </a:rPr>
              <a:t>із громадськістю), представники влади, прес-секретарі, пропагандисти, проповідники, публіцисти, редактори, </a:t>
            </a:r>
            <a:r>
              <a:rPr lang="uk-UA" altLang="ru-RU" sz="2400" i="1" kern="0" dirty="0" smtClean="0">
                <a:solidFill>
                  <a:srgbClr val="000000"/>
                </a:solidFill>
                <a:latin typeface="Times New Roman"/>
                <a:cs typeface="Arial"/>
              </a:rPr>
              <a:t>рекламісти; 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б) парамовні зображальні </a:t>
            </a:r>
            <a:r>
              <a:rPr lang="uk-UA" alt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>засоби – мову 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жестів, рухи тіла, голос тощо: </a:t>
            </a:r>
            <a:r>
              <a:rPr lang="uk-UA" altLang="ru-RU" sz="2400" i="1" kern="0" dirty="0">
                <a:solidFill>
                  <a:srgbClr val="000000"/>
                </a:solidFill>
                <a:latin typeface="Times New Roman"/>
                <a:cs typeface="Arial"/>
              </a:rPr>
              <a:t>співаки, танцівники 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і т. д.; в) художні образи, а також створені за уявними образами предмети: </a:t>
            </a:r>
            <a:r>
              <a:rPr lang="uk-UA" altLang="ru-RU" sz="2400" i="1" kern="0" dirty="0">
                <a:solidFill>
                  <a:srgbClr val="000000"/>
                </a:solidFill>
                <a:latin typeface="Times New Roman"/>
                <a:cs typeface="Arial"/>
              </a:rPr>
              <a:t>майстри народних </a:t>
            </a:r>
            <a:r>
              <a:rPr lang="uk-UA" altLang="ru-RU" sz="2400" i="1" kern="0" dirty="0" err="1">
                <a:solidFill>
                  <a:srgbClr val="000000"/>
                </a:solidFill>
                <a:latin typeface="Times New Roman"/>
                <a:cs typeface="Arial"/>
              </a:rPr>
              <a:t>ремесл</a:t>
            </a:r>
            <a:r>
              <a:rPr lang="uk-UA" altLang="ru-RU" sz="2400" i="1" kern="0" dirty="0">
                <a:solidFill>
                  <a:srgbClr val="000000"/>
                </a:solidFill>
                <a:latin typeface="Times New Roman"/>
                <a:cs typeface="Arial"/>
              </a:rPr>
              <a:t>, скульптори, художники тощо.</a:t>
            </a:r>
            <a:r>
              <a:rPr lang="uk-UA" alt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endParaRPr lang="ru-RU" altLang="ru-RU" sz="2400" kern="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7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71736" y="357166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ФУНКЦІЇ МОВИ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928670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КОМУНІКАТИВНА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за допомогою мови   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                           спілкуємося.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1571612"/>
            <a:ext cx="76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МИСЛЕФОРМУЛЮВАЛЬНА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засобами мови 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виражаємо своє мислення, свої думки.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42886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ПІЗНАВАЛЬНА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за допомогою мови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                   спілкуємося.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028891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НОМІНАТИВНА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користуючись мовою,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називаємо все, що нас оточує.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385762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ЕМОЦІЙНА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за допомогою мови виявляємо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емоції, почуття.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714884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ВИРАЖАЛЬНА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через мову людина розкриває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  свій інтелект, свої здібності.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5503783"/>
            <a:ext cx="73581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ОБ‘ЄДНУВАЛЬНА</a:t>
            </a:r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мова об'єднує людей, є 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основою розвитку всіх видів їхньої діяльності 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(мистецтва, науки тощо).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5852" y="228599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</a:t>
            </a:r>
          </a:p>
          <a:p>
            <a:pPr algn="just"/>
            <a:endParaRPr lang="uk-UA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НОРМАТИВНІСТЬ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– це дотримання правил усного і писемного мовлення: правильне наголошування, інтонування, слововживання, будова речень, діалогу, тексту тощо.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Умій слухати себе та інших з погляду нормативності.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Будь вдячний тому, хто виправляє твої мовленнєві помилки.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Свої ж зауваження, поради та рекомендації іншим роби тактовно, делікатно.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Проблема культури мовлення проявляється 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в таких основних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аспектах мовлення</a:t>
            </a:r>
            <a:r>
              <a:rPr lang="uk-UA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:</a:t>
            </a:r>
            <a:endParaRPr lang="uk-UA" sz="2000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    ●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нормативність;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      ● адекватність;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           ● естетичність;</a:t>
            </a:r>
          </a:p>
          <a:p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● </a:t>
            </a:r>
            <a:r>
              <a:rPr lang="uk-UA" dirty="0" err="1" smtClean="0">
                <a:solidFill>
                  <a:srgbClr val="000000"/>
                </a:solidFill>
                <a:latin typeface="Bookman Old Style" pitchFamily="18" charset="0"/>
              </a:rPr>
              <a:t>поліфункціональність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.</a:t>
            </a:r>
          </a:p>
          <a:p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uk-UA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АДЕКВАТНІСТЬ МОВЛЕННЯ</a:t>
            </a:r>
            <a:r>
              <a:rPr lang="uk-UA" b="1" dirty="0">
                <a:solidFill>
                  <a:srgbClr val="000000"/>
                </a:solidFill>
                <a:latin typeface="Bookman Old Style" pitchFamily="18" charset="0"/>
              </a:rPr>
              <a:t> – </a:t>
            </a:r>
            <a:r>
              <a:rPr lang="uk-UA" dirty="0">
                <a:solidFill>
                  <a:srgbClr val="000000"/>
                </a:solidFill>
                <a:latin typeface="Bookman Old Style" pitchFamily="18" charset="0"/>
              </a:rPr>
              <a:t>це точність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висловлення </a:t>
            </a:r>
            <a:r>
              <a:rPr lang="uk-UA" dirty="0">
                <a:solidFill>
                  <a:srgbClr val="000000"/>
                </a:solidFill>
                <a:latin typeface="Bookman Old Style" pitchFamily="18" charset="0"/>
              </a:rPr>
              <a:t>думок, почуттів, волевиявлень засобами мови, ясність, зрозумілість вислову для адресата.</a:t>
            </a:r>
          </a:p>
          <a:p>
            <a:pPr lvl="0" algn="just"/>
            <a:r>
              <a:rPr lang="uk-UA" dirty="0">
                <a:solidFill>
                  <a:srgbClr val="000000"/>
                </a:solidFill>
                <a:latin typeface="Bookman Old Style" pitchFamily="18" charset="0"/>
              </a:rPr>
              <a:t>       Пам'ятаймо, що для того, хто говорить, сказане ним завжди зрозуміле, але не завжди воно є таким для того, хто сприймає.</a:t>
            </a:r>
            <a:endParaRPr lang="ru-RU" dirty="0"/>
          </a:p>
        </p:txBody>
      </p:sp>
      <p:pic>
        <p:nvPicPr>
          <p:cNvPr id="1026" name="Picture 2" descr="Культура сучасної української мови, Росінська Олена,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6861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71604" y="571480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ЕСТЕТИЧНІСТЬ МОВЛЕННЯ 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це реалізація естетичних уподобань мовця шляхом використання естетичних потенцій мови, які покликані хвилювати людей, виховувати у них почуття прекрасного, адже мові надається одне з основних значень у становленні людської особистості.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71546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</a:t>
            </a:r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071942"/>
            <a:ext cx="5286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ПЛЕКАННЯ КУЛЬТУРИ МОВЛЕННЯ 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–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         </a:t>
            </a:r>
            <a:r>
              <a:rPr lang="uk-UA" sz="2400" b="1" dirty="0" smtClean="0">
                <a:solidFill>
                  <a:srgbClr val="000000"/>
                </a:solidFill>
                <a:latin typeface="Bookman Old Style" pitchFamily="18" charset="0"/>
              </a:rPr>
              <a:t>обов'язок кожного</a:t>
            </a:r>
            <a:r>
              <a:rPr lang="uk-UA" b="1" dirty="0" smtClean="0">
                <a:solidFill>
                  <a:srgbClr val="000000"/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6" descr="SNAGHTML16494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00662" y="2786058"/>
            <a:ext cx="364333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728" y="257174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   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ПОЛІФУНКЦІОНАЛЬНІСТЬ МОВЛЕННЯ </a:t>
            </a:r>
            <a:r>
              <a:rPr lang="uk-UA" dirty="0" smtClean="0">
                <a:solidFill>
                  <a:srgbClr val="000000"/>
                </a:solidFill>
                <a:latin typeface="Bookman Old Style" pitchFamily="18" charset="0"/>
              </a:rPr>
              <a:t>– це забезпечення мови в усіх перелічених аспектах у кожній сфері спілкування.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962</TotalTime>
  <Words>2779</Words>
  <Application>Microsoft Office PowerPoint</Application>
  <PresentationFormat>Экран (4:3)</PresentationFormat>
  <Paragraphs>367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Культура усного мовлення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Стовбур</cp:lastModifiedBy>
  <cp:revision>123</cp:revision>
  <dcterms:modified xsi:type="dcterms:W3CDTF">2021-11-25T17:15:00Z</dcterms:modified>
</cp:coreProperties>
</file>