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C0108-6EB1-401A-AA34-F945A62577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в управлінні маркетинговою діяльністю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A65010-871D-4FC8-B180-75FBC52FE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6</a:t>
            </a:r>
          </a:p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маркетингу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196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6384AC-E9B7-44AE-8D5D-D0246191AF6B}"/>
              </a:ext>
            </a:extLst>
          </p:cNvPr>
          <p:cNvSpPr txBox="1"/>
          <p:nvPr/>
        </p:nvSpPr>
        <p:spPr>
          <a:xfrm>
            <a:off x="533400" y="292101"/>
            <a:ext cx="86296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ІТ-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маркетингу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CAD4806-E13B-4070-8B81-E3570D624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30884"/>
            <a:ext cx="9144000" cy="477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968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E2A01F0-4111-43D1-BCEB-4A4DB61173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389761"/>
              </p:ext>
            </p:extLst>
          </p:nvPr>
        </p:nvGraphicFramePr>
        <p:xfrm>
          <a:off x="3188208" y="2121408"/>
          <a:ext cx="2968752" cy="2913888"/>
        </p:xfrm>
        <a:graphic>
          <a:graphicData uri="http://schemas.openxmlformats.org/drawingml/2006/table">
            <a:tbl>
              <a:tblPr/>
              <a:tblGrid>
                <a:gridCol w="1472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6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endParaRPr sz="3000" dirty="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endParaRPr sz="3000"/>
                    </a:p>
                  </a:txBody>
                  <a:tcPr marL="0" marR="0" marT="0" marB="0">
                    <a:solidFill>
                      <a:srgbClr val="496A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320">
                <a:tc gridSpan="2">
                  <a:txBody>
                    <a:bodyPr/>
                    <a:lstStyle/>
                    <a:p>
                      <a:pPr indent="0" algn="ctr">
                        <a:lnSpc>
                          <a:spcPts val="3096"/>
                        </a:lnSpc>
                      </a:pPr>
                      <a:r>
                        <a:rPr lang="ru-RU" sz="2400" dirty="0" err="1">
                          <a:latin typeface="Times New Roman"/>
                        </a:rPr>
                        <a:t>Хмарні</a:t>
                      </a:r>
                      <a:r>
                        <a:rPr lang="ru-RU" sz="2400" dirty="0">
                          <a:latin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</a:rPr>
                        <a:t>технології</a:t>
                      </a:r>
                      <a:r>
                        <a:rPr lang="ru-RU" sz="2400" dirty="0">
                          <a:latin typeface="Times New Roman"/>
                        </a:rPr>
                        <a:t> для маркетингу</a:t>
                      </a:r>
                      <a:endParaRPr lang="ru" sz="2400" dirty="0"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sz="67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728">
                <a:tc>
                  <a:txBody>
                    <a:bodyPr/>
                    <a:lstStyle/>
                    <a:p>
                      <a:endParaRPr sz="4200"/>
                    </a:p>
                  </a:txBody>
                  <a:tcPr marL="0" marR="0" marT="0" marB="0">
                    <a:solidFill>
                      <a:srgbClr val="496AB2"/>
                    </a:solidFill>
                  </a:tcPr>
                </a:tc>
                <a:tc>
                  <a:txBody>
                    <a:bodyPr/>
                    <a:lstStyle/>
                    <a:p>
                      <a:endParaRPr sz="4200" dirty="0"/>
                    </a:p>
                  </a:txBody>
                  <a:tcPr marL="0" marR="0" marT="0" marB="0">
                    <a:solidFill>
                      <a:srgbClr val="496A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088B548-CFF3-49B3-8918-B7E0802BE4A6}"/>
              </a:ext>
            </a:extLst>
          </p:cNvPr>
          <p:cNvSpPr txBox="1"/>
          <p:nvPr/>
        </p:nvSpPr>
        <p:spPr>
          <a:xfrm>
            <a:off x="3943350" y="951984"/>
            <a:ext cx="1949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F792E-99FC-41D6-AF4A-8205ECC97896}"/>
              </a:ext>
            </a:extLst>
          </p:cNvPr>
          <p:cNvSpPr txBox="1"/>
          <p:nvPr/>
        </p:nvSpPr>
        <p:spPr>
          <a:xfrm>
            <a:off x="857250" y="2121408"/>
            <a:ext cx="200075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DFEAC3-8222-4A6E-A895-03D40D720DB1}"/>
              </a:ext>
            </a:extLst>
          </p:cNvPr>
          <p:cNvSpPr txBox="1"/>
          <p:nvPr/>
        </p:nvSpPr>
        <p:spPr>
          <a:xfrm>
            <a:off x="857250" y="4205358"/>
            <a:ext cx="20007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продаж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830311-EBF4-4DAC-940F-D724EC3788E3}"/>
              </a:ext>
            </a:extLst>
          </p:cNvPr>
          <p:cNvSpPr txBox="1"/>
          <p:nvPr/>
        </p:nvSpPr>
        <p:spPr>
          <a:xfrm>
            <a:off x="4212209" y="5496834"/>
            <a:ext cx="9207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F687C7-F1CF-42F6-B3A9-51A32E1D05E0}"/>
              </a:ext>
            </a:extLst>
          </p:cNvPr>
          <p:cNvSpPr txBox="1"/>
          <p:nvPr/>
        </p:nvSpPr>
        <p:spPr>
          <a:xfrm>
            <a:off x="6315075" y="4374635"/>
            <a:ext cx="18764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B484C3-8E01-472A-A973-88A5349FEAE2}"/>
              </a:ext>
            </a:extLst>
          </p:cNvPr>
          <p:cNvSpPr txBox="1"/>
          <p:nvPr/>
        </p:nvSpPr>
        <p:spPr>
          <a:xfrm>
            <a:off x="6315075" y="2121408"/>
            <a:ext cx="17367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885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F93132-1FF9-4972-9EF0-0EF313656D70}"/>
              </a:ext>
            </a:extLst>
          </p:cNvPr>
          <p:cNvSpPr txBox="1"/>
          <p:nvPr/>
        </p:nvSpPr>
        <p:spPr>
          <a:xfrm>
            <a:off x="1574800" y="901700"/>
            <a:ext cx="758825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 1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Медійна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покупки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соцмережах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Відеореклама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</a:p>
        </p:txBody>
      </p:sp>
    </p:spTree>
    <p:extLst>
      <p:ext uri="{BB962C8B-B14F-4D97-AF65-F5344CB8AC3E}">
        <p14:creationId xmlns:p14="http://schemas.microsoft.com/office/powerpoint/2010/main" val="3379402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8E4EDBB-FC49-4D0F-A1C5-090519C0256C}"/>
              </a:ext>
            </a:extLst>
          </p:cNvPr>
          <p:cNvSpPr txBox="1"/>
          <p:nvPr/>
        </p:nvSpPr>
        <p:spPr>
          <a:xfrm>
            <a:off x="1339850" y="205591"/>
            <a:ext cx="695325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 2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контент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Контент маркетинг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е-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персоналізація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SEO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активами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маркетинг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MRM)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CMS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веб-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927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06CDE0-2206-4419-9DE1-89C180A0EC15}"/>
              </a:ext>
            </a:extLst>
          </p:cNvPr>
          <p:cNvSpPr txBox="1"/>
          <p:nvPr/>
        </p:nvSpPr>
        <p:spPr>
          <a:xfrm>
            <a:off x="1600200" y="635000"/>
            <a:ext cx="756285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 3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менеджмент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т.ч.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(АВМ)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Заходи,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вібінари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Маркетинг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огляди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чат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656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CA7194-B1AA-4F43-B896-076185011485}"/>
              </a:ext>
            </a:extLst>
          </p:cNvPr>
          <p:cNvSpPr txBox="1"/>
          <p:nvPr/>
        </p:nvSpPr>
        <p:spPr>
          <a:xfrm>
            <a:off x="1155700" y="558800"/>
            <a:ext cx="800735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 4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продаж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маркетинг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Маркетинг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маркетинг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Маркетинг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комерції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комерції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944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57A2E6-F7AA-4031-A304-1B3FF96D658B}"/>
              </a:ext>
            </a:extLst>
          </p:cNvPr>
          <p:cNvSpPr txBox="1"/>
          <p:nvPr/>
        </p:nvSpPr>
        <p:spPr>
          <a:xfrm>
            <a:off x="1816100" y="876301"/>
            <a:ext cx="734695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 5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веб-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Візуалізація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Платформа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зашитою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DPM)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39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2DDC93-FA28-465B-A590-1C56F714B8D3}"/>
              </a:ext>
            </a:extLst>
          </p:cNvPr>
          <p:cNvSpPr txBox="1"/>
          <p:nvPr/>
        </p:nvSpPr>
        <p:spPr>
          <a:xfrm>
            <a:off x="2159000" y="1231900"/>
            <a:ext cx="70040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 6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продуктами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864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4A058A-D114-4A31-80DC-3214262BA4C5}"/>
              </a:ext>
            </a:extLst>
          </p:cNvPr>
          <p:cNvSpPr txBox="1"/>
          <p:nvPr/>
        </p:nvSpPr>
        <p:spPr>
          <a:xfrm>
            <a:off x="2127250" y="2691884"/>
            <a:ext cx="61087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endParaRPr lang="ru-RU" sz="28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602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20DABB-F4F1-4EBF-88A3-3224FB36AB81}"/>
              </a:ext>
            </a:extLst>
          </p:cNvPr>
          <p:cNvSpPr txBox="1"/>
          <p:nvPr/>
        </p:nvSpPr>
        <p:spPr>
          <a:xfrm>
            <a:off x="825500" y="165100"/>
            <a:ext cx="77025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сукупної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(МСВ)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8A0F57-8E28-4149-A162-38C4967B70DA}"/>
              </a:ext>
            </a:extLst>
          </p:cNvPr>
          <p:cNvSpPr txBox="1"/>
          <p:nvPr/>
        </p:nvSpPr>
        <p:spPr>
          <a:xfrm>
            <a:off x="1092200" y="1613118"/>
            <a:ext cx="756285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2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6BCE98-BE86-4019-9C9D-44EEA0113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9301"/>
            <a:ext cx="8596668" cy="5292062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у вирішенні задач маркетингу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4972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66E302-4DF0-4DAA-B68A-87B75EE29544}"/>
              </a:ext>
            </a:extLst>
          </p:cNvPr>
          <p:cNvSpPr txBox="1"/>
          <p:nvPr/>
        </p:nvSpPr>
        <p:spPr>
          <a:xfrm>
            <a:off x="800100" y="457200"/>
            <a:ext cx="72326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ROI)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3CAD679-579D-4E24-86E1-C0F5E36E9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908818"/>
              </p:ext>
            </p:extLst>
          </p:nvPr>
        </p:nvGraphicFramePr>
        <p:xfrm>
          <a:off x="423863" y="1347788"/>
          <a:ext cx="8650224" cy="5266944"/>
        </p:xfrm>
        <a:graphic>
          <a:graphicData uri="http://schemas.openxmlformats.org/drawingml/2006/table">
            <a:tbl>
              <a:tblPr/>
              <a:tblGrid>
                <a:gridCol w="1941576">
                  <a:extLst>
                    <a:ext uri="{9D8B030D-6E8A-4147-A177-3AD203B41FA5}">
                      <a16:colId xmlns:a16="http://schemas.microsoft.com/office/drawing/2014/main" val="3923531541"/>
                    </a:ext>
                  </a:extLst>
                </a:gridCol>
                <a:gridCol w="6708648">
                  <a:extLst>
                    <a:ext uri="{9D8B030D-6E8A-4147-A177-3AD203B41FA5}">
                      <a16:colId xmlns:a16="http://schemas.microsoft.com/office/drawing/2014/main" val="45612330"/>
                    </a:ext>
                  </a:extLst>
                </a:gridCol>
              </a:tblGrid>
              <a:tr h="332232"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Етап</a:t>
                      </a: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Крок</a:t>
                      </a: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43619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indent="0">
                        <a:lnSpc>
                          <a:spcPts val="2328"/>
                        </a:lnSpc>
                      </a:pPr>
                      <a:r>
                        <a:rPr lang="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1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Визначення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витрат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та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вигод</a:t>
                      </a:r>
                      <a:endParaRPr lang="ru" sz="1600" b="1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2304"/>
                        </a:lnSpc>
                      </a:pPr>
                      <a:r>
                        <a:rPr lang="ru" sz="1600" dirty="0">
                          <a:latin typeface="Calibri"/>
                        </a:rPr>
                        <a:t>1 </a:t>
                      </a:r>
                      <a:r>
                        <a:rPr lang="ru-RU" sz="1600" dirty="0" err="1">
                          <a:latin typeface="Calibri"/>
                        </a:rPr>
                        <a:t>Визначення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бізнес-вимог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високого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рівня</a:t>
                      </a:r>
                      <a:r>
                        <a:rPr lang="ru-RU" sz="1600" dirty="0">
                          <a:latin typeface="Calibri"/>
                        </a:rPr>
                        <a:t> (</a:t>
                      </a:r>
                      <a:r>
                        <a:rPr lang="ru-RU" sz="1600" dirty="0" err="1">
                          <a:latin typeface="Calibri"/>
                        </a:rPr>
                        <a:t>функціональні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вимоги</a:t>
                      </a:r>
                      <a:r>
                        <a:rPr lang="ru-RU" sz="1600" dirty="0">
                          <a:latin typeface="Calibri"/>
                        </a:rPr>
                        <a:t>).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6298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endParaRPr sz="190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 dirty="0">
                          <a:latin typeface="Calibri"/>
                        </a:rPr>
                        <a:t>2 </a:t>
                      </a:r>
                      <a:r>
                        <a:rPr lang="ru-RU" sz="1600" dirty="0" err="1">
                          <a:latin typeface="Calibri"/>
                        </a:rPr>
                        <a:t>Визначити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початкову</a:t>
                      </a:r>
                      <a:r>
                        <a:rPr lang="ru-RU" sz="1600" dirty="0">
                          <a:latin typeface="Calibri"/>
                        </a:rPr>
                        <a:t>/</a:t>
                      </a:r>
                      <a:r>
                        <a:rPr lang="ru-RU" sz="1600" dirty="0" err="1">
                          <a:latin typeface="Calibri"/>
                        </a:rPr>
                        <a:t>вихідну</a:t>
                      </a:r>
                      <a:r>
                        <a:rPr lang="ru-RU" sz="1600" dirty="0">
                          <a:latin typeface="Calibri"/>
                        </a:rPr>
                        <a:t> модель </a:t>
                      </a:r>
                      <a:r>
                        <a:rPr lang="ru-RU" sz="1600" dirty="0" err="1">
                          <a:latin typeface="Calibri"/>
                        </a:rPr>
                        <a:t>хмарних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послуг</a:t>
                      </a:r>
                      <a:r>
                        <a:rPr lang="ru" sz="1600" dirty="0">
                          <a:latin typeface="Calibri"/>
                        </a:rPr>
                        <a:t>.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361685"/>
                  </a:ext>
                </a:extLst>
              </a:tr>
              <a:tr h="387096">
                <a:tc>
                  <a:txBody>
                    <a:bodyPr/>
                    <a:lstStyle/>
                    <a:p>
                      <a:endParaRPr sz="190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 dirty="0">
                          <a:latin typeface="Calibri"/>
                        </a:rPr>
                        <a:t>3 </a:t>
                      </a:r>
                      <a:r>
                        <a:rPr lang="ru-RU" sz="1600" dirty="0" err="1">
                          <a:latin typeface="Calibri"/>
                        </a:rPr>
                        <a:t>Ризик-оцінки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початкової</a:t>
                      </a:r>
                      <a:r>
                        <a:rPr lang="ru-RU" sz="1600" dirty="0">
                          <a:latin typeface="Calibri"/>
                        </a:rPr>
                        <a:t> / </a:t>
                      </a:r>
                      <a:r>
                        <a:rPr lang="ru-RU" sz="1600" dirty="0" err="1">
                          <a:latin typeface="Calibri"/>
                        </a:rPr>
                        <a:t>базової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моделі</a:t>
                      </a:r>
                      <a:r>
                        <a:rPr lang="ru-RU" sz="1600" dirty="0">
                          <a:latin typeface="Calibri"/>
                        </a:rPr>
                        <a:t> хмари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239400"/>
                  </a:ext>
                </a:extLst>
              </a:tr>
              <a:tr h="341376">
                <a:tc>
                  <a:txBody>
                    <a:bodyPr/>
                    <a:lstStyle/>
                    <a:p>
                      <a:endParaRPr sz="170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 dirty="0">
                          <a:latin typeface="Calibri"/>
                        </a:rPr>
                        <a:t>4 </a:t>
                      </a:r>
                      <a:r>
                        <a:rPr lang="ru-RU" sz="1600" dirty="0" err="1">
                          <a:latin typeface="Calibri"/>
                        </a:rPr>
                        <a:t>Витрати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оцінку</a:t>
                      </a:r>
                      <a:r>
                        <a:rPr lang="ru-RU" sz="1600" dirty="0">
                          <a:latin typeface="Calibri"/>
                        </a:rPr>
                        <a:t>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40983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endParaRPr sz="170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 dirty="0">
                          <a:latin typeface="Calibri"/>
                        </a:rPr>
                        <a:t>5 </a:t>
                      </a:r>
                      <a:r>
                        <a:rPr lang="ru-RU" sz="1600" dirty="0" err="1">
                          <a:latin typeface="Calibri"/>
                        </a:rPr>
                        <a:t>Розгляд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інших</a:t>
                      </a:r>
                      <a:r>
                        <a:rPr lang="ru-RU" sz="1600" dirty="0">
                          <a:latin typeface="Calibri"/>
                        </a:rPr>
                        <a:t> моделей </a:t>
                      </a:r>
                      <a:r>
                        <a:rPr lang="ru-RU" sz="1600" dirty="0" err="1">
                          <a:latin typeface="Calibri"/>
                        </a:rPr>
                        <a:t>хмарних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обчислень</a:t>
                      </a:r>
                      <a:r>
                        <a:rPr lang="ru-RU" sz="1600" dirty="0">
                          <a:latin typeface="Calibri"/>
                        </a:rPr>
                        <a:t>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41848"/>
                  </a:ext>
                </a:extLst>
              </a:tr>
              <a:tr h="682752">
                <a:tc>
                  <a:txBody>
                    <a:bodyPr/>
                    <a:lstStyle/>
                    <a:p>
                      <a:endParaRPr sz="330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2352"/>
                        </a:lnSpc>
                      </a:pPr>
                      <a:r>
                        <a:rPr lang="ru" sz="1600" dirty="0">
                          <a:latin typeface="Calibri"/>
                        </a:rPr>
                        <a:t>6 </a:t>
                      </a:r>
                      <a:r>
                        <a:rPr lang="ru-RU" sz="1600" dirty="0" err="1">
                          <a:latin typeface="Calibri"/>
                        </a:rPr>
                        <a:t>Переоцінка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витрат</a:t>
                      </a:r>
                      <a:r>
                        <a:rPr lang="ru-RU" sz="1600" dirty="0">
                          <a:latin typeface="Calibri"/>
                        </a:rPr>
                        <a:t>/</a:t>
                      </a:r>
                      <a:r>
                        <a:rPr lang="ru-RU" sz="1600" dirty="0" err="1">
                          <a:latin typeface="Calibri"/>
                        </a:rPr>
                        <a:t>вигод</a:t>
                      </a:r>
                      <a:r>
                        <a:rPr lang="ru-RU" sz="1600" dirty="0">
                          <a:latin typeface="Calibri"/>
                        </a:rPr>
                        <a:t> для </a:t>
                      </a:r>
                      <a:r>
                        <a:rPr lang="ru-RU" sz="1600" dirty="0" err="1">
                          <a:latin typeface="Calibri"/>
                        </a:rPr>
                        <a:t>вирівнювання</a:t>
                      </a:r>
                      <a:r>
                        <a:rPr lang="ru-RU" sz="1600" dirty="0">
                          <a:latin typeface="Calibri"/>
                        </a:rPr>
                        <a:t> до </a:t>
                      </a:r>
                      <a:r>
                        <a:rPr lang="ru-RU" sz="1600" dirty="0" err="1">
                          <a:latin typeface="Calibri"/>
                        </a:rPr>
                        <a:t>оптимальної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моделі</a:t>
                      </a:r>
                      <a:r>
                        <a:rPr lang="ru-RU" sz="1600" dirty="0">
                          <a:latin typeface="Calibri"/>
                        </a:rPr>
                        <a:t>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18751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indent="0"/>
                      <a:r>
                        <a:rPr lang="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2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Оцінка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витрат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та</a:t>
                      </a:r>
                      <a:endParaRPr lang="ru" sz="1600" b="1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 dirty="0">
                          <a:latin typeface="Calibri"/>
                        </a:rPr>
                        <a:t>1 </a:t>
                      </a:r>
                      <a:r>
                        <a:rPr lang="ru-RU" sz="1600" dirty="0" err="1">
                          <a:latin typeface="Calibri"/>
                        </a:rPr>
                        <a:t>Розрахувати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показники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витрат</a:t>
                      </a:r>
                      <a:r>
                        <a:rPr lang="ru-RU" sz="1600" dirty="0">
                          <a:latin typeface="Calibri"/>
                        </a:rPr>
                        <a:t> і </a:t>
                      </a:r>
                      <a:r>
                        <a:rPr lang="ru-RU" sz="1600" dirty="0" err="1">
                          <a:latin typeface="Calibri"/>
                        </a:rPr>
                        <a:t>вигод</a:t>
                      </a:r>
                      <a:r>
                        <a:rPr lang="ru-RU" sz="1600" dirty="0">
                          <a:latin typeface="Calibri"/>
                        </a:rPr>
                        <a:t> як є.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300997"/>
                  </a:ext>
                </a:extLst>
              </a:tr>
              <a:tr h="691896">
                <a:tc>
                  <a:txBody>
                    <a:bodyPr/>
                    <a:lstStyle/>
                    <a:p>
                      <a:pPr indent="0"/>
                      <a:r>
                        <a:rPr lang="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вигод</a:t>
                      </a: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ts val="2304"/>
                        </a:lnSpc>
                      </a:pPr>
                      <a:r>
                        <a:rPr lang="ru" sz="1600" dirty="0">
                          <a:latin typeface="Calibri"/>
                        </a:rPr>
                        <a:t>2 </a:t>
                      </a:r>
                      <a:r>
                        <a:rPr lang="ru-RU" sz="1600" dirty="0" err="1">
                          <a:latin typeface="Calibri"/>
                        </a:rPr>
                        <a:t>Виконати</a:t>
                      </a:r>
                      <a:r>
                        <a:rPr lang="ru-RU" sz="1600" dirty="0">
                          <a:latin typeface="Calibri"/>
                        </a:rPr>
                        <a:t> (</a:t>
                      </a:r>
                      <a:r>
                        <a:rPr lang="ru-RU" sz="1600" dirty="0" err="1">
                          <a:latin typeface="Calibri"/>
                        </a:rPr>
                        <a:t>або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переглянути</a:t>
                      </a:r>
                      <a:r>
                        <a:rPr lang="ru-RU" sz="1600" dirty="0">
                          <a:latin typeface="Calibri"/>
                        </a:rPr>
                        <a:t>, </a:t>
                      </a:r>
                      <a:r>
                        <a:rPr lang="ru-RU" sz="1600" dirty="0" err="1">
                          <a:latin typeface="Calibri"/>
                        </a:rPr>
                        <a:t>якщо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вже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існує</a:t>
                      </a:r>
                      <a:r>
                        <a:rPr lang="ru-RU" sz="1600" dirty="0">
                          <a:latin typeface="Calibri"/>
                        </a:rPr>
                        <a:t>) </a:t>
                      </a:r>
                      <a:r>
                        <a:rPr lang="ru-RU" sz="1600" dirty="0" err="1">
                          <a:latin typeface="Calibri"/>
                        </a:rPr>
                        <a:t>оцінку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ризику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поточної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сервісної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моделі</a:t>
                      </a:r>
                      <a:r>
                        <a:rPr lang="ru-RU" sz="1600" dirty="0">
                          <a:latin typeface="Calibri"/>
                        </a:rPr>
                        <a:t>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050405"/>
                  </a:ext>
                </a:extLst>
              </a:tr>
              <a:tr h="341376">
                <a:tc>
                  <a:txBody>
                    <a:bodyPr/>
                    <a:lstStyle/>
                    <a:p>
                      <a:endParaRPr sz="170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 dirty="0">
                          <a:latin typeface="Calibri"/>
                        </a:rPr>
                        <a:t>3 </a:t>
                      </a:r>
                      <a:r>
                        <a:rPr lang="ru-RU" sz="1600" dirty="0" err="1">
                          <a:latin typeface="Calibri"/>
                        </a:rPr>
                        <a:t>Розрахувати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показник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витрати</a:t>
                      </a:r>
                      <a:r>
                        <a:rPr lang="ru-RU" sz="1600" dirty="0">
                          <a:latin typeface="Calibri"/>
                        </a:rPr>
                        <a:t>/</a:t>
                      </a:r>
                      <a:r>
                        <a:rPr lang="ru-RU" sz="1600" dirty="0" err="1">
                          <a:latin typeface="Calibri"/>
                        </a:rPr>
                        <a:t>вигоди</a:t>
                      </a:r>
                      <a:r>
                        <a:rPr lang="ru-RU" sz="1600" dirty="0">
                          <a:latin typeface="Calibri"/>
                        </a:rPr>
                        <a:t>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902226"/>
                  </a:ext>
                </a:extLst>
              </a:tr>
              <a:tr h="691896">
                <a:tc>
                  <a:txBody>
                    <a:bodyPr/>
                    <a:lstStyle/>
                    <a:p>
                      <a:pPr indent="0">
                        <a:lnSpc>
                          <a:spcPts val="2304"/>
                        </a:lnSpc>
                      </a:pPr>
                      <a:r>
                        <a:rPr lang="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3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Розрахунковий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показник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ROI</a:t>
                      </a: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 dirty="0">
                          <a:latin typeface="Calibri"/>
                        </a:rPr>
                        <a:t>1 </a:t>
                      </a:r>
                      <a:r>
                        <a:rPr lang="ru-RU" sz="1600" dirty="0" err="1">
                          <a:latin typeface="Calibri"/>
                        </a:rPr>
                        <a:t>Порівняти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існуючі</a:t>
                      </a:r>
                      <a:r>
                        <a:rPr lang="ru-RU" sz="1600" dirty="0">
                          <a:latin typeface="Calibri"/>
                        </a:rPr>
                        <a:t> та </a:t>
                      </a:r>
                      <a:r>
                        <a:rPr lang="ru-RU" sz="1600" dirty="0" err="1">
                          <a:latin typeface="Calibri"/>
                        </a:rPr>
                        <a:t>майбутні</a:t>
                      </a:r>
                      <a:r>
                        <a:rPr lang="ru-RU" sz="1600" dirty="0">
                          <a:latin typeface="Calibri"/>
                        </a:rPr>
                        <a:t> </a:t>
                      </a:r>
                      <a:r>
                        <a:rPr lang="ru-RU" sz="1600" dirty="0" err="1">
                          <a:latin typeface="Calibri"/>
                        </a:rPr>
                        <a:t>витрати</a:t>
                      </a:r>
                      <a:r>
                        <a:rPr lang="ru-RU" sz="1600" dirty="0">
                          <a:latin typeface="Calibri"/>
                        </a:rPr>
                        <a:t> та </a:t>
                      </a:r>
                      <a:r>
                        <a:rPr lang="ru-RU" sz="1600" dirty="0" err="1">
                          <a:latin typeface="Calibri"/>
                        </a:rPr>
                        <a:t>вигоди</a:t>
                      </a:r>
                      <a:r>
                        <a:rPr lang="ru-RU" sz="1600" dirty="0">
                          <a:latin typeface="Calibri"/>
                        </a:rPr>
                        <a:t>.</a:t>
                      </a:r>
                      <a:endParaRPr lang="ru" sz="1600" dirty="0"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31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58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22C75B3-5F61-48DB-B5C1-B565BE25EA94}"/>
              </a:ext>
            </a:extLst>
          </p:cNvPr>
          <p:cNvSpPr txBox="1"/>
          <p:nvPr/>
        </p:nvSpPr>
        <p:spPr>
          <a:xfrm>
            <a:off x="1333500" y="1104900"/>
            <a:ext cx="782955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Gartner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2016 р.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$204 млрд.,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16,5%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ІТ-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2016 р.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0,6%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роком.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-Темп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27,5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ІТ-ринку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IDC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 19,4% до $141 млрд.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$70 млрд. у 2015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Темп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6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ІТ-ринку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82DE79-55B7-481C-BB0F-9B90A0384AF3}"/>
              </a:ext>
            </a:extLst>
          </p:cNvPr>
          <p:cNvSpPr txBox="1"/>
          <p:nvPr/>
        </p:nvSpPr>
        <p:spPr>
          <a:xfrm>
            <a:off x="1422400" y="431800"/>
            <a:ext cx="6667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highlight>
                  <a:srgbClr val="FFFF00"/>
                </a:highlight>
              </a:rPr>
              <a:t>АНАЛІТИКА</a:t>
            </a:r>
            <a:endParaRPr lang="ru-RU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8605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E99EF12-E689-438F-A39D-63AE6C963F49}"/>
              </a:ext>
            </a:extLst>
          </p:cNvPr>
          <p:cNvSpPr txBox="1"/>
          <p:nvPr/>
        </p:nvSpPr>
        <p:spPr>
          <a:xfrm>
            <a:off x="1301306" y="0"/>
            <a:ext cx="7181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accent4"/>
                </a:solidFill>
              </a:rPr>
              <a:t>Світові</a:t>
            </a:r>
            <a:r>
              <a:rPr lang="ru-RU" sz="2400" dirty="0">
                <a:solidFill>
                  <a:schemeClr val="accent4"/>
                </a:solidFill>
              </a:rPr>
              <a:t> </a:t>
            </a:r>
            <a:r>
              <a:rPr lang="ru-RU" sz="2400" dirty="0" err="1">
                <a:solidFill>
                  <a:schemeClr val="accent4"/>
                </a:solidFill>
              </a:rPr>
              <a:t>витрати</a:t>
            </a:r>
            <a:r>
              <a:rPr lang="ru-RU" sz="2400" dirty="0">
                <a:solidFill>
                  <a:schemeClr val="accent4"/>
                </a:solidFill>
              </a:rPr>
              <a:t> на </a:t>
            </a:r>
            <a:r>
              <a:rPr lang="ru-RU" sz="2400" dirty="0" err="1">
                <a:solidFill>
                  <a:schemeClr val="accent4"/>
                </a:solidFill>
              </a:rPr>
              <a:t>публічні</a:t>
            </a:r>
            <a:r>
              <a:rPr lang="ru-RU" sz="2400" dirty="0">
                <a:solidFill>
                  <a:schemeClr val="accent4"/>
                </a:solidFill>
              </a:rPr>
              <a:t> </a:t>
            </a:r>
            <a:r>
              <a:rPr lang="ru-RU" sz="2400" dirty="0" err="1">
                <a:solidFill>
                  <a:schemeClr val="accent4"/>
                </a:solidFill>
              </a:rPr>
              <a:t>хмарні</a:t>
            </a:r>
            <a:r>
              <a:rPr lang="ru-RU" sz="2400" dirty="0">
                <a:solidFill>
                  <a:schemeClr val="accent4"/>
                </a:solidFill>
              </a:rPr>
              <a:t> </a:t>
            </a:r>
            <a:r>
              <a:rPr lang="ru-RU" sz="2400" dirty="0" err="1">
                <a:solidFill>
                  <a:schemeClr val="accent4"/>
                </a:solidFill>
              </a:rPr>
              <a:t>послуги</a:t>
            </a:r>
            <a:endParaRPr lang="ru-RU" sz="2400" dirty="0">
              <a:solidFill>
                <a:schemeClr val="accent4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5CDD245-5808-4A02-8A1F-D87FC7F1F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920502"/>
              </p:ext>
            </p:extLst>
          </p:nvPr>
        </p:nvGraphicFramePr>
        <p:xfrm>
          <a:off x="284163" y="598488"/>
          <a:ext cx="8936736" cy="5858256"/>
        </p:xfrm>
        <a:graphic>
          <a:graphicData uri="http://schemas.openxmlformats.org/drawingml/2006/table">
            <a:tbl>
              <a:tblPr/>
              <a:tblGrid>
                <a:gridCol w="1868424">
                  <a:extLst>
                    <a:ext uri="{9D8B030D-6E8A-4147-A177-3AD203B41FA5}">
                      <a16:colId xmlns:a16="http://schemas.microsoft.com/office/drawing/2014/main" val="3087844953"/>
                    </a:ext>
                  </a:extLst>
                </a:gridCol>
                <a:gridCol w="1088136">
                  <a:extLst>
                    <a:ext uri="{9D8B030D-6E8A-4147-A177-3AD203B41FA5}">
                      <a16:colId xmlns:a16="http://schemas.microsoft.com/office/drawing/2014/main" val="154962289"/>
                    </a:ext>
                  </a:extLst>
                </a:gridCol>
                <a:gridCol w="1078992">
                  <a:extLst>
                    <a:ext uri="{9D8B030D-6E8A-4147-A177-3AD203B41FA5}">
                      <a16:colId xmlns:a16="http://schemas.microsoft.com/office/drawing/2014/main" val="769967506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1064737877"/>
                    </a:ext>
                  </a:extLst>
                </a:gridCol>
                <a:gridCol w="1225296">
                  <a:extLst>
                    <a:ext uri="{9D8B030D-6E8A-4147-A177-3AD203B41FA5}">
                      <a16:colId xmlns:a16="http://schemas.microsoft.com/office/drawing/2014/main" val="3502761366"/>
                    </a:ext>
                  </a:extLst>
                </a:gridCol>
                <a:gridCol w="1222248">
                  <a:extLst>
                    <a:ext uri="{9D8B030D-6E8A-4147-A177-3AD203B41FA5}">
                      <a16:colId xmlns:a16="http://schemas.microsoft.com/office/drawing/2014/main" val="535131743"/>
                    </a:ext>
                  </a:extLst>
                </a:gridCol>
                <a:gridCol w="1301496">
                  <a:extLst>
                    <a:ext uri="{9D8B030D-6E8A-4147-A177-3AD203B41FA5}">
                      <a16:colId xmlns:a16="http://schemas.microsoft.com/office/drawing/2014/main" val="2760960515"/>
                    </a:ext>
                  </a:extLst>
                </a:gridCol>
              </a:tblGrid>
              <a:tr h="542544">
                <a:tc>
                  <a:txBody>
                    <a:bodyPr/>
                    <a:lstStyle/>
                    <a:p>
                      <a:pPr indent="0" algn="ctr"/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Вид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послуги</a:t>
                      </a:r>
                      <a:endParaRPr lang="ru-RU" sz="1600" b="1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ts val="1800"/>
                        </a:lnSpc>
                      </a:pP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Річні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витрати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, млрд дол</a:t>
                      </a:r>
                      <a:endParaRPr lang="ru" sz="1600" b="1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0"/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Структура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витрат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, %</a:t>
                      </a:r>
                      <a:endParaRPr lang="ru" sz="1600" b="1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0" indent="0"/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Темп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зростання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витрат</a:t>
                      </a:r>
                      <a:r>
                        <a:rPr lang="ru-RU" sz="1600" b="1" dirty="0">
                          <a:solidFill>
                            <a:srgbClr val="FFFFFF"/>
                          </a:solidFill>
                          <a:latin typeface="Calibri"/>
                        </a:rPr>
                        <a:t>, %</a:t>
                      </a:r>
                      <a:endParaRPr lang="ru" sz="1600" b="1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63331650"/>
                  </a:ext>
                </a:extLst>
              </a:tr>
              <a:tr h="551688">
                <a:tc>
                  <a:txBody>
                    <a:bodyPr/>
                    <a:lstStyle/>
                    <a:p>
                      <a:endParaRPr sz="2700"/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r"/>
                      <a:r>
                        <a:rPr lang="ru" sz="1400" b="1" dirty="0">
                          <a:latin typeface="Calibri"/>
                        </a:rPr>
                        <a:t>2020</a:t>
                      </a: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14300" indent="0" algn="ctr"/>
                      <a:r>
                        <a:rPr lang="ru" sz="1400" b="1" dirty="0"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90500" indent="0" algn="ctr"/>
                      <a:r>
                        <a:rPr lang="ru" sz="1400" b="1" dirty="0">
                          <a:latin typeface="Calibri"/>
                        </a:rPr>
                        <a:t>2020</a:t>
                      </a: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 dirty="0"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>
                        <a:spcAft>
                          <a:spcPts val="420"/>
                        </a:spcAft>
                      </a:pPr>
                      <a:r>
                        <a:rPr lang="ru" sz="1400" b="1" dirty="0">
                          <a:latin typeface="Calibri"/>
                        </a:rPr>
                        <a:t>2020/</a:t>
                      </a:r>
                    </a:p>
                    <a:p>
                      <a:pPr marR="215900" indent="0" algn="ctr"/>
                      <a:r>
                        <a:rPr lang="ru" sz="1400" b="1" dirty="0"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>
                        <a:spcAft>
                          <a:spcPts val="420"/>
                        </a:spcAft>
                      </a:pPr>
                      <a:r>
                        <a:rPr lang="ru" sz="1400" b="1" dirty="0">
                          <a:latin typeface="Calibri"/>
                        </a:rPr>
                        <a:t>2021/</a:t>
                      </a:r>
                    </a:p>
                    <a:p>
                      <a:pPr marR="279400" indent="0" algn="ctr"/>
                      <a:r>
                        <a:rPr lang="ru" sz="1400" b="1" dirty="0"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546235"/>
                  </a:ext>
                </a:extLst>
              </a:tr>
              <a:tr h="691896">
                <a:tc>
                  <a:txBody>
                    <a:bodyPr/>
                    <a:lstStyle/>
                    <a:p>
                      <a:pPr indent="0">
                        <a:lnSpc>
                          <a:spcPts val="1800"/>
                        </a:lnSpc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libri"/>
                        </a:rPr>
                        <a:t>Cloud business process services (BPaaS)</a:t>
                      </a:r>
                    </a:p>
                  </a:txBody>
                  <a:tcPr marL="0" marR="0" marT="0" marB="0" anchor="b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39,2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14300" indent="0" algn="ctr"/>
                      <a:r>
                        <a:rPr lang="ru" sz="1400" b="1">
                          <a:latin typeface="Calibri"/>
                        </a:rPr>
                        <a:t>42,6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90500" indent="0" algn="ctr"/>
                      <a:r>
                        <a:rPr lang="ru" sz="1400" b="1">
                          <a:latin typeface="Calibri"/>
                        </a:rPr>
                        <a:t>22,40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 dirty="0">
                          <a:latin typeface="Calibri"/>
                        </a:rPr>
                        <a:t>20,89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/>
                      <a:r>
                        <a:rPr lang="ru" sz="1400" b="1">
                          <a:latin typeface="Calibri"/>
                        </a:rPr>
                        <a:t>102,70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/>
                      <a:r>
                        <a:rPr lang="ru" sz="1400" b="1">
                          <a:latin typeface="Calibri"/>
                        </a:rPr>
                        <a:t>108,67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015074"/>
                  </a:ext>
                </a:extLst>
              </a:tr>
              <a:tr h="682752">
                <a:tc>
                  <a:txBody>
                    <a:bodyPr/>
                    <a:lstStyle/>
                    <a:p>
                      <a:pPr indent="0">
                        <a:lnSpc>
                          <a:spcPts val="1800"/>
                        </a:lnSpc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libri"/>
                        </a:rPr>
                        <a:t>Cloud application services (SaaS)</a:t>
                      </a:r>
                    </a:p>
                  </a:txBody>
                  <a:tcPr marL="0" marR="0" marT="0" marB="0" anchor="ctr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31,4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14300" indent="0" algn="ctr"/>
                      <a:r>
                        <a:rPr lang="ru" sz="1400" b="1">
                          <a:latin typeface="Calibri"/>
                        </a:rPr>
                        <a:t>37,7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90500" indent="0" algn="ctr"/>
                      <a:r>
                        <a:rPr lang="ru" sz="1400" b="1">
                          <a:latin typeface="Calibri"/>
                        </a:rPr>
                        <a:t>17,94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>
                          <a:latin typeface="Calibri"/>
                        </a:rPr>
                        <a:t>18,49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/>
                      <a:r>
                        <a:rPr lang="ru" sz="1400" b="1">
                          <a:latin typeface="Calibri"/>
                        </a:rPr>
                        <a:t>115,50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/>
                      <a:r>
                        <a:rPr lang="ru" sz="1400" b="1">
                          <a:latin typeface="Calibri"/>
                        </a:rPr>
                        <a:t>120,06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01087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indent="0">
                        <a:lnSpc>
                          <a:spcPts val="1800"/>
                        </a:lnSpc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libri"/>
                        </a:rPr>
                        <a:t>Cloud application infrastructure services (PaaS)</a:t>
                      </a:r>
                    </a:p>
                  </a:txBody>
                  <a:tcPr marL="0" marR="0" marT="0" marB="0" anchor="ctr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3,8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4,6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90500" indent="0" algn="ctr"/>
                      <a:r>
                        <a:rPr lang="ru" sz="1400" b="1">
                          <a:latin typeface="Calibri"/>
                        </a:rPr>
                        <a:t>2,17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>
                          <a:latin typeface="Calibri"/>
                        </a:rPr>
                        <a:t>2,26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/>
                      <a:r>
                        <a:rPr lang="ru" sz="1400" b="1">
                          <a:latin typeface="Calibri"/>
                        </a:rPr>
                        <a:t>116,10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/>
                      <a:r>
                        <a:rPr lang="ru" sz="1400" b="1">
                          <a:latin typeface="Calibri"/>
                        </a:rPr>
                        <a:t>121,05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388096"/>
                  </a:ext>
                </a:extLst>
              </a:tr>
              <a:tr h="688848">
                <a:tc>
                  <a:txBody>
                    <a:bodyPr/>
                    <a:lstStyle/>
                    <a:p>
                      <a:pPr indent="0">
                        <a:lnSpc>
                          <a:spcPts val="1800"/>
                        </a:lnSpc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libri"/>
                        </a:rPr>
                        <a:t>Cloud system infrastructure services (IaaS)</a:t>
                      </a:r>
                    </a:p>
                  </a:txBody>
                  <a:tcPr marL="0" marR="0" marT="0" marB="0" anchor="b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16,2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22,4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79400" indent="0" algn="ctr"/>
                      <a:r>
                        <a:rPr lang="ru" sz="1400" b="1">
                          <a:latin typeface="Calibri"/>
                        </a:rPr>
                        <a:t>9,26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>
                          <a:latin typeface="Calibri"/>
                        </a:rPr>
                        <a:t>10,99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/>
                      <a:r>
                        <a:rPr lang="ru" sz="1400" b="1">
                          <a:latin typeface="Calibri"/>
                        </a:rPr>
                        <a:t>131,90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/>
                      <a:r>
                        <a:rPr lang="ru" sz="1400" b="1">
                          <a:latin typeface="Calibri"/>
                        </a:rPr>
                        <a:t>138,27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041845"/>
                  </a:ext>
                </a:extLst>
              </a:tr>
              <a:tr h="682752">
                <a:tc>
                  <a:txBody>
                    <a:bodyPr/>
                    <a:lstStyle/>
                    <a:p>
                      <a:pPr indent="0">
                        <a:lnSpc>
                          <a:spcPts val="1800"/>
                        </a:lnSpc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latin typeface="Calibri"/>
                        </a:rPr>
                        <a:t>Cloud management and security services</a:t>
                      </a: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304800" indent="0" algn="ctr"/>
                      <a:r>
                        <a:rPr lang="ru" sz="1400" b="1">
                          <a:latin typeface="Calibri"/>
                        </a:rPr>
                        <a:t>5,0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304800" indent="0" algn="ctr"/>
                      <a:r>
                        <a:rPr lang="ru" sz="1400" b="1">
                          <a:latin typeface="Calibri"/>
                        </a:rPr>
                        <a:t>6,2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79400" indent="0" algn="ctr"/>
                      <a:r>
                        <a:rPr lang="ru" sz="1400" b="1">
                          <a:latin typeface="Calibri"/>
                        </a:rPr>
                        <a:t>2,86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>
                          <a:latin typeface="Calibri"/>
                        </a:rPr>
                        <a:t>3,04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/>
                      <a:r>
                        <a:rPr lang="ru" sz="1400" b="1">
                          <a:latin typeface="Calibri"/>
                        </a:rPr>
                        <a:t>120,70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/>
                      <a:r>
                        <a:rPr lang="ru" sz="1400" b="1">
                          <a:latin typeface="Calibri"/>
                        </a:rPr>
                        <a:t>124,00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60188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indent="0"/>
                      <a:r>
                        <a:rPr lang="en-US" sz="1400" b="1">
                          <a:solidFill>
                            <a:srgbClr val="FFFFFF"/>
                          </a:solidFill>
                          <a:latin typeface="Calibri"/>
                        </a:rPr>
                        <a:t>Cloud advertising</a:t>
                      </a:r>
                    </a:p>
                  </a:txBody>
                  <a:tcPr marL="0" marR="0" marT="0" marB="0" anchor="ctr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79,4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03200" indent="0" algn="ctr"/>
                      <a:r>
                        <a:rPr lang="ru" sz="1400" b="1">
                          <a:latin typeface="Calibri"/>
                        </a:rPr>
                        <a:t>90,3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90500" indent="0" algn="ctr"/>
                      <a:r>
                        <a:rPr lang="ru" sz="1400" b="1">
                          <a:latin typeface="Calibri"/>
                        </a:rPr>
                        <a:t>45,37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>
                          <a:latin typeface="Calibri"/>
                        </a:rPr>
                        <a:t>44,29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/>
                      <a:r>
                        <a:rPr lang="ru" sz="1400" b="1">
                          <a:latin typeface="Calibri"/>
                        </a:rPr>
                        <a:t>115,40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/>
                      <a:r>
                        <a:rPr lang="ru" sz="1400" b="1">
                          <a:latin typeface="Calibri"/>
                        </a:rPr>
                        <a:t>113,73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901911"/>
                  </a:ext>
                </a:extLst>
              </a:tr>
              <a:tr h="554736">
                <a:tc>
                  <a:txBody>
                    <a:bodyPr/>
                    <a:lstStyle/>
                    <a:p>
                      <a:pPr marL="254000" indent="0" algn="ctr"/>
                      <a:r>
                        <a:rPr lang="ru-RU" sz="1600" b="1" dirty="0" err="1">
                          <a:solidFill>
                            <a:srgbClr val="FFFFFF"/>
                          </a:solidFill>
                          <a:latin typeface="Calibri"/>
                        </a:rPr>
                        <a:t>Усього</a:t>
                      </a:r>
                      <a:endParaRPr lang="ru" sz="1600" b="1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01600" indent="0" algn="r"/>
                      <a:r>
                        <a:rPr lang="ru" sz="1400" b="1" dirty="0">
                          <a:latin typeface="Calibri"/>
                        </a:rPr>
                        <a:t>175,0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14300" indent="0" algn="ctr"/>
                      <a:r>
                        <a:rPr lang="ru" sz="1400" b="1" dirty="0">
                          <a:latin typeface="Calibri"/>
                        </a:rPr>
                        <a:t>203,9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90500" indent="0" algn="ctr"/>
                      <a:r>
                        <a:rPr lang="ru" sz="1400" b="1" dirty="0">
                          <a:latin typeface="Calibri"/>
                        </a:rPr>
                        <a:t>100,0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41300" indent="0" algn="ctr"/>
                      <a:r>
                        <a:rPr lang="ru" sz="1400" b="1" dirty="0">
                          <a:latin typeface="Calibri"/>
                        </a:rPr>
                        <a:t>100,0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152400" indent="0" algn="ctr"/>
                      <a:r>
                        <a:rPr lang="ru" sz="1400" b="1" dirty="0">
                          <a:latin typeface="Calibri"/>
                        </a:rPr>
                        <a:t>113,70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/>
                    <a:lstStyle/>
                    <a:p>
                      <a:pPr marR="228600" indent="0" algn="ctr"/>
                      <a:r>
                        <a:rPr lang="ru" sz="1400" b="1" dirty="0">
                          <a:latin typeface="Calibri"/>
                        </a:rPr>
                        <a:t>116,51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772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216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B67FEF6-7EEF-440C-A758-FF57B09F0F28}"/>
              </a:ext>
            </a:extLst>
          </p:cNvPr>
          <p:cNvSpPr txBox="1"/>
          <p:nvPr/>
        </p:nvSpPr>
        <p:spPr>
          <a:xfrm>
            <a:off x="431800" y="318185"/>
            <a:ext cx="8623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млрд. руб.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iKS-Consulting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+35% у 2018 р.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C3E8DE9-D63D-4C1A-A2C3-9FA5FD974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1780667"/>
            <a:ext cx="9144000" cy="46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C220A3F-4090-4197-86A0-4B223E23ED16}"/>
              </a:ext>
            </a:extLst>
          </p:cNvPr>
          <p:cNvSpPr txBox="1"/>
          <p:nvPr/>
        </p:nvSpPr>
        <p:spPr>
          <a:xfrm>
            <a:off x="1377950" y="367784"/>
            <a:ext cx="67246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хмари </a:t>
            </a:r>
            <a:r>
              <a:rPr lang="ru-RU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переважати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0B0A3D-5C59-4690-A969-CBE33056A0F5}"/>
              </a:ext>
            </a:extLst>
          </p:cNvPr>
          <p:cNvSpPr txBox="1"/>
          <p:nvPr/>
        </p:nvSpPr>
        <p:spPr>
          <a:xfrm>
            <a:off x="1270000" y="1143000"/>
            <a:ext cx="789305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Gartner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IaaS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2016 р.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грошах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38,4%.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сегментом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роками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в грошах.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сегменту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IaaS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27%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2019 по 2021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сегмента "платформа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PaaS) - 30,6%.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93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B571071-48CF-40A6-98D6-5E621AAF6102}"/>
              </a:ext>
            </a:extLst>
          </p:cNvPr>
          <p:cNvSpPr txBox="1"/>
          <p:nvPr/>
        </p:nvSpPr>
        <p:spPr>
          <a:xfrm>
            <a:off x="1746250" y="1726684"/>
            <a:ext cx="61087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Хмарні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25661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A70DAAD-C3AA-4188-A6E4-5143B497C2ED}"/>
              </a:ext>
            </a:extLst>
          </p:cNvPr>
          <p:cNvSpPr txBox="1"/>
          <p:nvPr/>
        </p:nvSpPr>
        <p:spPr>
          <a:xfrm>
            <a:off x="546100" y="355601"/>
            <a:ext cx="86169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sz="28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E83C7C-062C-48FB-84A1-6DC9B6816C7B}"/>
              </a:ext>
            </a:extLst>
          </p:cNvPr>
          <p:cNvSpPr txBox="1"/>
          <p:nvPr/>
        </p:nvSpPr>
        <p:spPr>
          <a:xfrm>
            <a:off x="685800" y="1311692"/>
            <a:ext cx="847725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соцмедіа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портрета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сайтом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соцмедіа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інфосистему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1043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35F4AA6-C195-4AE9-95F6-F1DE8B16EDA7}"/>
              </a:ext>
            </a:extLst>
          </p:cNvPr>
          <p:cNvSpPr txBox="1"/>
          <p:nvPr/>
        </p:nvSpPr>
        <p:spPr>
          <a:xfrm>
            <a:off x="0" y="381001"/>
            <a:ext cx="9626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sz="28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E5482E-EA9E-484D-91F3-C6FA775A8409}"/>
              </a:ext>
            </a:extLst>
          </p:cNvPr>
          <p:cNvSpPr txBox="1"/>
          <p:nvPr/>
        </p:nvSpPr>
        <p:spPr>
          <a:xfrm>
            <a:off x="317500" y="1472684"/>
            <a:ext cx="88138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Управление взаимоотношениями с клиентами (CRM).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маркетингом: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маркетологів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</p:txBody>
      </p:sp>
    </p:spTree>
    <p:extLst>
      <p:ext uri="{BB962C8B-B14F-4D97-AF65-F5344CB8AC3E}">
        <p14:creationId xmlns:p14="http://schemas.microsoft.com/office/powerpoint/2010/main" val="232891233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598</TotalTime>
  <Words>944</Words>
  <Application>Microsoft Office PowerPoint</Application>
  <PresentationFormat>Широкоэкранный</PresentationFormat>
  <Paragraphs>198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Хмарні технології в управлінні маркетинговою діяльністю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Хмарні технології в управлінні маркетинговою діяльністю</dc:title>
  <dc:creator>Иванов</dc:creator>
  <cp:lastModifiedBy>M Ivanov</cp:lastModifiedBy>
  <cp:revision>28</cp:revision>
  <dcterms:created xsi:type="dcterms:W3CDTF">2022-10-18T06:29:57Z</dcterms:created>
  <dcterms:modified xsi:type="dcterms:W3CDTF">2024-09-09T10:47:27Z</dcterms:modified>
</cp:coreProperties>
</file>