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07" r:id="rId3"/>
    <p:sldId id="308" r:id="rId4"/>
    <p:sldId id="309" r:id="rId5"/>
    <p:sldId id="310" r:id="rId6"/>
    <p:sldId id="358" r:id="rId7"/>
    <p:sldId id="359" r:id="rId8"/>
    <p:sldId id="357" r:id="rId9"/>
    <p:sldId id="360" r:id="rId10"/>
    <p:sldId id="257" r:id="rId11"/>
    <p:sldId id="263" r:id="rId12"/>
    <p:sldId id="278" r:id="rId13"/>
    <p:sldId id="264" r:id="rId14"/>
    <p:sldId id="258" r:id="rId15"/>
    <p:sldId id="259" r:id="rId16"/>
    <p:sldId id="260" r:id="rId17"/>
    <p:sldId id="261" r:id="rId18"/>
    <p:sldId id="262" r:id="rId19"/>
    <p:sldId id="265" r:id="rId20"/>
    <p:sldId id="269" r:id="rId21"/>
    <p:sldId id="267" r:id="rId22"/>
    <p:sldId id="268" r:id="rId23"/>
    <p:sldId id="266" r:id="rId24"/>
    <p:sldId id="270" r:id="rId25"/>
    <p:sldId id="305" r:id="rId26"/>
    <p:sldId id="352" r:id="rId27"/>
    <p:sldId id="354" r:id="rId28"/>
    <p:sldId id="355" r:id="rId29"/>
    <p:sldId id="319" r:id="rId30"/>
    <p:sldId id="272" r:id="rId31"/>
    <p:sldId id="273" r:id="rId32"/>
    <p:sldId id="279" r:id="rId33"/>
    <p:sldId id="280" r:id="rId34"/>
    <p:sldId id="281" r:id="rId35"/>
    <p:sldId id="282" r:id="rId36"/>
    <p:sldId id="283" r:id="rId37"/>
    <p:sldId id="274" r:id="rId38"/>
    <p:sldId id="275" r:id="rId39"/>
    <p:sldId id="276" r:id="rId40"/>
    <p:sldId id="277" r:id="rId41"/>
    <p:sldId id="284" r:id="rId4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300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721"/>
  </p:normalViewPr>
  <p:slideViewPr>
    <p:cSldViewPr snapToGrid="0" snapToObjects="1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0CBC5B-1FBB-B44F-A94A-B8EFD209C6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BE3033D-8FF4-CF40-825B-5FE0E80D7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CDA568-231B-DE49-A195-CF683CD77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BFD3-4036-934D-A959-7B1BDC636323}" type="datetimeFigureOut">
              <a:rPr lang="uk-UA" smtClean="0"/>
              <a:t>15.11.23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F2C801-CBBB-6241-A581-253341548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3D94C7-9AFC-A14B-AF1A-F9CF80694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FC3D-EDBC-1548-95CF-EB4638B0B9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30663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3469D-5E96-CA4B-8D9D-27CA6E2DE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9837823-6BC5-274A-9D72-CDA81B6D39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73FA76-C3B8-0245-A395-001633633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BFD3-4036-934D-A959-7B1BDC636323}" type="datetimeFigureOut">
              <a:rPr lang="uk-UA" smtClean="0"/>
              <a:t>15.11.23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D4ACD3-B008-D54E-BF7F-F800852E7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FBC5AA-8A44-544F-B292-505B8A818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FC3D-EDBC-1548-95CF-EB4638B0B9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4087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EB912F2-3945-C141-883D-60DEAC3EB7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07DDD4-E838-CC49-9E1F-88E30CC8DD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E8C491-5B37-C74C-9936-80AB1B046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BFD3-4036-934D-A959-7B1BDC636323}" type="datetimeFigureOut">
              <a:rPr lang="uk-UA" smtClean="0"/>
              <a:t>15.11.23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19570A-7C67-0247-9B5C-2A53A2D09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85D540-44AE-8C4E-B57E-AC86D6B32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FC3D-EDBC-1548-95CF-EB4638B0B9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436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97F3F-A09C-C040-B15C-2B0B1E425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B066C3-4675-5D43-849B-2BCB8A1A1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C51142-DB36-D148-8F40-65ED41ECE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BFD3-4036-934D-A959-7B1BDC636323}" type="datetimeFigureOut">
              <a:rPr lang="uk-UA" smtClean="0"/>
              <a:t>15.11.23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0B49F3-AF1F-E445-BCA9-93A996AC8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500540-96BD-7744-9319-6638016A8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FC3D-EDBC-1548-95CF-EB4638B0B9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80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CF19B9-4FF2-2142-A956-C2CBFCECF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E2F5A9-7289-394A-AFEB-5C1636DDA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25F033-EF93-B942-861A-69D744AF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BFD3-4036-934D-A959-7B1BDC636323}" type="datetimeFigureOut">
              <a:rPr lang="uk-UA" smtClean="0"/>
              <a:t>15.11.23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A3A467-5122-E441-8DFF-5E9C25341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FD41BE-D4B5-7F41-B1A9-50D8B6B2C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FC3D-EDBC-1548-95CF-EB4638B0B9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0050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AA6844-52BD-424D-A8A6-95C31815A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1DAB0B-23E8-C342-9972-C9727B5ABE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1C1447-AAE7-5947-982C-DC12C57D9A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3E31F2-2E46-574A-894C-163917888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BFD3-4036-934D-A959-7B1BDC636323}" type="datetimeFigureOut">
              <a:rPr lang="uk-UA" smtClean="0"/>
              <a:t>15.11.23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5AB364-9FAF-B54B-8AD1-BF217B153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40B7EC-4100-0041-AF54-5D1D09C5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FC3D-EDBC-1548-95CF-EB4638B0B9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7838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1A6DF3-2E39-E049-839B-6B2EF00F0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0A79DE-7E5E-154B-B4C0-B32E506F8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A764C6-7DCE-1547-86D0-E91B9ECE6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CC7919F-3B0E-AD4D-8107-123648F561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A44F604-E33C-2C47-894B-10B3196768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DFDEAFE-C565-5D4C-8FF5-78237646B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BFD3-4036-934D-A959-7B1BDC636323}" type="datetimeFigureOut">
              <a:rPr lang="uk-UA" smtClean="0"/>
              <a:t>15.11.23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41CF28-968C-D843-91DF-7802E5485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2171667-B256-C044-AF11-44DF07AEA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FC3D-EDBC-1548-95CF-EB4638B0B9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9295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93A712-39D7-BF48-81A7-0C283A29E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D2AE5AD-BAB7-0749-A928-DE73A8ABE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BFD3-4036-934D-A959-7B1BDC636323}" type="datetimeFigureOut">
              <a:rPr lang="uk-UA" smtClean="0"/>
              <a:t>15.11.23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3EFA6ED-EC1E-2342-8640-74B42547E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5690910-5F56-AE45-9847-9706BD922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FC3D-EDBC-1548-95CF-EB4638B0B9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3065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B42C988-03CC-7E44-BC33-1A7F8C187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BFD3-4036-934D-A959-7B1BDC636323}" type="datetimeFigureOut">
              <a:rPr lang="uk-UA" smtClean="0"/>
              <a:t>15.11.23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4A5767D-5ABF-384B-A821-A31D5BF0C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BCA5848-0214-1B44-B99A-7F5166688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FC3D-EDBC-1548-95CF-EB4638B0B9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4060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12CB40-6BE5-F542-8E30-02CC9E91C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119883-9173-7D46-963B-59619EA37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229910A-30B4-5C42-85AE-460BFCAB4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0BCA4B-5CED-FC4E-BCDC-FE6C9D023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BFD3-4036-934D-A959-7B1BDC636323}" type="datetimeFigureOut">
              <a:rPr lang="uk-UA" smtClean="0"/>
              <a:t>15.11.23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6E924C-E880-A646-8921-9ACEFA395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E0493C-F0F6-A448-B3BF-86BB64572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FC3D-EDBC-1548-95CF-EB4638B0B9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4754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6CC1BD-142B-F448-B6AA-5F7244DB4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8E1626-C07F-E247-B135-0B3DAC3721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9BCD4C-F0B4-3E4A-838D-EC2D74D9D1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D2483A-BC1F-5C4F-BDDD-14B088A5B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BFD3-4036-934D-A959-7B1BDC636323}" type="datetimeFigureOut">
              <a:rPr lang="uk-UA" smtClean="0"/>
              <a:t>15.11.23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44105D-988B-874A-981D-E5FAD99B3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165DC7-07A8-C944-8353-442CA593E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FC3D-EDBC-1548-95CF-EB4638B0B9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7397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A26B2D-5DE9-CC4E-B45C-0BC167177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C89B9C-E30A-9B40-8218-223E86BB6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37CD40-A642-2B40-943A-6AE07D7C50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0BFD3-4036-934D-A959-7B1BDC636323}" type="datetimeFigureOut">
              <a:rPr lang="uk-UA" smtClean="0"/>
              <a:t>15.11.23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AF79A9-CD6F-0543-B6AD-23233CD322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655B81-788C-EE4E-98FC-12C0CDE32C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8FC3D-EDBC-1548-95CF-EB4638B0B9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5732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38000">
              <a:schemeClr val="accent3">
                <a:lumMod val="20000"/>
                <a:lumOff val="80000"/>
              </a:schemeClr>
            </a:gs>
            <a:gs pos="66000">
              <a:schemeClr val="accent2">
                <a:lumMod val="40000"/>
                <a:lumOff val="60000"/>
              </a:schemeClr>
            </a:gs>
            <a:gs pos="88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759B0A-14A0-024A-A078-D4820CF0BA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0188" y="900113"/>
            <a:ext cx="9167812" cy="1716088"/>
          </a:xfrm>
        </p:spPr>
        <p:txBody>
          <a:bodyPr>
            <a:normAutofit/>
          </a:bodyPr>
          <a:lstStyle/>
          <a:p>
            <a:r>
              <a:rPr lang="uk-UA" sz="3100" b="1" dirty="0">
                <a:solidFill>
                  <a:srgbClr val="FF0000"/>
                </a:solidFill>
                <a:latin typeface="Book Antiqua" panose="02040602050305030304" pitchFamily="18" charset="0"/>
              </a:rPr>
              <a:t>Маніпулятивні ефекти в інформаційному просторі та управління інформаційним контентом</a:t>
            </a:r>
            <a:b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</a:br>
            <a:r>
              <a:rPr lang="uk-UA" sz="20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к</a:t>
            </a:r>
            <a:r>
              <a:rPr lang="uk-UA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. політ. </a:t>
            </a:r>
            <a:r>
              <a:rPr lang="uk-UA" sz="20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н</a:t>
            </a:r>
            <a:r>
              <a:rPr lang="uk-UA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. Лепська Н.В.</a:t>
            </a:r>
          </a:p>
        </p:txBody>
      </p:sp>
      <p:pic>
        <p:nvPicPr>
          <p:cNvPr id="1026" name="Picture 2" descr="Бородянський, ЗМІ, маніпуляції, кримінальна відповідальність | Інститут  масової інформації">
            <a:extLst>
              <a:ext uri="{FF2B5EF4-FFF2-40B4-BE49-F238E27FC236}">
                <a16:creationId xmlns:a16="http://schemas.microsoft.com/office/drawing/2014/main" id="{933BE8C9-0A00-FC4F-AC7A-B5E68FA85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2943938"/>
            <a:ext cx="8415338" cy="368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45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38000">
              <a:schemeClr val="accent3">
                <a:lumMod val="20000"/>
                <a:lumOff val="80000"/>
              </a:schemeClr>
            </a:gs>
            <a:gs pos="66000">
              <a:schemeClr val="accent2">
                <a:lumMod val="40000"/>
                <a:lumOff val="60000"/>
              </a:schemeClr>
            </a:gs>
            <a:gs pos="88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3B364-5990-E345-B2A7-BD65E44AA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5"/>
            <a:ext cx="11379995" cy="1325563"/>
          </a:xfrm>
        </p:spPr>
        <p:txBody>
          <a:bodyPr>
            <a:normAutofit/>
          </a:bodyPr>
          <a:lstStyle/>
          <a:p>
            <a:r>
              <a:rPr lang="uk-UA" sz="3100" b="1" dirty="0">
                <a:solidFill>
                  <a:srgbClr val="FF0000"/>
                </a:solidFill>
                <a:latin typeface="Book Antiqua" panose="02040602050305030304" pitchFamily="18" charset="0"/>
              </a:rPr>
              <a:t>1. Ефект </a:t>
            </a:r>
            <a:r>
              <a:rPr lang="uk-UA" sz="31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Мандели</a:t>
            </a:r>
            <a:r>
              <a:rPr lang="uk-UA" sz="31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uk-UA" sz="3100" b="1" dirty="0">
                <a:latin typeface="Book Antiqua" panose="02040602050305030304" pitchFamily="18" charset="0"/>
              </a:rPr>
              <a:t> </a:t>
            </a:r>
            <a:r>
              <a:rPr lang="uk-UA" sz="2700" b="1" dirty="0">
                <a:solidFill>
                  <a:srgbClr val="7030A0"/>
                </a:solidFill>
                <a:latin typeface="Book Antiqua" panose="02040602050305030304" pitchFamily="18" charset="0"/>
              </a:rPr>
              <a:t>- це помилкові спогади про події, яких не було, при цьому люди відчувають сильні переживання і можуть відтворити всі деталі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B454AC-C76C-FE45-92BF-2C31D7C65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413" y="1997075"/>
            <a:ext cx="6119812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002060"/>
                </a:solidFill>
              </a:rPr>
              <a:t>5 грудня 2013 року ЗМІ написали про смерть колишнього президента ПАР, борця з апартеїдом Нельсона </a:t>
            </a:r>
            <a:r>
              <a:rPr lang="uk-UA" b="1" dirty="0" err="1">
                <a:solidFill>
                  <a:srgbClr val="002060"/>
                </a:solidFill>
              </a:rPr>
              <a:t>Мандели</a:t>
            </a:r>
            <a:r>
              <a:rPr lang="uk-UA" b="1" dirty="0">
                <a:solidFill>
                  <a:srgbClr val="002060"/>
                </a:solidFill>
              </a:rPr>
              <a:t>. У цей же момент мільйони людей по всьому світу запитали: «Він був ще живий? Він же загинув у вісімдесятих у в'язниці! Явище звернуло увагу учених, і його назвали «ефект </a:t>
            </a:r>
            <a:r>
              <a:rPr lang="uk-UA" b="1" dirty="0" err="1">
                <a:solidFill>
                  <a:srgbClr val="002060"/>
                </a:solidFill>
              </a:rPr>
              <a:t>Мандели</a:t>
            </a:r>
            <a:r>
              <a:rPr lang="uk-UA" b="1" dirty="0">
                <a:solidFill>
                  <a:srgbClr val="002060"/>
                </a:solidFill>
              </a:rPr>
              <a:t>». </a:t>
            </a:r>
          </a:p>
          <a:p>
            <a:pPr marL="0" indent="0">
              <a:buNone/>
            </a:pPr>
            <a:r>
              <a:rPr lang="uk-UA" b="1" dirty="0">
                <a:solidFill>
                  <a:srgbClr val="002060"/>
                </a:solidFill>
              </a:rPr>
              <a:t>Суспільство саме створило </a:t>
            </a:r>
            <a:r>
              <a:rPr lang="uk-UA" b="1" dirty="0">
                <a:solidFill>
                  <a:srgbClr val="FF0000"/>
                </a:solidFill>
              </a:rPr>
              <a:t>колективну пам'ять </a:t>
            </a:r>
            <a:r>
              <a:rPr lang="uk-UA" b="1" dirty="0">
                <a:solidFill>
                  <a:srgbClr val="002060"/>
                </a:solidFill>
              </a:rPr>
              <a:t>та наділило спогадами більшість членів.</a:t>
            </a:r>
          </a:p>
          <a:p>
            <a:pPr marL="0" indent="0">
              <a:buNone/>
            </a:pPr>
            <a:r>
              <a:rPr lang="uk-UA" b="1" dirty="0">
                <a:solidFill>
                  <a:srgbClr val="002060"/>
                </a:solidFill>
              </a:rPr>
              <a:t> Ефект майже неможливо відтворити навмисно, але найцікавіше це підміна фактів, які дуже легко перевірити 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73638515-6C96-884A-A09D-8B96CC7DCF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54" name="Picture 6" descr="Нельсон Мандела - биография, личная жизнь, фото, президентство, тюрьма,  достижения, слухи и последние новости - 24СМИ">
            <a:extLst>
              <a:ext uri="{FF2B5EF4-FFF2-40B4-BE49-F238E27FC236}">
                <a16:creationId xmlns:a16="http://schemas.microsoft.com/office/drawing/2014/main" id="{6CC9627D-CA2E-2C43-8F24-196DC5119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997075"/>
            <a:ext cx="5436395" cy="362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990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38000">
              <a:schemeClr val="accent3">
                <a:lumMod val="20000"/>
                <a:lumOff val="80000"/>
              </a:schemeClr>
            </a:gs>
            <a:gs pos="66000">
              <a:schemeClr val="accent2">
                <a:lumMod val="40000"/>
                <a:lumOff val="60000"/>
              </a:schemeClr>
            </a:gs>
            <a:gs pos="88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E3D4096-17E4-7549-93D3-93846450F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175" y="196850"/>
            <a:ext cx="10515600" cy="1674813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>
                <a:solidFill>
                  <a:srgbClr val="7030A0"/>
                </a:solidFill>
                <a:latin typeface="Book Antiqua" panose="02040602050305030304" pitchFamily="18" charset="0"/>
              </a:rPr>
              <a:t>Колективні хибні спогади — це прагнення людей полегшити тягар інформації, складної для сприйняття, і навіть заповнити порожнечі, що утворилися у спогадах, власними домислами. </a:t>
            </a:r>
          </a:p>
        </p:txBody>
      </p:sp>
      <p:pic>
        <p:nvPicPr>
          <p:cNvPr id="7170" name="Picture 2" descr="Манипуляции и способы противодействия | salesacademy.com.ua">
            <a:extLst>
              <a:ext uri="{FF2B5EF4-FFF2-40B4-BE49-F238E27FC236}">
                <a16:creationId xmlns:a16="http://schemas.microsoft.com/office/drawing/2014/main" id="{CBEACA62-C1AE-F94F-89AA-29198205A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38363"/>
            <a:ext cx="6096000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323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38000">
              <a:schemeClr val="accent3">
                <a:lumMod val="20000"/>
                <a:lumOff val="80000"/>
              </a:schemeClr>
            </a:gs>
            <a:gs pos="66000">
              <a:schemeClr val="accent2">
                <a:lumMod val="40000"/>
                <a:lumOff val="60000"/>
              </a:schemeClr>
            </a:gs>
            <a:gs pos="88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693CF-7700-2543-8537-C0B35865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err="1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х</a:t>
            </a:r>
            <a:r>
              <a:rPr lang="uk-UA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/ф Ефект </a:t>
            </a:r>
            <a:r>
              <a:rPr lang="uk-UA" b="1" dirty="0" err="1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Мандели</a:t>
            </a:r>
            <a:r>
              <a:rPr lang="uk-UA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 (2019)</a:t>
            </a:r>
          </a:p>
        </p:txBody>
      </p:sp>
      <p:pic>
        <p:nvPicPr>
          <p:cNvPr id="23556" name="Picture 4" descr="Эффект Манделы (2019)">
            <a:extLst>
              <a:ext uri="{FF2B5EF4-FFF2-40B4-BE49-F238E27FC236}">
                <a16:creationId xmlns:a16="http://schemas.microsoft.com/office/drawing/2014/main" id="{EA767154-813B-384C-9416-7106E5818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338263"/>
            <a:ext cx="3540125" cy="531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046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38000">
              <a:schemeClr val="accent3">
                <a:lumMod val="20000"/>
                <a:lumOff val="80000"/>
              </a:schemeClr>
            </a:gs>
            <a:gs pos="66000">
              <a:schemeClr val="accent2">
                <a:lumMod val="40000"/>
                <a:lumOff val="60000"/>
              </a:schemeClr>
            </a:gs>
            <a:gs pos="88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EB4ABE-CD18-3A49-9472-59BE3C3E6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  <a:latin typeface="Book Antiqua" panose="02040602050305030304" pitchFamily="18" charset="0"/>
              </a:rPr>
              <a:t>Микита Хрущов на засіданні ООН 1960 року. </a:t>
            </a:r>
            <a:br>
              <a:rPr lang="uk-UA" sz="2800" b="1" dirty="0">
                <a:solidFill>
                  <a:srgbClr val="7030A0"/>
                </a:solidFill>
                <a:latin typeface="Book Antiqua" panose="02040602050305030304" pitchFamily="18" charset="0"/>
              </a:rPr>
            </a:br>
            <a:r>
              <a:rPr lang="uk-UA" sz="2800" b="1" dirty="0">
                <a:solidFill>
                  <a:srgbClr val="7030A0"/>
                </a:solidFill>
                <a:latin typeface="Book Antiqua" panose="02040602050305030304" pitchFamily="18" charset="0"/>
              </a:rPr>
              <a:t>Пізніше до фотографії «</a:t>
            </a:r>
            <a:r>
              <a:rPr lang="uk-UA" sz="2800" b="1" dirty="0" err="1">
                <a:solidFill>
                  <a:srgbClr val="7030A0"/>
                </a:solidFill>
                <a:latin typeface="Book Antiqua" panose="02040602050305030304" pitchFamily="18" charset="0"/>
              </a:rPr>
              <a:t>прифотошопили</a:t>
            </a:r>
            <a:r>
              <a:rPr lang="uk-UA" sz="2800" b="1" dirty="0">
                <a:solidFill>
                  <a:srgbClr val="7030A0"/>
                </a:solidFill>
                <a:latin typeface="Book Antiqua" panose="02040602050305030304" pitchFamily="18" charset="0"/>
              </a:rPr>
              <a:t>» черевики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77717A8F-06FD-A54F-9258-6D0BF36364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875" y="1685112"/>
            <a:ext cx="8137342" cy="495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427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38000">
              <a:schemeClr val="accent3">
                <a:lumMod val="20000"/>
                <a:lumOff val="80000"/>
              </a:schemeClr>
            </a:gs>
            <a:gs pos="66000">
              <a:schemeClr val="accent2">
                <a:lumMod val="40000"/>
                <a:lumOff val="60000"/>
              </a:schemeClr>
            </a:gs>
            <a:gs pos="88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313303-656A-7B45-A4A6-A21D06317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FF0000"/>
                </a:solidFill>
              </a:rPr>
              <a:t>Чому це відбувається?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C3FC01-0E7A-6343-87D0-9FB26A92B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38" y="1354136"/>
            <a:ext cx="6219825" cy="5503863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solidFill>
                  <a:schemeClr val="accent6">
                    <a:lumMod val="75000"/>
                  </a:schemeClr>
                </a:solidFill>
              </a:rPr>
              <a:t>Теорія «зіпсованого телефону» </a:t>
            </a:r>
          </a:p>
          <a:p>
            <a:pPr marL="0" indent="0">
              <a:buNone/>
            </a:pPr>
            <a:r>
              <a:rPr lang="uk-UA" b="1" dirty="0">
                <a:solidFill>
                  <a:srgbClr val="7030A0"/>
                </a:solidFill>
              </a:rPr>
              <a:t>Основною причиною Ефекту </a:t>
            </a:r>
            <a:r>
              <a:rPr lang="uk-UA" b="1" dirty="0" err="1">
                <a:solidFill>
                  <a:srgbClr val="7030A0"/>
                </a:solidFill>
              </a:rPr>
              <a:t>Мандели</a:t>
            </a:r>
            <a:r>
              <a:rPr lang="uk-UA" b="1" dirty="0">
                <a:solidFill>
                  <a:srgbClr val="7030A0"/>
                </a:solidFill>
              </a:rPr>
              <a:t> є схильність людей мимоволі створювати </a:t>
            </a:r>
            <a:r>
              <a:rPr lang="en" b="1" dirty="0">
                <a:solidFill>
                  <a:srgbClr val="7030A0"/>
                </a:solidFill>
              </a:rPr>
              <a:t>fake facts. </a:t>
            </a:r>
            <a:r>
              <a:rPr lang="uk-UA" b="1" dirty="0">
                <a:solidFill>
                  <a:srgbClr val="7030A0"/>
                </a:solidFill>
              </a:rPr>
              <a:t>Людям властиво передавати інформацію у спотвореному вигляді — перебільшувати, вигадувати, прикрашати для того, щоб зробити свою історію ефектнішою. Незабаром вони забувають про брехню або починають самі вірити в неї. Тут особливе значення має сила самонавіювання. </a:t>
            </a:r>
          </a:p>
        </p:txBody>
      </p:sp>
      <p:pic>
        <p:nvPicPr>
          <p:cNvPr id="3074" name="Picture 2" descr="Испорченный телефон по-взрослому. Психология отношений. | Психолог,  психотерапевт онлайн Виктория Кадырова">
            <a:extLst>
              <a:ext uri="{FF2B5EF4-FFF2-40B4-BE49-F238E27FC236}">
                <a16:creationId xmlns:a16="http://schemas.microsoft.com/office/drawing/2014/main" id="{B5646511-6095-2546-AD77-BEF0F0D56A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" r="4788"/>
          <a:stretch/>
        </p:blipFill>
        <p:spPr bwMode="auto">
          <a:xfrm>
            <a:off x="6329363" y="1354136"/>
            <a:ext cx="5740917" cy="46323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316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38000">
              <a:schemeClr val="accent3">
                <a:lumMod val="20000"/>
                <a:lumOff val="80000"/>
              </a:schemeClr>
            </a:gs>
            <a:gs pos="66000">
              <a:schemeClr val="accent2">
                <a:lumMod val="40000"/>
                <a:lumOff val="60000"/>
              </a:schemeClr>
            </a:gs>
            <a:gs pos="88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BB646BD-C847-834C-BBD4-EB4770DE0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712" y="258762"/>
            <a:ext cx="11234738" cy="4351338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>
                <a:solidFill>
                  <a:schemeClr val="accent6">
                    <a:lumMod val="75000"/>
                  </a:schemeClr>
                </a:solidFill>
              </a:rPr>
              <a:t>Схильність до маніпулювання </a:t>
            </a:r>
          </a:p>
          <a:p>
            <a:pPr marL="0" indent="0" algn="ctr">
              <a:buNone/>
            </a:pPr>
            <a:r>
              <a:rPr lang="uk-UA" b="1" dirty="0">
                <a:solidFill>
                  <a:srgbClr val="7030A0"/>
                </a:solidFill>
              </a:rPr>
              <a:t>Ефекту </a:t>
            </a:r>
            <a:r>
              <a:rPr lang="uk-UA" b="1" dirty="0" err="1">
                <a:solidFill>
                  <a:srgbClr val="7030A0"/>
                </a:solidFill>
              </a:rPr>
              <a:t>Мандели</a:t>
            </a:r>
            <a:r>
              <a:rPr lang="uk-UA" b="1" dirty="0">
                <a:solidFill>
                  <a:srgbClr val="7030A0"/>
                </a:solidFill>
              </a:rPr>
              <a:t> схильні ті, у кого не розвинене критичне мислення і хто не звик перевіряти ще раз інформацію. Такими людьми набагато легше маніпулювати та створювати хибну картину світу</a:t>
            </a:r>
          </a:p>
        </p:txBody>
      </p:sp>
      <p:pic>
        <p:nvPicPr>
          <p:cNvPr id="1026" name="Picture 2" descr="Как защитить себя от информационной пропаганды?">
            <a:extLst>
              <a:ext uri="{FF2B5EF4-FFF2-40B4-BE49-F238E27FC236}">
                <a16:creationId xmlns:a16="http://schemas.microsoft.com/office/drawing/2014/main" id="{3D380A3D-7CFE-6E49-806E-66B47318A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143" y="2069530"/>
            <a:ext cx="6675324" cy="461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850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38000">
              <a:schemeClr val="accent3">
                <a:lumMod val="20000"/>
                <a:lumOff val="80000"/>
              </a:schemeClr>
            </a:gs>
            <a:gs pos="66000">
              <a:schemeClr val="accent2">
                <a:lumMod val="40000"/>
                <a:lumOff val="60000"/>
              </a:schemeClr>
            </a:gs>
            <a:gs pos="88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7F5C007-E514-CC40-B8FD-916C9C48E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439736"/>
            <a:ext cx="5853824" cy="624681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b="1" dirty="0">
                <a:solidFill>
                  <a:schemeClr val="accent6">
                    <a:lumMod val="75000"/>
                  </a:schemeClr>
                </a:solidFill>
              </a:rPr>
              <a:t>Вплив інтернету</a:t>
            </a:r>
          </a:p>
          <a:p>
            <a:pPr marL="0" indent="0">
              <a:buNone/>
            </a:pPr>
            <a:r>
              <a:rPr lang="uk-UA" b="1" dirty="0">
                <a:solidFill>
                  <a:srgbClr val="7030A0"/>
                </a:solidFill>
              </a:rPr>
              <a:t>У </a:t>
            </a:r>
            <a:r>
              <a:rPr lang="uk-UA" b="1" dirty="0" err="1">
                <a:solidFill>
                  <a:srgbClr val="7030A0"/>
                </a:solidFill>
              </a:rPr>
              <a:t>діджитал</a:t>
            </a:r>
            <a:r>
              <a:rPr lang="uk-UA" b="1" dirty="0">
                <a:solidFill>
                  <a:srgbClr val="7030A0"/>
                </a:solidFill>
              </a:rPr>
              <a:t>-середовищі ефект </a:t>
            </a:r>
            <a:r>
              <a:rPr lang="uk-UA" b="1" dirty="0" err="1">
                <a:solidFill>
                  <a:srgbClr val="7030A0"/>
                </a:solidFill>
              </a:rPr>
              <a:t>Мандели</a:t>
            </a:r>
            <a:r>
              <a:rPr lang="uk-UA" b="1" dirty="0">
                <a:solidFill>
                  <a:srgbClr val="7030A0"/>
                </a:solidFill>
              </a:rPr>
              <a:t> надзвичайно посилюється. Люди навіть створюють спільноти на основі </a:t>
            </a:r>
            <a:r>
              <a:rPr lang="en" b="1" dirty="0">
                <a:solidFill>
                  <a:srgbClr val="7030A0"/>
                </a:solidFill>
              </a:rPr>
              <a:t>fake facts. </a:t>
            </a:r>
            <a:r>
              <a:rPr lang="uk-UA" b="1" dirty="0">
                <a:solidFill>
                  <a:srgbClr val="7030A0"/>
                </a:solidFill>
              </a:rPr>
              <a:t>Містифікації та чутки в інтернеті перемагають правду приблизно на 70% </a:t>
            </a:r>
          </a:p>
          <a:p>
            <a:pPr marL="0" indent="0">
              <a:buNone/>
            </a:pPr>
            <a:r>
              <a:rPr lang="uk-UA" b="1" dirty="0">
                <a:solidFill>
                  <a:srgbClr val="7030A0"/>
                </a:solidFill>
              </a:rPr>
              <a:t>Наприклад, симуляції автокатастрофи принцеси Діани (1997) часто помилково приймають за реальні кадри.</a:t>
            </a:r>
          </a:p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</a:rPr>
              <a:t>Таким чином, більшість ефектів </a:t>
            </a:r>
            <a:r>
              <a:rPr lang="uk-UA" b="1" dirty="0" err="1">
                <a:solidFill>
                  <a:srgbClr val="FF0000"/>
                </a:solidFill>
              </a:rPr>
              <a:t>Мандели</a:t>
            </a:r>
            <a:r>
              <a:rPr lang="uk-UA" b="1" dirty="0">
                <a:solidFill>
                  <a:srgbClr val="FF0000"/>
                </a:solidFill>
              </a:rPr>
              <a:t> пов'язані з помилками пам'яті та соціальної дезінформацією. Той факт, що багато </a:t>
            </a:r>
            <a:r>
              <a:rPr lang="uk-UA" b="1" dirty="0" err="1">
                <a:solidFill>
                  <a:srgbClr val="FF0000"/>
                </a:solidFill>
              </a:rPr>
              <a:t>неточностей</a:t>
            </a:r>
            <a:r>
              <a:rPr lang="uk-UA" b="1" dirty="0">
                <a:solidFill>
                  <a:srgbClr val="FF0000"/>
                </a:solidFill>
              </a:rPr>
              <a:t> є банальними, припускає, що вони є результатом вибіркової уваги або помилкового висновку.</a:t>
            </a:r>
          </a:p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</a:rPr>
              <a:t> </a:t>
            </a:r>
            <a:endParaRPr lang="uk-UA" b="1" dirty="0">
              <a:solidFill>
                <a:srgbClr val="7030A0"/>
              </a:solidFill>
            </a:endParaRPr>
          </a:p>
        </p:txBody>
      </p:sp>
      <p:pic>
        <p:nvPicPr>
          <p:cNvPr id="5126" name="Picture 6" descr="Смерть принцессы Дианы не несчастный случай - заявляют свидетели ⋆ ♕Жизнь  по-королевски">
            <a:extLst>
              <a:ext uri="{FF2B5EF4-FFF2-40B4-BE49-F238E27FC236}">
                <a16:creationId xmlns:a16="http://schemas.microsoft.com/office/drawing/2014/main" id="{ECAF676C-5D7B-494B-9DCC-87BD4E674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503" y="1557337"/>
            <a:ext cx="6188497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421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38000">
              <a:schemeClr val="accent3">
                <a:lumMod val="20000"/>
                <a:lumOff val="80000"/>
              </a:schemeClr>
            </a:gs>
            <a:gs pos="66000">
              <a:schemeClr val="accent2">
                <a:lumMod val="40000"/>
                <a:lumOff val="60000"/>
              </a:schemeClr>
            </a:gs>
            <a:gs pos="88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7416EAE-2900-5D46-BBED-DD38E0628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463" y="925513"/>
            <a:ext cx="10515600" cy="5232400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>
                <a:solidFill>
                  <a:schemeClr val="accent6">
                    <a:lumMod val="75000"/>
                  </a:schemeClr>
                </a:solidFill>
              </a:rPr>
              <a:t>«Зіпсований телефон»</a:t>
            </a:r>
          </a:p>
        </p:txBody>
      </p:sp>
      <p:pic>
        <p:nvPicPr>
          <p:cNvPr id="6146" name="Picture 2" descr="А вам во взрослой жизни случается играть в &amp;quot;испорченный телефон&amp;quot; ( см.)?">
            <a:extLst>
              <a:ext uri="{FF2B5EF4-FFF2-40B4-BE49-F238E27FC236}">
                <a16:creationId xmlns:a16="http://schemas.microsoft.com/office/drawing/2014/main" id="{047158B3-4C94-4346-9281-00F8E8162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961" y="1634899"/>
            <a:ext cx="7797767" cy="498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240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38000">
              <a:schemeClr val="accent3">
                <a:lumMod val="20000"/>
                <a:lumOff val="80000"/>
              </a:schemeClr>
            </a:gs>
            <a:gs pos="66000">
              <a:schemeClr val="accent2">
                <a:lumMod val="40000"/>
                <a:lumOff val="60000"/>
              </a:schemeClr>
            </a:gs>
            <a:gs pos="88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527BCB-E59C-4A43-9B51-5664BA96E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63" y="365125"/>
            <a:ext cx="8372475" cy="1325563"/>
          </a:xfrm>
        </p:spPr>
        <p:txBody>
          <a:bodyPr/>
          <a:lstStyle/>
          <a:p>
            <a:r>
              <a:rPr lang="uk-UA" dirty="0">
                <a:solidFill>
                  <a:srgbClr val="FF0000"/>
                </a:solidFill>
                <a:latin typeface="Book Antiqua" panose="02040602050305030304" pitchFamily="18" charset="0"/>
              </a:rPr>
              <a:t>2. Ефект </a:t>
            </a:r>
            <a:r>
              <a:rPr lang="uk-UA" dirty="0" err="1">
                <a:solidFill>
                  <a:srgbClr val="FF0000"/>
                </a:solidFill>
                <a:latin typeface="Book Antiqua" panose="02040602050305030304" pitchFamily="18" charset="0"/>
              </a:rPr>
              <a:t>Барбари</a:t>
            </a:r>
            <a:r>
              <a:rPr lang="uk-UA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uk-UA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Стрейзанд</a:t>
            </a:r>
            <a:r>
              <a:rPr lang="uk-UA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</a:p>
        </p:txBody>
      </p:sp>
      <p:pic>
        <p:nvPicPr>
          <p:cNvPr id="9218" name="Picture 2" descr="Что такое эффект Стрейзанд и почему это очень смешно?">
            <a:extLst>
              <a:ext uri="{FF2B5EF4-FFF2-40B4-BE49-F238E27FC236}">
                <a16:creationId xmlns:a16="http://schemas.microsoft.com/office/drawing/2014/main" id="{7CE3DFF4-9A0D-5E4D-9177-CCECF5DC34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471488"/>
            <a:ext cx="4148137" cy="295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915CDF-54DC-5043-B586-3811D508EBA9}"/>
              </a:ext>
            </a:extLst>
          </p:cNvPr>
          <p:cNvSpPr txBox="1"/>
          <p:nvPr/>
        </p:nvSpPr>
        <p:spPr>
          <a:xfrm>
            <a:off x="271463" y="1383645"/>
            <a:ext cx="728662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2003 року знаменита артистка подала до суду на фотографа </a:t>
            </a:r>
            <a:r>
              <a:rPr lang="uk-UA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Кеннета</a:t>
            </a:r>
            <a:r>
              <a:rPr lang="uk-UA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uk-UA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Адельмана</a:t>
            </a:r>
            <a:r>
              <a:rPr lang="uk-UA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за те, що він сфотографував її будинок. Знімок було опубліковано на одному із сайтів. </a:t>
            </a:r>
            <a:r>
              <a:rPr lang="uk-UA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Барбару</a:t>
            </a:r>
            <a:r>
              <a:rPr lang="uk-UA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uk-UA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Стрейзанд</a:t>
            </a:r>
            <a:r>
              <a:rPr lang="uk-UA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не влаштував такий стан речей, і вона спробувала за це через суд стягнути з фотографа та сайту 50 мільйонів доларів. </a:t>
            </a:r>
          </a:p>
        </p:txBody>
      </p:sp>
      <p:pic>
        <p:nvPicPr>
          <p:cNvPr id="9220" name="Picture 4" descr="Что такое эффект Стрейзанд и почему это очень смешно?">
            <a:extLst>
              <a:ext uri="{FF2B5EF4-FFF2-40B4-BE49-F238E27FC236}">
                <a16:creationId xmlns:a16="http://schemas.microsoft.com/office/drawing/2014/main" id="{7A0FB53F-98FE-CE40-97B1-3F0567773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00" y="3535363"/>
            <a:ext cx="5037137" cy="327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1B5A98-FBEE-D945-8F5B-BA8747FF4C5A}"/>
              </a:ext>
            </a:extLst>
          </p:cNvPr>
          <p:cNvSpPr txBox="1"/>
          <p:nvPr/>
        </p:nvSpPr>
        <p:spPr>
          <a:xfrm>
            <a:off x="271463" y="3335502"/>
            <a:ext cx="661550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Проте суддя відхилив позов актриси та змусив її виплатити </a:t>
            </a:r>
            <a:r>
              <a:rPr lang="uk-UA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Кеннету</a:t>
            </a:r>
            <a:r>
              <a:rPr lang="uk-UA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uk-UA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Адельману</a:t>
            </a:r>
            <a:r>
              <a:rPr lang="uk-UA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154 тисячі доларів. Саме таку суму він витратив на адвокатів. </a:t>
            </a:r>
            <a:r>
              <a:rPr lang="uk-UA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Примітно</a:t>
            </a:r>
            <a:r>
              <a:rPr lang="uk-UA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що до позову фото будинку </a:t>
            </a:r>
            <a:r>
              <a:rPr lang="uk-UA" sz="20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Барбари</a:t>
            </a:r>
            <a:r>
              <a:rPr lang="uk-UA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 було завантажено лише </a:t>
            </a:r>
            <a:r>
              <a:rPr lang="uk-UA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6 разів</a:t>
            </a:r>
            <a:r>
              <a:rPr lang="uk-UA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. А після судового скандалу знімок розлетівся у всьому світі і його переглянули понад </a:t>
            </a:r>
            <a:r>
              <a:rPr lang="uk-UA" sz="2000" b="1" dirty="0">
                <a:solidFill>
                  <a:srgbClr val="FF0000"/>
                </a:solidFill>
                <a:latin typeface="Book Antiqua" panose="02040602050305030304" pitchFamily="18" charset="0"/>
              </a:rPr>
              <a:t>420 тисяч </a:t>
            </a:r>
            <a:r>
              <a:rPr lang="uk-UA" sz="2000" b="1" dirty="0">
                <a:solidFill>
                  <a:srgbClr val="002060"/>
                </a:solidFill>
                <a:latin typeface="Book Antiqua" panose="02040602050305030304" pitchFamily="18" charset="0"/>
              </a:rPr>
              <a:t>користувачів. </a:t>
            </a:r>
            <a:r>
              <a:rPr lang="uk-UA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Так що, намагаючись прибрати фотографію з інтернету, </a:t>
            </a:r>
            <a:r>
              <a:rPr lang="uk-UA" sz="20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Барбара</a:t>
            </a:r>
            <a:r>
              <a:rPr lang="uk-UA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тільки зробила її популярнішою. Звідси народився цей ефект </a:t>
            </a:r>
            <a:r>
              <a:rPr lang="uk-UA" sz="20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Стрейзанд</a:t>
            </a:r>
            <a:r>
              <a:rPr lang="uk-UA" sz="2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05458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38000">
              <a:schemeClr val="accent3">
                <a:lumMod val="20000"/>
                <a:lumOff val="80000"/>
              </a:schemeClr>
            </a:gs>
            <a:gs pos="66000">
              <a:schemeClr val="accent2">
                <a:lumMod val="40000"/>
                <a:lumOff val="60000"/>
              </a:schemeClr>
            </a:gs>
            <a:gs pos="88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A22C93-5B45-0F4F-AB27-05DFE2796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37" y="0"/>
            <a:ext cx="10515600" cy="1325563"/>
          </a:xfrm>
        </p:spPr>
        <p:txBody>
          <a:bodyPr/>
          <a:lstStyle/>
          <a:p>
            <a:r>
              <a:rPr lang="uk-UA" dirty="0">
                <a:solidFill>
                  <a:srgbClr val="FF0000"/>
                </a:solidFill>
                <a:latin typeface="Book Antiqua" panose="02040602050305030304" pitchFamily="18" charset="0"/>
              </a:rPr>
              <a:t>3. Ефект </a:t>
            </a:r>
            <a:r>
              <a:rPr lang="uk-UA" dirty="0" err="1">
                <a:solidFill>
                  <a:srgbClr val="FF0000"/>
                </a:solidFill>
                <a:latin typeface="Book Antiqua" panose="02040602050305030304" pitchFamily="18" charset="0"/>
              </a:rPr>
              <a:t>Фінеаса</a:t>
            </a:r>
            <a:r>
              <a:rPr lang="uk-UA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uk-UA" dirty="0" err="1">
                <a:solidFill>
                  <a:srgbClr val="FF0000"/>
                </a:solidFill>
                <a:latin typeface="Book Antiqua" panose="02040602050305030304" pitchFamily="18" charset="0"/>
              </a:rPr>
              <a:t>Барнума</a:t>
            </a:r>
            <a:endParaRPr lang="uk-UA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2D056E-7343-D243-89C4-8A6B57547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565" y="1206501"/>
            <a:ext cx="7519988" cy="54467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Це когнітивне спотворення, що виявляється у схильності людей (навіть з критичним мисленням) довіряти загальним, невизначеним, розпливчастим характеристикам як точному опису їх особистості, особливо коли йдеться про щось приємне та позитивне. </a:t>
            </a:r>
          </a:p>
          <a:p>
            <a:pPr marL="0" indent="0">
              <a:buNone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Заважає людям критично оцінювати гороскопи, пророцтва та інші розпливчасті описи, що стосуються їхнього власного життя.</a:t>
            </a:r>
          </a:p>
          <a:p>
            <a:pPr marL="0" indent="0">
              <a:buNone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У профільній літературі зустрічаються також альтернативні назви: «ефект суб'єктивного підтвердження» і ефект 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Форера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(на честь психолога, який його вперше описав). </a:t>
            </a:r>
          </a:p>
        </p:txBody>
      </p:sp>
      <p:pic>
        <p:nvPicPr>
          <p:cNvPr id="10242" name="Picture 2" descr="Финеас Тейлор Барнум – биография, фото, личная жизнь, цирк - 24СМИ">
            <a:extLst>
              <a:ext uri="{FF2B5EF4-FFF2-40B4-BE49-F238E27FC236}">
                <a16:creationId xmlns:a16="http://schemas.microsoft.com/office/drawing/2014/main" id="{C04CCC78-FDDE-5545-8023-D32EAD75C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4" y="103189"/>
            <a:ext cx="3309938" cy="220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id="{3FD1F3DF-84C6-264D-A432-1FDE430BE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912" y="2413003"/>
            <a:ext cx="3433762" cy="43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362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1">
                <a:lumMod val="5000"/>
                <a:lumOff val="95000"/>
              </a:schemeClr>
            </a:gs>
            <a:gs pos="45000">
              <a:schemeClr val="accent4">
                <a:lumMod val="20000"/>
                <a:lumOff val="80000"/>
              </a:schemeClr>
            </a:gs>
            <a:gs pos="80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F959101-54F1-524A-BE35-CDDA0D633FE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0962" y="4208105"/>
            <a:ext cx="12030075" cy="2630614"/>
          </a:xfrm>
          <a:gradFill>
            <a:gsLst>
              <a:gs pos="22000">
                <a:schemeClr val="accent1">
                  <a:lumMod val="5000"/>
                  <a:lumOff val="95000"/>
                </a:schemeClr>
              </a:gs>
              <a:gs pos="48000">
                <a:schemeClr val="accent4">
                  <a:lumMod val="20000"/>
                  <a:lumOff val="80000"/>
                </a:schemeClr>
              </a:gs>
              <a:gs pos="73000">
                <a:schemeClr val="accent5">
                  <a:lumMod val="20000"/>
                  <a:lumOff val="80000"/>
                </a:schemeClr>
              </a:gs>
              <a:gs pos="95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i="1" u="sng" dirty="0" err="1">
                <a:solidFill>
                  <a:srgbClr val="FF0000"/>
                </a:solidFill>
                <a:latin typeface="Arial Black" panose="020B0A04020102020204" pitchFamily="34" charset="0"/>
              </a:rPr>
              <a:t>Маніпуляція</a:t>
            </a:r>
            <a:r>
              <a:rPr lang="ru-RU" sz="3200" b="1" u="sng" dirty="0">
                <a:solidFill>
                  <a:srgbClr val="FF0000"/>
                </a:solidFill>
              </a:rPr>
              <a:t> </a:t>
            </a:r>
            <a:r>
              <a:rPr lang="ru-RU" sz="3200" dirty="0"/>
              <a:t> - </a:t>
            </a:r>
            <a:r>
              <a:rPr lang="ru-RU" sz="3200" b="1" dirty="0" err="1">
                <a:solidFill>
                  <a:srgbClr val="002060"/>
                </a:solidFill>
              </a:rPr>
              <a:t>різновид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соціального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впливу</a:t>
            </a:r>
            <a:r>
              <a:rPr lang="ru-RU" sz="3200" b="1" dirty="0">
                <a:solidFill>
                  <a:srgbClr val="002060"/>
                </a:solidFill>
              </a:rPr>
              <a:t>, </a:t>
            </a:r>
            <a:r>
              <a:rPr lang="ru-RU" sz="3200" b="1" dirty="0" err="1">
                <a:solidFill>
                  <a:srgbClr val="002060"/>
                </a:solidFill>
              </a:rPr>
              <a:t>який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використовується</a:t>
            </a:r>
            <a:r>
              <a:rPr lang="ru-RU" sz="3200" b="1" dirty="0">
                <a:solidFill>
                  <a:srgbClr val="002060"/>
                </a:solidFill>
              </a:rPr>
              <a:t> для </a:t>
            </a:r>
            <a:r>
              <a:rPr lang="ru-RU" sz="3200" b="1" i="1" dirty="0" err="1">
                <a:solidFill>
                  <a:srgbClr val="FF0000"/>
                </a:solidFill>
              </a:rPr>
              <a:t>прихованого</a:t>
            </a:r>
            <a:r>
              <a:rPr lang="ru-RU" sz="3200" b="1" i="1" dirty="0">
                <a:solidFill>
                  <a:srgbClr val="FF0000"/>
                </a:solidFill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</a:rPr>
              <a:t>впровадження</a:t>
            </a:r>
            <a:r>
              <a:rPr lang="ru-RU" sz="3200" b="1" i="1" dirty="0">
                <a:solidFill>
                  <a:srgbClr val="FF0000"/>
                </a:solidFill>
              </a:rPr>
              <a:t> в </a:t>
            </a:r>
            <a:r>
              <a:rPr lang="ru-RU" sz="3200" b="1" i="1" dirty="0" err="1">
                <a:solidFill>
                  <a:srgbClr val="FF0000"/>
                </a:solidFill>
              </a:rPr>
              <a:t>психіку</a:t>
            </a:r>
            <a:r>
              <a:rPr lang="ru-RU" sz="3200" b="1" dirty="0"/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жертви</a:t>
            </a:r>
            <a:r>
              <a:rPr lang="ru-RU" sz="3200" b="1" dirty="0">
                <a:solidFill>
                  <a:srgbClr val="002060"/>
                </a:solidFill>
              </a:rPr>
              <a:t> (особи, </a:t>
            </a:r>
            <a:r>
              <a:rPr lang="ru-RU" sz="3200" b="1" dirty="0" err="1">
                <a:solidFill>
                  <a:srgbClr val="002060"/>
                </a:solidFill>
              </a:rPr>
              <a:t>групи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err="1">
                <a:solidFill>
                  <a:srgbClr val="002060"/>
                </a:solidFill>
              </a:rPr>
              <a:t>осіб</a:t>
            </a:r>
            <a:r>
              <a:rPr lang="ru-RU" sz="3200" b="1" dirty="0">
                <a:solidFill>
                  <a:srgbClr val="002060"/>
                </a:solidFill>
              </a:rPr>
              <a:t>) </a:t>
            </a:r>
            <a:r>
              <a:rPr lang="ru-RU" sz="3200" b="1" dirty="0" err="1">
                <a:solidFill>
                  <a:srgbClr val="002060"/>
                </a:solidFill>
              </a:rPr>
              <a:t>цілей</a:t>
            </a:r>
            <a:r>
              <a:rPr lang="ru-RU" sz="3200" b="1" dirty="0">
                <a:solidFill>
                  <a:srgbClr val="002060"/>
                </a:solidFill>
              </a:rPr>
              <a:t>, </a:t>
            </a:r>
            <a:r>
              <a:rPr lang="ru-RU" sz="3200" b="1" dirty="0" err="1">
                <a:solidFill>
                  <a:srgbClr val="002060"/>
                </a:solidFill>
              </a:rPr>
              <a:t>бажань</a:t>
            </a:r>
            <a:r>
              <a:rPr lang="ru-RU" sz="3200" b="1" dirty="0">
                <a:solidFill>
                  <a:srgbClr val="002060"/>
                </a:solidFill>
              </a:rPr>
              <a:t>, </a:t>
            </a:r>
            <a:r>
              <a:rPr lang="ru-RU" sz="3200" b="1" dirty="0" err="1">
                <a:solidFill>
                  <a:srgbClr val="002060"/>
                </a:solidFill>
              </a:rPr>
              <a:t>намірів</a:t>
            </a:r>
            <a:r>
              <a:rPr lang="ru-RU" sz="3200" b="1" dirty="0">
                <a:solidFill>
                  <a:srgbClr val="002060"/>
                </a:solidFill>
              </a:rPr>
              <a:t>, відносин </a:t>
            </a:r>
            <a:r>
              <a:rPr lang="ru-RU" sz="3200" b="1" dirty="0" err="1">
                <a:solidFill>
                  <a:srgbClr val="002060"/>
                </a:solidFill>
              </a:rPr>
              <a:t>або</a:t>
            </a:r>
            <a:r>
              <a:rPr lang="ru-RU" sz="3200" b="1" dirty="0">
                <a:solidFill>
                  <a:srgbClr val="002060"/>
                </a:solidFill>
              </a:rPr>
              <a:t> установок </a:t>
            </a:r>
            <a:r>
              <a:rPr lang="ru-RU" sz="3200" b="1" dirty="0" err="1">
                <a:solidFill>
                  <a:srgbClr val="002060"/>
                </a:solidFill>
              </a:rPr>
              <a:t>маніпулятора</a:t>
            </a:r>
            <a:r>
              <a:rPr lang="ru-RU" sz="3200" b="1" dirty="0">
                <a:solidFill>
                  <a:srgbClr val="002060"/>
                </a:solidFill>
              </a:rPr>
              <a:t>, </a:t>
            </a:r>
            <a:r>
              <a:rPr lang="ru-RU" sz="3200" b="1" dirty="0" err="1">
                <a:solidFill>
                  <a:srgbClr val="002060"/>
                </a:solidFill>
              </a:rPr>
              <a:t>які</a:t>
            </a:r>
            <a:r>
              <a:rPr lang="ru-RU" sz="3200" b="1" dirty="0">
                <a:solidFill>
                  <a:srgbClr val="002060"/>
                </a:solidFill>
              </a:rPr>
              <a:t> не </a:t>
            </a:r>
            <a:r>
              <a:rPr lang="ru-RU" sz="3200" b="1" dirty="0" err="1">
                <a:solidFill>
                  <a:srgbClr val="002060"/>
                </a:solidFill>
              </a:rPr>
              <a:t>збігаються</a:t>
            </a:r>
            <a:r>
              <a:rPr lang="ru-RU" sz="3200" b="1" dirty="0">
                <a:solidFill>
                  <a:srgbClr val="002060"/>
                </a:solidFill>
              </a:rPr>
              <a:t> з актуально </a:t>
            </a:r>
            <a:r>
              <a:rPr lang="ru-RU" sz="3200" b="1" dirty="0" err="1">
                <a:solidFill>
                  <a:srgbClr val="002060"/>
                </a:solidFill>
              </a:rPr>
              <a:t>існуючими</a:t>
            </a:r>
            <a:r>
              <a:rPr lang="ru-RU" sz="3200" b="1" dirty="0">
                <a:solidFill>
                  <a:srgbClr val="002060"/>
                </a:solidFill>
              </a:rPr>
              <a:t> потребами </a:t>
            </a:r>
            <a:r>
              <a:rPr lang="ru-RU" sz="3200" b="1" dirty="0" err="1">
                <a:solidFill>
                  <a:srgbClr val="002060"/>
                </a:solidFill>
              </a:rPr>
              <a:t>жертви</a:t>
            </a:r>
            <a:r>
              <a:rPr lang="ru-RU" sz="3200" b="1" dirty="0">
                <a:solidFill>
                  <a:srgbClr val="002060"/>
                </a:solidFill>
              </a:rPr>
              <a:t>. </a:t>
            </a:r>
            <a:r>
              <a:rPr lang="ru-RU" sz="3200" b="1" dirty="0" err="1">
                <a:solidFill>
                  <a:srgbClr val="002060"/>
                </a:solidFill>
              </a:rPr>
              <a:t>Це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</a:rPr>
              <a:t>приховане</a:t>
            </a:r>
            <a:r>
              <a:rPr lang="ru-RU" sz="3200" b="1" i="1" dirty="0">
                <a:solidFill>
                  <a:srgbClr val="FF0000"/>
                </a:solidFill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</a:rPr>
              <a:t>управління</a:t>
            </a:r>
            <a:r>
              <a:rPr lang="ru-RU" sz="3200" b="1" i="1" dirty="0">
                <a:solidFill>
                  <a:srgbClr val="FF0000"/>
                </a:solidFill>
              </a:rPr>
              <a:t> людьми та </a:t>
            </a:r>
            <a:r>
              <a:rPr lang="ru-RU" sz="3200" b="1" i="1" dirty="0" err="1">
                <a:solidFill>
                  <a:srgbClr val="FF0000"/>
                </a:solidFill>
              </a:rPr>
              <a:t>їх</a:t>
            </a:r>
            <a:r>
              <a:rPr lang="ru-RU" sz="3200" b="1" i="1" dirty="0">
                <a:solidFill>
                  <a:srgbClr val="FF0000"/>
                </a:solidFill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</a:rPr>
              <a:t>поведінкою</a:t>
            </a:r>
            <a:r>
              <a:rPr lang="ru-RU" sz="3200" b="1" i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5" name="Picture 2" descr="Картинки по запросу картинки на тему коммуникация">
            <a:extLst>
              <a:ext uri="{FF2B5EF4-FFF2-40B4-BE49-F238E27FC236}">
                <a16:creationId xmlns:a16="http://schemas.microsoft.com/office/drawing/2014/main" id="{D83FD19A-259B-0644-97D4-D99F0ABCD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360" y="19281"/>
            <a:ext cx="6035674" cy="41888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244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38000">
              <a:schemeClr val="accent3">
                <a:lumMod val="20000"/>
                <a:lumOff val="80000"/>
              </a:schemeClr>
            </a:gs>
            <a:gs pos="66000">
              <a:schemeClr val="accent2">
                <a:lumMod val="40000"/>
                <a:lumOff val="60000"/>
              </a:schemeClr>
            </a:gs>
            <a:gs pos="88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1C403D26-3803-6E4D-8FA5-F599BD2AAA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401798"/>
            <a:ext cx="10929937" cy="626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505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38000">
              <a:schemeClr val="accent3">
                <a:lumMod val="20000"/>
                <a:lumOff val="80000"/>
              </a:schemeClr>
            </a:gs>
            <a:gs pos="66000">
              <a:schemeClr val="accent2">
                <a:lumMod val="40000"/>
                <a:lumOff val="60000"/>
              </a:schemeClr>
            </a:gs>
            <a:gs pos="88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Афиши цирка Барнума. США. История пропаганды">
            <a:extLst>
              <a:ext uri="{FF2B5EF4-FFF2-40B4-BE49-F238E27FC236}">
                <a16:creationId xmlns:a16="http://schemas.microsoft.com/office/drawing/2014/main" id="{BB801057-7E44-D545-B4EE-19E467B8E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8607">
            <a:off x="209910" y="377444"/>
            <a:ext cx="2860130" cy="375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Афиши цирка Барнума. США. История пропаганды">
            <a:extLst>
              <a:ext uri="{FF2B5EF4-FFF2-40B4-BE49-F238E27FC236}">
                <a16:creationId xmlns:a16="http://schemas.microsoft.com/office/drawing/2014/main" id="{9D4261E1-1DC3-424E-A034-99F9FFB7D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862">
            <a:off x="5926456" y="160422"/>
            <a:ext cx="2672482" cy="418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Афиши цирка Барнума. США. История пропаганды">
            <a:extLst>
              <a:ext uri="{FF2B5EF4-FFF2-40B4-BE49-F238E27FC236}">
                <a16:creationId xmlns:a16="http://schemas.microsoft.com/office/drawing/2014/main" id="{71D445C5-78BA-2740-9BF9-FDC2CEEDF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62">
            <a:off x="8927962" y="269275"/>
            <a:ext cx="3034615" cy="408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Афиши цирка Барнума. США. История пропаганды">
            <a:extLst>
              <a:ext uri="{FF2B5EF4-FFF2-40B4-BE49-F238E27FC236}">
                <a16:creationId xmlns:a16="http://schemas.microsoft.com/office/drawing/2014/main" id="{AFB24FCA-858C-EE4E-BD7E-17AF030D7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3212890"/>
            <a:ext cx="2406020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Афиши цирка Барнума. США. История пропаганды">
            <a:extLst>
              <a:ext uri="{FF2B5EF4-FFF2-40B4-BE49-F238E27FC236}">
                <a16:creationId xmlns:a16="http://schemas.microsoft.com/office/drawing/2014/main" id="{BE230442-F0EC-1A43-A207-D560C3DFF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7256">
            <a:off x="3433796" y="286616"/>
            <a:ext cx="2190290" cy="3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Финеас Барнум – человек, который придумал шоу-бизнес | nakonu.com">
            <a:extLst>
              <a:ext uri="{FF2B5EF4-FFF2-40B4-BE49-F238E27FC236}">
                <a16:creationId xmlns:a16="http://schemas.microsoft.com/office/drawing/2014/main" id="{9E9A4934-0224-7C4E-8423-574EEA50F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297" y="3935403"/>
            <a:ext cx="3595381" cy="274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Финеас Барнум – человек, который придумал шоу-бизнес | nakonu.com">
            <a:extLst>
              <a:ext uri="{FF2B5EF4-FFF2-40B4-BE49-F238E27FC236}">
                <a16:creationId xmlns:a16="http://schemas.microsoft.com/office/drawing/2014/main" id="{D75CE24F-A6D7-4541-8C6A-9E434ADC5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22" y="4138939"/>
            <a:ext cx="3736300" cy="258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3756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38000">
              <a:schemeClr val="accent3">
                <a:lumMod val="20000"/>
                <a:lumOff val="80000"/>
              </a:schemeClr>
            </a:gs>
            <a:gs pos="66000">
              <a:schemeClr val="accent2">
                <a:lumMod val="40000"/>
                <a:lumOff val="60000"/>
              </a:schemeClr>
            </a:gs>
            <a:gs pos="88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AF66A7-FFA3-B243-868F-C97A878FD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err="1">
                <a:solidFill>
                  <a:srgbClr val="002060"/>
                </a:solidFill>
              </a:rPr>
              <a:t>х</a:t>
            </a:r>
            <a:r>
              <a:rPr lang="uk-UA" b="1" dirty="0">
                <a:solidFill>
                  <a:srgbClr val="002060"/>
                </a:solidFill>
              </a:rPr>
              <a:t>/ф «Найвеличніший </a:t>
            </a:r>
            <a:r>
              <a:rPr lang="uk-UA" b="1" dirty="0" err="1">
                <a:solidFill>
                  <a:srgbClr val="002060"/>
                </a:solidFill>
              </a:rPr>
              <a:t>шоумен</a:t>
            </a:r>
            <a:r>
              <a:rPr lang="uk-UA" b="1" dirty="0">
                <a:solidFill>
                  <a:srgbClr val="002060"/>
                </a:solidFill>
              </a:rPr>
              <a:t>»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FE467460-F029-CB4C-9476-F173B269AF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2" y="1899813"/>
            <a:ext cx="8024813" cy="426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398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38000">
              <a:schemeClr val="accent3">
                <a:lumMod val="20000"/>
                <a:lumOff val="80000"/>
              </a:schemeClr>
            </a:gs>
            <a:gs pos="66000">
              <a:schemeClr val="accent2">
                <a:lumMod val="40000"/>
                <a:lumOff val="60000"/>
              </a:schemeClr>
            </a:gs>
            <a:gs pos="88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4DB2357-AB20-1147-921A-FC93C8401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915" y="1217187"/>
            <a:ext cx="7334251" cy="4805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Найсильніше ефект 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Барнума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проявляється за наявності наступних факторів: </a:t>
            </a:r>
          </a:p>
          <a:p>
            <a:pPr>
              <a:buFont typeface="Wingdings" pitchFamily="2" charset="2"/>
              <a:buChar char="Ø"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Використовуються </a:t>
            </a:r>
            <a:r>
              <a:rPr lang="uk-UA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абстрактні формулювання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, які застосовуються до більшості людей</a:t>
            </a:r>
          </a:p>
          <a:p>
            <a:pPr>
              <a:buFont typeface="Wingdings" pitchFamily="2" charset="2"/>
              <a:buChar char="Ø"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Даються </a:t>
            </a:r>
            <a:r>
              <a:rPr lang="uk-UA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позитивні характеристики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та сприятливі прогнози</a:t>
            </a:r>
          </a:p>
          <a:p>
            <a:pPr>
              <a:buFont typeface="Wingdings" pitchFamily="2" charset="2"/>
              <a:buChar char="Ø"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Джерело є досить </a:t>
            </a:r>
            <a:r>
              <a:rPr lang="uk-UA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авторитетним</a:t>
            </a:r>
            <a:endParaRPr lang="uk-UA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Є </a:t>
            </a:r>
            <a:r>
              <a:rPr lang="uk-UA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впевненість, що опис індивідуальний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</a:p>
        </p:txBody>
      </p:sp>
      <p:pic>
        <p:nvPicPr>
          <p:cNvPr id="14338" name="Picture 2" descr="Эффект Форера (эффект Барнума)">
            <a:extLst>
              <a:ext uri="{FF2B5EF4-FFF2-40B4-BE49-F238E27FC236}">
                <a16:creationId xmlns:a16="http://schemas.microsoft.com/office/drawing/2014/main" id="{36864C47-C9CC-8948-9653-BF359FE2E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788" y="1627187"/>
            <a:ext cx="4377178" cy="36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6342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38000">
              <a:schemeClr val="accent3">
                <a:lumMod val="20000"/>
                <a:lumOff val="80000"/>
              </a:schemeClr>
            </a:gs>
            <a:gs pos="66000">
              <a:schemeClr val="accent2">
                <a:lumMod val="40000"/>
                <a:lumOff val="60000"/>
              </a:schemeClr>
            </a:gs>
            <a:gs pos="88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2458298-8FDB-FB49-8DC3-F6781C3A4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975" y="439737"/>
            <a:ext cx="6165396" cy="65182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002060"/>
                </a:solidFill>
              </a:rPr>
              <a:t>Доктор </a:t>
            </a:r>
            <a:r>
              <a:rPr lang="uk-UA" b="1" dirty="0" err="1">
                <a:solidFill>
                  <a:srgbClr val="FF0000"/>
                </a:solidFill>
              </a:rPr>
              <a:t>Бертрам</a:t>
            </a:r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uk-UA" b="1" dirty="0" err="1">
                <a:solidFill>
                  <a:srgbClr val="FF0000"/>
                </a:solidFill>
              </a:rPr>
              <a:t>Форер</a:t>
            </a:r>
            <a:r>
              <a:rPr lang="uk-UA" b="1" dirty="0">
                <a:solidFill>
                  <a:srgbClr val="FF0000"/>
                </a:solidFill>
              </a:rPr>
              <a:t> </a:t>
            </a:r>
            <a:r>
              <a:rPr lang="uk-UA" b="1" dirty="0">
                <a:solidFill>
                  <a:srgbClr val="002060"/>
                </a:solidFill>
              </a:rPr>
              <a:t>у Каліфорнійському університеті  у 1948 році провів свій знаменитий експеримент, який став класичним. </a:t>
            </a:r>
          </a:p>
          <a:p>
            <a:pPr marL="0" indent="0">
              <a:buNone/>
            </a:pPr>
            <a:r>
              <a:rPr lang="uk-UA" b="1" dirty="0">
                <a:solidFill>
                  <a:srgbClr val="002060"/>
                </a:solidFill>
              </a:rPr>
              <a:t>Він запропонував студентам пройти психологічний тест, після чого викладач перевірив результати та роздав учасникам характеристики, що нібито описують їх психологічний портрет (</a:t>
            </a:r>
            <a:r>
              <a:rPr lang="uk-UA" b="1" dirty="0" err="1">
                <a:solidFill>
                  <a:srgbClr val="002060"/>
                </a:solidFill>
              </a:rPr>
              <a:t>наст</a:t>
            </a:r>
            <a:r>
              <a:rPr lang="uk-UA" b="1" dirty="0">
                <a:solidFill>
                  <a:srgbClr val="002060"/>
                </a:solidFill>
              </a:rPr>
              <a:t>. слайд). Насправді всі учасники отримали повністю ідентичний опис. Проте кожен був упевнений, що його результат індивідуальний. І коли професор запропонував студентам оцінити точність результату за 5-бальною шкалою, середня оцінка становила 4,26 бали. Таким чином, </a:t>
            </a:r>
            <a:r>
              <a:rPr lang="uk-UA" b="1" i="1" dirty="0">
                <a:solidFill>
                  <a:srgbClr val="FF0000"/>
                </a:solidFill>
              </a:rPr>
              <a:t>практично всі учасники погодилися з більшістю тез про себе, підтверджуючи, що це їх індивідуальна характеристика</a:t>
            </a:r>
            <a:r>
              <a:rPr lang="uk-UA" b="1" dirty="0">
                <a:solidFill>
                  <a:srgbClr val="002060"/>
                </a:solidFill>
              </a:rPr>
              <a:t>. </a:t>
            </a:r>
          </a:p>
        </p:txBody>
      </p:sp>
      <p:pic>
        <p:nvPicPr>
          <p:cNvPr id="15364" name="Picture 4" descr="Эффект Барнума. Об эффекте и его создателе, а также о вреде и пользе">
            <a:extLst>
              <a:ext uri="{FF2B5EF4-FFF2-40B4-BE49-F238E27FC236}">
                <a16:creationId xmlns:a16="http://schemas.microsoft.com/office/drawing/2014/main" id="{A32D8D57-7C90-F240-A373-3BF2CF3C20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62" b="5718"/>
          <a:stretch/>
        </p:blipFill>
        <p:spPr bwMode="auto">
          <a:xfrm>
            <a:off x="6947317" y="215022"/>
            <a:ext cx="4682708" cy="642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4643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374465C-A7DD-7B47-ABC9-D5F10105D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371" y="212271"/>
            <a:ext cx="11691257" cy="6433457"/>
          </a:xfrm>
          <a:gradFill>
            <a:gsLst>
              <a:gs pos="22000">
                <a:schemeClr val="accent1">
                  <a:lumMod val="5000"/>
                  <a:lumOff val="95000"/>
                </a:schemeClr>
              </a:gs>
              <a:gs pos="50000">
                <a:srgbClr val="F5E7F1"/>
              </a:gs>
              <a:gs pos="83000">
                <a:schemeClr val="accent3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uk-UA" sz="2400" b="1" i="0" u="none" strike="noStrike" dirty="0">
                <a:solidFill>
                  <a:srgbClr val="7030A0"/>
                </a:solidFill>
                <a:effectLst/>
                <a:latin typeface="Book Antiqua" panose="02040602050305030304" pitchFamily="18" charset="0"/>
              </a:rPr>
              <a:t>«Ви відчуваєте потребу в любові та повазі з боку оточуючих, але при цьому схильні критично ставитися до самого себе. Незважаючи на те, що у вас є деякі слабкості, загалом ви в змозі їх компенсувати. Ви володієте значним потенціалом, який досі не звернули собі на користь. Зовні ви дисциплінований і цілком володієте собою, внутрішньо ви схильні відчувати неспокій і невпевненість. Часом вас долають серйозні сумніви щодо правильності прийнятого вами рішення або скоєного вчинку. Ви віддаєте перевагу деякій різноманітності та зміні і буваєте незадоволені, коли вас заганяють в якісь рамки та обмеження. До того ж ви пишаєтеся собою, як незалежно мислячою особистістю, і не приймаєте жодних тверджень без задовільних доказів. Але ви вважаєте, що занадто відверто розкриватися перед оточуючими це безглуздо. Іноді ви проявляєте </a:t>
            </a:r>
            <a:r>
              <a:rPr lang="uk-UA" sz="2400" b="1" i="0" u="none" strike="noStrike" dirty="0" err="1">
                <a:solidFill>
                  <a:srgbClr val="7030A0"/>
                </a:solidFill>
                <a:effectLst/>
                <a:latin typeface="Book Antiqua" panose="02040602050305030304" pitchFamily="18" charset="0"/>
              </a:rPr>
              <a:t>екстравертність</a:t>
            </a:r>
            <a:r>
              <a:rPr lang="uk-UA" sz="2400" b="1" i="0" u="none" strike="noStrike" dirty="0">
                <a:solidFill>
                  <a:srgbClr val="7030A0"/>
                </a:solidFill>
                <a:effectLst/>
                <a:latin typeface="Book Antiqua" panose="02040602050305030304" pitchFamily="18" charset="0"/>
              </a:rPr>
              <a:t>, привітність і товариськість, тоді як в інші моменти ви перетворюєтеся в інтроверта, недовірливого і стриманого. Деякі ваші прагнення носять радше нереалістичний характер».</a:t>
            </a:r>
            <a:endParaRPr lang="uk-UA" sz="2400" b="1" dirty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3214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38000">
              <a:schemeClr val="accent3">
                <a:lumMod val="20000"/>
                <a:lumOff val="80000"/>
              </a:schemeClr>
            </a:gs>
            <a:gs pos="66000">
              <a:schemeClr val="accent2">
                <a:lumMod val="40000"/>
                <a:lumOff val="60000"/>
              </a:schemeClr>
            </a:gs>
            <a:gs pos="88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9EB882-9937-744B-A6D4-8AD98FB7C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«вікна </a:t>
            </a:r>
            <a:r>
              <a:rPr lang="uk-UA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овертона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»</a:t>
            </a: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A286B110-7B1E-8B42-A55E-2159CCC8C765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818" y="1428546"/>
            <a:ext cx="9246364" cy="485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2606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38000">
              <a:schemeClr val="accent3">
                <a:lumMod val="20000"/>
                <a:lumOff val="80000"/>
              </a:schemeClr>
            </a:gs>
            <a:gs pos="66000">
              <a:schemeClr val="accent2">
                <a:lumMod val="40000"/>
                <a:lumOff val="60000"/>
              </a:schemeClr>
            </a:gs>
            <a:gs pos="88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Джозеф Овертон (1960–2003), старший віце-президент Макінського центру публічної політики - США">
            <a:extLst>
              <a:ext uri="{FF2B5EF4-FFF2-40B4-BE49-F238E27FC236}">
                <a16:creationId xmlns:a16="http://schemas.microsoft.com/office/drawing/2014/main" id="{5CD91951-AA3E-FB41-88E4-9DCB5B343E32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3683000" cy="473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10EC6E-E66B-2B45-A1DE-2CA90FA00E47}"/>
              </a:ext>
            </a:extLst>
          </p:cNvPr>
          <p:cNvSpPr txBox="1"/>
          <p:nvPr/>
        </p:nvSpPr>
        <p:spPr>
          <a:xfrm>
            <a:off x="1689100" y="5352871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Джозеф </a:t>
            </a:r>
            <a:r>
              <a:rPr lang="ru-RU" b="1" dirty="0" err="1">
                <a:solidFill>
                  <a:srgbClr val="002060"/>
                </a:solidFill>
              </a:rPr>
              <a:t>Овертон</a:t>
            </a:r>
            <a:r>
              <a:rPr lang="ru-RU" b="1" dirty="0">
                <a:solidFill>
                  <a:srgbClr val="002060"/>
                </a:solidFill>
              </a:rPr>
              <a:t> (1960–2003), старший </a:t>
            </a:r>
            <a:r>
              <a:rPr lang="ru-RU" b="1" dirty="0" err="1">
                <a:solidFill>
                  <a:srgbClr val="002060"/>
                </a:solidFill>
              </a:rPr>
              <a:t>віце</a:t>
            </a:r>
            <a:r>
              <a:rPr lang="ru-RU" b="1" dirty="0">
                <a:solidFill>
                  <a:srgbClr val="002060"/>
                </a:solidFill>
              </a:rPr>
              <a:t>-президент </a:t>
            </a:r>
            <a:r>
              <a:rPr lang="ru-RU" b="1" dirty="0" err="1">
                <a:solidFill>
                  <a:srgbClr val="002060"/>
                </a:solidFill>
              </a:rPr>
              <a:t>Макінського</a:t>
            </a:r>
            <a:r>
              <a:rPr lang="ru-RU" b="1" dirty="0">
                <a:solidFill>
                  <a:srgbClr val="002060"/>
                </a:solidFill>
              </a:rPr>
              <a:t> центру </a:t>
            </a:r>
            <a:r>
              <a:rPr lang="ru-RU" b="1" dirty="0" err="1">
                <a:solidFill>
                  <a:srgbClr val="002060"/>
                </a:solidFill>
              </a:rPr>
              <a:t>публічної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політики</a:t>
            </a:r>
            <a:r>
              <a:rPr lang="ru-RU" b="1" dirty="0">
                <a:solidFill>
                  <a:srgbClr val="002060"/>
                </a:solidFill>
              </a:rPr>
              <a:t> - США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CFA7B1-B387-5A42-9C55-BE350F9D2F19}"/>
              </a:ext>
            </a:extLst>
          </p:cNvPr>
          <p:cNvSpPr txBox="1"/>
          <p:nvPr/>
        </p:nvSpPr>
        <p:spPr>
          <a:xfrm>
            <a:off x="6261100" y="920621"/>
            <a:ext cx="4144432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Джозеф П. </a:t>
            </a:r>
            <a:r>
              <a:rPr lang="ru-RU" sz="2000" b="1" dirty="0" err="1">
                <a:solidFill>
                  <a:srgbClr val="002060"/>
                </a:solidFill>
              </a:rPr>
              <a:t>Овертон</a:t>
            </a:r>
            <a:r>
              <a:rPr lang="en" sz="2000" b="1" dirty="0">
                <a:solidFill>
                  <a:srgbClr val="002060"/>
                </a:solidFill>
              </a:rPr>
              <a:t>, </a:t>
            </a:r>
            <a:r>
              <a:rPr lang="ru-RU" sz="2000" b="1" dirty="0" err="1">
                <a:solidFill>
                  <a:srgbClr val="002060"/>
                </a:solidFill>
              </a:rPr>
              <a:t>американський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електроінженер</a:t>
            </a:r>
            <a:r>
              <a:rPr lang="ru-RU" sz="2000" b="1" dirty="0">
                <a:solidFill>
                  <a:srgbClr val="002060"/>
                </a:solidFill>
              </a:rPr>
              <a:t> і юрист, </a:t>
            </a:r>
            <a:r>
              <a:rPr lang="ru-RU" sz="2000" b="1" dirty="0" err="1">
                <a:solidFill>
                  <a:srgbClr val="002060"/>
                </a:solidFill>
              </a:rPr>
              <a:t>сформулював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модель </a:t>
            </a:r>
            <a:r>
              <a:rPr lang="ru-RU" sz="2000" b="1" dirty="0" err="1">
                <a:solidFill>
                  <a:srgbClr val="FF0000"/>
                </a:solidFill>
              </a:rPr>
              <a:t>зміни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уявлення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проблеми</a:t>
            </a:r>
            <a:r>
              <a:rPr lang="ru-RU" sz="2000" b="1" dirty="0">
                <a:solidFill>
                  <a:srgbClr val="FF0000"/>
                </a:solidFill>
              </a:rPr>
              <a:t> в </a:t>
            </a:r>
            <a:r>
              <a:rPr lang="ru-RU" sz="2000" b="1" dirty="0" err="1">
                <a:solidFill>
                  <a:srgbClr val="FF0000"/>
                </a:solidFill>
              </a:rPr>
              <a:t>громадській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думці</a:t>
            </a:r>
            <a:r>
              <a:rPr lang="ru-RU" sz="2000" b="1" dirty="0">
                <a:solidFill>
                  <a:srgbClr val="002060"/>
                </a:solidFill>
              </a:rPr>
              <a:t>, посмертно </a:t>
            </a:r>
            <a:r>
              <a:rPr lang="ru-RU" sz="2000" b="1" dirty="0" err="1">
                <a:solidFill>
                  <a:srgbClr val="002060"/>
                </a:solidFill>
              </a:rPr>
              <a:t>названу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Вікном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Овертона</a:t>
            </a:r>
            <a:r>
              <a:rPr lang="ru-RU" sz="2000" b="1" dirty="0">
                <a:solidFill>
                  <a:srgbClr val="002060"/>
                </a:solidFill>
              </a:rPr>
              <a:t>. </a:t>
            </a:r>
          </a:p>
          <a:p>
            <a:endParaRPr lang="ru-RU" sz="2000" b="1" dirty="0">
              <a:solidFill>
                <a:srgbClr val="002060"/>
              </a:solidFill>
            </a:endParaRPr>
          </a:p>
          <a:p>
            <a:r>
              <a:rPr lang="ru-RU" sz="2000" b="1" dirty="0">
                <a:solidFill>
                  <a:srgbClr val="002060"/>
                </a:solidFill>
              </a:rPr>
              <a:t>Джозеф </a:t>
            </a:r>
            <a:r>
              <a:rPr lang="ru-RU" sz="2000" b="1" dirty="0" err="1">
                <a:solidFill>
                  <a:srgbClr val="002060"/>
                </a:solidFill>
              </a:rPr>
              <a:t>Овертон</a:t>
            </a:r>
            <a:r>
              <a:rPr lang="ru-RU" sz="2000" b="1" dirty="0">
                <a:solidFill>
                  <a:srgbClr val="002060"/>
                </a:solidFill>
              </a:rPr>
              <a:t> описав, як абсолютно </a:t>
            </a:r>
            <a:r>
              <a:rPr lang="ru-RU" sz="2000" b="1" dirty="0" err="1">
                <a:solidFill>
                  <a:srgbClr val="002060"/>
                </a:solidFill>
              </a:rPr>
              <a:t>чужі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суспільству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ідеї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можуть</a:t>
            </a:r>
            <a:r>
              <a:rPr lang="ru-RU" sz="2000" b="1" dirty="0">
                <a:solidFill>
                  <a:srgbClr val="002060"/>
                </a:solidFill>
              </a:rPr>
              <a:t> бути </a:t>
            </a:r>
            <a:r>
              <a:rPr lang="ru-RU" sz="2000" b="1" dirty="0" err="1">
                <a:solidFill>
                  <a:srgbClr val="002060"/>
                </a:solidFill>
              </a:rPr>
              <a:t>підняті</a:t>
            </a:r>
            <a:r>
              <a:rPr lang="ru-RU" sz="2000" b="1" dirty="0">
                <a:solidFill>
                  <a:srgbClr val="002060"/>
                </a:solidFill>
              </a:rPr>
              <a:t> з </a:t>
            </a:r>
            <a:r>
              <a:rPr lang="ru-RU" sz="2000" b="1" dirty="0" err="1">
                <a:solidFill>
                  <a:srgbClr val="002060"/>
                </a:solidFill>
              </a:rPr>
              <a:t>помийного</a:t>
            </a:r>
            <a:r>
              <a:rPr lang="ru-RU" sz="2000" b="1" dirty="0">
                <a:solidFill>
                  <a:srgbClr val="002060"/>
                </a:solidFill>
              </a:rPr>
              <a:t> баку </a:t>
            </a:r>
            <a:r>
              <a:rPr lang="ru-RU" sz="2000" b="1" dirty="0" err="1">
                <a:solidFill>
                  <a:srgbClr val="002060"/>
                </a:solidFill>
              </a:rPr>
              <a:t>громадського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презирства</a:t>
            </a:r>
            <a:r>
              <a:rPr lang="ru-RU" sz="2000" b="1" dirty="0">
                <a:solidFill>
                  <a:srgbClr val="002060"/>
                </a:solidFill>
              </a:rPr>
              <a:t>, </a:t>
            </a:r>
            <a:r>
              <a:rPr lang="ru-RU" sz="2000" b="1" dirty="0" err="1">
                <a:solidFill>
                  <a:srgbClr val="002060"/>
                </a:solidFill>
              </a:rPr>
              <a:t>відмиті</a:t>
            </a:r>
            <a:r>
              <a:rPr lang="ru-RU" sz="2000" b="1" dirty="0">
                <a:solidFill>
                  <a:srgbClr val="002060"/>
                </a:solidFill>
              </a:rPr>
              <a:t>, </a:t>
            </a:r>
            <a:r>
              <a:rPr lang="ru-RU" sz="2000" b="1" dirty="0" err="1">
                <a:solidFill>
                  <a:srgbClr val="002060"/>
                </a:solidFill>
              </a:rPr>
              <a:t>причепурені</a:t>
            </a:r>
            <a:r>
              <a:rPr lang="ru-RU" sz="2000" b="1" dirty="0">
                <a:solidFill>
                  <a:srgbClr val="002060"/>
                </a:solidFill>
              </a:rPr>
              <a:t> і, </a:t>
            </a:r>
            <a:r>
              <a:rPr lang="ru-RU" sz="2000" b="1" dirty="0" err="1">
                <a:solidFill>
                  <a:srgbClr val="002060"/>
                </a:solidFill>
              </a:rPr>
              <a:t>зрештою</a:t>
            </a:r>
            <a:r>
              <a:rPr lang="ru-RU" sz="2000" b="1" dirty="0">
                <a:solidFill>
                  <a:srgbClr val="002060"/>
                </a:solidFill>
              </a:rPr>
              <a:t>, </a:t>
            </a:r>
            <a:r>
              <a:rPr lang="ru-RU" sz="2000" b="1" dirty="0" err="1">
                <a:solidFill>
                  <a:srgbClr val="002060"/>
                </a:solidFill>
              </a:rPr>
              <a:t>законодавчо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закріплені</a:t>
            </a:r>
            <a:r>
              <a:rPr lang="ru-RU" sz="2000" b="1" dirty="0">
                <a:solidFill>
                  <a:srgbClr val="002060"/>
                </a:solidFill>
              </a:rPr>
              <a:t>.</a:t>
            </a:r>
            <a:endParaRPr lang="uk-UA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1091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38000">
              <a:schemeClr val="accent3">
                <a:lumMod val="20000"/>
                <a:lumOff val="80000"/>
              </a:schemeClr>
            </a:gs>
            <a:gs pos="66000">
              <a:schemeClr val="accent2">
                <a:lumMod val="40000"/>
                <a:lumOff val="60000"/>
              </a:schemeClr>
            </a:gs>
            <a:gs pos="88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7D49FF0-333A-774E-B55C-CFB91A9BD9B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581681" y="152400"/>
            <a:ext cx="5809719" cy="54403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err="1">
                <a:solidFill>
                  <a:srgbClr val="002060"/>
                </a:solidFill>
              </a:rPr>
              <a:t>Згідно</a:t>
            </a:r>
            <a:r>
              <a:rPr lang="ru-RU" b="1" dirty="0">
                <a:solidFill>
                  <a:srgbClr val="002060"/>
                </a:solidFill>
              </a:rPr>
              <a:t> з "В. О.", для </a:t>
            </a:r>
            <a:r>
              <a:rPr lang="ru-RU" b="1" dirty="0" err="1">
                <a:solidFill>
                  <a:srgbClr val="002060"/>
                </a:solidFill>
              </a:rPr>
              <a:t>кожної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ідеї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або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проблеми</a:t>
            </a:r>
            <a:r>
              <a:rPr lang="ru-RU" b="1" dirty="0">
                <a:solidFill>
                  <a:srgbClr val="002060"/>
                </a:solidFill>
              </a:rPr>
              <a:t> в </a:t>
            </a:r>
            <a:r>
              <a:rPr lang="ru-RU" b="1" dirty="0" err="1">
                <a:solidFill>
                  <a:srgbClr val="002060"/>
                </a:solidFill>
              </a:rPr>
              <a:t>суспільстві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існує</a:t>
            </a:r>
            <a:r>
              <a:rPr lang="ru-RU" b="1" dirty="0">
                <a:solidFill>
                  <a:srgbClr val="002060"/>
                </a:solidFill>
              </a:rPr>
              <a:t> т. </a:t>
            </a:r>
            <a:r>
              <a:rPr lang="ru-RU" b="1" dirty="0" err="1">
                <a:solidFill>
                  <a:srgbClr val="002060"/>
                </a:solidFill>
              </a:rPr>
              <a:t>зв</a:t>
            </a:r>
            <a:r>
              <a:rPr lang="ru-RU" b="1" dirty="0">
                <a:solidFill>
                  <a:srgbClr val="002060"/>
                </a:solidFill>
              </a:rPr>
              <a:t>. "</a:t>
            </a:r>
            <a:r>
              <a:rPr lang="ru-RU" b="1" dirty="0" err="1">
                <a:solidFill>
                  <a:srgbClr val="002060"/>
                </a:solidFill>
              </a:rPr>
              <a:t>вікно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можливостей</a:t>
            </a:r>
            <a:r>
              <a:rPr lang="ru-RU" b="1" dirty="0">
                <a:solidFill>
                  <a:srgbClr val="002060"/>
                </a:solidFill>
              </a:rPr>
              <a:t>". У межах </a:t>
            </a:r>
            <a:r>
              <a:rPr lang="ru-RU" b="1" dirty="0" err="1">
                <a:solidFill>
                  <a:srgbClr val="002060"/>
                </a:solidFill>
              </a:rPr>
              <a:t>цього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вікна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ідеї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можуть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або</a:t>
            </a:r>
            <a:r>
              <a:rPr lang="ru-RU" b="1" dirty="0">
                <a:solidFill>
                  <a:srgbClr val="002060"/>
                </a:solidFill>
              </a:rPr>
              <a:t> не </a:t>
            </a:r>
            <a:r>
              <a:rPr lang="ru-RU" b="1" dirty="0" err="1">
                <a:solidFill>
                  <a:srgbClr val="002060"/>
                </a:solidFill>
              </a:rPr>
              <a:t>можуть</a:t>
            </a:r>
            <a:r>
              <a:rPr lang="ru-RU" b="1" dirty="0">
                <a:solidFill>
                  <a:srgbClr val="002060"/>
                </a:solidFill>
              </a:rPr>
              <a:t> широко </a:t>
            </a:r>
            <a:r>
              <a:rPr lang="ru-RU" b="1" dirty="0" err="1">
                <a:solidFill>
                  <a:srgbClr val="002060"/>
                </a:solidFill>
              </a:rPr>
              <a:t>обговорювати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відкрито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підтримувати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пропагувати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намагатися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закріпити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законодавчо</a:t>
            </a:r>
            <a:r>
              <a:rPr lang="ru-RU" b="1" dirty="0">
                <a:solidFill>
                  <a:srgbClr val="002060"/>
                </a:solidFill>
              </a:rPr>
              <a:t>. </a:t>
            </a:r>
            <a:r>
              <a:rPr lang="ru-RU" b="1" dirty="0" err="1">
                <a:solidFill>
                  <a:srgbClr val="002060"/>
                </a:solidFill>
              </a:rPr>
              <a:t>Вікно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рухають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змінюючи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тим</a:t>
            </a:r>
            <a:r>
              <a:rPr lang="ru-RU" b="1" dirty="0">
                <a:solidFill>
                  <a:srgbClr val="002060"/>
                </a:solidFill>
              </a:rPr>
              <a:t> самим </a:t>
            </a:r>
            <a:r>
              <a:rPr lang="ru-RU" b="1" dirty="0" err="1">
                <a:solidFill>
                  <a:srgbClr val="002060"/>
                </a:solidFill>
              </a:rPr>
              <a:t>амплітуду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можливостей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від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стадії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i="1" dirty="0">
                <a:solidFill>
                  <a:srgbClr val="002060"/>
                </a:solidFill>
              </a:rPr>
              <a:t>«</a:t>
            </a:r>
            <a:r>
              <a:rPr lang="ru-RU" b="1" i="1" dirty="0" err="1">
                <a:solidFill>
                  <a:srgbClr val="002060"/>
                </a:solidFill>
              </a:rPr>
              <a:t>немислиме</a:t>
            </a:r>
            <a:r>
              <a:rPr lang="ru-RU" b="1" i="1" dirty="0">
                <a:solidFill>
                  <a:srgbClr val="002060"/>
                </a:solidFill>
              </a:rPr>
              <a:t>», </a:t>
            </a:r>
            <a:r>
              <a:rPr lang="ru-RU" b="1" dirty="0" err="1">
                <a:solidFill>
                  <a:srgbClr val="002060"/>
                </a:solidFill>
              </a:rPr>
              <a:t>тобто</a:t>
            </a:r>
            <a:r>
              <a:rPr lang="ru-RU" b="1" dirty="0">
                <a:solidFill>
                  <a:srgbClr val="002060"/>
                </a:solidFill>
              </a:rPr>
              <a:t> абсолютно </a:t>
            </a:r>
            <a:r>
              <a:rPr lang="ru-RU" b="1" dirty="0" err="1">
                <a:solidFill>
                  <a:srgbClr val="002060"/>
                </a:solidFill>
              </a:rPr>
              <a:t>вороже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суспільній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моралі</a:t>
            </a:r>
            <a:r>
              <a:rPr lang="ru-RU" b="1" dirty="0">
                <a:solidFill>
                  <a:srgbClr val="002060"/>
                </a:solidFill>
              </a:rPr>
              <a:t>, </a:t>
            </a:r>
            <a:r>
              <a:rPr lang="ru-RU" b="1" dirty="0" err="1">
                <a:solidFill>
                  <a:srgbClr val="002060"/>
                </a:solidFill>
              </a:rPr>
              <a:t>повністю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огидне</a:t>
            </a:r>
            <a:r>
              <a:rPr lang="ru-RU" b="1" dirty="0">
                <a:solidFill>
                  <a:srgbClr val="002060"/>
                </a:solidFill>
              </a:rPr>
              <a:t>, до </a:t>
            </a:r>
            <a:r>
              <a:rPr lang="ru-RU" b="1" dirty="0" err="1">
                <a:solidFill>
                  <a:srgbClr val="002060"/>
                </a:solidFill>
              </a:rPr>
              <a:t>стадії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i="1" dirty="0">
                <a:solidFill>
                  <a:srgbClr val="002060"/>
                </a:solidFill>
              </a:rPr>
              <a:t>«актуальна </a:t>
            </a:r>
            <a:r>
              <a:rPr lang="ru-RU" b="1" i="1" dirty="0" err="1">
                <a:solidFill>
                  <a:srgbClr val="002060"/>
                </a:solidFill>
              </a:rPr>
              <a:t>політика</a:t>
            </a:r>
            <a:r>
              <a:rPr lang="ru-RU" b="1" i="1" dirty="0">
                <a:solidFill>
                  <a:srgbClr val="002060"/>
                </a:solidFill>
              </a:rPr>
              <a:t>», </a:t>
            </a:r>
            <a:r>
              <a:rPr lang="ru-RU" b="1" dirty="0" err="1">
                <a:solidFill>
                  <a:srgbClr val="002060"/>
                </a:solidFill>
              </a:rPr>
              <a:t>тобто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вже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обговорене</a:t>
            </a:r>
            <a:r>
              <a:rPr lang="ru-RU" b="1" dirty="0">
                <a:solidFill>
                  <a:srgbClr val="002060"/>
                </a:solidFill>
              </a:rPr>
              <a:t> широким загалом, </a:t>
            </a:r>
            <a:r>
              <a:rPr lang="ru-RU" b="1" dirty="0" err="1">
                <a:solidFill>
                  <a:srgbClr val="002060"/>
                </a:solidFill>
              </a:rPr>
              <a:t>прийняте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масовою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свідомістю</a:t>
            </a:r>
            <a:r>
              <a:rPr lang="ru-RU" b="1" dirty="0">
                <a:solidFill>
                  <a:srgbClr val="002060"/>
                </a:solidFill>
              </a:rPr>
              <a:t> і </a:t>
            </a:r>
            <a:r>
              <a:rPr lang="ru-RU" b="1" dirty="0" err="1">
                <a:solidFill>
                  <a:srgbClr val="002060"/>
                </a:solidFill>
              </a:rPr>
              <a:t>закріплене</a:t>
            </a:r>
            <a:r>
              <a:rPr lang="ru-RU" b="1" dirty="0">
                <a:solidFill>
                  <a:srgbClr val="002060"/>
                </a:solidFill>
              </a:rPr>
              <a:t> в законах.</a:t>
            </a:r>
            <a:endParaRPr lang="uk-UA" b="1" dirty="0">
              <a:solidFill>
                <a:srgbClr val="002060"/>
              </a:solidFill>
            </a:endParaRPr>
          </a:p>
        </p:txBody>
      </p:sp>
      <p:pic>
        <p:nvPicPr>
          <p:cNvPr id="16386" name="Picture 2" descr="Окна Овертона - что это за теория?">
            <a:extLst>
              <a:ext uri="{FF2B5EF4-FFF2-40B4-BE49-F238E27FC236}">
                <a16:creationId xmlns:a16="http://schemas.microsoft.com/office/drawing/2014/main" id="{71821C2B-81FC-834C-8CE5-54538B6EE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735" y="1265238"/>
            <a:ext cx="329511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2112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38000">
              <a:schemeClr val="accent3">
                <a:lumMod val="20000"/>
                <a:lumOff val="80000"/>
              </a:schemeClr>
            </a:gs>
            <a:gs pos="66000">
              <a:schemeClr val="accent2">
                <a:lumMod val="40000"/>
                <a:lumOff val="60000"/>
              </a:schemeClr>
            </a:gs>
            <a:gs pos="88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82576" y="609600"/>
            <a:ext cx="6826848" cy="160195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uk-UA" sz="1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Вікно </a:t>
            </a:r>
            <a:r>
              <a:rPr lang="uk-UA" sz="1800" b="1" i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Овертона</a:t>
            </a:r>
            <a:r>
              <a:rPr lang="uk-UA" sz="18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uk-UA" sz="1800" b="1" dirty="0">
                <a:solidFill>
                  <a:srgbClr val="002060"/>
                </a:solidFill>
                <a:latin typeface="Book Antiqua" panose="02040602050305030304" pitchFamily="18" charset="0"/>
              </a:rPr>
              <a:t>– </a:t>
            </a:r>
            <a:r>
              <a:rPr lang="uk-UA" sz="1800" b="1" dirty="0">
                <a:solidFill>
                  <a:srgbClr val="FF0000"/>
                </a:solidFill>
                <a:latin typeface="Book Antiqua" panose="02040602050305030304" pitchFamily="18" charset="0"/>
              </a:rPr>
              <a:t>зазвичай трактують як  спеціальну теорію</a:t>
            </a:r>
            <a:r>
              <a:rPr lang="uk-UA" sz="18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за допомогою якої можна легко насадити в підсвідомість суспільства абсолютно будь-яку ідею. Досягти її можна, якщо зробити послідовні дії, які складаються з зрозумілих кроків</a:t>
            </a:r>
            <a:endParaRPr lang="ru-RU" sz="1800" b="1" dirty="0">
              <a:solidFill>
                <a:srgbClr val="FF0000"/>
              </a:solidFill>
            </a:endParaRPr>
          </a:p>
        </p:txBody>
      </p:sp>
      <p:pic>
        <p:nvPicPr>
          <p:cNvPr id="11266" name="Picture 2" descr="Похожее изображение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1" y="2509032"/>
            <a:ext cx="8361281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068605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1">
                <a:lumMod val="5000"/>
                <a:lumOff val="95000"/>
              </a:schemeClr>
            </a:gs>
            <a:gs pos="45000">
              <a:schemeClr val="accent4">
                <a:lumMod val="20000"/>
                <a:lumOff val="80000"/>
              </a:schemeClr>
            </a:gs>
            <a:gs pos="80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14326" y="1398405"/>
            <a:ext cx="10787062" cy="5186363"/>
          </a:xfrm>
          <a:gradFill>
            <a:gsLst>
              <a:gs pos="22000">
                <a:schemeClr val="accent1">
                  <a:lumMod val="5000"/>
                  <a:lumOff val="95000"/>
                </a:schemeClr>
              </a:gs>
              <a:gs pos="48000">
                <a:schemeClr val="accent4">
                  <a:lumMod val="20000"/>
                  <a:lumOff val="80000"/>
                </a:schemeClr>
              </a:gs>
              <a:gs pos="73000">
                <a:schemeClr val="accent5">
                  <a:lumMod val="20000"/>
                  <a:lumOff val="80000"/>
                </a:schemeClr>
              </a:gs>
              <a:gs pos="95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err="1">
                <a:latin typeface="Bookman Old Style" pitchFamily="18" charset="0"/>
                <a:cs typeface="Courier New" pitchFamily="49" charset="0"/>
              </a:rPr>
              <a:t>внесенні</a:t>
            </a:r>
            <a:r>
              <a:rPr lang="ru-RU" dirty="0">
                <a:latin typeface="Bookman Old Style" pitchFamily="18" charset="0"/>
                <a:cs typeface="Courier New" pitchFamily="49" charset="0"/>
              </a:rPr>
              <a:t> у </a:t>
            </a:r>
            <a:r>
              <a:rPr lang="ru-RU" dirty="0" err="1">
                <a:latin typeface="Bookman Old Style" pitchFamily="18" charset="0"/>
                <a:cs typeface="Courier New" pitchFamily="49" charset="0"/>
              </a:rPr>
              <a:t>суспільну</a:t>
            </a:r>
            <a:r>
              <a:rPr lang="ru-RU" dirty="0">
                <a:latin typeface="Bookman Old Style" pitchFamily="18" charset="0"/>
                <a:cs typeface="Courier New" pitchFamily="49" charset="0"/>
              </a:rPr>
              <a:t> та </a:t>
            </a:r>
            <a:r>
              <a:rPr lang="ru-RU" dirty="0" err="1">
                <a:latin typeface="Bookman Old Style" pitchFamily="18" charset="0"/>
                <a:cs typeface="Courier New" pitchFamily="49" charset="0"/>
              </a:rPr>
              <a:t>індивідуальну</a:t>
            </a:r>
            <a:r>
              <a:rPr lang="ru-RU" dirty="0">
                <a:latin typeface="Bookman Old Style" pitchFamily="18" charset="0"/>
                <a:cs typeface="Courier New" pitchFamily="49" charset="0"/>
              </a:rPr>
              <a:t> </a:t>
            </a:r>
            <a:r>
              <a:rPr lang="ru-RU" dirty="0" err="1">
                <a:latin typeface="Bookman Old Style" pitchFamily="18" charset="0"/>
                <a:cs typeface="Courier New" pitchFamily="49" charset="0"/>
              </a:rPr>
              <a:t>свідомість</a:t>
            </a:r>
            <a:r>
              <a:rPr lang="ru-RU" dirty="0">
                <a:latin typeface="Bookman Old Style" pitchFamily="18" charset="0"/>
                <a:cs typeface="Courier New" pitchFamily="49" charset="0"/>
              </a:rPr>
              <a:t> </a:t>
            </a:r>
            <a:r>
              <a:rPr lang="ru-RU" dirty="0" err="1">
                <a:latin typeface="Bookman Old Style" pitchFamily="18" charset="0"/>
                <a:cs typeface="Courier New" pitchFamily="49" charset="0"/>
              </a:rPr>
              <a:t>ворожих</a:t>
            </a:r>
            <a:r>
              <a:rPr lang="ru-RU" dirty="0">
                <a:latin typeface="Bookman Old Style" pitchFamily="18" charset="0"/>
                <a:cs typeface="Courier New" pitchFamily="49" charset="0"/>
              </a:rPr>
              <a:t>, </a:t>
            </a:r>
            <a:r>
              <a:rPr lang="ru-RU" dirty="0" err="1">
                <a:latin typeface="Bookman Old Style" pitchFamily="18" charset="0"/>
                <a:cs typeface="Courier New" pitchFamily="49" charset="0"/>
              </a:rPr>
              <a:t>шкідливих</a:t>
            </a:r>
            <a:r>
              <a:rPr lang="ru-RU" dirty="0">
                <a:latin typeface="Bookman Old Style" pitchFamily="18" charset="0"/>
                <a:cs typeface="Courier New" pitchFamily="49" charset="0"/>
              </a:rPr>
              <a:t> </a:t>
            </a:r>
            <a:r>
              <a:rPr lang="ru-RU" dirty="0" err="1">
                <a:latin typeface="Bookman Old Style" pitchFamily="18" charset="0"/>
                <a:cs typeface="Courier New" pitchFamily="49" charset="0"/>
              </a:rPr>
              <a:t>ідей</a:t>
            </a:r>
            <a:r>
              <a:rPr lang="ru-RU" dirty="0">
                <a:latin typeface="Bookman Old Style" pitchFamily="18" charset="0"/>
                <a:cs typeface="Courier New" pitchFamily="49" charset="0"/>
              </a:rPr>
              <a:t> </a:t>
            </a:r>
            <a:r>
              <a:rPr lang="ru-RU" dirty="0" err="1">
                <a:latin typeface="Bookman Old Style" pitchFamily="18" charset="0"/>
                <a:cs typeface="Courier New" pitchFamily="49" charset="0"/>
              </a:rPr>
              <a:t>та</a:t>
            </a:r>
            <a:r>
              <a:rPr lang="ru-RU" dirty="0">
                <a:latin typeface="Bookman Old Style" pitchFamily="18" charset="0"/>
                <a:cs typeface="Courier New" pitchFamily="49" charset="0"/>
              </a:rPr>
              <a:t> </a:t>
            </a:r>
            <a:r>
              <a:rPr lang="ru-RU" dirty="0" err="1">
                <a:latin typeface="Bookman Old Style" pitchFamily="18" charset="0"/>
                <a:cs typeface="Courier New" pitchFamily="49" charset="0"/>
              </a:rPr>
              <a:t>поглядів</a:t>
            </a:r>
            <a:r>
              <a:rPr lang="ru-RU" dirty="0">
                <a:latin typeface="Bookman Old Style" pitchFamily="18" charset="0"/>
                <a:cs typeface="Courier New" pitchFamily="49" charset="0"/>
              </a:rPr>
              <a:t>;</a:t>
            </a:r>
          </a:p>
          <a:p>
            <a:r>
              <a:rPr lang="ru-RU" dirty="0" err="1">
                <a:latin typeface="Bookman Old Style" pitchFamily="18" charset="0"/>
                <a:cs typeface="Courier New" pitchFamily="49" charset="0"/>
              </a:rPr>
              <a:t>дезорієнтації</a:t>
            </a:r>
            <a:r>
              <a:rPr lang="ru-RU" dirty="0">
                <a:latin typeface="Bookman Old Style" pitchFamily="18" charset="0"/>
                <a:cs typeface="Courier New" pitchFamily="49" charset="0"/>
              </a:rPr>
              <a:t> та </a:t>
            </a:r>
            <a:r>
              <a:rPr lang="ru-RU" dirty="0" err="1">
                <a:latin typeface="Bookman Old Style" pitchFamily="18" charset="0"/>
                <a:cs typeface="Courier New" pitchFamily="49" charset="0"/>
              </a:rPr>
              <a:t>дезінформації</a:t>
            </a:r>
            <a:r>
              <a:rPr lang="ru-RU" dirty="0">
                <a:latin typeface="Bookman Old Style" pitchFamily="18" charset="0"/>
                <a:cs typeface="Courier New" pitchFamily="49" charset="0"/>
              </a:rPr>
              <a:t> </a:t>
            </a:r>
            <a:r>
              <a:rPr lang="ru-RU" dirty="0" err="1">
                <a:latin typeface="Bookman Old Style" pitchFamily="18" charset="0"/>
                <a:cs typeface="Courier New" pitchFamily="49" charset="0"/>
              </a:rPr>
              <a:t>мас</a:t>
            </a:r>
            <a:r>
              <a:rPr lang="ru-RU" dirty="0">
                <a:latin typeface="Bookman Old Style" pitchFamily="18" charset="0"/>
                <a:cs typeface="Courier New" pitchFamily="49" charset="0"/>
              </a:rPr>
              <a:t>; </a:t>
            </a:r>
            <a:br>
              <a:rPr lang="ru-RU" dirty="0">
                <a:latin typeface="Bookman Old Style" pitchFamily="18" charset="0"/>
                <a:cs typeface="Courier New" pitchFamily="49" charset="0"/>
              </a:rPr>
            </a:br>
            <a:endParaRPr lang="ru-RU" dirty="0">
              <a:latin typeface="Bookman Old Style" pitchFamily="18" charset="0"/>
              <a:cs typeface="Courier New" pitchFamily="49" charset="0"/>
            </a:endParaRPr>
          </a:p>
          <a:p>
            <a:r>
              <a:rPr lang="ru-RU" dirty="0" err="1">
                <a:latin typeface="Bookman Old Style" pitchFamily="18" charset="0"/>
                <a:cs typeface="Courier New" pitchFamily="49" charset="0"/>
              </a:rPr>
              <a:t>послабленні</a:t>
            </a:r>
            <a:r>
              <a:rPr lang="ru-RU" dirty="0">
                <a:latin typeface="Bookman Old Style" pitchFamily="18" charset="0"/>
                <a:cs typeface="Courier New" pitchFamily="49" charset="0"/>
              </a:rPr>
              <a:t> </a:t>
            </a:r>
            <a:r>
              <a:rPr lang="ru-RU" dirty="0" err="1">
                <a:latin typeface="Bookman Old Style" pitchFamily="18" charset="0"/>
                <a:cs typeface="Courier New" pitchFamily="49" charset="0"/>
              </a:rPr>
              <a:t>певних</a:t>
            </a:r>
            <a:r>
              <a:rPr lang="ru-RU" dirty="0">
                <a:latin typeface="Bookman Old Style" pitchFamily="18" charset="0"/>
                <a:cs typeface="Courier New" pitchFamily="49" charset="0"/>
              </a:rPr>
              <a:t> </a:t>
            </a:r>
            <a:r>
              <a:rPr lang="ru-RU" dirty="0" err="1">
                <a:latin typeface="Bookman Old Style" pitchFamily="18" charset="0"/>
                <a:cs typeface="Courier New" pitchFamily="49" charset="0"/>
              </a:rPr>
              <a:t>переконань</a:t>
            </a:r>
            <a:r>
              <a:rPr lang="ru-RU" dirty="0">
                <a:latin typeface="Bookman Old Style" pitchFamily="18" charset="0"/>
                <a:cs typeface="Courier New" pitchFamily="49" charset="0"/>
              </a:rPr>
              <a:t>,</a:t>
            </a:r>
          </a:p>
          <a:p>
            <a:pPr>
              <a:buNone/>
            </a:pPr>
            <a:r>
              <a:rPr lang="ru-RU" dirty="0">
                <a:latin typeface="Bookman Old Style" pitchFamily="18" charset="0"/>
                <a:cs typeface="Courier New" pitchFamily="49" charset="0"/>
              </a:rPr>
              <a:t> установок; </a:t>
            </a:r>
            <a:br>
              <a:rPr lang="ru-RU" dirty="0">
                <a:latin typeface="Bookman Old Style" pitchFamily="18" charset="0"/>
                <a:cs typeface="Courier New" pitchFamily="49" charset="0"/>
              </a:rPr>
            </a:br>
            <a:endParaRPr lang="ru-RU" dirty="0">
              <a:latin typeface="Bookman Old Style" pitchFamily="18" charset="0"/>
              <a:cs typeface="Courier New" pitchFamily="49" charset="0"/>
            </a:endParaRPr>
          </a:p>
          <a:p>
            <a:r>
              <a:rPr lang="ru-RU" dirty="0" err="1">
                <a:latin typeface="Bookman Old Style" pitchFamily="18" charset="0"/>
                <a:cs typeface="Courier New" pitchFamily="49" charset="0"/>
              </a:rPr>
              <a:t>залякуванні</a:t>
            </a:r>
            <a:r>
              <a:rPr lang="ru-RU" dirty="0">
                <a:latin typeface="Bookman Old Style" pitchFamily="18" charset="0"/>
                <a:cs typeface="Courier New" pitchFamily="49" charset="0"/>
              </a:rPr>
              <a:t> </a:t>
            </a:r>
            <a:r>
              <a:rPr lang="ru-RU" dirty="0" err="1">
                <a:latin typeface="Bookman Old Style" pitchFamily="18" charset="0"/>
                <a:cs typeface="Courier New" pitchFamily="49" charset="0"/>
              </a:rPr>
              <a:t>свого</a:t>
            </a:r>
            <a:r>
              <a:rPr lang="ru-RU" dirty="0">
                <a:latin typeface="Bookman Old Style" pitchFamily="18" charset="0"/>
                <a:cs typeface="Courier New" pitchFamily="49" charset="0"/>
              </a:rPr>
              <a:t> народу </a:t>
            </a:r>
          </a:p>
          <a:p>
            <a:pPr>
              <a:buNone/>
            </a:pPr>
            <a:r>
              <a:rPr lang="ru-RU" dirty="0">
                <a:latin typeface="Bookman Old Style" pitchFamily="18" charset="0"/>
                <a:cs typeface="Courier New" pitchFamily="49" charset="0"/>
              </a:rPr>
              <a:t>образом ворога</a:t>
            </a:r>
            <a:br>
              <a:rPr lang="ru-RU" dirty="0">
                <a:latin typeface="Bookman Old Style" pitchFamily="18" charset="0"/>
                <a:cs typeface="Courier New" pitchFamily="49" charset="0"/>
              </a:rPr>
            </a:br>
            <a:endParaRPr lang="ru-RU" dirty="0">
              <a:latin typeface="Bookman Old Style" pitchFamily="18" charset="0"/>
              <a:cs typeface="Courier New" pitchFamily="49" charset="0"/>
            </a:endParaRPr>
          </a:p>
          <a:p>
            <a:r>
              <a:rPr lang="ru-RU" dirty="0" err="1">
                <a:latin typeface="Bookman Old Style" pitchFamily="18" charset="0"/>
                <a:cs typeface="Courier New" pitchFamily="49" charset="0"/>
              </a:rPr>
              <a:t>залякуванні</a:t>
            </a:r>
            <a:r>
              <a:rPr lang="ru-RU" dirty="0">
                <a:latin typeface="Bookman Old Style" pitchFamily="18" charset="0"/>
                <a:cs typeface="Courier New" pitchFamily="49" charset="0"/>
              </a:rPr>
              <a:t> супротивника </a:t>
            </a:r>
            <a:r>
              <a:rPr lang="ru-RU" dirty="0" err="1">
                <a:latin typeface="Bookman Old Style" pitchFamily="18" charset="0"/>
                <a:cs typeface="Courier New" pitchFamily="49" charset="0"/>
              </a:rPr>
              <a:t>своєю</a:t>
            </a:r>
            <a:r>
              <a:rPr lang="ru-RU" dirty="0">
                <a:latin typeface="Bookman Old Style" pitchFamily="18" charset="0"/>
                <a:cs typeface="Courier New" pitchFamily="49" charset="0"/>
              </a:rPr>
              <a:t> </a:t>
            </a:r>
            <a:r>
              <a:rPr lang="ru-RU" dirty="0" err="1">
                <a:latin typeface="Bookman Old Style" pitchFamily="18" charset="0"/>
                <a:cs typeface="Courier New" pitchFamily="49" charset="0"/>
              </a:rPr>
              <a:t>могутністю</a:t>
            </a:r>
            <a:r>
              <a:rPr lang="ru-RU" dirty="0">
                <a:latin typeface="Bookman Old Style" pitchFamily="18" charset="0"/>
                <a:cs typeface="Courier New" pitchFamily="49" charset="0"/>
              </a:rPr>
              <a:t>;</a:t>
            </a:r>
          </a:p>
          <a:p>
            <a:r>
              <a:rPr lang="ru-RU" dirty="0" err="1">
                <a:latin typeface="Bookman Old Style" pitchFamily="18" charset="0"/>
                <a:cs typeface="Courier New" pitchFamily="49" charset="0"/>
              </a:rPr>
              <a:t>забезпечення</a:t>
            </a:r>
            <a:r>
              <a:rPr lang="ru-RU" dirty="0">
                <a:latin typeface="Bookman Old Style" pitchFamily="18" charset="0"/>
                <a:cs typeface="Courier New" pitchFamily="49" charset="0"/>
              </a:rPr>
              <a:t> ринку </a:t>
            </a:r>
            <a:r>
              <a:rPr lang="ru-RU" dirty="0" err="1">
                <a:latin typeface="Bookman Old Style" pitchFamily="18" charset="0"/>
                <a:cs typeface="Courier New" pitchFamily="49" charset="0"/>
              </a:rPr>
              <a:t>збуту</a:t>
            </a:r>
            <a:r>
              <a:rPr lang="ru-RU" dirty="0">
                <a:latin typeface="Bookman Old Style" pitchFamily="18" charset="0"/>
                <a:cs typeface="Courier New" pitchFamily="49" charset="0"/>
              </a:rPr>
              <a:t> для </a:t>
            </a:r>
            <a:r>
              <a:rPr lang="ru-RU" dirty="0" err="1">
                <a:latin typeface="Bookman Old Style" pitchFamily="18" charset="0"/>
                <a:cs typeface="Courier New" pitchFamily="49" charset="0"/>
              </a:rPr>
              <a:t>своєї</a:t>
            </a:r>
            <a:r>
              <a:rPr lang="ru-RU" dirty="0">
                <a:latin typeface="Bookman Old Style" pitchFamily="18" charset="0"/>
                <a:cs typeface="Courier New" pitchFamily="49" charset="0"/>
              </a:rPr>
              <a:t> </a:t>
            </a:r>
            <a:r>
              <a:rPr lang="ru-RU" dirty="0" err="1">
                <a:latin typeface="Bookman Old Style" pitchFamily="18" charset="0"/>
                <a:cs typeface="Courier New" pitchFamily="49" charset="0"/>
              </a:rPr>
              <a:t>економіки</a:t>
            </a:r>
            <a:r>
              <a:rPr lang="ru-RU" dirty="0">
                <a:latin typeface="Bookman Old Style" pitchFamily="18" charset="0"/>
                <a:cs typeface="Courier New" pitchFamily="49" charset="0"/>
              </a:rPr>
              <a:t>.</a:t>
            </a:r>
          </a:p>
          <a:p>
            <a:pPr>
              <a:buNone/>
            </a:pPr>
            <a:r>
              <a:rPr lang="ru-RU" dirty="0">
                <a:latin typeface="Bookman Old Style" pitchFamily="18" charset="0"/>
                <a:cs typeface="Courier New" pitchFamily="49" charset="0"/>
              </a:rPr>
              <a:t>    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1828800" y="74965"/>
            <a:ext cx="8382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Мета </a:t>
            </a:r>
            <a:r>
              <a:rPr lang="ru-RU" sz="4000" b="1" cap="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маніпуляції</a:t>
            </a:r>
            <a:r>
              <a:rPr lang="ru-RU" sz="4000" b="1" cap="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 </a:t>
            </a:r>
            <a:r>
              <a:rPr lang="ru-RU" sz="4000" b="1" cap="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найчастіше</a:t>
            </a:r>
            <a:r>
              <a:rPr lang="ru-RU" sz="4000" b="1" cap="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 </a:t>
            </a:r>
            <a:r>
              <a:rPr lang="ru-RU" sz="4000" b="1" cap="all" dirty="0" err="1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полягає</a:t>
            </a:r>
            <a:r>
              <a:rPr lang="ru-RU" sz="4000" b="1" cap="all" dirty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 у:</a:t>
            </a:r>
          </a:p>
        </p:txBody>
      </p:sp>
      <p:pic>
        <p:nvPicPr>
          <p:cNvPr id="6150" name="Picture 6" descr="Дезінформація, маніпуляція, фейк: чергова брехня від рашистів - ПІК ПІК">
            <a:extLst>
              <a:ext uri="{FF2B5EF4-FFF2-40B4-BE49-F238E27FC236}">
                <a16:creationId xmlns:a16="http://schemas.microsoft.com/office/drawing/2014/main" id="{96049C12-3D19-CD45-939B-E52E1BE2B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409" y="1875217"/>
            <a:ext cx="5142265" cy="28968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38000">
              <a:schemeClr val="accent3">
                <a:lumMod val="20000"/>
                <a:lumOff val="80000"/>
              </a:schemeClr>
            </a:gs>
            <a:gs pos="66000">
              <a:schemeClr val="accent2">
                <a:lumMod val="40000"/>
                <a:lumOff val="60000"/>
              </a:schemeClr>
            </a:gs>
            <a:gs pos="88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DF885-61A8-A447-A9A3-967843BCE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err="1">
                <a:solidFill>
                  <a:srgbClr val="7030A0"/>
                </a:solidFill>
                <a:latin typeface="Book Antiqua" panose="02040602050305030304" pitchFamily="18" charset="0"/>
              </a:rPr>
              <a:t>Медіанаративи</a:t>
            </a:r>
            <a:r>
              <a:rPr lang="uk-UA" b="1" dirty="0">
                <a:solidFill>
                  <a:srgbClr val="7030A0"/>
                </a:solidFill>
                <a:latin typeface="Book Antiqua" panose="02040602050305030304" pitchFamily="18" charset="0"/>
              </a:rPr>
              <a:t> та технології </a:t>
            </a:r>
            <a:r>
              <a:rPr lang="en-US" b="1" dirty="0">
                <a:solidFill>
                  <a:srgbClr val="7030A0"/>
                </a:solidFill>
                <a:latin typeface="Book Antiqua" panose="02040602050305030304" pitchFamily="18" charset="0"/>
              </a:rPr>
              <a:t>spin </a:t>
            </a:r>
            <a:r>
              <a:rPr lang="uk-UA" b="1" dirty="0">
                <a:solidFill>
                  <a:srgbClr val="7030A0"/>
                </a:solidFill>
                <a:latin typeface="Book Antiqua" panose="02040602050305030304" pitchFamily="18" charset="0"/>
              </a:rPr>
              <a:t>у інформаційному просторі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3056AC-9565-F840-9CB4-F0B67BC15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7037"/>
            <a:ext cx="10515600" cy="1731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i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Медіанаратив</a:t>
            </a:r>
            <a:r>
              <a:rPr lang="uk-UA" dirty="0">
                <a:solidFill>
                  <a:srgbClr val="002060"/>
                </a:solidFill>
                <a:latin typeface="Bookman Old Style" panose="02050604050505020204" pitchFamily="18" charset="0"/>
              </a:rPr>
              <a:t> – процесуальне оповідання, що творить реальність у медіапросторі за допомогою умисно суб'єктивного опису подій. Особливістю </a:t>
            </a:r>
            <a:r>
              <a:rPr lang="uk-UA" dirty="0" err="1">
                <a:solidFill>
                  <a:srgbClr val="002060"/>
                </a:solidFill>
                <a:latin typeface="Bookman Old Style" panose="02050604050505020204" pitchFamily="18" charset="0"/>
              </a:rPr>
              <a:t>медіанаративу</a:t>
            </a:r>
            <a:r>
              <a:rPr lang="uk-UA" dirty="0">
                <a:solidFill>
                  <a:srgbClr val="002060"/>
                </a:solidFill>
                <a:latin typeface="Bookman Old Style" panose="02050604050505020204" pitchFamily="18" charset="0"/>
              </a:rPr>
              <a:t> є надання подіям смислів, залучення аудиторії  і підведення аудиторії до певних висновків у фіналі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17412" name="Picture 4" descr="Нарратив — что это такое">
            <a:extLst>
              <a:ext uri="{FF2B5EF4-FFF2-40B4-BE49-F238E27FC236}">
                <a16:creationId xmlns:a16="http://schemas.microsoft.com/office/drawing/2014/main" id="{768A9EE9-5C2D-5B49-8F72-B6944472D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893" y="3429000"/>
            <a:ext cx="6018213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4805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38000">
              <a:schemeClr val="accent3">
                <a:lumMod val="20000"/>
                <a:lumOff val="80000"/>
              </a:schemeClr>
            </a:gs>
            <a:gs pos="66000">
              <a:schemeClr val="accent2">
                <a:lumMod val="40000"/>
                <a:lumOff val="60000"/>
              </a:schemeClr>
            </a:gs>
            <a:gs pos="88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8F832E-1746-434C-BBD4-7E0DE7A80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5 параметрів </a:t>
            </a:r>
            <a:r>
              <a:rPr lang="uk-UA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медіанаративу</a:t>
            </a:r>
            <a:endParaRPr lang="uk-UA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CC0629-7FE4-314C-8407-52C2697DF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76800" cy="4351338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Події повинні подаватися:</a:t>
            </a:r>
          </a:p>
          <a:p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Емоційно</a:t>
            </a:r>
            <a:endParaRPr lang="uk-UA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Раціонально</a:t>
            </a:r>
          </a:p>
          <a:p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Ірраціонально</a:t>
            </a:r>
            <a:endParaRPr lang="uk-UA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Реалістично</a:t>
            </a:r>
            <a:endParaRPr lang="uk-UA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сюрреалістично</a:t>
            </a:r>
            <a:endParaRPr lang="uk-UA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18434" name="Picture 2" descr="Подкаст про геймдизайн #22: Про нарративный дизайн (продолжение) ⋆">
            <a:extLst>
              <a:ext uri="{FF2B5EF4-FFF2-40B4-BE49-F238E27FC236}">
                <a16:creationId xmlns:a16="http://schemas.microsoft.com/office/drawing/2014/main" id="{3DE94939-F03F-BE40-92C2-E0AA3E879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75" y="2406300"/>
            <a:ext cx="7442199" cy="418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3001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38000">
              <a:schemeClr val="accent3">
                <a:lumMod val="20000"/>
                <a:lumOff val="80000"/>
              </a:schemeClr>
            </a:gs>
            <a:gs pos="66000">
              <a:schemeClr val="accent2">
                <a:lumMod val="40000"/>
                <a:lumOff val="60000"/>
              </a:schemeClr>
            </a:gs>
            <a:gs pos="88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757D3A-504A-DB42-98E3-A21BFA621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11" y="107950"/>
            <a:ext cx="11563351" cy="1325563"/>
          </a:xfrm>
        </p:spPr>
        <p:txBody>
          <a:bodyPr/>
          <a:lstStyle/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ЕМОЦІЙНІСТЬ 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(від лат. </a:t>
            </a:r>
            <a:r>
              <a:rPr lang="en-US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emoveo</a:t>
            </a:r>
            <a:r>
              <a:rPr lang="en-US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– вражаю, хвилюю)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0CF867-E263-334E-A085-7FD6F5CCD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111" y="1192213"/>
            <a:ext cx="7515225" cy="555783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Медіанаратив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містить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відображення тих спонтанних реакцій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,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станів і настроїв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, що виникають у процесі розповіді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створює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стан залучення, співпереживання, співчуття, співучасті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, суб'єктивно-оціночного ставлення членів суспільства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до наявних або можливих ситуацій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, таких, що відбуваються та/або можуть відбуватися в об'єктивній дійсності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у цільової аудиторії формується таке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сприйняття, що задає чітко зумовлений спектр можливих «правильних» реакцій і рішень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у дискурсі</a:t>
            </a:r>
          </a:p>
        </p:txBody>
      </p:sp>
      <p:pic>
        <p:nvPicPr>
          <p:cNvPr id="24578" name="Picture 2" descr="Эмоция или чувство - семейный сайт nсuxolog.ru">
            <a:extLst>
              <a:ext uri="{FF2B5EF4-FFF2-40B4-BE49-F238E27FC236}">
                <a16:creationId xmlns:a16="http://schemas.microsoft.com/office/drawing/2014/main" id="{6D558D08-946B-B346-89F4-D4CC0F932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755" y="1868488"/>
            <a:ext cx="4627245" cy="365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2371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38000">
              <a:schemeClr val="accent3">
                <a:lumMod val="20000"/>
                <a:lumOff val="80000"/>
              </a:schemeClr>
            </a:gs>
            <a:gs pos="66000">
              <a:schemeClr val="accent2">
                <a:lumMod val="40000"/>
                <a:lumOff val="60000"/>
              </a:schemeClr>
            </a:gs>
            <a:gs pos="88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B8743E-0A4B-0E42-833B-7AFF212FA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307975"/>
            <a:ext cx="10515600" cy="1325563"/>
          </a:xfrm>
        </p:spPr>
        <p:txBody>
          <a:bodyPr/>
          <a:lstStyle/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РАЦІОНАЛЬНІСТЬ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(лат. </a:t>
            </a:r>
            <a:r>
              <a:rPr lang="en-US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ratio </a:t>
            </a:r>
            <a:r>
              <a:rPr lang="uk-UA" sz="2400" b="1" dirty="0">
                <a:solidFill>
                  <a:srgbClr val="002060"/>
                </a:solidFill>
                <a:latin typeface="Book Antiqua" panose="02040602050305030304" pitchFamily="18" charset="0"/>
              </a:rPr>
              <a:t>– розум)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0EA197-8EE9-F345-A6CC-533386FFB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966" y="1424182"/>
            <a:ext cx="5948363" cy="48895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Медіанаратив</a:t>
            </a:r>
            <a:endParaRPr lang="uk-UA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орієнтований на помірковано-ментальне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вироблення логічних конструктів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, заснованих на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системі знань</a:t>
            </a:r>
          </a:p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аргументовано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доводить своїй аудиторії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правильність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тих висновків (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як «докази»),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до яких він її підводить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створює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чіткі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причинно-наслідкові зв'язки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, висновки, засади і правила інтерпретації дійсності</a:t>
            </a:r>
          </a:p>
        </p:txBody>
      </p:sp>
      <p:pic>
        <p:nvPicPr>
          <p:cNvPr id="25602" name="Picture 2" descr="Рациональное мышление. Как научиться мыслить рационально?">
            <a:extLst>
              <a:ext uri="{FF2B5EF4-FFF2-40B4-BE49-F238E27FC236}">
                <a16:creationId xmlns:a16="http://schemas.microsoft.com/office/drawing/2014/main" id="{31D26D2E-AFDC-C54E-ADF3-0F7B5335A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795" y="1287446"/>
            <a:ext cx="5182206" cy="542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8476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38000">
              <a:schemeClr val="accent3">
                <a:lumMod val="20000"/>
                <a:lumOff val="80000"/>
              </a:schemeClr>
            </a:gs>
            <a:gs pos="66000">
              <a:schemeClr val="accent2">
                <a:lumMod val="40000"/>
                <a:lumOff val="60000"/>
              </a:schemeClr>
            </a:gs>
            <a:gs pos="88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5356AD-4DD0-FB4E-9D73-0CB2B960F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134937"/>
            <a:ext cx="11806238" cy="1325563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FF9300"/>
                </a:solidFill>
                <a:latin typeface="Book Antiqua" panose="02040602050305030304" pitchFamily="18" charset="0"/>
              </a:rPr>
              <a:t>ІРРАЦІОНАЛЬНІСТЬ </a:t>
            </a:r>
            <a:r>
              <a:rPr lang="uk-UA" sz="2700" b="1" dirty="0">
                <a:solidFill>
                  <a:srgbClr val="FF9300"/>
                </a:solidFill>
                <a:latin typeface="Book Antiqua" panose="02040602050305030304" pitchFamily="18" charset="0"/>
              </a:rPr>
              <a:t>(лат. </a:t>
            </a:r>
            <a:r>
              <a:rPr lang="en-US" sz="2700" b="1" dirty="0" err="1">
                <a:solidFill>
                  <a:srgbClr val="FF9300"/>
                </a:solidFill>
                <a:latin typeface="Book Antiqua" panose="02040602050305030304" pitchFamily="18" charset="0"/>
              </a:rPr>
              <a:t>irrationalis</a:t>
            </a:r>
            <a:r>
              <a:rPr lang="en-US" sz="2700" b="1" dirty="0">
                <a:solidFill>
                  <a:srgbClr val="FF9300"/>
                </a:solidFill>
                <a:latin typeface="Book Antiqua" panose="02040602050305030304" pitchFamily="18" charset="0"/>
              </a:rPr>
              <a:t> </a:t>
            </a:r>
            <a:r>
              <a:rPr lang="uk-UA" sz="2700" b="1" dirty="0">
                <a:solidFill>
                  <a:srgbClr val="FF9300"/>
                </a:solidFill>
                <a:latin typeface="Book Antiqua" panose="02040602050305030304" pitchFamily="18" charset="0"/>
              </a:rPr>
              <a:t>– нерозумний, нелогічний)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05BECD-3B26-5444-A1D1-3E0D75D4F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50" y="1690688"/>
            <a:ext cx="6748463" cy="50323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Медіанаратив</a:t>
            </a:r>
            <a:endParaRPr lang="uk-UA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орієнтований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на установки свідомості, недоступні розуму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, але досяжні за допомогою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інтуїції, інстинкту, одкровень, віри, чуттєвого досвіду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та безпосереднього сприйняття, що відбувається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в режимі живого враження, без сумнівів і критичної оцінки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звернений до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колективного несвідомого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– душі, пориву, волі, інстинктів натовпу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ірраціональна складова 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медіанаративу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проповідує, а не пояснює або доводить</a:t>
            </a:r>
          </a:p>
        </p:txBody>
      </p:sp>
      <p:pic>
        <p:nvPicPr>
          <p:cNvPr id="26626" name="Picture 2" descr="Массоны, СПИД и ГМО»: как сразу отличать теории заговоров — объясняет  магистр религиоведения СПбГУ Никита Образцов">
            <a:extLst>
              <a:ext uri="{FF2B5EF4-FFF2-40B4-BE49-F238E27FC236}">
                <a16:creationId xmlns:a16="http://schemas.microsoft.com/office/drawing/2014/main" id="{C3CB8F45-5E13-354F-9120-574A0909D8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2" r="8046" b="4622"/>
          <a:stretch/>
        </p:blipFill>
        <p:spPr bwMode="auto">
          <a:xfrm>
            <a:off x="6848624" y="2098192"/>
            <a:ext cx="5343376" cy="421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8646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38000">
              <a:schemeClr val="accent3">
                <a:lumMod val="20000"/>
                <a:lumOff val="80000"/>
              </a:schemeClr>
            </a:gs>
            <a:gs pos="66000">
              <a:schemeClr val="accent2">
                <a:lumMod val="40000"/>
                <a:lumOff val="60000"/>
              </a:schemeClr>
            </a:gs>
            <a:gs pos="88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5F3173-9365-604D-8721-99FDABFF6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49" y="71437"/>
            <a:ext cx="11249025" cy="1325563"/>
          </a:xfrm>
        </p:spPr>
        <p:txBody>
          <a:bodyPr/>
          <a:lstStyle/>
          <a:p>
            <a:r>
              <a:rPr lang="uk-UA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РЕАЛІСТИЧНІСТЬ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(лат.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realis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–дійсний, речовий)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D50529-9954-E247-A1A3-87D9DAC2D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397000"/>
            <a:ext cx="7358063" cy="5461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Медіанаратив</a:t>
            </a:r>
            <a:endParaRPr lang="uk-UA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описує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явища і предмети видимого світу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, присутні незалежно від людського сприйняття та пізнання</a:t>
            </a:r>
          </a:p>
          <a:p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апелюючи до фактів і подробиць матеріального світу, такий 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наратив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створює впевненість у правдивості того, що відбувається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(це простежується, наприклад, в 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дуже детальному описі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якоїсь події, що підвищує реалістичність 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наративу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, особливо, якщо він отримає свою 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медіарелізацію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у вигляді якогось фільму або відеоролика)</a:t>
            </a:r>
          </a:p>
        </p:txBody>
      </p:sp>
      <p:pic>
        <p:nvPicPr>
          <p:cNvPr id="27650" name="Picture 2" descr="3d рисунки на асфальте (8 фото) : viabest — LiveJournal">
            <a:extLst>
              <a:ext uri="{FF2B5EF4-FFF2-40B4-BE49-F238E27FC236}">
                <a16:creationId xmlns:a16="http://schemas.microsoft.com/office/drawing/2014/main" id="{920F2AB4-2DAD-6A4A-82E0-1409FEDB9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839" y="1235765"/>
            <a:ext cx="4586286" cy="562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0929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38000">
              <a:schemeClr val="accent3">
                <a:lumMod val="20000"/>
                <a:lumOff val="80000"/>
              </a:schemeClr>
            </a:gs>
            <a:gs pos="66000">
              <a:schemeClr val="accent2">
                <a:lumMod val="40000"/>
                <a:lumOff val="60000"/>
              </a:schemeClr>
            </a:gs>
            <a:gs pos="88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5FFEFA-E52D-A645-909F-6FCEA39F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39" y="0"/>
            <a:ext cx="11844337" cy="1014413"/>
          </a:xfrm>
        </p:spPr>
        <p:txBody>
          <a:bodyPr/>
          <a:lstStyle/>
          <a:p>
            <a:r>
              <a:rPr lang="uk-UA" b="1" dirty="0">
                <a:solidFill>
                  <a:srgbClr val="7030A0"/>
                </a:solidFill>
                <a:latin typeface="Book Antiqua" panose="02040602050305030304" pitchFamily="18" charset="0"/>
              </a:rPr>
              <a:t>СЮРРЕАЛІСТИЧНІСТЬ </a:t>
            </a:r>
            <a:r>
              <a:rPr lang="uk-UA" sz="2400" b="1" dirty="0">
                <a:solidFill>
                  <a:srgbClr val="7030A0"/>
                </a:solidFill>
                <a:latin typeface="Book Antiqua" panose="02040602050305030304" pitchFamily="18" charset="0"/>
              </a:rPr>
              <a:t>(</a:t>
            </a:r>
            <a:r>
              <a:rPr lang="uk-UA" sz="2400" b="1" dirty="0" err="1">
                <a:solidFill>
                  <a:srgbClr val="7030A0"/>
                </a:solidFill>
                <a:latin typeface="Book Antiqua" panose="02040602050305030304" pitchFamily="18" charset="0"/>
              </a:rPr>
              <a:t>фр</a:t>
            </a:r>
            <a:r>
              <a:rPr lang="uk-UA" sz="2400" b="1" dirty="0">
                <a:solidFill>
                  <a:srgbClr val="7030A0"/>
                </a:solidFill>
                <a:latin typeface="Book Antiqua" panose="02040602050305030304" pitchFamily="18" charset="0"/>
              </a:rPr>
              <a:t>.  </a:t>
            </a:r>
            <a:r>
              <a:rPr lang="en-US" sz="2400" b="1" dirty="0" err="1">
                <a:solidFill>
                  <a:srgbClr val="7030A0"/>
                </a:solidFill>
                <a:latin typeface="Book Antiqua" panose="02040602050305030304" pitchFamily="18" charset="0"/>
              </a:rPr>
              <a:t>surrealisme</a:t>
            </a:r>
            <a:r>
              <a:rPr lang="en-US" sz="2400" b="1" dirty="0">
                <a:solidFill>
                  <a:srgbClr val="7030A0"/>
                </a:solidFill>
                <a:latin typeface="Book Antiqua" panose="02040602050305030304" pitchFamily="18" charset="0"/>
              </a:rPr>
              <a:t> </a:t>
            </a:r>
            <a:r>
              <a:rPr lang="uk-UA" sz="2400" b="1" dirty="0">
                <a:solidFill>
                  <a:srgbClr val="7030A0"/>
                </a:solidFill>
                <a:latin typeface="Book Antiqua" panose="02040602050305030304" pitchFamily="18" charset="0"/>
              </a:rPr>
              <a:t>–</a:t>
            </a:r>
            <a:r>
              <a:rPr lang="uk-UA" sz="2400" b="1" dirty="0" err="1">
                <a:solidFill>
                  <a:srgbClr val="7030A0"/>
                </a:solidFill>
                <a:latin typeface="Book Antiqua" panose="02040602050305030304" pitchFamily="18" charset="0"/>
              </a:rPr>
              <a:t>надреалізм</a:t>
            </a:r>
            <a:r>
              <a:rPr lang="uk-UA" sz="2400" b="1" dirty="0">
                <a:solidFill>
                  <a:srgbClr val="7030A0"/>
                </a:solidFill>
                <a:latin typeface="Book Antiqua" panose="02040602050305030304" pitchFamily="18" charset="0"/>
              </a:rPr>
              <a:t>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679D32-A0A0-9245-8AA7-57DCB8DBC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38" y="838200"/>
            <a:ext cx="7481887" cy="59436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uk-UA" sz="96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Медіанаратив</a:t>
            </a:r>
            <a:endParaRPr lang="uk-UA" sz="96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r>
              <a:rPr lang="uk-UA" sz="9600" b="1" dirty="0">
                <a:solidFill>
                  <a:srgbClr val="002060"/>
                </a:solidFill>
                <a:latin typeface="Book Antiqua" panose="02040602050305030304" pitchFamily="18" charset="0"/>
              </a:rPr>
              <a:t>включає в себе </a:t>
            </a:r>
            <a:r>
              <a:rPr lang="uk-UA" sz="9600" b="1" dirty="0">
                <a:solidFill>
                  <a:srgbClr val="FF0000"/>
                </a:solidFill>
                <a:latin typeface="Book Antiqua" panose="02040602050305030304" pitchFamily="18" charset="0"/>
              </a:rPr>
              <a:t>алюзії та парадокси </a:t>
            </a:r>
            <a:r>
              <a:rPr lang="uk-UA" sz="9600" b="1" dirty="0">
                <a:solidFill>
                  <a:srgbClr val="002060"/>
                </a:solidFill>
                <a:latin typeface="Book Antiqua" panose="02040602050305030304" pitchFamily="18" charset="0"/>
              </a:rPr>
              <a:t>– інформацію, яка </a:t>
            </a:r>
            <a:r>
              <a:rPr lang="uk-UA" sz="9600" b="1" dirty="0">
                <a:solidFill>
                  <a:srgbClr val="FF0000"/>
                </a:solidFill>
                <a:latin typeface="Book Antiqua" panose="02040602050305030304" pitchFamily="18" charset="0"/>
              </a:rPr>
              <a:t>могла б існувати </a:t>
            </a:r>
            <a:r>
              <a:rPr lang="uk-UA" sz="9600" b="1" dirty="0">
                <a:solidFill>
                  <a:srgbClr val="002060"/>
                </a:solidFill>
                <a:latin typeface="Book Antiqua" panose="02040602050305030304" pitchFamily="18" charset="0"/>
              </a:rPr>
              <a:t>в реальності, але </a:t>
            </a:r>
            <a:r>
              <a:rPr lang="uk-UA" sz="9600" b="1" dirty="0">
                <a:solidFill>
                  <a:srgbClr val="FF0000"/>
                </a:solidFill>
                <a:latin typeface="Book Antiqua" panose="02040602050305030304" pitchFamily="18" charset="0"/>
              </a:rPr>
              <a:t>в дійсності не має </a:t>
            </a:r>
            <a:r>
              <a:rPr lang="uk-UA" sz="9600" b="1" dirty="0">
                <a:solidFill>
                  <a:srgbClr val="002060"/>
                </a:solidFill>
                <a:latin typeface="Book Antiqua" panose="02040602050305030304" pitchFamily="18" charset="0"/>
              </a:rPr>
              <a:t>ані логічного пояснення, ані фактичного підтвердження</a:t>
            </a:r>
          </a:p>
          <a:p>
            <a:r>
              <a:rPr lang="uk-UA" sz="9600" b="1" dirty="0">
                <a:solidFill>
                  <a:srgbClr val="002060"/>
                </a:solidFill>
                <a:latin typeface="Book Antiqua" panose="02040602050305030304" pitchFamily="18" charset="0"/>
              </a:rPr>
              <a:t>основна мета – </a:t>
            </a:r>
            <a:r>
              <a:rPr lang="uk-UA" sz="9600" b="1" dirty="0">
                <a:solidFill>
                  <a:srgbClr val="FF0000"/>
                </a:solidFill>
                <a:latin typeface="Book Antiqua" panose="02040602050305030304" pitchFamily="18" charset="0"/>
              </a:rPr>
              <a:t>поєднати реальність і видіння поза її межами: </a:t>
            </a:r>
            <a:r>
              <a:rPr lang="uk-UA" sz="9600" b="1" dirty="0">
                <a:solidFill>
                  <a:srgbClr val="002060"/>
                </a:solidFill>
                <a:latin typeface="Book Antiqua" panose="02040602050305030304" pitchFamily="18" charset="0"/>
              </a:rPr>
              <a:t>сни, спогади, фантазії, мрії, вимисел, </a:t>
            </a:r>
            <a:r>
              <a:rPr lang="uk-UA" sz="9600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фантасмогорії</a:t>
            </a:r>
            <a:r>
              <a:rPr lang="uk-UA" sz="96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вигадані події</a:t>
            </a:r>
          </a:p>
          <a:p>
            <a:r>
              <a:rPr lang="uk-UA" sz="9600" b="1" dirty="0">
                <a:solidFill>
                  <a:srgbClr val="FF0000"/>
                </a:solidFill>
                <a:latin typeface="Book Antiqua" panose="02040602050305030304" pitchFamily="18" charset="0"/>
              </a:rPr>
              <a:t>пограничний стан між </a:t>
            </a:r>
            <a:r>
              <a:rPr lang="uk-UA" sz="96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реальностями</a:t>
            </a:r>
            <a:r>
              <a:rPr lang="uk-UA" sz="9600" b="1" dirty="0">
                <a:solidFill>
                  <a:srgbClr val="002060"/>
                </a:solidFill>
                <a:latin typeface="Book Antiqua" panose="02040602050305030304" pitchFamily="18" charset="0"/>
              </a:rPr>
              <a:t>, де очевидне органічно поєднується з неймовірним</a:t>
            </a:r>
          </a:p>
          <a:p>
            <a:r>
              <a:rPr lang="uk-UA" sz="9600" b="1" dirty="0">
                <a:solidFill>
                  <a:srgbClr val="002060"/>
                </a:solidFill>
                <a:latin typeface="Book Antiqua" panose="02040602050305030304" pitchFamily="18" charset="0"/>
              </a:rPr>
              <a:t>раціональні докази чи реалістичні факти мало впливають на сюрреалізм, адже </a:t>
            </a:r>
            <a:r>
              <a:rPr lang="uk-UA" sz="9600" b="1" dirty="0">
                <a:solidFill>
                  <a:srgbClr val="FF0000"/>
                </a:solidFill>
                <a:latin typeface="Book Antiqua" panose="02040602050305030304" pitchFamily="18" charset="0"/>
              </a:rPr>
              <a:t>сюрреалістичний </a:t>
            </a:r>
            <a:r>
              <a:rPr lang="uk-UA" sz="96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медіанаратив</a:t>
            </a:r>
            <a:r>
              <a:rPr lang="uk-UA" sz="9600" b="1" dirty="0">
                <a:solidFill>
                  <a:srgbClr val="FF0000"/>
                </a:solidFill>
                <a:latin typeface="Book Antiqua" panose="02040602050305030304" pitchFamily="18" charset="0"/>
              </a:rPr>
              <a:t> живе своїм життям</a:t>
            </a:r>
            <a:endParaRPr lang="uk-UA" sz="72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uk-UA" sz="7200" dirty="0">
                <a:solidFill>
                  <a:srgbClr val="002060"/>
                </a:solidFill>
                <a:latin typeface="Book Antiqua" panose="02040602050305030304" pitchFamily="18" charset="0"/>
              </a:rPr>
              <a:t>❗️</a:t>
            </a:r>
            <a:r>
              <a:rPr lang="uk-UA" sz="7200" b="1" dirty="0">
                <a:solidFill>
                  <a:srgbClr val="FF0000"/>
                </a:solidFill>
                <a:latin typeface="Book Antiqua" panose="02040602050305030304" pitchFamily="18" charset="0"/>
              </a:rPr>
              <a:t>АЛЮЗІЯ</a:t>
            </a:r>
            <a:r>
              <a:rPr lang="uk-UA" sz="7200" b="1" dirty="0">
                <a:solidFill>
                  <a:srgbClr val="002060"/>
                </a:solidFill>
                <a:latin typeface="Book Antiqua" panose="02040602050305030304" pitchFamily="18" charset="0"/>
              </a:rPr>
              <a:t> </a:t>
            </a:r>
            <a:r>
              <a:rPr lang="uk-UA" sz="7200" dirty="0">
                <a:solidFill>
                  <a:srgbClr val="002060"/>
                </a:solidFill>
                <a:latin typeface="Book Antiqua" panose="02040602050305030304" pitchFamily="18" charset="0"/>
              </a:rPr>
              <a:t>(лат. </a:t>
            </a:r>
            <a:r>
              <a:rPr lang="en-US" sz="7200" dirty="0">
                <a:solidFill>
                  <a:srgbClr val="002060"/>
                </a:solidFill>
                <a:latin typeface="Book Antiqua" panose="02040602050305030304" pitchFamily="18" charset="0"/>
              </a:rPr>
              <a:t>allusion </a:t>
            </a:r>
            <a:r>
              <a:rPr lang="uk-UA" sz="7200" dirty="0">
                <a:solidFill>
                  <a:srgbClr val="002060"/>
                </a:solidFill>
                <a:latin typeface="Book Antiqua" panose="02040602050305030304" pitchFamily="18" charset="0"/>
              </a:rPr>
              <a:t>– натяк, жарт) – стилістичний прийом, що містить вказівку, аналогію або натяк на якийсь літературний твір, історичний, міфологічний або політичний факт, що закріплений в культурі; співвіднесення явища, що описується або відбувається, зі сталим загальновідомим поняттям або словосполученням, наприклад з давньогрецької міфології, біблійних сюжетів, крилатими фразами, популярними сюжетами з відомих </a:t>
            </a:r>
            <a:r>
              <a:rPr lang="uk-UA" sz="7200" dirty="0" err="1">
                <a:solidFill>
                  <a:srgbClr val="002060"/>
                </a:solidFill>
                <a:latin typeface="Book Antiqua" panose="02040602050305030304" pitchFamily="18" charset="0"/>
              </a:rPr>
              <a:t>х</a:t>
            </a:r>
            <a:r>
              <a:rPr lang="uk-UA" sz="7200" dirty="0">
                <a:solidFill>
                  <a:srgbClr val="002060"/>
                </a:solidFill>
                <a:latin typeface="Book Antiqua" panose="02040602050305030304" pitchFamily="18" charset="0"/>
              </a:rPr>
              <a:t>/ф тощо)</a:t>
            </a:r>
          </a:p>
        </p:txBody>
      </p:sp>
      <p:pic>
        <p:nvPicPr>
          <p:cNvPr id="28674" name="Picture 2">
            <a:extLst>
              <a:ext uri="{FF2B5EF4-FFF2-40B4-BE49-F238E27FC236}">
                <a16:creationId xmlns:a16="http://schemas.microsoft.com/office/drawing/2014/main" id="{94961739-9FBE-C94C-809B-A7388907E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191" y="1144588"/>
            <a:ext cx="4859171" cy="271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Пропагандисты &amp;quot;Первого канала&amp;quot; оправдались за &amp;quot;распятого мальчика&amp;quot; (видео)  / Павлодарские новости / Павлодарский городской портал">
            <a:extLst>
              <a:ext uri="{FF2B5EF4-FFF2-40B4-BE49-F238E27FC236}">
                <a16:creationId xmlns:a16="http://schemas.microsoft.com/office/drawing/2014/main" id="{214295F8-81AE-F54D-AA01-BABA19BE68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1" r="16640"/>
          <a:stretch/>
        </p:blipFill>
        <p:spPr bwMode="auto">
          <a:xfrm>
            <a:off x="8601076" y="3810000"/>
            <a:ext cx="2728912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7473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38000">
              <a:schemeClr val="accent3">
                <a:lumMod val="20000"/>
                <a:lumOff val="80000"/>
              </a:schemeClr>
            </a:gs>
            <a:gs pos="66000">
              <a:schemeClr val="accent2">
                <a:lumMod val="40000"/>
                <a:lumOff val="60000"/>
              </a:schemeClr>
            </a:gs>
            <a:gs pos="88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CA7053B-11D7-AA4B-A10D-FCD51A2F0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925637"/>
            <a:ext cx="5230812" cy="44894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dirty="0">
                <a:solidFill>
                  <a:srgbClr val="7030A0"/>
                </a:solidFill>
                <a:latin typeface="Book Antiqua" panose="02040602050305030304" pitchFamily="18" charset="0"/>
              </a:rPr>
              <a:t>Практичне завдання:</a:t>
            </a:r>
          </a:p>
          <a:p>
            <a:pPr marL="0" indent="0" algn="ctr">
              <a:buNone/>
            </a:pP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На основі певної інформації створити/проаналізувати </a:t>
            </a:r>
            <a:r>
              <a:rPr lang="uk-UA" b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медіанаратив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згідно вказаних 5 параметрів</a:t>
            </a:r>
          </a:p>
        </p:txBody>
      </p:sp>
      <p:pic>
        <p:nvPicPr>
          <p:cNvPr id="19458" name="Picture 2" descr="Нарративная практика в клиентских историях">
            <a:extLst>
              <a:ext uri="{FF2B5EF4-FFF2-40B4-BE49-F238E27FC236}">
                <a16:creationId xmlns:a16="http://schemas.microsoft.com/office/drawing/2014/main" id="{44878455-C604-AD4F-9058-9A6219AEC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50802"/>
            <a:ext cx="4691063" cy="587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0521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38000">
              <a:schemeClr val="accent3">
                <a:lumMod val="20000"/>
                <a:lumOff val="80000"/>
              </a:schemeClr>
            </a:gs>
            <a:gs pos="66000">
              <a:schemeClr val="accent2">
                <a:lumMod val="40000"/>
                <a:lumOff val="60000"/>
              </a:schemeClr>
            </a:gs>
            <a:gs pos="88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322BB3-2882-8F46-ADA6-916AA7290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385989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Управління інформацією та спін-</a:t>
            </a:r>
            <a:r>
              <a:rPr lang="uk-UA" sz="24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докторинг</a:t>
            </a:r>
            <a:endParaRPr lang="uk-UA" sz="24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0397B2-1EA1-C949-9E11-CF9450F79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514" y="751115"/>
            <a:ext cx="11811000" cy="3663724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Спін-</a:t>
            </a:r>
            <a:r>
              <a:rPr lang="uk-UA" b="1" dirty="0" err="1">
                <a:solidFill>
                  <a:srgbClr val="FF0000"/>
                </a:solidFill>
              </a:rPr>
              <a:t>докторинг</a:t>
            </a:r>
            <a:r>
              <a:rPr lang="uk-UA" b="1" dirty="0">
                <a:solidFill>
                  <a:srgbClr val="002060"/>
                </a:solidFill>
              </a:rPr>
              <a:t> (</a:t>
            </a:r>
            <a:r>
              <a:rPr lang="en" b="1" dirty="0">
                <a:solidFill>
                  <a:srgbClr val="002060"/>
                </a:solidFill>
              </a:rPr>
              <a:t>Spin Doctoring) — </a:t>
            </a:r>
            <a:r>
              <a:rPr lang="uk-UA" b="1" dirty="0">
                <a:solidFill>
                  <a:srgbClr val="002060"/>
                </a:solidFill>
              </a:rPr>
              <a:t>це стратегія управління громадською думкою та репутацією, спрямована на створення чи зміну певного образу, враження чи інтерпретації подій, продуктів, осіб чи організацій. Суть спін-</a:t>
            </a:r>
            <a:r>
              <a:rPr lang="uk-UA" b="1" dirty="0" err="1">
                <a:solidFill>
                  <a:srgbClr val="002060"/>
                </a:solidFill>
              </a:rPr>
              <a:t>докторингу</a:t>
            </a:r>
            <a:r>
              <a:rPr lang="uk-UA" b="1" dirty="0">
                <a:solidFill>
                  <a:srgbClr val="002060"/>
                </a:solidFill>
              </a:rPr>
              <a:t> полягає в тому, щоб </a:t>
            </a:r>
            <a:r>
              <a:rPr lang="uk-UA" b="1" dirty="0">
                <a:solidFill>
                  <a:srgbClr val="FF0000"/>
                </a:solidFill>
              </a:rPr>
              <a:t>представити інформацію так, щоб вона служила певним інтересам чи цілям</a:t>
            </a:r>
            <a:r>
              <a:rPr lang="uk-UA" b="1" dirty="0">
                <a:solidFill>
                  <a:srgbClr val="002060"/>
                </a:solidFill>
              </a:rPr>
              <a:t>, навіть якщо це вимагає вибіркового використання фактів чи акцентування певних аспектів ситуації. </a:t>
            </a:r>
          </a:p>
          <a:p>
            <a:r>
              <a:rPr lang="uk-UA" b="1" dirty="0">
                <a:solidFill>
                  <a:srgbClr val="002060"/>
                </a:solidFill>
              </a:rPr>
              <a:t>Це представлення подій для цільової групи </a:t>
            </a:r>
            <a:r>
              <a:rPr lang="uk-UA" b="1" dirty="0">
                <a:solidFill>
                  <a:srgbClr val="FF0000"/>
                </a:solidFill>
              </a:rPr>
              <a:t>в оптимізованому вигляді, корекція</a:t>
            </a:r>
            <a:r>
              <a:rPr lang="uk-UA" b="1" dirty="0">
                <a:solidFill>
                  <a:srgbClr val="002060"/>
                </a:solidFill>
              </a:rPr>
              <a:t> («виправлення») інформаційних приводів у кризових ситуаціях</a:t>
            </a:r>
          </a:p>
          <a:p>
            <a:r>
              <a:rPr lang="uk-UA" b="1" dirty="0">
                <a:solidFill>
                  <a:srgbClr val="002060"/>
                </a:solidFill>
              </a:rPr>
              <a:t>Спін-доктор – </a:t>
            </a:r>
            <a:r>
              <a:rPr lang="uk-UA" b="1" dirty="0">
                <a:solidFill>
                  <a:srgbClr val="FF0000"/>
                </a:solidFill>
              </a:rPr>
              <a:t>менеджер новин</a:t>
            </a:r>
            <a:r>
              <a:rPr lang="uk-UA" b="1" dirty="0">
                <a:solidFill>
                  <a:srgbClr val="002060"/>
                </a:solidFill>
              </a:rPr>
              <a:t>, працює з інтерпретацією інформації (журналіст спрямовує інформацію цільовій аудиторії, а спін-доктор – журналісту)</a:t>
            </a:r>
          </a:p>
        </p:txBody>
      </p:sp>
      <p:pic>
        <p:nvPicPr>
          <p:cNvPr id="20482" name="Picture 2" descr="Спиндокторинг | Агентство копирайтинга Redbell">
            <a:extLst>
              <a:ext uri="{FF2B5EF4-FFF2-40B4-BE49-F238E27FC236}">
                <a16:creationId xmlns:a16="http://schemas.microsoft.com/office/drawing/2014/main" id="{ABEFF754-3D8A-6E4C-92D7-BC23E6C64E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2" r="31663"/>
          <a:stretch/>
        </p:blipFill>
        <p:spPr bwMode="auto">
          <a:xfrm>
            <a:off x="2951162" y="3848781"/>
            <a:ext cx="6289676" cy="288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0818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38000">
              <a:schemeClr val="accent3">
                <a:lumMod val="20000"/>
                <a:lumOff val="80000"/>
              </a:schemeClr>
            </a:gs>
            <a:gs pos="66000">
              <a:schemeClr val="accent2">
                <a:lumMod val="40000"/>
                <a:lumOff val="60000"/>
              </a:schemeClr>
            </a:gs>
            <a:gs pos="88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5EA60B-7F7E-5D45-9B07-24DD24C3E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5 типів використання </a:t>
            </a:r>
            <a:r>
              <a:rPr lang="uk-UA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спіну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 </a:t>
            </a:r>
            <a:b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</a:b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(за </a:t>
            </a:r>
            <a:r>
              <a:rPr lang="uk-UA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Д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. </a:t>
            </a:r>
            <a:r>
              <a:rPr lang="uk-UA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Уоттсом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0647B1-1E9E-B743-9E79-42C560479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825624"/>
            <a:ext cx="6886575" cy="5032375"/>
          </a:xfrm>
        </p:spPr>
        <p:txBody>
          <a:bodyPr>
            <a:normAutofit lnSpcReduction="10000"/>
          </a:bodyPr>
          <a:lstStyle/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До-спін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– підготовка перед подією, організація очікувань до події</a:t>
            </a:r>
          </a:p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Після-спін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– наведення «блиску» на подію</a:t>
            </a:r>
          </a:p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Торнадо-спін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 – намагання переводу суспільного інтересу в іншу сферу</a:t>
            </a:r>
          </a:p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Контроль кризи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–менеджмент подій, що виходять з-під контролю</a:t>
            </a:r>
          </a:p>
          <a:p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Зменшення збитків </a:t>
            </a:r>
            <a:r>
              <a:rPr lang="uk-UA" b="1" dirty="0">
                <a:solidFill>
                  <a:srgbClr val="002060"/>
                </a:solidFill>
                <a:latin typeface="Book Antiqua" panose="02040602050305030304" pitchFamily="18" charset="0"/>
              </a:rPr>
              <a:t>– менеджмент подій, які вже не контролюються, з метою запобігання нанесення подальших збитків</a:t>
            </a:r>
          </a:p>
        </p:txBody>
      </p:sp>
      <p:pic>
        <p:nvPicPr>
          <p:cNvPr id="21506" name="Picture 2" descr="Доктор Спин - Доктор, который лечит | Facebook">
            <a:extLst>
              <a:ext uri="{FF2B5EF4-FFF2-40B4-BE49-F238E27FC236}">
                <a16:creationId xmlns:a16="http://schemas.microsoft.com/office/drawing/2014/main" id="{6C38519E-7E26-4E4F-BCD9-0A66CC5CA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994" y="1592716"/>
            <a:ext cx="4387977" cy="45428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44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1">
                <a:lumMod val="5000"/>
                <a:lumOff val="95000"/>
              </a:schemeClr>
            </a:gs>
            <a:gs pos="45000">
              <a:schemeClr val="accent4">
                <a:lumMod val="20000"/>
                <a:lumOff val="80000"/>
              </a:schemeClr>
            </a:gs>
            <a:gs pos="80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FDAFA4C-C310-404C-A3BB-489AF84C124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4776" y="935777"/>
            <a:ext cx="6881812" cy="533095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1. </a:t>
            </a:r>
            <a:r>
              <a:rPr lang="ru-RU" b="1" dirty="0" err="1">
                <a:solidFill>
                  <a:srgbClr val="FF0000"/>
                </a:solidFill>
              </a:rPr>
              <a:t>Дезінформація</a:t>
            </a:r>
            <a:r>
              <a:rPr lang="ru-RU" b="1" dirty="0">
                <a:solidFill>
                  <a:srgbClr val="FF0000"/>
                </a:solidFill>
              </a:rPr>
              <a:t> (обман) </a:t>
            </a:r>
            <a:r>
              <a:rPr lang="ru-RU" dirty="0"/>
              <a:t>-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психологічного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навмисному</a:t>
            </a:r>
            <a:r>
              <a:rPr lang="ru-RU" dirty="0"/>
              <a:t> </a:t>
            </a:r>
            <a:r>
              <a:rPr lang="ru-RU" dirty="0" err="1"/>
              <a:t>наданні</a:t>
            </a:r>
            <a:r>
              <a:rPr lang="ru-RU" dirty="0"/>
              <a:t> </a:t>
            </a:r>
            <a:r>
              <a:rPr lang="ru-RU" dirty="0" err="1"/>
              <a:t>суперникам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аудиторіям</a:t>
            </a:r>
            <a:r>
              <a:rPr lang="ru-RU" dirty="0"/>
              <a:t>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вводить </a:t>
            </a:r>
            <a:r>
              <a:rPr lang="ru-RU" dirty="0" err="1"/>
              <a:t>їх</a:t>
            </a:r>
            <a:r>
              <a:rPr lang="ru-RU" dirty="0"/>
              <a:t> в </a:t>
            </a:r>
            <a:r>
              <a:rPr lang="ru-RU" dirty="0" err="1"/>
              <a:t>оману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дійсного</a:t>
            </a:r>
            <a:r>
              <a:rPr lang="ru-RU" dirty="0"/>
              <a:t> стану справ. </a:t>
            </a:r>
          </a:p>
          <a:p>
            <a:pPr lvl="8"/>
            <a:endParaRPr lang="ru-RU" sz="2400" dirty="0"/>
          </a:p>
          <a:p>
            <a:r>
              <a:rPr lang="ru-RU" dirty="0"/>
              <a:t>2. </a:t>
            </a:r>
            <a:r>
              <a:rPr lang="ru-RU" b="1" dirty="0" err="1">
                <a:solidFill>
                  <a:srgbClr val="FF0000"/>
                </a:solidFill>
              </a:rPr>
              <a:t>Техніка</a:t>
            </a:r>
            <a:r>
              <a:rPr lang="ru-RU" b="1" dirty="0">
                <a:solidFill>
                  <a:srgbClr val="FF0000"/>
                </a:solidFill>
              </a:rPr>
              <a:t> «</a:t>
            </a:r>
            <a:r>
              <a:rPr lang="ru-RU" b="1" dirty="0" err="1">
                <a:solidFill>
                  <a:srgbClr val="FF0000"/>
                </a:solidFill>
              </a:rPr>
              <a:t>сендвіча</a:t>
            </a:r>
            <a:r>
              <a:rPr lang="ru-RU" b="1" dirty="0">
                <a:solidFill>
                  <a:srgbClr val="FF0000"/>
                </a:solidFill>
              </a:rPr>
              <a:t>» </a:t>
            </a:r>
            <a:r>
              <a:rPr lang="ru-RU" dirty="0"/>
              <a:t>(</a:t>
            </a:r>
            <a:r>
              <a:rPr lang="ru-RU" dirty="0" err="1"/>
              <a:t>нашарування</a:t>
            </a:r>
            <a:r>
              <a:rPr lang="ru-RU" dirty="0"/>
              <a:t> один на одного </a:t>
            </a:r>
            <a:r>
              <a:rPr lang="ru-RU" dirty="0" err="1"/>
              <a:t>матеріалів</a:t>
            </a:r>
            <a:r>
              <a:rPr lang="ru-RU" dirty="0"/>
              <a:t> </a:t>
            </a:r>
            <a:r>
              <a:rPr lang="ru-RU" dirty="0" err="1"/>
              <a:t>різного</a:t>
            </a:r>
            <a:r>
              <a:rPr lang="ru-RU" dirty="0"/>
              <a:t> характеру) -  </a:t>
            </a:r>
            <a:r>
              <a:rPr lang="ru-RU" dirty="0" err="1"/>
              <a:t>ефект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у </a:t>
            </a:r>
            <a:r>
              <a:rPr lang="ru-RU" dirty="0" err="1"/>
              <a:t>протиставленні</a:t>
            </a:r>
            <a:r>
              <a:rPr lang="ru-RU" dirty="0"/>
              <a:t> </a:t>
            </a:r>
            <a:r>
              <a:rPr lang="ru-RU" dirty="0" err="1"/>
              <a:t>позитивних</a:t>
            </a:r>
            <a:r>
              <a:rPr lang="ru-RU" dirty="0"/>
              <a:t> і </a:t>
            </a:r>
            <a:r>
              <a:rPr lang="ru-RU" dirty="0" err="1"/>
              <a:t>негативних</a:t>
            </a:r>
            <a:r>
              <a:rPr lang="ru-RU" dirty="0"/>
              <a:t> </a:t>
            </a:r>
            <a:r>
              <a:rPr lang="ru-RU" dirty="0" err="1"/>
              <a:t>образів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 3. </a:t>
            </a:r>
            <a:r>
              <a:rPr lang="ru-RU" dirty="0" err="1"/>
              <a:t>Посилання</a:t>
            </a:r>
            <a:r>
              <a:rPr lang="ru-RU" dirty="0"/>
              <a:t> на </a:t>
            </a:r>
            <a:r>
              <a:rPr lang="ru-RU" b="1" dirty="0" err="1">
                <a:solidFill>
                  <a:srgbClr val="FF0000"/>
                </a:solidFill>
              </a:rPr>
              <a:t>анонімний</a:t>
            </a:r>
            <a:r>
              <a:rPr lang="ru-RU" b="1" dirty="0">
                <a:solidFill>
                  <a:srgbClr val="FF0000"/>
                </a:solidFill>
              </a:rPr>
              <a:t> авторитет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 4. </a:t>
            </a:r>
            <a:r>
              <a:rPr lang="ru-RU" b="1" dirty="0" err="1">
                <a:solidFill>
                  <a:srgbClr val="FF0000"/>
                </a:solidFill>
              </a:rPr>
              <a:t>Емоційний</a:t>
            </a:r>
            <a:r>
              <a:rPr lang="ru-RU" b="1" dirty="0">
                <a:solidFill>
                  <a:srgbClr val="FF0000"/>
                </a:solidFill>
              </a:rPr>
              <a:t> резонанс </a:t>
            </a:r>
            <a:r>
              <a:rPr lang="ru-RU" dirty="0"/>
              <a:t>- </a:t>
            </a:r>
            <a:r>
              <a:rPr lang="ru-RU" dirty="0" err="1"/>
              <a:t>створення</a:t>
            </a:r>
            <a:r>
              <a:rPr lang="ru-RU" dirty="0"/>
              <a:t> у </a:t>
            </a:r>
            <a:r>
              <a:rPr lang="ru-RU" dirty="0" err="1"/>
              <a:t>широкої</a:t>
            </a:r>
            <a:r>
              <a:rPr lang="ru-RU" dirty="0"/>
              <a:t> </a:t>
            </a:r>
            <a:r>
              <a:rPr lang="ru-RU" dirty="0" err="1"/>
              <a:t>аудиторії</a:t>
            </a:r>
            <a:r>
              <a:rPr lang="ru-RU" dirty="0"/>
              <a:t> </a:t>
            </a:r>
            <a:r>
              <a:rPr lang="ru-RU" dirty="0" err="1"/>
              <a:t>певного</a:t>
            </a:r>
            <a:r>
              <a:rPr lang="ru-RU" dirty="0"/>
              <a:t> настрою з </a:t>
            </a:r>
            <a:r>
              <a:rPr lang="ru-RU" dirty="0" err="1"/>
              <a:t>одночасною</a:t>
            </a:r>
            <a:r>
              <a:rPr lang="ru-RU" dirty="0"/>
              <a:t> передачею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пропагандистської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.</a:t>
            </a:r>
          </a:p>
          <a:p>
            <a:r>
              <a:rPr lang="ru-RU" dirty="0"/>
              <a:t> 5. </a:t>
            </a:r>
            <a:r>
              <a:rPr lang="ru-RU" b="1" dirty="0" err="1">
                <a:solidFill>
                  <a:srgbClr val="FF0000"/>
                </a:solidFill>
              </a:rPr>
              <a:t>Замовчування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небажаних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фактів</a:t>
            </a:r>
            <a:r>
              <a:rPr lang="ru-RU" dirty="0"/>
              <a:t>. </a:t>
            </a:r>
          </a:p>
          <a:p>
            <a:endParaRPr lang="uk-UA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ED3487E7-3640-F94E-85F9-CDD907ACB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900" y="194332"/>
            <a:ext cx="8458200" cy="57943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>
                <a:solidFill>
                  <a:srgbClr val="FF0000"/>
                </a:solidFill>
                <a:latin typeface="+mn-lt"/>
              </a:rPr>
              <a:t>Маніпулятивні технології ЗМІ </a:t>
            </a:r>
          </a:p>
        </p:txBody>
      </p:sp>
      <p:pic>
        <p:nvPicPr>
          <p:cNvPr id="7170" name="Picture 2" descr="Манипуляция через СМИ | Manual de Educație Mediatică și Informațională">
            <a:extLst>
              <a:ext uri="{FF2B5EF4-FFF2-40B4-BE49-F238E27FC236}">
                <a16:creationId xmlns:a16="http://schemas.microsoft.com/office/drawing/2014/main" id="{B07EF549-50AD-F44A-8221-9B0800BF4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1764497"/>
            <a:ext cx="5400674" cy="40505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927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38000">
              <a:schemeClr val="accent3">
                <a:lumMod val="20000"/>
                <a:lumOff val="80000"/>
              </a:schemeClr>
            </a:gs>
            <a:gs pos="66000">
              <a:schemeClr val="accent2">
                <a:lumMod val="40000"/>
                <a:lumOff val="60000"/>
              </a:schemeClr>
            </a:gs>
            <a:gs pos="88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1031CFD-5572-554E-86D0-EE2D86CE2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5" y="625474"/>
            <a:ext cx="6834188" cy="6232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Спін –</a:t>
            </a:r>
            <a:r>
              <a:rPr lang="uk-UA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докторинг</a:t>
            </a:r>
            <a:r>
              <a:rPr lang="uk-UA" b="1" dirty="0">
                <a:solidFill>
                  <a:srgbClr val="FF0000"/>
                </a:solidFill>
                <a:latin typeface="Book Antiqua" panose="02040602050305030304" pitchFamily="18" charset="0"/>
              </a:rPr>
              <a:t>:</a:t>
            </a:r>
          </a:p>
          <a:p>
            <a:r>
              <a:rPr lang="uk-UA" b="1" dirty="0">
                <a:latin typeface="Book Antiqua" panose="02040602050305030304" pitchFamily="18" charset="0"/>
              </a:rPr>
              <a:t>Гальмування події або прискорення події</a:t>
            </a:r>
          </a:p>
          <a:p>
            <a:r>
              <a:rPr lang="uk-UA" b="1" dirty="0">
                <a:latin typeface="Book Antiqua" panose="02040602050305030304" pitchFamily="18" charset="0"/>
              </a:rPr>
              <a:t>Недопущення всієї інформації або акцент на важливості</a:t>
            </a:r>
          </a:p>
          <a:p>
            <a:r>
              <a:rPr lang="uk-UA" b="1" dirty="0">
                <a:latin typeface="Book Antiqua" panose="02040602050305030304" pitchFamily="18" charset="0"/>
              </a:rPr>
              <a:t>Заміна новою ситуацією або приєднання до іншої важливої події</a:t>
            </a:r>
          </a:p>
          <a:p>
            <a:r>
              <a:rPr lang="uk-UA" b="1" dirty="0">
                <a:latin typeface="Book Antiqua" panose="02040602050305030304" pitchFamily="18" charset="0"/>
              </a:rPr>
              <a:t>Зміщення акцентів або використання коментарів</a:t>
            </a:r>
          </a:p>
        </p:txBody>
      </p:sp>
      <p:pic>
        <p:nvPicPr>
          <p:cNvPr id="22530" name="Picture 2" descr="Комунікативні операції вчора й сьогодні - MediaSapiens.">
            <a:extLst>
              <a:ext uri="{FF2B5EF4-FFF2-40B4-BE49-F238E27FC236}">
                <a16:creationId xmlns:a16="http://schemas.microsoft.com/office/drawing/2014/main" id="{A29E6553-207D-8541-A157-ED1A15784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2542496"/>
            <a:ext cx="5800725" cy="40846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0715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38000">
              <a:schemeClr val="accent3">
                <a:lumMod val="20000"/>
                <a:lumOff val="80000"/>
              </a:schemeClr>
            </a:gs>
            <a:gs pos="66000">
              <a:schemeClr val="accent2">
                <a:lumMod val="40000"/>
                <a:lumOff val="60000"/>
              </a:schemeClr>
            </a:gs>
            <a:gs pos="88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4043A06-36CD-8D4B-8B99-619493D61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000" b="1" dirty="0">
                <a:solidFill>
                  <a:srgbClr val="FF0000"/>
                </a:solidFill>
                <a:latin typeface="Book Antiqua" panose="02040602050305030304" pitchFamily="18" charset="0"/>
              </a:rPr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1938076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1">
                <a:lumMod val="5000"/>
                <a:lumOff val="95000"/>
              </a:schemeClr>
            </a:gs>
            <a:gs pos="45000">
              <a:schemeClr val="accent4">
                <a:lumMod val="20000"/>
                <a:lumOff val="80000"/>
              </a:schemeClr>
            </a:gs>
            <a:gs pos="80000">
              <a:schemeClr val="accent5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F4E442E-C873-9B44-9184-74A9360FFB3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0" y="76200"/>
            <a:ext cx="6391276" cy="678180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6. </a:t>
            </a:r>
            <a:r>
              <a:rPr lang="ru-RU" dirty="0" err="1"/>
              <a:t>Політичні</a:t>
            </a:r>
            <a:r>
              <a:rPr lang="ru-RU" dirty="0"/>
              <a:t> </a:t>
            </a:r>
            <a:r>
              <a:rPr lang="ru-RU" b="1" dirty="0" err="1">
                <a:solidFill>
                  <a:srgbClr val="FF0000"/>
                </a:solidFill>
              </a:rPr>
              <a:t>евфемізми</a:t>
            </a:r>
            <a:r>
              <a:rPr lang="ru-RU" b="1" dirty="0">
                <a:solidFill>
                  <a:srgbClr val="FF0000"/>
                </a:solidFill>
              </a:rPr>
              <a:t>/</a:t>
            </a:r>
            <a:r>
              <a:rPr lang="ru-RU" b="1" dirty="0" err="1">
                <a:solidFill>
                  <a:srgbClr val="FF0000"/>
                </a:solidFill>
              </a:rPr>
              <a:t>дисфемізми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«</a:t>
            </a:r>
            <a:r>
              <a:rPr lang="ru-RU" dirty="0" err="1"/>
              <a:t>мовна</a:t>
            </a:r>
            <a:r>
              <a:rPr lang="ru-RU" dirty="0"/>
              <a:t> косметика». </a:t>
            </a:r>
            <a:r>
              <a:rPr lang="ru-RU" dirty="0" err="1"/>
              <a:t>Евфемізм</a:t>
            </a:r>
            <a:r>
              <a:rPr lang="ru-RU" dirty="0"/>
              <a:t> –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применшує</a:t>
            </a:r>
            <a:r>
              <a:rPr lang="ru-RU" dirty="0"/>
              <a:t> </a:t>
            </a:r>
            <a:r>
              <a:rPr lang="ru-RU" dirty="0" err="1"/>
              <a:t>ступінь</a:t>
            </a:r>
            <a:r>
              <a:rPr lang="ru-RU" dirty="0"/>
              <a:t> негативу,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перетворює</a:t>
            </a:r>
            <a:r>
              <a:rPr lang="ru-RU" dirty="0"/>
              <a:t> негатив на позитив. </a:t>
            </a:r>
            <a:r>
              <a:rPr lang="ru-RU" dirty="0" err="1"/>
              <a:t>Дисфемізм</a:t>
            </a:r>
            <a:r>
              <a:rPr lang="ru-RU" dirty="0"/>
              <a:t> – </a:t>
            </a:r>
            <a:r>
              <a:rPr lang="ru-RU" dirty="0" err="1"/>
              <a:t>гіперболізує</a:t>
            </a:r>
            <a:r>
              <a:rPr lang="ru-RU" dirty="0"/>
              <a:t> негатив. </a:t>
            </a:r>
          </a:p>
          <a:p>
            <a:endParaRPr lang="ru-RU" dirty="0"/>
          </a:p>
          <a:p>
            <a:r>
              <a:rPr lang="ru-RU" dirty="0"/>
              <a:t>7. </a:t>
            </a:r>
            <a:r>
              <a:rPr lang="ru-RU" b="1" dirty="0" err="1">
                <a:solidFill>
                  <a:srgbClr val="FF0000"/>
                </a:solidFill>
              </a:rPr>
              <a:t>Підміна</a:t>
            </a:r>
            <a:r>
              <a:rPr lang="ru-RU" b="1" dirty="0">
                <a:solidFill>
                  <a:srgbClr val="FF0000"/>
                </a:solidFill>
              </a:rPr>
              <a:t> понять </a:t>
            </a:r>
            <a:r>
              <a:rPr lang="ru-RU" dirty="0"/>
              <a:t> - 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не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певного</a:t>
            </a:r>
            <a:r>
              <a:rPr lang="ru-RU" dirty="0"/>
              <a:t> конкретного </a:t>
            </a:r>
            <a:r>
              <a:rPr lang="ru-RU" dirty="0" err="1"/>
              <a:t>змісту</a:t>
            </a:r>
            <a:r>
              <a:rPr lang="ru-RU" dirty="0"/>
              <a:t> і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трактувати</a:t>
            </a:r>
            <a:r>
              <a:rPr lang="ru-RU" dirty="0"/>
              <a:t> </a:t>
            </a:r>
            <a:r>
              <a:rPr lang="ru-RU" dirty="0" err="1"/>
              <a:t>по-різному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8. </a:t>
            </a:r>
            <a:r>
              <a:rPr lang="ru-RU" b="1" dirty="0" err="1">
                <a:solidFill>
                  <a:srgbClr val="FF0000"/>
                </a:solidFill>
              </a:rPr>
              <a:t>Маніпуляція</a:t>
            </a:r>
            <a:r>
              <a:rPr lang="ru-RU" b="1" dirty="0">
                <a:solidFill>
                  <a:srgbClr val="FF0000"/>
                </a:solidFill>
              </a:rPr>
              <a:t> цифрами</a:t>
            </a:r>
            <a:r>
              <a:rPr lang="ru-RU" dirty="0"/>
              <a:t>. </a:t>
            </a:r>
          </a:p>
          <a:p>
            <a:endParaRPr lang="ru-RU" dirty="0"/>
          </a:p>
          <a:p>
            <a:r>
              <a:rPr lang="ru-RU" dirty="0"/>
              <a:t>9</a:t>
            </a:r>
            <a:r>
              <a:rPr lang="ru-RU" b="1" dirty="0">
                <a:solidFill>
                  <a:srgbClr val="FF0000"/>
                </a:solidFill>
              </a:rPr>
              <a:t>.Висмикування </a:t>
            </a:r>
            <a:r>
              <a:rPr lang="ru-RU" b="1" dirty="0" err="1">
                <a:solidFill>
                  <a:srgbClr val="FF0000"/>
                </a:solidFill>
              </a:rPr>
              <a:t>із</a:t>
            </a:r>
            <a:r>
              <a:rPr lang="ru-RU" b="1" dirty="0">
                <a:solidFill>
                  <a:srgbClr val="FF0000"/>
                </a:solidFill>
              </a:rPr>
              <a:t> контексту</a:t>
            </a:r>
            <a:r>
              <a:rPr lang="ru-RU" dirty="0"/>
              <a:t>. </a:t>
            </a:r>
          </a:p>
          <a:p>
            <a:endParaRPr lang="ru-RU" dirty="0"/>
          </a:p>
          <a:p>
            <a:r>
              <a:rPr lang="ru-RU" dirty="0"/>
              <a:t>10.Використання у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b="1" dirty="0" err="1">
                <a:solidFill>
                  <a:srgbClr val="FF0000"/>
                </a:solidFill>
              </a:rPr>
              <a:t>експертів</a:t>
            </a:r>
            <a:r>
              <a:rPr lang="ru-RU" dirty="0"/>
              <a:t>, тих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симпатизують</a:t>
            </a:r>
            <a:r>
              <a:rPr lang="ru-RU" dirty="0"/>
              <a:t> </a:t>
            </a:r>
            <a:r>
              <a:rPr lang="ru-RU" dirty="0" err="1"/>
              <a:t>тій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іншій</a:t>
            </a:r>
            <a:r>
              <a:rPr lang="ru-RU" dirty="0"/>
              <a:t> </a:t>
            </a:r>
            <a:r>
              <a:rPr lang="ru-RU" dirty="0" err="1"/>
              <a:t>політичній</a:t>
            </a:r>
            <a:r>
              <a:rPr lang="ru-RU" dirty="0"/>
              <a:t> </a:t>
            </a:r>
            <a:r>
              <a:rPr lang="ru-RU" dirty="0" err="1"/>
              <a:t>силі</a:t>
            </a:r>
            <a:r>
              <a:rPr lang="ru-RU" dirty="0"/>
              <a:t>,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прихильниками</a:t>
            </a:r>
            <a:r>
              <a:rPr lang="ru-RU" dirty="0"/>
              <a:t>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ідеї</a:t>
            </a:r>
            <a:r>
              <a:rPr lang="ru-RU" dirty="0"/>
              <a:t>. </a:t>
            </a:r>
            <a:endParaRPr lang="uk-UA" dirty="0"/>
          </a:p>
          <a:p>
            <a:endParaRPr lang="uk-UA" dirty="0"/>
          </a:p>
        </p:txBody>
      </p:sp>
      <p:pic>
        <p:nvPicPr>
          <p:cNvPr id="4100" name="Picture 4" descr="Как распознать пропаганду в СМИ - 19 февраля 2019 :: Новости Донбасса">
            <a:extLst>
              <a:ext uri="{FF2B5EF4-FFF2-40B4-BE49-F238E27FC236}">
                <a16:creationId xmlns:a16="http://schemas.microsoft.com/office/drawing/2014/main" id="{C1BBF559-FCF8-C845-B635-22217DA89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6" y="1414462"/>
            <a:ext cx="5643562" cy="37574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649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ЯК САМЕ ПОТРІБНО ПЕРЕГЛЯДАТИ НОВИНИ?">
            <a:extLst>
              <a:ext uri="{FF2B5EF4-FFF2-40B4-BE49-F238E27FC236}">
                <a16:creationId xmlns:a16="http://schemas.microsoft.com/office/drawing/2014/main" id="{FD0DD0C9-2EBF-2541-80F9-5826602AF3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76" b="8616"/>
          <a:stretch/>
        </p:blipFill>
        <p:spPr bwMode="auto">
          <a:xfrm>
            <a:off x="1023257" y="23822"/>
            <a:ext cx="10145485" cy="681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67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ЯК САМЕ ПОТРІБНО ПЕРЕГЛЯДАТИ НОВИНИ?">
            <a:extLst>
              <a:ext uri="{FF2B5EF4-FFF2-40B4-BE49-F238E27FC236}">
                <a16:creationId xmlns:a16="http://schemas.microsoft.com/office/drawing/2014/main" id="{0625DE57-BC54-274B-81E3-BAC1DDEFCAE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7" b="9115"/>
          <a:stretch/>
        </p:blipFill>
        <p:spPr bwMode="auto">
          <a:xfrm>
            <a:off x="1074485" y="57456"/>
            <a:ext cx="10043030" cy="680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1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ЯК САМЕ ПОТРІБНО ПЕРЕГЛЯДАТИ НОВИНИ?">
            <a:extLst>
              <a:ext uri="{FF2B5EF4-FFF2-40B4-BE49-F238E27FC236}">
                <a16:creationId xmlns:a16="http://schemas.microsoft.com/office/drawing/2014/main" id="{1CBF1381-CF37-0A47-AE44-F03BFFF4A7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0" b="8791"/>
          <a:stretch/>
        </p:blipFill>
        <p:spPr bwMode="auto">
          <a:xfrm>
            <a:off x="931824" y="33178"/>
            <a:ext cx="10008319" cy="682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056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accent1">
                <a:lumMod val="5000"/>
                <a:lumOff val="95000"/>
              </a:schemeClr>
            </a:gs>
            <a:gs pos="38000">
              <a:schemeClr val="accent3">
                <a:lumMod val="20000"/>
                <a:lumOff val="80000"/>
              </a:schemeClr>
            </a:gs>
            <a:gs pos="66000">
              <a:schemeClr val="accent2">
                <a:lumMod val="40000"/>
                <a:lumOff val="60000"/>
              </a:schemeClr>
            </a:gs>
            <a:gs pos="88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1F926-67B6-2B45-9757-C51A00893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8976" y="107951"/>
            <a:ext cx="6276975" cy="1325563"/>
          </a:xfrm>
        </p:spPr>
        <p:txBody>
          <a:bodyPr>
            <a:normAutofit/>
          </a:bodyPr>
          <a:lstStyle/>
          <a:p>
            <a:r>
              <a:rPr lang="uk-UA" sz="4000" b="1" dirty="0">
                <a:solidFill>
                  <a:srgbClr val="FF0000"/>
                </a:solidFill>
                <a:latin typeface="+mn-lt"/>
              </a:rPr>
              <a:t>МАНІПУЛЯТИВНІ ЕФЕКТИ</a:t>
            </a:r>
          </a:p>
        </p:txBody>
      </p:sp>
      <p:pic>
        <p:nvPicPr>
          <p:cNvPr id="8194" name="Picture 2" descr="Манипуляции в СМИ. Как СМИ манипулируют людьми? - Seen Routine">
            <a:extLst>
              <a:ext uri="{FF2B5EF4-FFF2-40B4-BE49-F238E27FC236}">
                <a16:creationId xmlns:a16="http://schemas.microsoft.com/office/drawing/2014/main" id="{4F1A097A-CAAE-B748-A310-68A89C7FBF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6" y="1307249"/>
            <a:ext cx="5772944" cy="525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4414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11098</TotalTime>
  <Words>2078</Words>
  <Application>Microsoft Macintosh PowerPoint</Application>
  <PresentationFormat>Широкоэкранный</PresentationFormat>
  <Paragraphs>125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9" baseType="lpstr">
      <vt:lpstr>Arial</vt:lpstr>
      <vt:lpstr>Arial Black</vt:lpstr>
      <vt:lpstr>Book Antiqua</vt:lpstr>
      <vt:lpstr>Bookman Old Style</vt:lpstr>
      <vt:lpstr>Calibri</vt:lpstr>
      <vt:lpstr>Calibri Light</vt:lpstr>
      <vt:lpstr>Wingdings</vt:lpstr>
      <vt:lpstr>Тема Office</vt:lpstr>
      <vt:lpstr>Маніпулятивні ефекти в інформаційному просторі та управління інформаційним контентом к. політ. н. Лепська Н.В.</vt:lpstr>
      <vt:lpstr>Презентация PowerPoint</vt:lpstr>
      <vt:lpstr>Презентация PowerPoint</vt:lpstr>
      <vt:lpstr>Маніпулятивні технології ЗМІ </vt:lpstr>
      <vt:lpstr>Презентация PowerPoint</vt:lpstr>
      <vt:lpstr>Презентация PowerPoint</vt:lpstr>
      <vt:lpstr>Презентация PowerPoint</vt:lpstr>
      <vt:lpstr>Презентация PowerPoint</vt:lpstr>
      <vt:lpstr>МАНІПУЛЯТИВНІ ЕФЕКТИ</vt:lpstr>
      <vt:lpstr>1. Ефект Мандели  - це помилкові спогади про події, яких не було, при цьому люди відчувають сильні переживання і можуть відтворити всі деталі </vt:lpstr>
      <vt:lpstr>Презентация PowerPoint</vt:lpstr>
      <vt:lpstr>х/ф Ефект Мандели (2019)</vt:lpstr>
      <vt:lpstr>Микита Хрущов на засіданні ООН 1960 року.  Пізніше до фотографії «прифотошопили» черевики</vt:lpstr>
      <vt:lpstr>Чому це відбувається?</vt:lpstr>
      <vt:lpstr>Презентация PowerPoint</vt:lpstr>
      <vt:lpstr>Презентация PowerPoint</vt:lpstr>
      <vt:lpstr>Презентация PowerPoint</vt:lpstr>
      <vt:lpstr>2. Ефект Барбари Стрейзанд </vt:lpstr>
      <vt:lpstr>3. Ефект Фінеаса Барнума</vt:lpstr>
      <vt:lpstr>Презентация PowerPoint</vt:lpstr>
      <vt:lpstr>Презентация PowerPoint</vt:lpstr>
      <vt:lpstr>х/ф «Найвеличніший шоумен»</vt:lpstr>
      <vt:lpstr>Презентация PowerPoint</vt:lpstr>
      <vt:lpstr>Презентация PowerPoint</vt:lpstr>
      <vt:lpstr>Презентация PowerPoint</vt:lpstr>
      <vt:lpstr>«вікна овертона»</vt:lpstr>
      <vt:lpstr>Презентация PowerPoint</vt:lpstr>
      <vt:lpstr>Презентация PowerPoint</vt:lpstr>
      <vt:lpstr>Вікно Овертона – зазвичай трактують як  спеціальну теорію, за допомогою якої можна легко насадити в підсвідомість суспільства абсолютно будь-яку ідею. Досягти її можна, якщо зробити послідовні дії, які складаються з зрозумілих кроків</vt:lpstr>
      <vt:lpstr>Медіанаративи та технології spin у інформаційному просторі</vt:lpstr>
      <vt:lpstr>5 параметрів медіанаративу</vt:lpstr>
      <vt:lpstr>ЕМОЦІЙНІСТЬ (від лат. emoveo – вражаю, хвилюю) </vt:lpstr>
      <vt:lpstr>РАЦІОНАЛЬНІСТЬ (лат. ratio – розум) </vt:lpstr>
      <vt:lpstr>ІРРАЦІОНАЛЬНІСТЬ (лат. irrationalis – нерозумний, нелогічний)</vt:lpstr>
      <vt:lpstr>РЕАЛІСТИЧНІСТЬ (лат. realis –дійсний, речовий)</vt:lpstr>
      <vt:lpstr>СЮРРЕАЛІСТИЧНІСТЬ (фр.  surrealisme –надреалізм)</vt:lpstr>
      <vt:lpstr>Презентация PowerPoint</vt:lpstr>
      <vt:lpstr>Управління інформацією та спін-докторинг</vt:lpstr>
      <vt:lpstr>5 типів використання спіну  (за Д. Уоттсом)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Маніпулятивні ефекти в інформаційному просторі та управління інформаційним контентом к. політ. н. Лепська Н.В.</dc:title>
  <dc:creator>Microsoft Office User</dc:creator>
  <cp:lastModifiedBy>Microsoft Office User</cp:lastModifiedBy>
  <cp:revision>11</cp:revision>
  <dcterms:created xsi:type="dcterms:W3CDTF">2021-12-01T22:46:58Z</dcterms:created>
  <dcterms:modified xsi:type="dcterms:W3CDTF">2023-11-16T20:34:09Z</dcterms:modified>
</cp:coreProperties>
</file>