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Lst>
  <p:sldSz cx="9144000" cy="6858000" type="screen4x3"/>
  <p:notesSz cx="7559675" cy="106918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141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3200" b="0" strike="noStrike" spc="-1">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29"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
        <p:nvSpPr>
          <p:cNvPr id="30"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35" name="PlaceHolder 5"/>
          <p:cNvSpPr>
            <a:spLocks noGrp="1"/>
          </p:cNvSpPr>
          <p:nvPr>
            <p:ph type="body"/>
          </p:nvPr>
        </p:nvSpPr>
        <p:spPr>
          <a:xfrm>
            <a:off x="45720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37" name="PlaceHolder 7"/>
          <p:cNvSpPr>
            <a:spLocks noGrp="1"/>
          </p:cNvSpPr>
          <p:nvPr>
            <p:ph type="body"/>
          </p:nvPr>
        </p:nvSpPr>
        <p:spPr>
          <a:xfrm>
            <a:off x="6022080" y="3682080"/>
            <a:ext cx="2649600" cy="1896840"/>
          </a:xfrm>
          <a:prstGeom prst="rect">
            <a:avLst/>
          </a:prstGeom>
        </p:spPr>
        <p:txBody>
          <a:bodyPr lIns="0" tIns="0" rIns="0" bIns="0">
            <a:normAutofit fontScale="76000"/>
          </a:bodyPr>
          <a:lstStyle/>
          <a:p>
            <a:endParaRPr lang="ru-RU"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41"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43"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45"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4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685800" y="2292480"/>
            <a:ext cx="7771680" cy="53096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5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5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
        <p:nvSpPr>
          <p:cNvPr id="52"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5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5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56"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5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5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60"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62"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3200" b="0" strike="noStrike" spc="-1">
              <a:latin typeface="Arial"/>
            </a:endParaRPr>
          </a:p>
        </p:txBody>
      </p:sp>
      <p:sp>
        <p:nvSpPr>
          <p:cNvPr id="63"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6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6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67"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
        <p:nvSpPr>
          <p:cNvPr id="68"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70" name="PlaceHolder 2"/>
          <p:cNvSpPr>
            <a:spLocks noGrp="1"/>
          </p:cNvSpPr>
          <p:nvPr>
            <p:ph type="body"/>
          </p:nvPr>
        </p:nvSpPr>
        <p:spPr>
          <a:xfrm>
            <a:off x="45720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71" name="PlaceHolder 3"/>
          <p:cNvSpPr>
            <a:spLocks noGrp="1"/>
          </p:cNvSpPr>
          <p:nvPr>
            <p:ph type="body"/>
          </p:nvPr>
        </p:nvSpPr>
        <p:spPr>
          <a:xfrm>
            <a:off x="323964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72" name="PlaceHolder 4"/>
          <p:cNvSpPr>
            <a:spLocks noGrp="1"/>
          </p:cNvSpPr>
          <p:nvPr>
            <p:ph type="body"/>
          </p:nvPr>
        </p:nvSpPr>
        <p:spPr>
          <a:xfrm>
            <a:off x="602208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73" name="PlaceHolder 5"/>
          <p:cNvSpPr>
            <a:spLocks noGrp="1"/>
          </p:cNvSpPr>
          <p:nvPr>
            <p:ph type="body"/>
          </p:nvPr>
        </p:nvSpPr>
        <p:spPr>
          <a:xfrm>
            <a:off x="45720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74" name="PlaceHolder 6"/>
          <p:cNvSpPr>
            <a:spLocks noGrp="1"/>
          </p:cNvSpPr>
          <p:nvPr>
            <p:ph type="body"/>
          </p:nvPr>
        </p:nvSpPr>
        <p:spPr>
          <a:xfrm>
            <a:off x="323964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75" name="PlaceHolder 7"/>
          <p:cNvSpPr>
            <a:spLocks noGrp="1"/>
          </p:cNvSpPr>
          <p:nvPr>
            <p:ph type="body"/>
          </p:nvPr>
        </p:nvSpPr>
        <p:spPr>
          <a:xfrm>
            <a:off x="6022080" y="3682080"/>
            <a:ext cx="2649600" cy="1896840"/>
          </a:xfrm>
          <a:prstGeom prst="rect">
            <a:avLst/>
          </a:prstGeom>
        </p:spPr>
        <p:txBody>
          <a:bodyPr lIns="0" tIns="0" rIns="0" bIns="0">
            <a:normAutofit fontScale="76000"/>
          </a:bodyPr>
          <a:lstStyle/>
          <a:p>
            <a:endParaRPr lang="ru-RU"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79"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81"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83"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84"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685800" y="2292480"/>
            <a:ext cx="7771680" cy="53096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8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89"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
        <p:nvSpPr>
          <p:cNvPr id="90"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92"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9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94"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9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9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98"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00"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3200" b="0" strike="noStrike" spc="-1">
              <a:latin typeface="Arial"/>
            </a:endParaRPr>
          </a:p>
        </p:txBody>
      </p:sp>
      <p:sp>
        <p:nvSpPr>
          <p:cNvPr id="101"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0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10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105"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
        <p:nvSpPr>
          <p:cNvPr id="106"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08" name="PlaceHolder 2"/>
          <p:cNvSpPr>
            <a:spLocks noGrp="1"/>
          </p:cNvSpPr>
          <p:nvPr>
            <p:ph type="body"/>
          </p:nvPr>
        </p:nvSpPr>
        <p:spPr>
          <a:xfrm>
            <a:off x="45720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09" name="PlaceHolder 3"/>
          <p:cNvSpPr>
            <a:spLocks noGrp="1"/>
          </p:cNvSpPr>
          <p:nvPr>
            <p:ph type="body"/>
          </p:nvPr>
        </p:nvSpPr>
        <p:spPr>
          <a:xfrm>
            <a:off x="323964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10" name="PlaceHolder 4"/>
          <p:cNvSpPr>
            <a:spLocks noGrp="1"/>
          </p:cNvSpPr>
          <p:nvPr>
            <p:ph type="body"/>
          </p:nvPr>
        </p:nvSpPr>
        <p:spPr>
          <a:xfrm>
            <a:off x="602208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11" name="PlaceHolder 5"/>
          <p:cNvSpPr>
            <a:spLocks noGrp="1"/>
          </p:cNvSpPr>
          <p:nvPr>
            <p:ph type="body"/>
          </p:nvPr>
        </p:nvSpPr>
        <p:spPr>
          <a:xfrm>
            <a:off x="45720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12" name="PlaceHolder 6"/>
          <p:cNvSpPr>
            <a:spLocks noGrp="1"/>
          </p:cNvSpPr>
          <p:nvPr>
            <p:ph type="body"/>
          </p:nvPr>
        </p:nvSpPr>
        <p:spPr>
          <a:xfrm>
            <a:off x="323964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13" name="PlaceHolder 7"/>
          <p:cNvSpPr>
            <a:spLocks noGrp="1"/>
          </p:cNvSpPr>
          <p:nvPr>
            <p:ph type="body"/>
          </p:nvPr>
        </p:nvSpPr>
        <p:spPr>
          <a:xfrm>
            <a:off x="6022080" y="3682080"/>
            <a:ext cx="2649600" cy="1896840"/>
          </a:xfrm>
          <a:prstGeom prst="rect">
            <a:avLst/>
          </a:prstGeom>
        </p:spPr>
        <p:txBody>
          <a:bodyPr lIns="0" tIns="0" rIns="0" bIns="0">
            <a:normAutofit fontScale="76000"/>
          </a:bodyPr>
          <a:lstStyle/>
          <a:p>
            <a:endParaRPr lang="ru-RU"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7"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18"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20"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22"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12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4"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5" name="PlaceHolder 1"/>
          <p:cNvSpPr>
            <a:spLocks noGrp="1"/>
          </p:cNvSpPr>
          <p:nvPr>
            <p:ph type="subTitle"/>
          </p:nvPr>
        </p:nvSpPr>
        <p:spPr>
          <a:xfrm>
            <a:off x="685800" y="2292480"/>
            <a:ext cx="7771680" cy="53096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2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12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
        <p:nvSpPr>
          <p:cNvPr id="129"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31"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13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133"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3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13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137"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39"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3200" b="0" strike="noStrike" spc="-1">
              <a:latin typeface="Arial"/>
            </a:endParaRPr>
          </a:p>
        </p:txBody>
      </p:sp>
      <p:sp>
        <p:nvSpPr>
          <p:cNvPr id="140"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4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14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144"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
        <p:nvSpPr>
          <p:cNvPr id="145"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47" name="PlaceHolder 2"/>
          <p:cNvSpPr>
            <a:spLocks noGrp="1"/>
          </p:cNvSpPr>
          <p:nvPr>
            <p:ph type="body"/>
          </p:nvPr>
        </p:nvSpPr>
        <p:spPr>
          <a:xfrm>
            <a:off x="45720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48" name="PlaceHolder 3"/>
          <p:cNvSpPr>
            <a:spLocks noGrp="1"/>
          </p:cNvSpPr>
          <p:nvPr>
            <p:ph type="body"/>
          </p:nvPr>
        </p:nvSpPr>
        <p:spPr>
          <a:xfrm>
            <a:off x="323964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49" name="PlaceHolder 4"/>
          <p:cNvSpPr>
            <a:spLocks noGrp="1"/>
          </p:cNvSpPr>
          <p:nvPr>
            <p:ph type="body"/>
          </p:nvPr>
        </p:nvSpPr>
        <p:spPr>
          <a:xfrm>
            <a:off x="602208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50" name="PlaceHolder 5"/>
          <p:cNvSpPr>
            <a:spLocks noGrp="1"/>
          </p:cNvSpPr>
          <p:nvPr>
            <p:ph type="body"/>
          </p:nvPr>
        </p:nvSpPr>
        <p:spPr>
          <a:xfrm>
            <a:off x="45720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51" name="PlaceHolder 6"/>
          <p:cNvSpPr>
            <a:spLocks noGrp="1"/>
          </p:cNvSpPr>
          <p:nvPr>
            <p:ph type="body"/>
          </p:nvPr>
        </p:nvSpPr>
        <p:spPr>
          <a:xfrm>
            <a:off x="323964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52" name="PlaceHolder 7"/>
          <p:cNvSpPr>
            <a:spLocks noGrp="1"/>
          </p:cNvSpPr>
          <p:nvPr>
            <p:ph type="body"/>
          </p:nvPr>
        </p:nvSpPr>
        <p:spPr>
          <a:xfrm>
            <a:off x="6022080" y="3682080"/>
            <a:ext cx="2649600" cy="1896840"/>
          </a:xfrm>
          <a:prstGeom prst="rect">
            <a:avLst/>
          </a:prstGeom>
        </p:spPr>
        <p:txBody>
          <a:bodyPr lIns="0" tIns="0" rIns="0" bIns="0">
            <a:normAutofit fontScale="76000"/>
          </a:bodyPr>
          <a:lstStyle/>
          <a:p>
            <a:endParaRPr lang="ru-RU"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85800" y="2292480"/>
            <a:ext cx="7771680" cy="53096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1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
        <p:nvSpPr>
          <p:cNvPr id="14"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85800" y="2292480"/>
            <a:ext cx="7771680" cy="1145160"/>
          </a:xfrm>
          <a:prstGeom prst="rect">
            <a:avLst/>
          </a:prstGeom>
        </p:spPr>
        <p:txBody>
          <a:bodyPr lIns="0" tIns="0" rIns="0" bIns="0" anchor="ctr">
            <a:spAutoFit/>
          </a:bodyPr>
          <a:lstStyle/>
          <a:p>
            <a:r>
              <a:rPr lang="ru-RU" sz="1800" b="0" strike="noStrike" spc="-1">
                <a:latin typeface="Arial"/>
              </a:rPr>
              <a:t>Для правки текста заглавия щёлкните мышью</a:t>
            </a:r>
          </a:p>
        </p:txBody>
      </p:sp>
      <p:sp>
        <p:nvSpPr>
          <p:cNvPr id="3"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ru-RU" sz="4400" b="0" strike="noStrike" spc="-1">
                <a:latin typeface="Arial"/>
              </a:rPr>
              <a:t>Для правки текста заглавия щёлкните мышью</a:t>
            </a:r>
          </a:p>
        </p:txBody>
      </p:sp>
      <p:sp>
        <p:nvSpPr>
          <p:cNvPr id="39"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ru-RU" sz="4400" b="0" strike="noStrike" spc="-1">
                <a:latin typeface="Arial"/>
              </a:rPr>
              <a:t>Для правки текста заглавия щёлкните мышью</a:t>
            </a:r>
          </a:p>
        </p:txBody>
      </p:sp>
      <p:sp>
        <p:nvSpPr>
          <p:cNvPr id="77"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685800" y="2292480"/>
            <a:ext cx="7771680" cy="1145160"/>
          </a:xfrm>
          <a:prstGeom prst="rect">
            <a:avLst/>
          </a:prstGeom>
        </p:spPr>
        <p:txBody>
          <a:bodyPr lIns="0" tIns="0" rIns="0" bIns="0" anchor="ctr">
            <a:spAutoFit/>
          </a:bodyPr>
          <a:lstStyle/>
          <a:p>
            <a:r>
              <a:rPr lang="ru-RU" sz="1800" b="0" strike="noStrike" spc="-1">
                <a:latin typeface="Arial"/>
              </a:rPr>
              <a:t>Для правки текста заглавия щёлкните мышью</a:t>
            </a:r>
          </a:p>
        </p:txBody>
      </p:sp>
      <p:sp>
        <p:nvSpPr>
          <p:cNvPr id="115" name="PlaceHolder 2"/>
          <p:cNvSpPr>
            <a:spLocks noGrp="1"/>
          </p:cNvSpPr>
          <p:nvPr>
            <p:ph type="body"/>
          </p:nvPr>
        </p:nvSpPr>
        <p:spPr>
          <a:xfrm>
            <a:off x="457200" y="1604520"/>
            <a:ext cx="4015440" cy="3976920"/>
          </a:xfrm>
          <a:prstGeom prst="rect">
            <a:avLst/>
          </a:prstGeom>
        </p:spPr>
        <p:txBody>
          <a:bodyPr lIns="0" tIns="0" rIns="0" bIns="0">
            <a:normAutofit fontScale="81000"/>
          </a:bodyPr>
          <a:lstStyle/>
          <a:p>
            <a:pPr marL="432000" indent="-324000">
              <a:spcBef>
                <a:spcPts val="1417"/>
              </a:spcBef>
              <a:buClr>
                <a:srgbClr val="000000"/>
              </a:buClr>
              <a:buSzPct val="45000"/>
              <a:buFont typeface="Wingdings" charset="2"/>
              <a:buChar char=""/>
            </a:pPr>
            <a:r>
              <a:rPr lang="ru-RU" sz="18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18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18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1800" b="0" strike="noStrike" spc="-1">
                <a:latin typeface="Arial"/>
              </a:rPr>
              <a:t>Седьмой уровень структуры</a:t>
            </a:r>
          </a:p>
        </p:txBody>
      </p:sp>
      <p:sp>
        <p:nvSpPr>
          <p:cNvPr id="116" name="PlaceHolder 3"/>
          <p:cNvSpPr>
            <a:spLocks noGrp="1"/>
          </p:cNvSpPr>
          <p:nvPr>
            <p:ph type="body"/>
          </p:nvPr>
        </p:nvSpPr>
        <p:spPr>
          <a:xfrm>
            <a:off x="4674240" y="1604520"/>
            <a:ext cx="4015440" cy="3976920"/>
          </a:xfrm>
          <a:prstGeom prst="rect">
            <a:avLst/>
          </a:prstGeom>
        </p:spPr>
        <p:txBody>
          <a:bodyPr lIns="0" tIns="0" rIns="0" bIns="0">
            <a:normAutofit fontScale="81000"/>
          </a:bodyPr>
          <a:lstStyle/>
          <a:p>
            <a:pPr marL="432000" indent="-324000">
              <a:spcBef>
                <a:spcPts val="1417"/>
              </a:spcBef>
              <a:buClr>
                <a:srgbClr val="000000"/>
              </a:buClr>
              <a:buSzPct val="45000"/>
              <a:buFont typeface="Wingdings" charset="2"/>
              <a:buChar char=""/>
            </a:pPr>
            <a:r>
              <a:rPr lang="ru-RU" sz="18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18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18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18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0.xml"/></Relationships>
</file>

<file path=ppt/slides/_rels/slide4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0.xml"/></Relationships>
</file>

<file path=ppt/slides/_rels/slide4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0.xml"/></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0.xml"/></Relationships>
</file>

<file path=ppt/slides/_rels/slide5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6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5.xml"/></Relationships>
</file>

<file path=ppt/slides/_rels/slide6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5.xml"/></Relationships>
</file>

<file path=ppt/slides/_rels/slide6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2" Type="http://schemas.openxmlformats.org/officeDocument/2006/relationships/hyperlink" Target="https://www.youtube.com/watch?v=l9o0Q5MlxRY" TargetMode="Externa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CustomShape 1"/>
          <p:cNvSpPr/>
          <p:nvPr/>
        </p:nvSpPr>
        <p:spPr>
          <a:xfrm>
            <a:off x="0" y="53280"/>
            <a:ext cx="9083198" cy="1071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85000" lnSpcReduction="20000"/>
          </a:bodyPr>
          <a:lstStyle/>
          <a:p>
            <a:pPr algn="ctr">
              <a:lnSpc>
                <a:spcPct val="100000"/>
              </a:lnSpc>
            </a:pPr>
            <a:r>
              <a:rPr lang="ru-RU" sz="4400" b="1" strike="noStrike" spc="-1" dirty="0">
                <a:solidFill>
                  <a:srgbClr val="0070C0"/>
                </a:solidFill>
                <a:latin typeface="Calibri"/>
              </a:rPr>
              <a:t>ОСНОВИ МЕДИЧНИХ </a:t>
            </a:r>
            <a:r>
              <a:rPr lang="ru-RU" sz="4400" b="1" strike="noStrike" spc="-1" dirty="0" smtClean="0">
                <a:solidFill>
                  <a:srgbClr val="0070C0"/>
                </a:solidFill>
                <a:latin typeface="Calibri"/>
              </a:rPr>
              <a:t>ЗНАНЬ ТА </a:t>
            </a:r>
            <a:r>
              <a:rPr lang="uk-UA" sz="4400" b="1" strike="noStrike" spc="-1" dirty="0" smtClean="0">
                <a:solidFill>
                  <a:srgbClr val="0070C0"/>
                </a:solidFill>
                <a:latin typeface="Calibri"/>
              </a:rPr>
              <a:t>МЕДИЦИНИ КАТАСТРОФ</a:t>
            </a:r>
            <a:endParaRPr lang="ru-RU" sz="4400" b="0" strike="noStrike" spc="-1" dirty="0">
              <a:latin typeface="Arial"/>
            </a:endParaRPr>
          </a:p>
        </p:txBody>
      </p:sp>
      <p:sp>
        <p:nvSpPr>
          <p:cNvPr id="154" name="CustomShape 2"/>
          <p:cNvSpPr/>
          <p:nvPr/>
        </p:nvSpPr>
        <p:spPr>
          <a:xfrm>
            <a:off x="1714320" y="1062540"/>
            <a:ext cx="7143120" cy="1785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2500"/>
          </a:bodyPr>
          <a:lstStyle/>
          <a:p>
            <a:pPr algn="ctr">
              <a:lnSpc>
                <a:spcPct val="90000"/>
              </a:lnSpc>
              <a:spcBef>
                <a:spcPts val="780"/>
              </a:spcBef>
            </a:pPr>
            <a:r>
              <a:rPr lang="ru-RU" sz="2400" b="1" strike="noStrike" spc="-1" dirty="0">
                <a:solidFill>
                  <a:srgbClr val="8B8B8B"/>
                </a:solidFill>
                <a:latin typeface="Calibri"/>
              </a:rPr>
              <a:t> </a:t>
            </a:r>
            <a:r>
              <a:rPr lang="ru-RU" sz="3900" b="1" strike="noStrike" spc="-1" dirty="0" err="1">
                <a:solidFill>
                  <a:srgbClr val="FF0000"/>
                </a:solidFill>
                <a:latin typeface="Calibri"/>
              </a:rPr>
              <a:t>Лекція</a:t>
            </a:r>
            <a:r>
              <a:rPr lang="ru-RU" sz="3900" b="1" strike="noStrike" spc="-1" dirty="0">
                <a:solidFill>
                  <a:srgbClr val="FF0000"/>
                </a:solidFill>
                <a:latin typeface="Calibri"/>
              </a:rPr>
              <a:t> № </a:t>
            </a:r>
            <a:r>
              <a:rPr lang="en-US" sz="3900" b="1" spc="-1" dirty="0">
                <a:solidFill>
                  <a:srgbClr val="FF0000"/>
                </a:solidFill>
                <a:latin typeface="Calibri"/>
              </a:rPr>
              <a:t>6</a:t>
            </a:r>
            <a:r>
              <a:rPr lang="ru-RU" sz="3900" b="1" strike="noStrike" spc="-1" dirty="0" smtClean="0">
                <a:solidFill>
                  <a:srgbClr val="FF0000"/>
                </a:solidFill>
                <a:latin typeface="Calibri"/>
              </a:rPr>
              <a:t>.</a:t>
            </a:r>
            <a:endParaRPr lang="ru-RU" sz="3900" b="0" strike="noStrike" spc="-1" dirty="0">
              <a:latin typeface="Arial"/>
            </a:endParaRPr>
          </a:p>
          <a:p>
            <a:pPr algn="ctr">
              <a:lnSpc>
                <a:spcPct val="90000"/>
              </a:lnSpc>
              <a:spcBef>
                <a:spcPts val="1420"/>
              </a:spcBef>
            </a:pPr>
            <a:r>
              <a:rPr lang="ru-RU" sz="7100" b="1" strike="noStrike" spc="-1" dirty="0" smtClean="0">
                <a:solidFill>
                  <a:srgbClr val="FF0000"/>
                </a:solidFill>
                <a:latin typeface="Calibri"/>
              </a:rPr>
              <a:t>Тема 5. </a:t>
            </a:r>
            <a:r>
              <a:rPr lang="ru-RU" sz="7100" b="1" strike="noStrike" spc="-1" dirty="0" err="1" smtClean="0">
                <a:solidFill>
                  <a:srgbClr val="FF0000"/>
                </a:solidFill>
                <a:latin typeface="Calibri"/>
              </a:rPr>
              <a:t>Десмургія</a:t>
            </a:r>
            <a:endParaRPr lang="ru-RU" sz="7100" b="0" strike="noStrike" spc="-1" dirty="0">
              <a:latin typeface="Arial"/>
            </a:endParaRPr>
          </a:p>
        </p:txBody>
      </p:sp>
      <p:sp>
        <p:nvSpPr>
          <p:cNvPr id="155" name="CustomShape 3"/>
          <p:cNvSpPr/>
          <p:nvPr/>
        </p:nvSpPr>
        <p:spPr>
          <a:xfrm>
            <a:off x="173160" y="-144360"/>
            <a:ext cx="304200" cy="304200"/>
          </a:xfrm>
          <a:prstGeom prst="rect">
            <a:avLst/>
          </a:prstGeom>
          <a:noFill/>
          <a:ln w="9360">
            <a:noFill/>
          </a:ln>
        </p:spPr>
        <p:style>
          <a:lnRef idx="0">
            <a:scrgbClr r="0" g="0" b="0"/>
          </a:lnRef>
          <a:fillRef idx="0">
            <a:scrgbClr r="0" g="0" b="0"/>
          </a:fillRef>
          <a:effectRef idx="0">
            <a:scrgbClr r="0" g="0" b="0"/>
          </a:effectRef>
          <a:fontRef idx="minor"/>
        </p:style>
      </p:sp>
      <p:sp>
        <p:nvSpPr>
          <p:cNvPr id="156" name="CustomShape 4"/>
          <p:cNvSpPr/>
          <p:nvPr/>
        </p:nvSpPr>
        <p:spPr>
          <a:xfrm>
            <a:off x="155520" y="-144360"/>
            <a:ext cx="304200" cy="304200"/>
          </a:xfrm>
          <a:prstGeom prst="rect">
            <a:avLst/>
          </a:prstGeom>
          <a:noFill/>
          <a:ln>
            <a:noFill/>
          </a:ln>
        </p:spPr>
        <p:style>
          <a:lnRef idx="0">
            <a:scrgbClr r="0" g="0" b="0"/>
          </a:lnRef>
          <a:fillRef idx="0">
            <a:scrgbClr r="0" g="0" b="0"/>
          </a:fillRef>
          <a:effectRef idx="0">
            <a:scrgbClr r="0" g="0" b="0"/>
          </a:effectRef>
          <a:fontRef idx="minor"/>
        </p:style>
      </p:sp>
      <p:pic>
        <p:nvPicPr>
          <p:cNvPr id="157" name="Picture 2"/>
          <p:cNvPicPr/>
          <p:nvPr/>
        </p:nvPicPr>
        <p:blipFill>
          <a:blip r:embed="rId2"/>
          <a:stretch/>
        </p:blipFill>
        <p:spPr>
          <a:xfrm>
            <a:off x="285840" y="857160"/>
            <a:ext cx="1578600" cy="1742400"/>
          </a:xfrm>
          <a:prstGeom prst="rect">
            <a:avLst/>
          </a:prstGeom>
          <a:ln>
            <a:noFill/>
          </a:ln>
        </p:spPr>
      </p:pic>
      <p:sp>
        <p:nvSpPr>
          <p:cNvPr id="158" name="CustomShape 5"/>
          <p:cNvSpPr/>
          <p:nvPr/>
        </p:nvSpPr>
        <p:spPr>
          <a:xfrm>
            <a:off x="155520" y="-144360"/>
            <a:ext cx="304200" cy="304200"/>
          </a:xfrm>
          <a:prstGeom prst="rect">
            <a:avLst/>
          </a:prstGeom>
          <a:noFill/>
          <a:ln>
            <a:noFill/>
          </a:ln>
        </p:spPr>
        <p:style>
          <a:lnRef idx="0">
            <a:scrgbClr r="0" g="0" b="0"/>
          </a:lnRef>
          <a:fillRef idx="0">
            <a:scrgbClr r="0" g="0" b="0"/>
          </a:fillRef>
          <a:effectRef idx="0">
            <a:scrgbClr r="0" g="0" b="0"/>
          </a:effectRef>
          <a:fontRef idx="minor"/>
        </p:style>
      </p:sp>
      <p:sp>
        <p:nvSpPr>
          <p:cNvPr id="159" name="CustomShape 6"/>
          <p:cNvSpPr/>
          <p:nvPr/>
        </p:nvSpPr>
        <p:spPr>
          <a:xfrm>
            <a:off x="155520" y="-144360"/>
            <a:ext cx="304200" cy="304200"/>
          </a:xfrm>
          <a:prstGeom prst="rect">
            <a:avLst/>
          </a:prstGeom>
          <a:noFill/>
          <a:ln>
            <a:noFill/>
          </a:ln>
        </p:spPr>
        <p:style>
          <a:lnRef idx="0">
            <a:scrgbClr r="0" g="0" b="0"/>
          </a:lnRef>
          <a:fillRef idx="0">
            <a:scrgbClr r="0" g="0" b="0"/>
          </a:fillRef>
          <a:effectRef idx="0">
            <a:scrgbClr r="0" g="0" b="0"/>
          </a:effectRef>
          <a:fontRef idx="minor"/>
        </p:style>
      </p:sp>
      <p:pic>
        <p:nvPicPr>
          <p:cNvPr id="160" name="Picture 8"/>
          <p:cNvPicPr/>
          <p:nvPr/>
        </p:nvPicPr>
        <p:blipFill>
          <a:blip r:embed="rId3"/>
          <a:stretch/>
        </p:blipFill>
        <p:spPr>
          <a:xfrm>
            <a:off x="0" y="4908240"/>
            <a:ext cx="5571360" cy="1949040"/>
          </a:xfrm>
          <a:prstGeom prst="rect">
            <a:avLst/>
          </a:prstGeom>
          <a:ln>
            <a:noFill/>
          </a:ln>
        </p:spPr>
      </p:pic>
      <p:pic>
        <p:nvPicPr>
          <p:cNvPr id="161" name="Picture 10"/>
          <p:cNvPicPr/>
          <p:nvPr/>
        </p:nvPicPr>
        <p:blipFill>
          <a:blip r:embed="rId4"/>
          <a:stretch/>
        </p:blipFill>
        <p:spPr>
          <a:xfrm>
            <a:off x="214380" y="2948627"/>
            <a:ext cx="3999960" cy="2056680"/>
          </a:xfrm>
          <a:prstGeom prst="rect">
            <a:avLst/>
          </a:prstGeom>
          <a:ln>
            <a:noFill/>
          </a:ln>
        </p:spPr>
      </p:pic>
      <p:pic>
        <p:nvPicPr>
          <p:cNvPr id="162" name="Picture 12"/>
          <p:cNvPicPr/>
          <p:nvPr/>
        </p:nvPicPr>
        <p:blipFill>
          <a:blip r:embed="rId5"/>
          <a:stretch/>
        </p:blipFill>
        <p:spPr>
          <a:xfrm>
            <a:off x="6215040" y="4929120"/>
            <a:ext cx="2642400" cy="1702800"/>
          </a:xfrm>
          <a:prstGeom prst="rect">
            <a:avLst/>
          </a:prstGeom>
          <a:ln>
            <a:noFill/>
          </a:ln>
        </p:spPr>
      </p:pic>
      <p:pic>
        <p:nvPicPr>
          <p:cNvPr id="163" name="Picture 14"/>
          <p:cNvPicPr/>
          <p:nvPr/>
        </p:nvPicPr>
        <p:blipFill>
          <a:blip r:embed="rId6"/>
          <a:stretch/>
        </p:blipFill>
        <p:spPr>
          <a:xfrm>
            <a:off x="7239600" y="2807130"/>
            <a:ext cx="1904400" cy="2152080"/>
          </a:xfrm>
          <a:prstGeom prst="rect">
            <a:avLst/>
          </a:prstGeom>
          <a:ln>
            <a:noFill/>
          </a:ln>
        </p:spPr>
      </p:pic>
      <p:pic>
        <p:nvPicPr>
          <p:cNvPr id="164" name="Picture 16"/>
          <p:cNvPicPr/>
          <p:nvPr/>
        </p:nvPicPr>
        <p:blipFill>
          <a:blip r:embed="rId7"/>
          <a:stretch/>
        </p:blipFill>
        <p:spPr>
          <a:xfrm>
            <a:off x="4500720" y="2749595"/>
            <a:ext cx="2356560" cy="23565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CustomShape 1"/>
          <p:cNvSpPr/>
          <p:nvPr/>
        </p:nvSpPr>
        <p:spPr>
          <a:xfrm>
            <a:off x="142920" y="214200"/>
            <a:ext cx="8786160" cy="6643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360" algn="just">
              <a:lnSpc>
                <a:spcPct val="80000"/>
              </a:lnSpc>
            </a:pPr>
            <a:r>
              <a:rPr lang="ru-RU" sz="2000" b="1" i="1" strike="noStrike" spc="-1">
                <a:solidFill>
                  <a:srgbClr val="7030A0"/>
                </a:solidFill>
                <a:latin typeface="Calibri"/>
              </a:rPr>
              <a:t>Еластичні бинти </a:t>
            </a:r>
            <a:r>
              <a:rPr lang="ru-RU" sz="2000" b="1" strike="noStrike" spc="-1">
                <a:solidFill>
                  <a:srgbClr val="000000"/>
                </a:solidFill>
                <a:latin typeface="Calibri"/>
              </a:rPr>
              <a:t>виготовляються з суворої бавовняної пряжі, зітканою за полотняним типом плетіння, в основу якої вплетені гумові нитки, що різко підвищують еластичність бинта. Еластичні бинти не стерилізуються і використовуються для нежорсткого стягування м’яких тканин. </a:t>
            </a:r>
            <a:endParaRPr lang="ru-RU" sz="2000" b="0" strike="noStrike" spc="-1">
              <a:latin typeface="Arial"/>
            </a:endParaRPr>
          </a:p>
          <a:p>
            <a:pPr marL="343080" indent="-342360" algn="just">
              <a:lnSpc>
                <a:spcPct val="80000"/>
              </a:lnSpc>
            </a:pPr>
            <a:r>
              <a:rPr lang="ru-RU" sz="2000" b="1" i="1" strike="noStrike" spc="-1">
                <a:solidFill>
                  <a:srgbClr val="7030A0"/>
                </a:solidFill>
                <a:latin typeface="Calibri"/>
              </a:rPr>
              <a:t>Трубчасті бинти </a:t>
            </a:r>
            <a:r>
              <a:rPr lang="ru-RU" sz="2000" b="1" strike="noStrike" spc="-1">
                <a:solidFill>
                  <a:srgbClr val="000000"/>
                </a:solidFill>
                <a:latin typeface="Calibri"/>
              </a:rPr>
              <a:t>являють собою безшовну трубку з гідрофільного матеріалу, еластичність якої забезпечується за рахунок трикотажного типу плетіння. Бинти мають різний діаметр для застосування на різних частинах тіла. </a:t>
            </a:r>
            <a:endParaRPr lang="ru-RU" sz="2000" b="0" strike="noStrike" spc="-1">
              <a:latin typeface="Arial"/>
            </a:endParaRPr>
          </a:p>
          <a:p>
            <a:pPr marL="343080" indent="-342360" algn="just">
              <a:lnSpc>
                <a:spcPct val="80000"/>
              </a:lnSpc>
            </a:pPr>
            <a:r>
              <a:rPr lang="ru-RU" sz="2000" b="1" i="1" strike="noStrike" spc="-1">
                <a:solidFill>
                  <a:srgbClr val="7030A0"/>
                </a:solidFill>
                <a:latin typeface="Calibri"/>
              </a:rPr>
              <a:t>Сітчасті бинти</a:t>
            </a:r>
            <a:r>
              <a:rPr lang="ru-RU" sz="2000" b="1" strike="noStrike" spc="-1">
                <a:solidFill>
                  <a:srgbClr val="000000"/>
                </a:solidFill>
                <a:latin typeface="Calibri"/>
              </a:rPr>
              <a:t> використовуються для фіксації пов’язок на різних частинах тіла. </a:t>
            </a:r>
            <a:endParaRPr lang="ru-RU" sz="2000" b="0" strike="noStrike" spc="-1">
              <a:latin typeface="Arial"/>
            </a:endParaRPr>
          </a:p>
          <a:p>
            <a:pPr marL="343080" indent="-342360" algn="just">
              <a:lnSpc>
                <a:spcPct val="80000"/>
              </a:lnSpc>
            </a:pPr>
            <a:r>
              <a:rPr lang="ru-RU" sz="2000" b="1" strike="noStrike" spc="-1">
                <a:solidFill>
                  <a:srgbClr val="00B050"/>
                </a:solidFill>
                <a:latin typeface="Calibri"/>
              </a:rPr>
              <a:t>За діаметром розрізняють: </a:t>
            </a:r>
            <a:endParaRPr lang="ru-RU" sz="2000" b="0" strike="noStrike" spc="-1">
              <a:latin typeface="Arial"/>
            </a:endParaRPr>
          </a:p>
          <a:p>
            <a:pPr marL="343080" indent="-342360" algn="just">
              <a:lnSpc>
                <a:spcPct val="80000"/>
              </a:lnSpc>
            </a:pPr>
            <a:r>
              <a:rPr lang="ru-RU" sz="2000" b="1" strike="noStrike" spc="-1">
                <a:solidFill>
                  <a:srgbClr val="000000"/>
                </a:solidFill>
                <a:latin typeface="Calibri"/>
              </a:rPr>
              <a:t>– </a:t>
            </a:r>
            <a:r>
              <a:rPr lang="ru-RU" sz="2000" b="1" strike="noStrike" spc="-1">
                <a:solidFill>
                  <a:srgbClr val="FF0000"/>
                </a:solidFill>
                <a:latin typeface="Calibri"/>
              </a:rPr>
              <a:t>бинт № 1 </a:t>
            </a:r>
            <a:r>
              <a:rPr lang="ru-RU" sz="2000" b="1" strike="noStrike" spc="-1">
                <a:solidFill>
                  <a:srgbClr val="000000"/>
                </a:solidFill>
                <a:latin typeface="Calibri"/>
              </a:rPr>
              <a:t>– для пальців кисті у дорослих; кисті і стопи у дітей;  </a:t>
            </a:r>
            <a:endParaRPr lang="ru-RU" sz="2000" b="0" strike="noStrike" spc="-1">
              <a:latin typeface="Arial"/>
            </a:endParaRPr>
          </a:p>
          <a:p>
            <a:pPr marL="343080" indent="-342360" algn="just">
              <a:lnSpc>
                <a:spcPct val="80000"/>
              </a:lnSpc>
            </a:pPr>
            <a:r>
              <a:rPr lang="ru-RU" sz="2000" b="1" strike="noStrike" spc="-1">
                <a:solidFill>
                  <a:srgbClr val="000000"/>
                </a:solidFill>
                <a:latin typeface="Calibri"/>
              </a:rPr>
              <a:t>– </a:t>
            </a:r>
            <a:r>
              <a:rPr lang="ru-RU" sz="2000" b="1" strike="noStrike" spc="-1">
                <a:solidFill>
                  <a:srgbClr val="FF0000"/>
                </a:solidFill>
                <a:latin typeface="Calibri"/>
              </a:rPr>
              <a:t>бинт № 2 </a:t>
            </a:r>
            <a:r>
              <a:rPr lang="ru-RU" sz="2000" b="1" strike="noStrike" spc="-1">
                <a:solidFill>
                  <a:srgbClr val="000000"/>
                </a:solidFill>
                <a:latin typeface="Calibri"/>
              </a:rPr>
              <a:t>– для кисті, передпліччя, стопи, ліктьового, променево-зап’ястного, гомілковостопного суглобів у дорослих; плеча, гомілки, колінного суглоба у дітей;  </a:t>
            </a:r>
            <a:endParaRPr lang="ru-RU" sz="2000" b="0" strike="noStrike" spc="-1">
              <a:latin typeface="Arial"/>
            </a:endParaRPr>
          </a:p>
          <a:p>
            <a:pPr marL="343080" indent="-342360" algn="just">
              <a:lnSpc>
                <a:spcPct val="80000"/>
              </a:lnSpc>
            </a:pPr>
            <a:r>
              <a:rPr lang="ru-RU" sz="2000" b="1" strike="noStrike" spc="-1">
                <a:solidFill>
                  <a:srgbClr val="000000"/>
                </a:solidFill>
                <a:latin typeface="Calibri"/>
              </a:rPr>
              <a:t>– </a:t>
            </a:r>
            <a:r>
              <a:rPr lang="ru-RU" sz="2000" b="1" strike="noStrike" spc="-1">
                <a:solidFill>
                  <a:srgbClr val="FF0000"/>
                </a:solidFill>
                <a:latin typeface="Calibri"/>
              </a:rPr>
              <a:t>бинт № 3-4 </a:t>
            </a:r>
            <a:r>
              <a:rPr lang="ru-RU" sz="2000" b="1" strike="noStrike" spc="-1">
                <a:solidFill>
                  <a:srgbClr val="000000"/>
                </a:solidFill>
                <a:latin typeface="Calibri"/>
              </a:rPr>
              <a:t>– для передпліччя, плеча, гомілки, колінного суглоба у дорослих; для стегна і голови у дітей;  </a:t>
            </a:r>
            <a:endParaRPr lang="ru-RU" sz="2000" b="0" strike="noStrike" spc="-1">
              <a:latin typeface="Arial"/>
            </a:endParaRPr>
          </a:p>
          <a:p>
            <a:pPr marL="343080" indent="-342360" algn="just">
              <a:lnSpc>
                <a:spcPct val="80000"/>
              </a:lnSpc>
            </a:pPr>
            <a:r>
              <a:rPr lang="ru-RU" sz="2000" b="1" strike="noStrike" spc="-1">
                <a:solidFill>
                  <a:srgbClr val="000000"/>
                </a:solidFill>
                <a:latin typeface="Calibri"/>
              </a:rPr>
              <a:t>– </a:t>
            </a:r>
            <a:r>
              <a:rPr lang="ru-RU" sz="2000" b="1" strike="noStrike" spc="-1">
                <a:solidFill>
                  <a:srgbClr val="FF0000"/>
                </a:solidFill>
                <a:latin typeface="Calibri"/>
              </a:rPr>
              <a:t>бинт № 5-6 </a:t>
            </a:r>
            <a:r>
              <a:rPr lang="ru-RU" sz="2000" b="1" strike="noStrike" spc="-1">
                <a:solidFill>
                  <a:srgbClr val="000000"/>
                </a:solidFill>
                <a:latin typeface="Calibri"/>
              </a:rPr>
              <a:t>– для голови і стегна у дорослих; грудей, живота, таза, промежини у дітей;  </a:t>
            </a:r>
            <a:endParaRPr lang="ru-RU" sz="2000" b="0" strike="noStrike" spc="-1">
              <a:latin typeface="Arial"/>
            </a:endParaRPr>
          </a:p>
          <a:p>
            <a:pPr marL="343080" indent="-342360" algn="just">
              <a:lnSpc>
                <a:spcPct val="80000"/>
              </a:lnSpc>
            </a:pPr>
            <a:r>
              <a:rPr lang="ru-RU" sz="2000" b="1" strike="noStrike" spc="-1">
                <a:solidFill>
                  <a:srgbClr val="000000"/>
                </a:solidFill>
                <a:latin typeface="Calibri"/>
              </a:rPr>
              <a:t>– </a:t>
            </a:r>
            <a:r>
              <a:rPr lang="ru-RU" sz="2000" b="1" strike="noStrike" spc="-1">
                <a:solidFill>
                  <a:srgbClr val="FF0000"/>
                </a:solidFill>
                <a:latin typeface="Calibri"/>
              </a:rPr>
              <a:t>бинт № 7 </a:t>
            </a:r>
            <a:r>
              <a:rPr lang="ru-RU" sz="2000" b="1" strike="noStrike" spc="-1">
                <a:solidFill>
                  <a:srgbClr val="000000"/>
                </a:solidFill>
                <a:latin typeface="Calibri"/>
              </a:rPr>
              <a:t>– для грудей, живота, таза і промежини у дорослих.  </a:t>
            </a:r>
            <a:endParaRPr lang="ru-RU" sz="2000" b="0" strike="noStrike" spc="-1">
              <a:latin typeface="Arial"/>
            </a:endParaRPr>
          </a:p>
          <a:p>
            <a:pPr marL="343080" indent="-342360" algn="just">
              <a:lnSpc>
                <a:spcPct val="80000"/>
              </a:lnSpc>
            </a:pPr>
            <a:r>
              <a:rPr lang="ru-RU" sz="2000" b="1" i="1" strike="noStrike" spc="-1">
                <a:solidFill>
                  <a:srgbClr val="7030A0"/>
                </a:solidFill>
                <a:latin typeface="Calibri"/>
              </a:rPr>
              <a:t>Вата</a:t>
            </a:r>
            <a:r>
              <a:rPr lang="ru-RU" sz="2000" b="1" strike="noStrike" spc="-1">
                <a:solidFill>
                  <a:srgbClr val="000000"/>
                </a:solidFill>
                <a:latin typeface="Calibri"/>
              </a:rPr>
              <a:t> – пухнаста маса волокон, слабко переплетених між собою в різних напрямках. За способом отримання розрізняють </a:t>
            </a:r>
            <a:r>
              <a:rPr lang="ru-RU" sz="2000" b="1" strike="noStrike" spc="-1">
                <a:solidFill>
                  <a:srgbClr val="FF0000"/>
                </a:solidFill>
                <a:latin typeface="Calibri"/>
              </a:rPr>
              <a:t>природну </a:t>
            </a:r>
            <a:r>
              <a:rPr lang="ru-RU" sz="2000" b="1" strike="noStrike" spc="-1">
                <a:solidFill>
                  <a:srgbClr val="000000"/>
                </a:solidFill>
                <a:latin typeface="Calibri"/>
              </a:rPr>
              <a:t>(шерстяну, шовкову, пухову, бавовняну, лляну, конопляну та ін.) і </a:t>
            </a:r>
            <a:r>
              <a:rPr lang="ru-RU" sz="2000" b="1" strike="noStrike" spc="-1">
                <a:solidFill>
                  <a:srgbClr val="FF0000"/>
                </a:solidFill>
                <a:latin typeface="Calibri"/>
              </a:rPr>
              <a:t>штучну</a:t>
            </a:r>
            <a:r>
              <a:rPr lang="ru-RU" sz="2000" b="1" strike="noStrike" spc="-1">
                <a:solidFill>
                  <a:srgbClr val="000000"/>
                </a:solidFill>
                <a:latin typeface="Calibri"/>
              </a:rPr>
              <a:t> вату (целюлозну). </a:t>
            </a:r>
            <a:endParaRPr lang="ru-RU" sz="2000" b="0" strike="noStrike" spc="-1">
              <a:latin typeface="Arial"/>
            </a:endParaRPr>
          </a:p>
          <a:p>
            <a:pPr marL="343080" indent="-342360" algn="just">
              <a:lnSpc>
                <a:spcPct val="80000"/>
              </a:lnSpc>
            </a:pPr>
            <a:r>
              <a:rPr lang="ru-RU" sz="2000" b="1" strike="noStrike" spc="-1">
                <a:solidFill>
                  <a:srgbClr val="000000"/>
                </a:solidFill>
                <a:latin typeface="Calibri"/>
              </a:rPr>
              <a:t>Для невибіленої перев’язочної вати вихідним матеріалом служить бавовняне волокно, яке не знежирюється, тому цю вату в основному використовують для підкладок при гіпсуванні або накладанні шин. </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 name="Picture 2"/>
          <p:cNvPicPr/>
          <p:nvPr/>
        </p:nvPicPr>
        <p:blipFill>
          <a:blip r:embed="rId2"/>
          <a:srcRect l="35150" t="25399" r="35222" b="23839"/>
          <a:stretch/>
        </p:blipFill>
        <p:spPr>
          <a:xfrm>
            <a:off x="0" y="214200"/>
            <a:ext cx="4285440" cy="4214160"/>
          </a:xfrm>
          <a:prstGeom prst="rect">
            <a:avLst/>
          </a:prstGeom>
          <a:ln w="9360">
            <a:noFill/>
          </a:ln>
        </p:spPr>
      </p:pic>
      <p:sp>
        <p:nvSpPr>
          <p:cNvPr id="182" name="CustomShape 1"/>
          <p:cNvSpPr/>
          <p:nvPr/>
        </p:nvSpPr>
        <p:spPr>
          <a:xfrm>
            <a:off x="357120" y="4786200"/>
            <a:ext cx="3714120" cy="118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400" b="1" strike="noStrike" spc="-1">
                <a:solidFill>
                  <a:srgbClr val="000000"/>
                </a:solidFill>
                <a:latin typeface="Calibri"/>
                <a:ea typeface="DejaVu Sans"/>
              </a:rPr>
              <a:t>Рис. </a:t>
            </a:r>
            <a:r>
              <a:rPr lang="ru-RU" sz="2400" b="1" strike="noStrike" spc="-1">
                <a:solidFill>
                  <a:srgbClr val="FF0000"/>
                </a:solidFill>
                <a:latin typeface="Calibri"/>
                <a:ea typeface="DejaVu Sans"/>
              </a:rPr>
              <a:t>Сітчасті бинти</a:t>
            </a:r>
            <a:r>
              <a:rPr lang="ru-RU" sz="2400" b="1" strike="noStrike" spc="-1">
                <a:solidFill>
                  <a:srgbClr val="000000"/>
                </a:solidFill>
                <a:latin typeface="Calibri"/>
                <a:ea typeface="DejaVu Sans"/>
              </a:rPr>
              <a:t> (цифрами позначено діаметр бинта) </a:t>
            </a:r>
            <a:endParaRPr lang="ru-RU" sz="2400" b="0" strike="noStrike" spc="-1">
              <a:latin typeface="Arial"/>
            </a:endParaRPr>
          </a:p>
        </p:txBody>
      </p:sp>
      <p:sp>
        <p:nvSpPr>
          <p:cNvPr id="183" name="CustomShape 2"/>
          <p:cNvSpPr/>
          <p:nvPr/>
        </p:nvSpPr>
        <p:spPr>
          <a:xfrm>
            <a:off x="4286160" y="571320"/>
            <a:ext cx="4642920" cy="5576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400" b="1" i="1" strike="noStrike" spc="-1">
                <a:solidFill>
                  <a:srgbClr val="FF0000"/>
                </a:solidFill>
                <a:latin typeface="Calibri"/>
                <a:ea typeface="DejaVu Sans"/>
              </a:rPr>
              <a:t>Очищена перев’язочна вата </a:t>
            </a:r>
            <a:r>
              <a:rPr lang="ru-RU" sz="2400" b="1" strike="noStrike" spc="-1">
                <a:solidFill>
                  <a:srgbClr val="000000"/>
                </a:solidFill>
                <a:latin typeface="Calibri"/>
                <a:ea typeface="DejaVu Sans"/>
              </a:rPr>
              <a:t>виготовляється з невибіленої шляхом її знежирення, що робить вату гідрофільною, тобто здатною вбирати воду. Очищену перев’язочну вату вибілюють, розчісують, формують в пухкі пучки, які згортають у тугий рулончик і упаковують в обгортковий папір.  </a:t>
            </a:r>
            <a:endParaRPr lang="ru-RU" sz="2400" b="0" strike="noStrike" spc="-1">
              <a:latin typeface="Arial"/>
            </a:endParaRPr>
          </a:p>
          <a:p>
            <a:pPr algn="just">
              <a:lnSpc>
                <a:spcPct val="100000"/>
              </a:lnSpc>
            </a:pPr>
            <a:r>
              <a:rPr lang="ru-RU" sz="2400" b="1" i="1" strike="noStrike" spc="-1">
                <a:solidFill>
                  <a:srgbClr val="FF0000"/>
                </a:solidFill>
                <a:latin typeface="Calibri"/>
                <a:ea typeface="DejaVu Sans"/>
              </a:rPr>
              <a:t>Целюлозна вата </a:t>
            </a:r>
            <a:r>
              <a:rPr lang="ru-RU" sz="2400" b="1" strike="noStrike" spc="-1">
                <a:solidFill>
                  <a:srgbClr val="000000"/>
                </a:solidFill>
                <a:latin typeface="Calibri"/>
                <a:ea typeface="DejaVu Sans"/>
              </a:rPr>
              <a:t>– лігнін, складається з чистої целюлози.; випускається у вигляді складених серветок або смужок, згорнутих у рулон. </a:t>
            </a: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CustomShape 1"/>
          <p:cNvSpPr/>
          <p:nvPr/>
        </p:nvSpPr>
        <p:spPr>
          <a:xfrm>
            <a:off x="285840" y="285840"/>
            <a:ext cx="8500320" cy="3169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i="1" strike="noStrike" spc="-1">
                <a:solidFill>
                  <a:srgbClr val="FF0000"/>
                </a:solidFill>
                <a:latin typeface="Calibri"/>
                <a:ea typeface="DejaVu Sans"/>
              </a:rPr>
              <a:t>Віскозна вата </a:t>
            </a:r>
            <a:r>
              <a:rPr lang="ru-RU" sz="2000" b="1" strike="noStrike" spc="-1">
                <a:solidFill>
                  <a:srgbClr val="000000"/>
                </a:solidFill>
                <a:latin typeface="Calibri"/>
                <a:ea typeface="DejaVu Sans"/>
              </a:rPr>
              <a:t>виготовляється з целюлози шляхом її хімічної обробки. Вона нагадує очищену бавовняну вату, але менш міцна, особливо у вологому вигляді.  Вата виготовлена з інших матеріалів (шовкова, лляна, конопляна та ін.) не знайшла широкого застосування в медицині. </a:t>
            </a:r>
            <a:endParaRPr lang="ru-RU" sz="2000" b="0" strike="noStrike" spc="-1">
              <a:latin typeface="Arial"/>
            </a:endParaRPr>
          </a:p>
          <a:p>
            <a:pPr algn="just">
              <a:lnSpc>
                <a:spcPct val="100000"/>
              </a:lnSpc>
            </a:pPr>
            <a:r>
              <a:rPr lang="ru-RU" sz="2000" b="1" strike="noStrike" spc="-1">
                <a:solidFill>
                  <a:srgbClr val="000000"/>
                </a:solidFill>
                <a:latin typeface="Calibri"/>
                <a:ea typeface="DejaVu Sans"/>
              </a:rPr>
              <a:t>Окрім бинтів і вати, до перев’язувальних засобів також відносять </a:t>
            </a:r>
            <a:r>
              <a:rPr lang="ru-RU" sz="2000" b="1" i="1" strike="noStrike" spc="-1">
                <a:solidFill>
                  <a:srgbClr val="FF0000"/>
                </a:solidFill>
                <a:latin typeface="Calibri"/>
                <a:ea typeface="DejaVu Sans"/>
              </a:rPr>
              <a:t>індивідуальні перев’язувальні пакети першої допомоги</a:t>
            </a:r>
            <a:r>
              <a:rPr lang="ru-RU" sz="2000" b="1" strike="noStrike" spc="-1">
                <a:solidFill>
                  <a:srgbClr val="000000"/>
                </a:solidFill>
                <a:latin typeface="Calibri"/>
                <a:ea typeface="DejaVu Sans"/>
              </a:rPr>
              <a:t>. </a:t>
            </a:r>
            <a:r>
              <a:rPr lang="ru-RU" sz="2400" b="1" i="1" strike="noStrike" spc="-1">
                <a:solidFill>
                  <a:srgbClr val="7030A0"/>
                </a:solidFill>
                <a:latin typeface="Calibri"/>
                <a:ea typeface="DejaVu Sans"/>
              </a:rPr>
              <a:t>Перев’язувальний пакет </a:t>
            </a:r>
            <a:r>
              <a:rPr lang="ru-RU" sz="2000" b="1" strike="noStrike" spc="-1">
                <a:solidFill>
                  <a:srgbClr val="000000"/>
                </a:solidFill>
                <a:latin typeface="Calibri"/>
                <a:ea typeface="DejaVu Sans"/>
              </a:rPr>
              <a:t>– укладена в захисну оболонку стерильна пов’язка, призначена для надання першої медичної допомоги при пораненнях і опіках.  </a:t>
            </a:r>
            <a:endParaRPr lang="ru-RU" sz="2000" b="0" strike="noStrike" spc="-1">
              <a:latin typeface="Arial"/>
            </a:endParaRPr>
          </a:p>
          <a:p>
            <a:pPr>
              <a:lnSpc>
                <a:spcPct val="100000"/>
              </a:lnSpc>
            </a:pPr>
            <a:r>
              <a:rPr lang="ru-RU" sz="1800" b="0" strike="noStrike" spc="-1">
                <a:solidFill>
                  <a:srgbClr val="000000"/>
                </a:solidFill>
                <a:latin typeface="Calibri"/>
                <a:ea typeface="DejaVu Sans"/>
              </a:rPr>
              <a:t> </a:t>
            </a:r>
            <a:endParaRPr lang="ru-RU" sz="1800" b="0" strike="noStrike" spc="-1">
              <a:latin typeface="Arial"/>
            </a:endParaRPr>
          </a:p>
        </p:txBody>
      </p:sp>
      <p:pic>
        <p:nvPicPr>
          <p:cNvPr id="185" name="Picture 2"/>
          <p:cNvPicPr/>
          <p:nvPr/>
        </p:nvPicPr>
        <p:blipFill>
          <a:blip r:embed="rId2"/>
          <a:srcRect l="32953" t="30281" r="33576" b="28720"/>
          <a:stretch/>
        </p:blipFill>
        <p:spPr>
          <a:xfrm>
            <a:off x="285840" y="3357720"/>
            <a:ext cx="4928400" cy="3196440"/>
          </a:xfrm>
          <a:prstGeom prst="rect">
            <a:avLst/>
          </a:prstGeom>
          <a:ln w="9360">
            <a:noFill/>
          </a:ln>
        </p:spPr>
      </p:pic>
      <p:sp>
        <p:nvSpPr>
          <p:cNvPr id="186" name="CustomShape 2"/>
          <p:cNvSpPr/>
          <p:nvPr/>
        </p:nvSpPr>
        <p:spPr>
          <a:xfrm>
            <a:off x="5572080" y="3214800"/>
            <a:ext cx="3357000" cy="3444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a:solidFill>
                  <a:srgbClr val="FF0000"/>
                </a:solidFill>
                <a:latin typeface="Calibri"/>
                <a:ea typeface="DejaVu Sans"/>
              </a:rPr>
              <a:t>Рис. Індивідуальний перев’язувальний пакет (ІПП) першої допомоги: </a:t>
            </a:r>
            <a:endParaRPr lang="ru-RU" sz="2000" b="0" strike="noStrike" spc="-1">
              <a:latin typeface="Arial"/>
            </a:endParaRPr>
          </a:p>
          <a:p>
            <a:pPr marL="216000" indent="-215640" algn="just">
              <a:lnSpc>
                <a:spcPct val="100000"/>
              </a:lnSpc>
              <a:buClr>
                <a:srgbClr val="000000"/>
              </a:buClr>
              <a:buFont typeface="Wingdings" charset="2"/>
              <a:buChar char=""/>
            </a:pPr>
            <a:r>
              <a:rPr lang="ru-RU" sz="2000" b="1" strike="noStrike" spc="-1">
                <a:solidFill>
                  <a:srgbClr val="000000"/>
                </a:solidFill>
                <a:latin typeface="Calibri"/>
                <a:ea typeface="DejaVu Sans"/>
              </a:rPr>
              <a:t>стерильний гідрофільний бинт, який становить основу пов’язки, </a:t>
            </a:r>
            <a:endParaRPr lang="ru-RU" sz="2000" b="0" strike="noStrike" spc="-1">
              <a:latin typeface="Arial"/>
            </a:endParaRPr>
          </a:p>
          <a:p>
            <a:pPr marL="216000" indent="-215640" algn="just">
              <a:lnSpc>
                <a:spcPct val="100000"/>
              </a:lnSpc>
              <a:buClr>
                <a:srgbClr val="000000"/>
              </a:buClr>
              <a:buFont typeface="Wingdings" charset="2"/>
              <a:buChar char=""/>
            </a:pPr>
            <a:r>
              <a:rPr lang="ru-RU" sz="2000" b="1" strike="noStrike" spc="-1">
                <a:solidFill>
                  <a:srgbClr val="000000"/>
                </a:solidFill>
                <a:latin typeface="Calibri"/>
                <a:ea typeface="DejaVu Sans"/>
              </a:rPr>
              <a:t>і дві ватні подушечки: одна пришита до бинта, друга – надіта на бинт, таким чином, що її можна переміщати. </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CustomShape 1"/>
          <p:cNvSpPr/>
          <p:nvPr/>
        </p:nvSpPr>
        <p:spPr>
          <a:xfrm>
            <a:off x="285840" y="214200"/>
            <a:ext cx="8500320" cy="3436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90000"/>
              </a:lnSpc>
            </a:pPr>
            <a:r>
              <a:rPr lang="ru-RU" sz="2400" b="1" i="1" strike="noStrike" spc="-1">
                <a:solidFill>
                  <a:srgbClr val="7030A0"/>
                </a:solidFill>
                <a:latin typeface="Calibri"/>
                <a:ea typeface="DejaVu Sans"/>
              </a:rPr>
              <a:t>Методика використання перев’язувального пакету:  </a:t>
            </a:r>
            <a:endParaRPr lang="ru-RU" sz="2400" b="0" strike="noStrike" spc="-1">
              <a:latin typeface="Arial"/>
            </a:endParaRPr>
          </a:p>
          <a:p>
            <a:pPr marL="216000" indent="-215640" algn="just">
              <a:lnSpc>
                <a:spcPct val="90000"/>
              </a:lnSpc>
              <a:buClr>
                <a:srgbClr val="000000"/>
              </a:buClr>
              <a:buFont typeface="Wingdings" charset="2"/>
              <a:buChar char=""/>
            </a:pPr>
            <a:r>
              <a:rPr lang="ru-RU" sz="2000" b="1" strike="noStrike" spc="-1">
                <a:solidFill>
                  <a:srgbClr val="000000"/>
                </a:solidFill>
                <a:latin typeface="Calibri"/>
                <a:ea typeface="DejaVu Sans"/>
              </a:rPr>
              <a:t>– пакет беруть у ліву руку; потягнув за нитку на верхньому краю пакету, розкривають прогумовану оболонку і дістають пакет з пергаментного паперу;  </a:t>
            </a:r>
            <a:endParaRPr lang="ru-RU" sz="2000" b="0" strike="noStrike" spc="-1">
              <a:latin typeface="Arial"/>
            </a:endParaRPr>
          </a:p>
          <a:p>
            <a:pPr marL="216000" indent="-215640" algn="just">
              <a:lnSpc>
                <a:spcPct val="90000"/>
              </a:lnSpc>
              <a:buClr>
                <a:srgbClr val="000000"/>
              </a:buClr>
              <a:buFont typeface="Wingdings" charset="2"/>
              <a:buChar char=""/>
            </a:pPr>
            <a:r>
              <a:rPr lang="ru-RU" sz="2000" b="1" strike="noStrike" spc="-1">
                <a:solidFill>
                  <a:srgbClr val="000000"/>
                </a:solidFill>
                <a:latin typeface="Calibri"/>
                <a:ea typeface="DejaVu Sans"/>
              </a:rPr>
              <a:t>– розгортають паперову оболонку; у ліву руку обережно беруть стерильну ватно-марлеву подушечку на кінці бинта, в праву руку – згорнутий бинт, при розтяганні бинта звільняється друга подушечка;  </a:t>
            </a:r>
            <a:endParaRPr lang="ru-RU" sz="2000" b="0" strike="noStrike" spc="-1">
              <a:latin typeface="Arial"/>
            </a:endParaRPr>
          </a:p>
          <a:p>
            <a:pPr marL="216000" indent="-215640" algn="just">
              <a:lnSpc>
                <a:spcPct val="90000"/>
              </a:lnSpc>
              <a:buClr>
                <a:srgbClr val="000000"/>
              </a:buClr>
              <a:buFont typeface="Wingdings" charset="2"/>
              <a:buChar char=""/>
            </a:pPr>
            <a:r>
              <a:rPr lang="ru-RU" sz="2000" b="1" strike="noStrike" spc="-1">
                <a:solidFill>
                  <a:srgbClr val="000000"/>
                </a:solidFill>
                <a:latin typeface="Calibri"/>
                <a:ea typeface="DejaVu Sans"/>
              </a:rPr>
              <a:t>– цими подушечками накривають рану, фіксують їх бинтом, кінець якого закріплюють. </a:t>
            </a:r>
            <a:endParaRPr lang="ru-RU" sz="2000" b="0" strike="noStrike" spc="-1">
              <a:latin typeface="Arial"/>
            </a:endParaRPr>
          </a:p>
          <a:p>
            <a:pPr algn="just">
              <a:lnSpc>
                <a:spcPct val="90000"/>
              </a:lnSpc>
            </a:pPr>
            <a:r>
              <a:rPr lang="ru-RU" sz="2000" b="1" i="1" strike="noStrike" spc="-1">
                <a:solidFill>
                  <a:srgbClr val="FF0000"/>
                </a:solidFill>
                <a:latin typeface="Calibri"/>
                <a:ea typeface="DejaVu Sans"/>
              </a:rPr>
              <a:t>Прогумовану оболонку</a:t>
            </a:r>
            <a:r>
              <a:rPr lang="ru-RU" sz="2000" b="1" strike="noStrike" spc="-1">
                <a:solidFill>
                  <a:srgbClr val="000000"/>
                </a:solidFill>
                <a:latin typeface="Calibri"/>
                <a:ea typeface="DejaVu Sans"/>
              </a:rPr>
              <a:t> індивідуального перев’язувального пакету першої допомоги можна використовувати для </a:t>
            </a:r>
            <a:r>
              <a:rPr lang="ru-RU" sz="2000" b="1" strike="noStrike" spc="-1">
                <a:solidFill>
                  <a:srgbClr val="FF0000"/>
                </a:solidFill>
                <a:latin typeface="Calibri"/>
                <a:ea typeface="DejaVu Sans"/>
              </a:rPr>
              <a:t>герметизації проникаючої рани грудної клітки. </a:t>
            </a:r>
            <a:endParaRPr lang="ru-RU" sz="2000" b="0" strike="noStrike" spc="-1">
              <a:latin typeface="Arial"/>
            </a:endParaRPr>
          </a:p>
        </p:txBody>
      </p:sp>
      <p:pic>
        <p:nvPicPr>
          <p:cNvPr id="188" name="Picture 2"/>
          <p:cNvPicPr/>
          <p:nvPr/>
        </p:nvPicPr>
        <p:blipFill>
          <a:blip r:embed="rId2"/>
          <a:srcRect l="30756" t="42982" r="29730" b="27741"/>
          <a:stretch/>
        </p:blipFill>
        <p:spPr>
          <a:xfrm>
            <a:off x="1714320" y="3714840"/>
            <a:ext cx="5571360" cy="2606760"/>
          </a:xfrm>
          <a:prstGeom prst="rect">
            <a:avLst/>
          </a:prstGeom>
          <a:ln w="9360">
            <a:noFill/>
          </a:ln>
        </p:spPr>
      </p:pic>
      <p:sp>
        <p:nvSpPr>
          <p:cNvPr id="189" name="CustomShape 2"/>
          <p:cNvSpPr/>
          <p:nvPr/>
        </p:nvSpPr>
        <p:spPr>
          <a:xfrm>
            <a:off x="500040" y="6215040"/>
            <a:ext cx="8214480" cy="699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000" b="1" strike="noStrike" spc="-1">
                <a:solidFill>
                  <a:srgbClr val="FF0000"/>
                </a:solidFill>
                <a:latin typeface="Calibri"/>
                <a:ea typeface="DejaVu Sans"/>
              </a:rPr>
              <a:t>Рис. Методика використання індивідуального перев’язувального пакету </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CustomShape 1"/>
          <p:cNvSpPr/>
          <p:nvPr/>
        </p:nvSpPr>
        <p:spPr>
          <a:xfrm>
            <a:off x="457200" y="142920"/>
            <a:ext cx="8228880" cy="499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83000" lnSpcReduction="20000"/>
          </a:bodyPr>
          <a:lstStyle/>
          <a:p>
            <a:pPr algn="ctr">
              <a:lnSpc>
                <a:spcPct val="100000"/>
              </a:lnSpc>
            </a:pPr>
            <a:r>
              <a:rPr lang="ru-RU" sz="3600" b="1" strike="noStrike" spc="-1">
                <a:solidFill>
                  <a:srgbClr val="FF0000"/>
                </a:solidFill>
                <a:latin typeface="Calibri"/>
              </a:rPr>
              <a:t>3. Класифікація пов’язок. </a:t>
            </a:r>
            <a:endParaRPr lang="ru-RU" sz="3600" b="0" strike="noStrike" spc="-1">
              <a:latin typeface="Arial"/>
            </a:endParaRPr>
          </a:p>
        </p:txBody>
      </p:sp>
      <p:sp>
        <p:nvSpPr>
          <p:cNvPr id="191" name="CustomShape 2"/>
          <p:cNvSpPr/>
          <p:nvPr/>
        </p:nvSpPr>
        <p:spPr>
          <a:xfrm>
            <a:off x="285840" y="642960"/>
            <a:ext cx="8571960" cy="621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marL="343080" indent="-342360" algn="just">
              <a:lnSpc>
                <a:spcPct val="90000"/>
              </a:lnSpc>
            </a:pPr>
            <a:r>
              <a:rPr lang="ru-RU" sz="2000" b="1" strike="noStrike" spc="-1">
                <a:solidFill>
                  <a:srgbClr val="000000"/>
                </a:solidFill>
                <a:latin typeface="Calibri"/>
              </a:rPr>
              <a:t>Пов’язки класифікуються за різними ознаками.  </a:t>
            </a:r>
            <a:endParaRPr lang="ru-RU" sz="2000" b="0" strike="noStrike" spc="-1">
              <a:latin typeface="Arial"/>
            </a:endParaRPr>
          </a:p>
          <a:p>
            <a:pPr marL="343080" indent="-342360" algn="just">
              <a:lnSpc>
                <a:spcPct val="90000"/>
              </a:lnSpc>
            </a:pPr>
            <a:r>
              <a:rPr lang="ru-RU" sz="2400" b="1" i="1" strike="noStrike" spc="-1">
                <a:solidFill>
                  <a:srgbClr val="7030A0"/>
                </a:solidFill>
                <a:latin typeface="Calibri"/>
              </a:rPr>
              <a:t>За механічними властивостями </a:t>
            </a:r>
            <a:r>
              <a:rPr lang="ru-RU" sz="2400" b="1" strike="noStrike" spc="-1">
                <a:solidFill>
                  <a:srgbClr val="000000"/>
                </a:solidFill>
                <a:latin typeface="Calibri"/>
              </a:rPr>
              <a:t>пов’язки поділяють на три групи: м’які, тверді та пов’язки, що твердіють.</a:t>
            </a:r>
            <a:endParaRPr lang="ru-RU" sz="2400" b="0" strike="noStrike" spc="-1">
              <a:latin typeface="Arial"/>
            </a:endParaRPr>
          </a:p>
          <a:p>
            <a:pPr marL="343080" indent="-342360" algn="just">
              <a:lnSpc>
                <a:spcPct val="90000"/>
              </a:lnSpc>
            </a:pPr>
            <a:r>
              <a:rPr lang="ru-RU" sz="2400" b="1" strike="noStrike" spc="-1">
                <a:solidFill>
                  <a:srgbClr val="000000"/>
                </a:solidFill>
                <a:latin typeface="Calibri"/>
              </a:rPr>
              <a:t>Класифікація пов’язок </a:t>
            </a:r>
            <a:r>
              <a:rPr lang="ru-RU" sz="2400" b="1" i="1" strike="noStrike" spc="-1">
                <a:solidFill>
                  <a:srgbClr val="7030A0"/>
                </a:solidFill>
                <a:latin typeface="Calibri"/>
              </a:rPr>
              <a:t>за призначенням </a:t>
            </a:r>
            <a:r>
              <a:rPr lang="ru-RU" sz="2400" b="1" strike="noStrike" spc="-1">
                <a:solidFill>
                  <a:srgbClr val="000000"/>
                </a:solidFill>
                <a:latin typeface="Calibri"/>
              </a:rPr>
              <a:t>пов’язана з функцією, яку вони виконують:  </a:t>
            </a:r>
            <a:endParaRPr lang="ru-RU" sz="2400" b="0" strike="noStrike" spc="-1">
              <a:latin typeface="Arial"/>
            </a:endParaRPr>
          </a:p>
          <a:p>
            <a:pPr marL="343080" indent="-342360" algn="just">
              <a:lnSpc>
                <a:spcPct val="90000"/>
              </a:lnSpc>
            </a:pPr>
            <a:r>
              <a:rPr lang="ru-RU" sz="2000" b="1" strike="noStrike" spc="-1">
                <a:solidFill>
                  <a:srgbClr val="000000"/>
                </a:solidFill>
                <a:latin typeface="Calibri"/>
              </a:rPr>
              <a:t>– </a:t>
            </a:r>
            <a:r>
              <a:rPr lang="ru-RU" sz="2000" b="1" i="1" strike="noStrike" spc="-1">
                <a:solidFill>
                  <a:srgbClr val="FF0000"/>
                </a:solidFill>
                <a:latin typeface="Calibri"/>
              </a:rPr>
              <a:t>захисна або асептична пов’язка </a:t>
            </a:r>
            <a:r>
              <a:rPr lang="ru-RU" sz="2000" b="1" strike="noStrike" spc="-1">
                <a:solidFill>
                  <a:srgbClr val="000000"/>
                </a:solidFill>
                <a:latin typeface="Calibri"/>
              </a:rPr>
              <a:t>– профілактика вторинного інфікування рани; </a:t>
            </a:r>
            <a:endParaRPr lang="ru-RU" sz="2000" b="0" strike="noStrike" spc="-1">
              <a:latin typeface="Arial"/>
            </a:endParaRPr>
          </a:p>
          <a:p>
            <a:pPr marL="343080" indent="-342360" algn="just">
              <a:lnSpc>
                <a:spcPct val="90000"/>
              </a:lnSpc>
            </a:pPr>
            <a:r>
              <a:rPr lang="ru-RU" sz="2000" b="1" strike="noStrike" spc="-1">
                <a:solidFill>
                  <a:srgbClr val="000000"/>
                </a:solidFill>
                <a:latin typeface="Calibri"/>
              </a:rPr>
              <a:t>– </a:t>
            </a:r>
            <a:r>
              <a:rPr lang="ru-RU" sz="2000" b="1" i="1" strike="noStrike" spc="-1">
                <a:solidFill>
                  <a:srgbClr val="FF0000"/>
                </a:solidFill>
                <a:latin typeface="Calibri"/>
              </a:rPr>
              <a:t>лікарська пов’язка </a:t>
            </a:r>
            <a:r>
              <a:rPr lang="ru-RU" sz="2000" b="1" strike="noStrike" spc="-1">
                <a:solidFill>
                  <a:srgbClr val="000000"/>
                </a:solidFill>
                <a:latin typeface="Calibri"/>
              </a:rPr>
              <a:t>– забезпечення постійного доступу до рани лікарської речовини; </a:t>
            </a:r>
            <a:endParaRPr lang="ru-RU" sz="2000" b="0" strike="noStrike" spc="-1">
              <a:latin typeface="Arial"/>
            </a:endParaRPr>
          </a:p>
          <a:p>
            <a:pPr marL="343080" indent="-342360" algn="just">
              <a:lnSpc>
                <a:spcPct val="90000"/>
              </a:lnSpc>
            </a:pPr>
            <a:r>
              <a:rPr lang="ru-RU" sz="2000" b="1" strike="noStrike" spc="-1">
                <a:solidFill>
                  <a:srgbClr val="000000"/>
                </a:solidFill>
                <a:latin typeface="Calibri"/>
              </a:rPr>
              <a:t>– </a:t>
            </a:r>
            <a:r>
              <a:rPr lang="ru-RU" sz="2000" b="1" i="1" strike="noStrike" spc="-1">
                <a:solidFill>
                  <a:srgbClr val="FF0000"/>
                </a:solidFill>
                <a:latin typeface="Calibri"/>
              </a:rPr>
              <a:t>гемостатична пов’язка </a:t>
            </a:r>
            <a:r>
              <a:rPr lang="ru-RU" sz="2000" b="1" strike="noStrike" spc="-1">
                <a:solidFill>
                  <a:srgbClr val="000000"/>
                </a:solidFill>
                <a:latin typeface="Calibri"/>
              </a:rPr>
              <a:t>– зупинка кровотечі; </a:t>
            </a:r>
            <a:endParaRPr lang="ru-RU" sz="2000" b="0" strike="noStrike" spc="-1">
              <a:latin typeface="Arial"/>
            </a:endParaRPr>
          </a:p>
          <a:p>
            <a:pPr marL="343080" indent="-342360" algn="just">
              <a:lnSpc>
                <a:spcPct val="90000"/>
              </a:lnSpc>
            </a:pPr>
            <a:r>
              <a:rPr lang="ru-RU" sz="2000" b="1" strike="noStrike" spc="-1">
                <a:solidFill>
                  <a:srgbClr val="000000"/>
                </a:solidFill>
                <a:latin typeface="Calibri"/>
              </a:rPr>
              <a:t>– </a:t>
            </a:r>
            <a:r>
              <a:rPr lang="ru-RU" sz="2000" b="1" i="1" strike="noStrike" spc="-1">
                <a:solidFill>
                  <a:srgbClr val="FF0000"/>
                </a:solidFill>
                <a:latin typeface="Calibri"/>
              </a:rPr>
              <a:t>пов’язка з витяжінням </a:t>
            </a:r>
            <a:r>
              <a:rPr lang="ru-RU" sz="2000" b="1" strike="noStrike" spc="-1">
                <a:solidFill>
                  <a:srgbClr val="000000"/>
                </a:solidFill>
                <a:latin typeface="Calibri"/>
              </a:rPr>
              <a:t>– витягування кісткових відламків; </a:t>
            </a:r>
            <a:endParaRPr lang="ru-RU" sz="2000" b="0" strike="noStrike" spc="-1">
              <a:latin typeface="Arial"/>
            </a:endParaRPr>
          </a:p>
          <a:p>
            <a:pPr marL="343080" indent="-342360" algn="just">
              <a:lnSpc>
                <a:spcPct val="90000"/>
              </a:lnSpc>
            </a:pPr>
            <a:r>
              <a:rPr lang="ru-RU" sz="2000" b="1" strike="noStrike" spc="-1">
                <a:solidFill>
                  <a:srgbClr val="000000"/>
                </a:solidFill>
                <a:latin typeface="Calibri"/>
              </a:rPr>
              <a:t>– </a:t>
            </a:r>
            <a:r>
              <a:rPr lang="ru-RU" sz="2000" b="1" i="1" strike="noStrike" spc="-1">
                <a:solidFill>
                  <a:srgbClr val="FF0000"/>
                </a:solidFill>
                <a:latin typeface="Calibri"/>
              </a:rPr>
              <a:t>іммобілізуюча (знерухомлююча) пов’язка </a:t>
            </a:r>
            <a:r>
              <a:rPr lang="ru-RU" sz="2000" b="1" strike="noStrike" spc="-1">
                <a:solidFill>
                  <a:srgbClr val="000000"/>
                </a:solidFill>
                <a:latin typeface="Calibri"/>
              </a:rPr>
              <a:t>– знерухомлення кінцівки або її сегмента; </a:t>
            </a:r>
            <a:endParaRPr lang="ru-RU" sz="2000" b="0" strike="noStrike" spc="-1">
              <a:latin typeface="Arial"/>
            </a:endParaRPr>
          </a:p>
          <a:p>
            <a:pPr marL="343080" indent="-342360" algn="just">
              <a:lnSpc>
                <a:spcPct val="90000"/>
              </a:lnSpc>
            </a:pPr>
            <a:r>
              <a:rPr lang="ru-RU" sz="2000" b="1" strike="noStrike" spc="-1">
                <a:solidFill>
                  <a:srgbClr val="000000"/>
                </a:solidFill>
                <a:latin typeface="Calibri"/>
              </a:rPr>
              <a:t>– </a:t>
            </a:r>
            <a:r>
              <a:rPr lang="ru-RU" sz="2000" b="1" i="1" strike="noStrike" spc="-1">
                <a:solidFill>
                  <a:srgbClr val="FF0000"/>
                </a:solidFill>
                <a:latin typeface="Calibri"/>
              </a:rPr>
              <a:t>коригуюча пов’язка </a:t>
            </a:r>
            <a:r>
              <a:rPr lang="ru-RU" sz="2000" b="1" strike="noStrike" spc="-1">
                <a:solidFill>
                  <a:srgbClr val="000000"/>
                </a:solidFill>
                <a:latin typeface="Calibri"/>
              </a:rPr>
              <a:t>– усунення деформацій;  </a:t>
            </a:r>
            <a:endParaRPr lang="ru-RU" sz="2000" b="0" strike="noStrike" spc="-1">
              <a:latin typeface="Arial"/>
            </a:endParaRPr>
          </a:p>
          <a:p>
            <a:pPr marL="343080" indent="-342360" algn="just">
              <a:lnSpc>
                <a:spcPct val="90000"/>
              </a:lnSpc>
            </a:pPr>
            <a:r>
              <a:rPr lang="ru-RU" sz="2000" b="1" strike="noStrike" spc="-1">
                <a:solidFill>
                  <a:srgbClr val="000000"/>
                </a:solidFill>
                <a:latin typeface="Calibri"/>
              </a:rPr>
              <a:t>– </a:t>
            </a:r>
            <a:r>
              <a:rPr lang="ru-RU" sz="2000" b="1" i="1" strike="noStrike" spc="-1">
                <a:solidFill>
                  <a:srgbClr val="FF0000"/>
                </a:solidFill>
                <a:latin typeface="Calibri"/>
              </a:rPr>
              <a:t>оклюзійна пов’язка </a:t>
            </a:r>
            <a:r>
              <a:rPr lang="ru-RU" sz="2000" b="1" strike="noStrike" spc="-1">
                <a:solidFill>
                  <a:srgbClr val="000000"/>
                </a:solidFill>
                <a:latin typeface="Calibri"/>
              </a:rPr>
              <a:t>– герметизація рани. </a:t>
            </a:r>
            <a:endParaRPr lang="ru-RU" sz="2000" b="0" strike="noStrike" spc="-1">
              <a:latin typeface="Arial"/>
            </a:endParaRPr>
          </a:p>
          <a:p>
            <a:pPr marL="343080" indent="-342360" algn="just">
              <a:lnSpc>
                <a:spcPct val="90000"/>
              </a:lnSpc>
            </a:pPr>
            <a:r>
              <a:rPr lang="ru-RU" sz="2400" b="1" i="1" strike="noStrike" spc="-1">
                <a:solidFill>
                  <a:srgbClr val="7030A0"/>
                </a:solidFill>
                <a:latin typeface="Calibri"/>
              </a:rPr>
              <a:t>За локалізацією пов’язки </a:t>
            </a:r>
            <a:r>
              <a:rPr lang="ru-RU" sz="2400" b="1" strike="noStrike" spc="-1">
                <a:solidFill>
                  <a:srgbClr val="000000"/>
                </a:solidFill>
                <a:latin typeface="Calibri"/>
              </a:rPr>
              <a:t>класифікуються на такі групи: пов’язки на верхню кінцівку, пов’язки на тазову область і нижню кінцівку, пов’язки на грудну клітку і шию, пов’язки на область голови. </a:t>
            </a:r>
            <a:endParaRPr lang="ru-RU" sz="2400" b="0" strike="noStrike" spc="-1">
              <a:latin typeface="Arial"/>
            </a:endParaRPr>
          </a:p>
          <a:p>
            <a:pPr marL="343080" indent="-342360" algn="just">
              <a:lnSpc>
                <a:spcPct val="90000"/>
              </a:lnSpc>
            </a:pPr>
            <a:r>
              <a:rPr lang="ru-RU" sz="2400" b="1" i="1" strike="noStrike" spc="-1">
                <a:solidFill>
                  <a:srgbClr val="7030A0"/>
                </a:solidFill>
                <a:latin typeface="Calibri"/>
              </a:rPr>
              <a:t>За способом фіксації</a:t>
            </a:r>
            <a:r>
              <a:rPr lang="ru-RU" sz="2400" b="1" strike="noStrike" spc="-1">
                <a:solidFill>
                  <a:srgbClr val="000000"/>
                </a:solidFill>
                <a:latin typeface="Calibri"/>
              </a:rPr>
              <a:t> перев’язувального матеріалу існують бинтові, клейові, косинкові, пращоподібні, Т-подібні та ліпкопластирні пов’язки. </a:t>
            </a: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 name="Picture 2"/>
          <p:cNvPicPr/>
          <p:nvPr/>
        </p:nvPicPr>
        <p:blipFill>
          <a:blip r:embed="rId2"/>
          <a:srcRect l="22683" t="22470" r="22041" b="21885"/>
          <a:stretch/>
        </p:blipFill>
        <p:spPr>
          <a:xfrm>
            <a:off x="285840" y="0"/>
            <a:ext cx="8857440" cy="4142520"/>
          </a:xfrm>
          <a:prstGeom prst="rect">
            <a:avLst/>
          </a:prstGeom>
          <a:ln w="9360">
            <a:noFill/>
          </a:ln>
        </p:spPr>
      </p:pic>
      <p:pic>
        <p:nvPicPr>
          <p:cNvPr id="193" name="Picture 2"/>
          <p:cNvPicPr/>
          <p:nvPr/>
        </p:nvPicPr>
        <p:blipFill>
          <a:blip r:embed="rId3"/>
          <a:srcRect l="20320" t="38095" r="21493" b="31649"/>
          <a:stretch/>
        </p:blipFill>
        <p:spPr>
          <a:xfrm>
            <a:off x="240840" y="4214880"/>
            <a:ext cx="8902440" cy="264240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 name="Picture 3"/>
          <p:cNvPicPr/>
          <p:nvPr/>
        </p:nvPicPr>
        <p:blipFill>
          <a:blip r:embed="rId2"/>
          <a:srcRect l="31852" t="33214" r="32477" b="22859"/>
          <a:stretch/>
        </p:blipFill>
        <p:spPr>
          <a:xfrm>
            <a:off x="2071800" y="0"/>
            <a:ext cx="5214240" cy="3142440"/>
          </a:xfrm>
          <a:prstGeom prst="rect">
            <a:avLst/>
          </a:prstGeom>
          <a:ln w="9360">
            <a:noFill/>
          </a:ln>
        </p:spPr>
      </p:pic>
      <p:pic>
        <p:nvPicPr>
          <p:cNvPr id="195" name="Picture 4"/>
          <p:cNvPicPr/>
          <p:nvPr/>
        </p:nvPicPr>
        <p:blipFill>
          <a:blip r:embed="rId3"/>
          <a:srcRect l="20320" t="30281" r="20392" b="35556"/>
          <a:stretch/>
        </p:blipFill>
        <p:spPr>
          <a:xfrm>
            <a:off x="357120" y="3571920"/>
            <a:ext cx="8596440" cy="299952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CustomShape 1"/>
          <p:cNvSpPr/>
          <p:nvPr/>
        </p:nvSpPr>
        <p:spPr>
          <a:xfrm>
            <a:off x="468360" y="214200"/>
            <a:ext cx="8228880" cy="570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84500" lnSpcReduction="20000"/>
          </a:bodyPr>
          <a:lstStyle/>
          <a:p>
            <a:pPr algn="ctr">
              <a:lnSpc>
                <a:spcPct val="100000"/>
              </a:lnSpc>
            </a:pPr>
            <a:r>
              <a:rPr lang="ru-RU" sz="4600" b="1" strike="noStrike" spc="-1">
                <a:solidFill>
                  <a:srgbClr val="FF0000"/>
                </a:solidFill>
                <a:latin typeface="Arial"/>
              </a:rPr>
              <a:t>Види пов’язок</a:t>
            </a:r>
            <a:endParaRPr lang="ru-RU" sz="4600" b="0" strike="noStrike" spc="-1">
              <a:latin typeface="Arial"/>
            </a:endParaRPr>
          </a:p>
        </p:txBody>
      </p:sp>
      <p:sp>
        <p:nvSpPr>
          <p:cNvPr id="197" name="CustomShape 2"/>
          <p:cNvSpPr/>
          <p:nvPr/>
        </p:nvSpPr>
        <p:spPr>
          <a:xfrm>
            <a:off x="468360" y="1000080"/>
            <a:ext cx="8424000" cy="4631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2500" lnSpcReduction="10000"/>
          </a:bodyPr>
          <a:lstStyle/>
          <a:p>
            <a:pPr marL="343080" indent="-342360" algn="ctr">
              <a:lnSpc>
                <a:spcPct val="100000"/>
              </a:lnSpc>
              <a:spcBef>
                <a:spcPts val="641"/>
              </a:spcBef>
            </a:pPr>
            <a:r>
              <a:rPr lang="ru-RU" sz="3200" b="1" strike="noStrike" spc="-1">
                <a:solidFill>
                  <a:srgbClr val="0070C0"/>
                </a:solidFill>
                <a:latin typeface="Calibri"/>
              </a:rPr>
              <a:t>Розрізняють жорсткі та м’які пов’язки.</a:t>
            </a:r>
            <a:endParaRPr lang="ru-RU" sz="3200" b="0" strike="noStrike" spc="-1">
              <a:latin typeface="Arial"/>
            </a:endParaRPr>
          </a:p>
          <a:p>
            <a:pPr marL="343080" indent="-342360">
              <a:lnSpc>
                <a:spcPct val="100000"/>
              </a:lnSpc>
              <a:spcBef>
                <a:spcPts val="780"/>
              </a:spcBef>
              <a:buClr>
                <a:srgbClr val="00B050"/>
              </a:buClr>
              <a:buFont typeface="Arial"/>
              <a:buChar char="•"/>
            </a:pPr>
            <a:r>
              <a:rPr lang="ru-RU" sz="3900" b="1" i="1" strike="noStrike" spc="-1">
                <a:solidFill>
                  <a:srgbClr val="00B050"/>
                </a:solidFill>
                <a:latin typeface="Calibri"/>
              </a:rPr>
              <a:t>жорсткі:</a:t>
            </a:r>
            <a:endParaRPr lang="ru-RU" sz="3900" b="0" strike="noStrike" spc="-1">
              <a:latin typeface="Arial"/>
            </a:endParaRPr>
          </a:p>
          <a:p>
            <a:pPr marL="343080" indent="-342360">
              <a:lnSpc>
                <a:spcPct val="100000"/>
              </a:lnSpc>
              <a:spcBef>
                <a:spcPts val="641"/>
              </a:spcBef>
              <a:buClr>
                <a:srgbClr val="7030A0"/>
              </a:buClr>
              <a:buFont typeface="Arial"/>
              <a:buChar char="-"/>
            </a:pPr>
            <a:r>
              <a:rPr lang="ru-RU" sz="3200" b="1" strike="noStrike" spc="-1">
                <a:solidFill>
                  <a:srgbClr val="7030A0"/>
                </a:solidFill>
                <a:latin typeface="Calibri"/>
              </a:rPr>
              <a:t>шинні:</a:t>
            </a:r>
            <a:endParaRPr lang="ru-RU" sz="3200" b="0" strike="noStrike" spc="-1">
              <a:latin typeface="Arial"/>
            </a:endParaRPr>
          </a:p>
          <a:p>
            <a:pPr marL="343080" indent="-342360">
              <a:lnSpc>
                <a:spcPct val="100000"/>
              </a:lnSpc>
              <a:spcBef>
                <a:spcPts val="641"/>
              </a:spcBef>
            </a:pPr>
            <a:r>
              <a:rPr lang="ru-RU" sz="3200" b="1" strike="noStrike" spc="-1">
                <a:solidFill>
                  <a:srgbClr val="000000"/>
                </a:solidFill>
                <a:latin typeface="Calibri"/>
              </a:rPr>
              <a:t>               а) прості (фіксаційні, транспортні);</a:t>
            </a:r>
            <a:endParaRPr lang="ru-RU" sz="3200" b="0" strike="noStrike" spc="-1">
              <a:latin typeface="Arial"/>
            </a:endParaRPr>
          </a:p>
          <a:p>
            <a:pPr marL="343080" indent="-342360">
              <a:lnSpc>
                <a:spcPct val="100000"/>
              </a:lnSpc>
              <a:spcBef>
                <a:spcPts val="641"/>
              </a:spcBef>
            </a:pPr>
            <a:r>
              <a:rPr lang="ru-RU" sz="3200" b="1" strike="noStrike" spc="-1">
                <a:solidFill>
                  <a:srgbClr val="000000"/>
                </a:solidFill>
                <a:latin typeface="Calibri"/>
              </a:rPr>
              <a:t>               б) лікувальні (апарати для витягання);</a:t>
            </a:r>
            <a:endParaRPr lang="ru-RU" sz="3200" b="0" strike="noStrike" spc="-1">
              <a:latin typeface="Arial"/>
            </a:endParaRPr>
          </a:p>
          <a:p>
            <a:pPr marL="343080" indent="-342360">
              <a:lnSpc>
                <a:spcPct val="100000"/>
              </a:lnSpc>
              <a:spcBef>
                <a:spcPts val="641"/>
              </a:spcBef>
              <a:buClr>
                <a:srgbClr val="7030A0"/>
              </a:buClr>
              <a:buFont typeface="Arial"/>
              <a:buChar char="-"/>
            </a:pPr>
            <a:r>
              <a:rPr lang="ru-RU" sz="3200" b="1" strike="noStrike" spc="-1">
                <a:solidFill>
                  <a:srgbClr val="7030A0"/>
                </a:solidFill>
                <a:latin typeface="Calibri"/>
              </a:rPr>
              <a:t>тверднучі:</a:t>
            </a:r>
            <a:endParaRPr lang="ru-RU" sz="3200" b="0" strike="noStrike" spc="-1">
              <a:latin typeface="Arial"/>
            </a:endParaRPr>
          </a:p>
          <a:p>
            <a:pPr marL="343080" indent="-342360">
              <a:lnSpc>
                <a:spcPct val="100000"/>
              </a:lnSpc>
              <a:spcBef>
                <a:spcPts val="641"/>
              </a:spcBef>
            </a:pPr>
            <a:r>
              <a:rPr lang="ru-RU" sz="3200" b="1" strike="noStrike" spc="-1">
                <a:solidFill>
                  <a:srgbClr val="000000"/>
                </a:solidFill>
                <a:latin typeface="Calibri"/>
              </a:rPr>
              <a:t>               а) крохмальні;</a:t>
            </a:r>
            <a:endParaRPr lang="ru-RU" sz="3200" b="0" strike="noStrike" spc="-1">
              <a:latin typeface="Arial"/>
            </a:endParaRPr>
          </a:p>
          <a:p>
            <a:pPr marL="343080" indent="-342360">
              <a:lnSpc>
                <a:spcPct val="100000"/>
              </a:lnSpc>
              <a:spcBef>
                <a:spcPts val="641"/>
              </a:spcBef>
            </a:pPr>
            <a:r>
              <a:rPr lang="ru-RU" sz="3200" b="1" strike="noStrike" spc="-1">
                <a:solidFill>
                  <a:srgbClr val="000000"/>
                </a:solidFill>
                <a:latin typeface="Calibri"/>
              </a:rPr>
              <a:t>               б) клейові;</a:t>
            </a:r>
            <a:endParaRPr lang="ru-RU" sz="3200" b="0" strike="noStrike" spc="-1">
              <a:latin typeface="Arial"/>
            </a:endParaRPr>
          </a:p>
          <a:p>
            <a:pPr marL="343080" indent="-342360">
              <a:lnSpc>
                <a:spcPct val="100000"/>
              </a:lnSpc>
              <a:spcBef>
                <a:spcPts val="641"/>
              </a:spcBef>
            </a:pPr>
            <a:r>
              <a:rPr lang="ru-RU" sz="3200" b="1" strike="noStrike" spc="-1">
                <a:solidFill>
                  <a:srgbClr val="000000"/>
                </a:solidFill>
                <a:latin typeface="Calibri"/>
              </a:rPr>
              <a:t>		    в) гіпсові.</a:t>
            </a:r>
            <a:endParaRPr lang="ru-RU"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CustomShape 1"/>
          <p:cNvSpPr/>
          <p:nvPr/>
        </p:nvSpPr>
        <p:spPr>
          <a:xfrm>
            <a:off x="468360" y="357120"/>
            <a:ext cx="8228880" cy="1126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rPr lang="ru-RU" sz="4600" b="1" strike="noStrike" spc="-1">
                <a:solidFill>
                  <a:srgbClr val="FF0000"/>
                </a:solidFill>
                <a:latin typeface="Arial"/>
              </a:rPr>
              <a:t>Види пов’язок </a:t>
            </a:r>
            <a:r>
              <a:rPr lang="ru-RU" sz="2800" b="1" strike="noStrike" spc="-1">
                <a:solidFill>
                  <a:srgbClr val="FF0000"/>
                </a:solidFill>
                <a:latin typeface="Arial"/>
              </a:rPr>
              <a:t>(продовження)</a:t>
            </a:r>
            <a:endParaRPr lang="ru-RU" sz="2800" b="0" strike="noStrike" spc="-1">
              <a:latin typeface="Arial"/>
            </a:endParaRPr>
          </a:p>
        </p:txBody>
      </p:sp>
      <p:sp>
        <p:nvSpPr>
          <p:cNvPr id="199" name="CustomShape 2"/>
          <p:cNvSpPr/>
          <p:nvPr/>
        </p:nvSpPr>
        <p:spPr>
          <a:xfrm>
            <a:off x="468360" y="1357200"/>
            <a:ext cx="8317800" cy="5142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360" algn="just">
              <a:lnSpc>
                <a:spcPct val="100000"/>
              </a:lnSpc>
              <a:buClr>
                <a:srgbClr val="00B050"/>
              </a:buClr>
              <a:buFont typeface="Arial"/>
              <a:buChar char="•"/>
            </a:pPr>
            <a:r>
              <a:rPr lang="ru-RU" sz="3600" b="1" i="1" strike="noStrike" spc="-1">
                <a:solidFill>
                  <a:srgbClr val="00B050"/>
                </a:solidFill>
                <a:latin typeface="Calibri"/>
              </a:rPr>
              <a:t>м’які:</a:t>
            </a:r>
            <a:endParaRPr lang="ru-RU" sz="3600" b="0" strike="noStrike" spc="-1">
              <a:latin typeface="Arial"/>
            </a:endParaRPr>
          </a:p>
          <a:p>
            <a:pPr marL="343080" indent="-342360" algn="just">
              <a:lnSpc>
                <a:spcPct val="100000"/>
              </a:lnSpc>
              <a:buClr>
                <a:srgbClr val="7030A0"/>
              </a:buClr>
              <a:buFont typeface="Arial"/>
              <a:buChar char="-"/>
            </a:pPr>
            <a:r>
              <a:rPr lang="ru-RU" sz="2800" b="1" strike="noStrike" spc="-1">
                <a:solidFill>
                  <a:srgbClr val="7030A0"/>
                </a:solidFill>
                <a:latin typeface="Calibri"/>
              </a:rPr>
              <a:t>бинтові;</a:t>
            </a:r>
            <a:endParaRPr lang="ru-RU" sz="2800" b="0" strike="noStrike" spc="-1">
              <a:latin typeface="Arial"/>
            </a:endParaRPr>
          </a:p>
          <a:p>
            <a:pPr marL="343080" indent="-342360" algn="just">
              <a:lnSpc>
                <a:spcPct val="100000"/>
              </a:lnSpc>
              <a:buClr>
                <a:srgbClr val="7030A0"/>
              </a:buClr>
              <a:buFont typeface="Arial"/>
              <a:buChar char="-"/>
            </a:pPr>
            <a:r>
              <a:rPr lang="ru-RU" sz="2800" b="1" strike="noStrike" spc="-1">
                <a:solidFill>
                  <a:srgbClr val="7030A0"/>
                </a:solidFill>
                <a:latin typeface="Calibri"/>
              </a:rPr>
              <a:t>клейові: </a:t>
            </a:r>
            <a:r>
              <a:rPr lang="ru-RU" sz="2800" b="1" strike="noStrike" spc="-1">
                <a:solidFill>
                  <a:srgbClr val="000000"/>
                </a:solidFill>
                <a:latin typeface="Calibri"/>
              </a:rPr>
              <a:t>синтетичний клей (клеол, колодій, клей БФ-6, ліфузоль тощо), лейкопластир;</a:t>
            </a:r>
            <a:endParaRPr lang="ru-RU" sz="2800" b="0" strike="noStrike" spc="-1">
              <a:latin typeface="Arial"/>
            </a:endParaRPr>
          </a:p>
          <a:p>
            <a:pPr marL="343080" indent="-342360" algn="just">
              <a:lnSpc>
                <a:spcPct val="100000"/>
              </a:lnSpc>
              <a:buClr>
                <a:srgbClr val="7030A0"/>
              </a:buClr>
              <a:buFont typeface="Arial"/>
              <a:buChar char="-"/>
            </a:pPr>
            <a:r>
              <a:rPr lang="ru-RU" sz="2800" b="1" strike="noStrike" spc="-1">
                <a:solidFill>
                  <a:srgbClr val="7030A0"/>
                </a:solidFill>
                <a:latin typeface="Calibri"/>
              </a:rPr>
              <a:t>косинкові;</a:t>
            </a:r>
            <a:endParaRPr lang="ru-RU" sz="2800" b="0" strike="noStrike" spc="-1">
              <a:latin typeface="Arial"/>
            </a:endParaRPr>
          </a:p>
          <a:p>
            <a:pPr marL="343080" indent="-342360" algn="just">
              <a:lnSpc>
                <a:spcPct val="100000"/>
              </a:lnSpc>
              <a:buClr>
                <a:srgbClr val="7030A0"/>
              </a:buClr>
              <a:buFont typeface="Arial"/>
              <a:buChar char="-"/>
            </a:pPr>
            <a:r>
              <a:rPr lang="ru-RU" sz="2800" b="1" strike="noStrike" spc="-1">
                <a:solidFill>
                  <a:srgbClr val="7030A0"/>
                </a:solidFill>
                <a:latin typeface="Calibri"/>
              </a:rPr>
              <a:t>пращоподібні;</a:t>
            </a:r>
            <a:endParaRPr lang="ru-RU" sz="2800" b="0" strike="noStrike" spc="-1">
              <a:latin typeface="Arial"/>
            </a:endParaRPr>
          </a:p>
          <a:p>
            <a:pPr marL="343080" indent="-342360" algn="just">
              <a:lnSpc>
                <a:spcPct val="100000"/>
              </a:lnSpc>
              <a:buClr>
                <a:srgbClr val="7030A0"/>
              </a:buClr>
              <a:buFont typeface="Arial"/>
              <a:buChar char="-"/>
            </a:pPr>
            <a:r>
              <a:rPr lang="ru-RU" sz="2800" b="1" strike="noStrike" spc="-1">
                <a:solidFill>
                  <a:srgbClr val="7030A0"/>
                </a:solidFill>
                <a:latin typeface="Calibri"/>
              </a:rPr>
              <a:t>контурні: </a:t>
            </a:r>
            <a:endParaRPr lang="ru-RU" sz="2800" b="0" strike="noStrike" spc="-1">
              <a:latin typeface="Arial"/>
            </a:endParaRPr>
          </a:p>
          <a:p>
            <a:pPr marL="343080" indent="-342360" algn="just">
              <a:lnSpc>
                <a:spcPct val="100000"/>
              </a:lnSpc>
            </a:pPr>
            <a:r>
              <a:rPr lang="ru-RU" sz="2800" b="1" strike="noStrike" spc="-1">
                <a:solidFill>
                  <a:srgbClr val="000000"/>
                </a:solidFill>
                <a:latin typeface="Calibri"/>
              </a:rPr>
              <a:t>а) </a:t>
            </a:r>
            <a:r>
              <a:rPr lang="ru-RU" sz="2800" b="1" i="1" strike="noStrike" spc="-1">
                <a:solidFill>
                  <a:srgbClr val="0070C0"/>
                </a:solidFill>
                <a:latin typeface="Calibri"/>
              </a:rPr>
              <a:t>стандартні контури </a:t>
            </a:r>
            <a:r>
              <a:rPr lang="ru-RU" sz="2800" b="1" strike="noStrike" spc="-1">
                <a:solidFill>
                  <a:srgbClr val="000000"/>
                </a:solidFill>
                <a:latin typeface="Calibri"/>
              </a:rPr>
              <a:t>(суспензорій, бинт РЕТЕЛАСТ, бандаж тощо); </a:t>
            </a:r>
            <a:endParaRPr lang="ru-RU" sz="2800" b="0" strike="noStrike" spc="-1">
              <a:latin typeface="Arial"/>
            </a:endParaRPr>
          </a:p>
          <a:p>
            <a:pPr marL="343080" indent="-342360" algn="just">
              <a:lnSpc>
                <a:spcPct val="100000"/>
              </a:lnSpc>
            </a:pPr>
            <a:r>
              <a:rPr lang="ru-RU" sz="2800" b="1" strike="noStrike" spc="-1">
                <a:solidFill>
                  <a:srgbClr val="000000"/>
                </a:solidFill>
                <a:latin typeface="Calibri"/>
              </a:rPr>
              <a:t>б) </a:t>
            </a:r>
            <a:r>
              <a:rPr lang="ru-RU" sz="2800" b="1" i="1" strike="noStrike" spc="-1">
                <a:solidFill>
                  <a:srgbClr val="0070C0"/>
                </a:solidFill>
                <a:latin typeface="Calibri"/>
              </a:rPr>
              <a:t>індивідуальні контурні </a:t>
            </a:r>
            <a:r>
              <a:rPr lang="ru-RU" sz="2800" b="1" strike="noStrike" spc="-1">
                <a:solidFill>
                  <a:srgbClr val="000000"/>
                </a:solidFill>
                <a:latin typeface="Calibri"/>
              </a:rPr>
              <a:t>(виготовляють за необхідності). </a:t>
            </a:r>
            <a:endParaRPr lang="ru-RU"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CustomShape 1"/>
          <p:cNvSpPr/>
          <p:nvPr/>
        </p:nvSpPr>
        <p:spPr>
          <a:xfrm>
            <a:off x="457200" y="142920"/>
            <a:ext cx="8228880" cy="785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lnSpcReduction="10000"/>
          </a:bodyPr>
          <a:lstStyle/>
          <a:p>
            <a:pPr algn="ctr">
              <a:lnSpc>
                <a:spcPct val="100000"/>
              </a:lnSpc>
            </a:pPr>
            <a:r>
              <a:rPr lang="ru-RU" sz="4600" b="1" strike="noStrike" spc="-1">
                <a:solidFill>
                  <a:srgbClr val="0070C0"/>
                </a:solidFill>
                <a:latin typeface="Calibri"/>
              </a:rPr>
              <a:t>Бинтові пов'язки</a:t>
            </a:r>
            <a:endParaRPr lang="ru-RU" sz="4600" b="0" strike="noStrike" spc="-1">
              <a:latin typeface="Arial"/>
            </a:endParaRPr>
          </a:p>
        </p:txBody>
      </p:sp>
      <p:sp>
        <p:nvSpPr>
          <p:cNvPr id="201" name="CustomShape 2"/>
          <p:cNvSpPr/>
          <p:nvPr/>
        </p:nvSpPr>
        <p:spPr>
          <a:xfrm>
            <a:off x="324000" y="1125360"/>
            <a:ext cx="8390880" cy="5471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360" algn="just">
              <a:lnSpc>
                <a:spcPct val="80000"/>
              </a:lnSpc>
              <a:spcBef>
                <a:spcPts val="479"/>
              </a:spcBef>
            </a:pPr>
            <a:r>
              <a:rPr lang="ru-RU" sz="2400" b="1" strike="noStrike" spc="-1">
                <a:solidFill>
                  <a:srgbClr val="000000"/>
                </a:solidFill>
                <a:latin typeface="Calibri"/>
              </a:rPr>
              <a:t>Бинтові пов’язки призначені для закріплення перев'язного матеріалу або забезпечення іммобілізації опорно-рухового апарату.</a:t>
            </a:r>
            <a:endParaRPr lang="ru-RU" sz="2400" b="0" strike="noStrike" spc="-1">
              <a:latin typeface="Arial"/>
            </a:endParaRPr>
          </a:p>
          <a:p>
            <a:pPr marL="343080" indent="-342360">
              <a:lnSpc>
                <a:spcPct val="80000"/>
              </a:lnSpc>
              <a:spcBef>
                <a:spcPts val="479"/>
              </a:spcBef>
            </a:pPr>
            <a:r>
              <a:rPr lang="ru-RU" sz="2400" b="1" strike="noStrike" spc="-1">
                <a:solidFill>
                  <a:srgbClr val="FF0000"/>
                </a:solidFill>
                <a:latin typeface="Calibri"/>
              </a:rPr>
              <a:t>Вузькі бинти </a:t>
            </a:r>
            <a:r>
              <a:rPr lang="ru-RU" sz="2400" b="1" strike="noStrike" spc="-1">
                <a:solidFill>
                  <a:srgbClr val="000000"/>
                </a:solidFill>
                <a:latin typeface="Calibri"/>
              </a:rPr>
              <a:t>використовують для накладання пов'язок на пальці й кисті, </a:t>
            </a:r>
            <a:endParaRPr lang="ru-RU" sz="2400" b="0" strike="noStrike" spc="-1">
              <a:latin typeface="Arial"/>
            </a:endParaRPr>
          </a:p>
          <a:p>
            <a:pPr marL="343080" indent="-342360">
              <a:lnSpc>
                <a:spcPct val="80000"/>
              </a:lnSpc>
              <a:spcBef>
                <a:spcPts val="479"/>
              </a:spcBef>
            </a:pPr>
            <a:r>
              <a:rPr lang="ru-RU" sz="2400" b="1" strike="noStrike" spc="-1">
                <a:solidFill>
                  <a:srgbClr val="FF0000"/>
                </a:solidFill>
                <a:latin typeface="Calibri"/>
              </a:rPr>
              <a:t>широкі </a:t>
            </a:r>
            <a:r>
              <a:rPr lang="ru-RU" sz="2400" b="1" strike="noStrike" spc="-1">
                <a:solidFill>
                  <a:srgbClr val="000000"/>
                </a:solidFill>
                <a:latin typeface="Calibri"/>
              </a:rPr>
              <a:t>— для бинтування живота, таза, груднини тощо.</a:t>
            </a:r>
            <a:endParaRPr lang="ru-RU" sz="2400" b="0" strike="noStrike" spc="-1">
              <a:latin typeface="Arial"/>
            </a:endParaRPr>
          </a:p>
          <a:p>
            <a:pPr marL="343080" indent="-342360">
              <a:lnSpc>
                <a:spcPct val="80000"/>
              </a:lnSpc>
              <a:spcBef>
                <a:spcPts val="479"/>
              </a:spcBef>
            </a:pPr>
            <a:r>
              <a:rPr lang="ru-RU" sz="2400" b="1" i="1" strike="noStrike" spc="-1">
                <a:solidFill>
                  <a:srgbClr val="FF0000"/>
                </a:solidFill>
                <a:latin typeface="Calibri"/>
              </a:rPr>
              <a:t>Еластичні тканинні бинти </a:t>
            </a:r>
            <a:r>
              <a:rPr lang="ru-RU" sz="2400" b="1" strike="noStrike" spc="-1">
                <a:solidFill>
                  <a:srgbClr val="000000"/>
                </a:solidFill>
                <a:latin typeface="Calibri"/>
              </a:rPr>
              <a:t>використовують переважно у травматології і спортивній медицині.</a:t>
            </a:r>
            <a:r>
              <a:rPr lang="ru-RU" sz="1700" b="1" strike="noStrike" spc="-1">
                <a:solidFill>
                  <a:srgbClr val="000000"/>
                </a:solidFill>
                <a:latin typeface="Calibri"/>
              </a:rPr>
              <a:t> </a:t>
            </a:r>
            <a:endParaRPr lang="ru-RU" sz="1700" b="0" strike="noStrike" spc="-1">
              <a:latin typeface="Arial"/>
            </a:endParaRPr>
          </a:p>
          <a:p>
            <a:pPr marL="343080" indent="-342360">
              <a:lnSpc>
                <a:spcPct val="80000"/>
              </a:lnSpc>
              <a:spcBef>
                <a:spcPts val="340"/>
              </a:spcBef>
            </a:pPr>
            <a:endParaRPr lang="ru-RU" sz="1700" b="0" strike="noStrike" spc="-1">
              <a:latin typeface="Arial"/>
            </a:endParaRPr>
          </a:p>
          <a:p>
            <a:pPr marL="343080" indent="-342360" algn="just">
              <a:lnSpc>
                <a:spcPct val="80000"/>
              </a:lnSpc>
              <a:spcBef>
                <a:spcPts val="479"/>
              </a:spcBef>
              <a:buClr>
                <a:srgbClr val="FF0000"/>
              </a:buClr>
              <a:buFont typeface="Arial"/>
              <a:buChar char="•"/>
            </a:pPr>
            <a:r>
              <a:rPr lang="ru-RU" sz="2400" b="1" i="1" strike="noStrike" spc="-1">
                <a:solidFill>
                  <a:srgbClr val="FF0000"/>
                </a:solidFill>
                <a:latin typeface="Calibri"/>
              </a:rPr>
              <a:t>Бинтові пов’язки </a:t>
            </a:r>
            <a:r>
              <a:rPr lang="ru-RU" sz="2400" b="1" strike="noStrike" spc="-1">
                <a:solidFill>
                  <a:srgbClr val="000000"/>
                </a:solidFill>
                <a:latin typeface="Calibri"/>
              </a:rPr>
              <a:t>за способом накладання поділяються на кругові (циркулярні), спіральні, повзучі, хрестоподібні, колосоподібні, «черепашачі».  </a:t>
            </a:r>
            <a:endParaRPr lang="ru-RU" sz="2400" b="0" strike="noStrike" spc="-1">
              <a:latin typeface="Arial"/>
            </a:endParaRPr>
          </a:p>
          <a:p>
            <a:pPr marL="343080" indent="-342360" algn="just">
              <a:lnSpc>
                <a:spcPct val="80000"/>
              </a:lnSpc>
              <a:spcBef>
                <a:spcPts val="479"/>
              </a:spcBef>
              <a:buClr>
                <a:srgbClr val="7030A0"/>
              </a:buClr>
              <a:buFont typeface="Arial"/>
              <a:buChar char="•"/>
            </a:pPr>
            <a:r>
              <a:rPr lang="ru-RU" sz="2400" b="1" i="1" strike="noStrike" spc="-1">
                <a:solidFill>
                  <a:srgbClr val="7030A0"/>
                </a:solidFill>
                <a:latin typeface="Calibri"/>
              </a:rPr>
              <a:t>Кругова або циркулярна пов’язка </a:t>
            </a:r>
            <a:r>
              <a:rPr lang="ru-RU" sz="2400" b="1" strike="noStrike" spc="-1">
                <a:solidFill>
                  <a:srgbClr val="000000"/>
                </a:solidFill>
                <a:latin typeface="Calibri"/>
              </a:rPr>
              <a:t>– одна з самих простих, використовується на частинах тіла, що мають циліндричну форму. При накладанні кругової пов’язки кожний наступний тур бинта лягає поверх попереднього, повністю його перекриваючи.</a:t>
            </a:r>
            <a:endParaRPr lang="ru-RU" sz="2400" b="0" strike="noStrike" spc="-1">
              <a:latin typeface="Arial"/>
            </a:endParaRPr>
          </a:p>
          <a:p>
            <a:pPr marL="343080" indent="-342360">
              <a:lnSpc>
                <a:spcPct val="80000"/>
              </a:lnSpc>
              <a:spcBef>
                <a:spcPts val="340"/>
              </a:spcBef>
            </a:pPr>
            <a:endParaRPr lang="ru-RU" sz="2400" b="0" strike="noStrike" spc="-1">
              <a:latin typeface="Arial"/>
            </a:endParaRPr>
          </a:p>
          <a:p>
            <a:pPr marL="343080" indent="-342360">
              <a:lnSpc>
                <a:spcPct val="80000"/>
              </a:lnSpc>
              <a:spcBef>
                <a:spcPts val="340"/>
              </a:spcBef>
            </a:pP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CustomShape 1"/>
          <p:cNvSpPr/>
          <p:nvPr/>
        </p:nvSpPr>
        <p:spPr>
          <a:xfrm>
            <a:off x="642960" y="142920"/>
            <a:ext cx="8182800" cy="356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47000" lnSpcReduction="20000"/>
          </a:bodyPr>
          <a:lstStyle/>
          <a:p>
            <a:pPr algn="ctr">
              <a:lnSpc>
                <a:spcPct val="100000"/>
              </a:lnSpc>
            </a:pPr>
            <a:r>
              <a:rPr lang="ru-RU" sz="4400" b="1" strike="noStrike" spc="-1">
                <a:solidFill>
                  <a:srgbClr val="FF0000"/>
                </a:solidFill>
                <a:latin typeface="Calibri"/>
              </a:rPr>
              <a:t>План</a:t>
            </a:r>
            <a:endParaRPr lang="ru-RU" sz="4400" b="0" strike="noStrike" spc="-1">
              <a:latin typeface="Arial"/>
            </a:endParaRPr>
          </a:p>
        </p:txBody>
      </p:sp>
      <p:sp>
        <p:nvSpPr>
          <p:cNvPr id="166" name="CustomShape 2"/>
          <p:cNvSpPr/>
          <p:nvPr/>
        </p:nvSpPr>
        <p:spPr>
          <a:xfrm>
            <a:off x="428760" y="714240"/>
            <a:ext cx="8286120" cy="5928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360">
              <a:lnSpc>
                <a:spcPct val="100000"/>
              </a:lnSpc>
              <a:spcBef>
                <a:spcPts val="400"/>
              </a:spcBef>
              <a:buClr>
                <a:srgbClr val="7030A0"/>
              </a:buClr>
              <a:buFont typeface="Arial"/>
              <a:buChar char="•"/>
            </a:pPr>
            <a:r>
              <a:rPr lang="ru-RU" sz="2000" b="1" strike="noStrike" spc="-1">
                <a:solidFill>
                  <a:srgbClr val="7030A0"/>
                </a:solidFill>
                <a:latin typeface="Calibri"/>
              </a:rPr>
              <a:t>1. Поняття десмургія, пов'язка, перев'язка. </a:t>
            </a:r>
            <a:endParaRPr lang="ru-RU" sz="2000" b="0" strike="noStrike" spc="-1">
              <a:latin typeface="Arial"/>
            </a:endParaRPr>
          </a:p>
          <a:p>
            <a:pPr marL="343080" indent="-342360" algn="just">
              <a:lnSpc>
                <a:spcPct val="100000"/>
              </a:lnSpc>
              <a:spcBef>
                <a:spcPts val="400"/>
              </a:spcBef>
              <a:buClr>
                <a:srgbClr val="7030A0"/>
              </a:buClr>
              <a:buFont typeface="Arial"/>
              <a:buChar char="•"/>
            </a:pPr>
            <a:r>
              <a:rPr lang="ru-RU" sz="2000" b="1" strike="noStrike" spc="-1">
                <a:solidFill>
                  <a:srgbClr val="7030A0"/>
                </a:solidFill>
                <a:latin typeface="Calibri"/>
              </a:rPr>
              <a:t>2.  Перев’язувальний матеріал  і перев’язувальний засіб. </a:t>
            </a:r>
            <a:endParaRPr lang="ru-RU" sz="2000" b="0" strike="noStrike" spc="-1">
              <a:latin typeface="Arial"/>
            </a:endParaRPr>
          </a:p>
          <a:p>
            <a:pPr marL="343080" indent="-342360" algn="just">
              <a:lnSpc>
                <a:spcPct val="100000"/>
              </a:lnSpc>
              <a:spcBef>
                <a:spcPts val="400"/>
              </a:spcBef>
              <a:buClr>
                <a:srgbClr val="7030A0"/>
              </a:buClr>
              <a:buFont typeface="Arial"/>
              <a:buChar char="•"/>
            </a:pPr>
            <a:r>
              <a:rPr lang="ru-RU" sz="2000" b="1" strike="noStrike" spc="-1">
                <a:solidFill>
                  <a:srgbClr val="7030A0"/>
                </a:solidFill>
                <a:latin typeface="Calibri"/>
              </a:rPr>
              <a:t>3. Класифікація пов’язок. </a:t>
            </a:r>
            <a:r>
              <a:rPr lang="ru-RU" sz="2000" b="1" strike="noStrike" spc="-1">
                <a:solidFill>
                  <a:srgbClr val="000000"/>
                </a:solidFill>
                <a:latin typeface="Calibri"/>
              </a:rPr>
              <a:t>Види пов'язок (м'які, тверді), їх мета. Типи пов'язок за призначенням. Типи бинтових пов'язок. Клейові пов'язки. Лейкопластирні пов'язки. Накладання еластичних бинтів. Тісно-туга пов'язка. Гіпсові пов'язки. </a:t>
            </a:r>
            <a:endParaRPr lang="ru-RU" sz="2000" b="0" strike="noStrike" spc="-1">
              <a:latin typeface="Arial"/>
            </a:endParaRPr>
          </a:p>
          <a:p>
            <a:pPr marL="343080" indent="-342360" algn="just">
              <a:lnSpc>
                <a:spcPct val="100000"/>
              </a:lnSpc>
              <a:spcBef>
                <a:spcPts val="400"/>
              </a:spcBef>
              <a:buClr>
                <a:srgbClr val="7030A0"/>
              </a:buClr>
              <a:buFont typeface="Arial"/>
              <a:buChar char="•"/>
            </a:pPr>
            <a:r>
              <a:rPr lang="ru-RU" sz="2000" b="1" strike="noStrike" spc="-1">
                <a:solidFill>
                  <a:srgbClr val="7030A0"/>
                </a:solidFill>
                <a:latin typeface="Calibri"/>
              </a:rPr>
              <a:t>4. Правила накладання пов’язок.</a:t>
            </a:r>
            <a:endParaRPr lang="ru-RU" sz="2000" b="0" strike="noStrike" spc="-1">
              <a:latin typeface="Arial"/>
            </a:endParaRPr>
          </a:p>
          <a:p>
            <a:pPr marL="343080" indent="-342360" algn="just">
              <a:lnSpc>
                <a:spcPct val="100000"/>
              </a:lnSpc>
              <a:spcBef>
                <a:spcPts val="400"/>
              </a:spcBef>
              <a:buClr>
                <a:srgbClr val="7030A0"/>
              </a:buClr>
              <a:buFont typeface="Arial"/>
              <a:buChar char="•"/>
            </a:pPr>
            <a:r>
              <a:rPr lang="ru-RU" sz="2000" b="1" strike="noStrike" spc="-1">
                <a:solidFill>
                  <a:srgbClr val="7030A0"/>
                </a:solidFill>
                <a:latin typeface="Calibri"/>
              </a:rPr>
              <a:t>5. Техніка накладання найбільш поширених пов'язок </a:t>
            </a:r>
            <a:r>
              <a:rPr lang="ru-RU" sz="2000" b="1" strike="noStrike" spc="-1">
                <a:solidFill>
                  <a:srgbClr val="000000"/>
                </a:solidFill>
                <a:latin typeface="Calibri"/>
              </a:rPr>
              <a:t>(спіральна пов'язка з однією та двома стрічками, пов'язка на молочну залозу, хрестоподібна, пов'язка Дезо); пов'язки на ділянку живота і таза (спіральна, колова, колосоподібна, пов'язка на пахову ділянку, Т-подібна); пов'язка на голову (чепець, вуздечка), на одне або обидва оки, пов'язки на верхні та нижні кінцівки (колосоподібна, черепашача, восьмиподібна, поворотна, спіральна, косинкова, лицарська рукавичка, пов'язка на палець). </a:t>
            </a:r>
            <a:endParaRPr lang="ru-RU" sz="2000" b="0" strike="noStrike" spc="-1">
              <a:latin typeface="Arial"/>
            </a:endParaRPr>
          </a:p>
          <a:p>
            <a:pPr marL="343080" indent="-342360" algn="just">
              <a:lnSpc>
                <a:spcPct val="100000"/>
              </a:lnSpc>
              <a:spcBef>
                <a:spcPts val="400"/>
              </a:spcBef>
              <a:buClr>
                <a:srgbClr val="7030A0"/>
              </a:buClr>
              <a:buFont typeface="Arial"/>
              <a:buChar char="•"/>
            </a:pPr>
            <a:r>
              <a:rPr lang="ru-RU" sz="2000" b="1" strike="noStrike" spc="-1">
                <a:solidFill>
                  <a:srgbClr val="7030A0"/>
                </a:solidFill>
                <a:latin typeface="Calibri"/>
              </a:rPr>
              <a:t>6. Накладання твердих пов'язок</a:t>
            </a:r>
            <a:r>
              <a:rPr lang="ru-RU" sz="2000" b="1" strike="noStrike" spc="-1">
                <a:solidFill>
                  <a:srgbClr val="000000"/>
                </a:solidFill>
                <a:latin typeface="Calibri"/>
              </a:rPr>
              <a:t> (шин Крамера, Дітеріхса, пневмошин). </a:t>
            </a:r>
            <a:endParaRPr lang="ru-RU" sz="2000" b="0" strike="noStrike" spc="-1">
              <a:latin typeface="Arial"/>
            </a:endParaRPr>
          </a:p>
          <a:p>
            <a:pPr algn="just">
              <a:lnSpc>
                <a:spcPct val="100000"/>
              </a:lnSpc>
              <a:spcBef>
                <a:spcPts val="400"/>
              </a:spcBef>
            </a:pP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CustomShape 1"/>
          <p:cNvSpPr/>
          <p:nvPr/>
        </p:nvSpPr>
        <p:spPr>
          <a:xfrm>
            <a:off x="428760" y="285840"/>
            <a:ext cx="8357400" cy="6250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80000"/>
              </a:lnSpc>
            </a:pPr>
            <a:r>
              <a:rPr lang="ru-RU" sz="2200" b="1" i="1" strike="noStrike" spc="-1">
                <a:solidFill>
                  <a:srgbClr val="7030A0"/>
                </a:solidFill>
                <a:latin typeface="Calibri"/>
                <a:ea typeface="DejaVu Sans"/>
              </a:rPr>
              <a:t>Спіральну пов’язку </a:t>
            </a:r>
            <a:r>
              <a:rPr lang="ru-RU" sz="2200" b="1" strike="noStrike" spc="-1">
                <a:solidFill>
                  <a:srgbClr val="000000"/>
                </a:solidFill>
                <a:latin typeface="Calibri"/>
                <a:ea typeface="DejaVu Sans"/>
              </a:rPr>
              <a:t>використовують на тулубі та кінцівках. При накладанні спіральної пов’язки тури бинта ідуть знизу нагору, кожний наступний тур закриває попередній на 1/2 його ширини.  На частинах тіла, що мають конусоподібну форму (грудна клітка, стегно, гомілка, передпліччя) використовують </a:t>
            </a:r>
            <a:r>
              <a:rPr lang="ru-RU" sz="2200" b="1" strike="noStrike" spc="-1">
                <a:solidFill>
                  <a:srgbClr val="7030A0"/>
                </a:solidFill>
                <a:latin typeface="Calibri"/>
                <a:ea typeface="DejaVu Sans"/>
              </a:rPr>
              <a:t>спіральну пов’язку з перегинами </a:t>
            </a:r>
            <a:r>
              <a:rPr lang="ru-RU" sz="2200" b="1" strike="noStrike" spc="-1">
                <a:solidFill>
                  <a:srgbClr val="000000"/>
                </a:solidFill>
                <a:latin typeface="Calibri"/>
                <a:ea typeface="DejaVu Sans"/>
              </a:rPr>
              <a:t>(при накладанні пов’язки бинт перегинають у напрямку до себе так, щоб його верхній край став нижнім). </a:t>
            </a:r>
            <a:endParaRPr lang="ru-RU" sz="2200" b="0" strike="noStrike" spc="-1">
              <a:latin typeface="Arial"/>
            </a:endParaRPr>
          </a:p>
          <a:p>
            <a:pPr algn="just">
              <a:lnSpc>
                <a:spcPct val="80000"/>
              </a:lnSpc>
            </a:pPr>
            <a:r>
              <a:rPr lang="ru-RU" sz="2200" b="1" i="1" strike="noStrike" spc="-1">
                <a:solidFill>
                  <a:srgbClr val="7030A0"/>
                </a:solidFill>
                <a:latin typeface="Calibri"/>
                <a:ea typeface="DejaVu Sans"/>
              </a:rPr>
              <a:t>Повзуча пов’язка </a:t>
            </a:r>
            <a:r>
              <a:rPr lang="ru-RU" sz="2200" b="1" strike="noStrike" spc="-1">
                <a:solidFill>
                  <a:srgbClr val="000000"/>
                </a:solidFill>
                <a:latin typeface="Calibri"/>
                <a:ea typeface="DejaVu Sans"/>
              </a:rPr>
              <a:t>застосовується для закріплення перев’язувального матеріалу; при її накладанні тури бинта ведуть косо догори так, щоб кожен наступний тур бинта не стикався з попереднім.</a:t>
            </a:r>
            <a:endParaRPr lang="ru-RU" sz="2200" b="0" strike="noStrike" spc="-1">
              <a:latin typeface="Arial"/>
            </a:endParaRPr>
          </a:p>
          <a:p>
            <a:pPr algn="just">
              <a:lnSpc>
                <a:spcPct val="80000"/>
              </a:lnSpc>
            </a:pPr>
            <a:r>
              <a:rPr lang="ru-RU" sz="2200" b="1" strike="noStrike" spc="-1">
                <a:solidFill>
                  <a:srgbClr val="000000"/>
                </a:solidFill>
                <a:latin typeface="Calibri"/>
                <a:ea typeface="DejaVu Sans"/>
              </a:rPr>
              <a:t>При накладанні </a:t>
            </a:r>
            <a:r>
              <a:rPr lang="ru-RU" sz="2200" b="1" i="1" strike="noStrike" spc="-1">
                <a:solidFill>
                  <a:srgbClr val="7030A0"/>
                </a:solidFill>
                <a:latin typeface="Calibri"/>
                <a:ea typeface="DejaVu Sans"/>
              </a:rPr>
              <a:t>хрестоподібної або вісімкоподібної пов’язки </a:t>
            </a:r>
            <a:r>
              <a:rPr lang="ru-RU" sz="2200" b="1" strike="noStrike" spc="-1">
                <a:solidFill>
                  <a:srgbClr val="000000"/>
                </a:solidFill>
                <a:latin typeface="Calibri"/>
                <a:ea typeface="DejaVu Sans"/>
              </a:rPr>
              <a:t>тури бинта перехрещуються формуючи вісімку. Пов’язку застосовують для бинтування суглобів (променево-зап’ястковий, гомілковостопний), задньої поверхні шиї, потилиці, грудної клітки, спини. </a:t>
            </a:r>
            <a:endParaRPr lang="ru-RU" sz="2200" b="0" strike="noStrike" spc="-1">
              <a:latin typeface="Arial"/>
            </a:endParaRPr>
          </a:p>
          <a:p>
            <a:pPr algn="just">
              <a:lnSpc>
                <a:spcPct val="80000"/>
              </a:lnSpc>
            </a:pPr>
            <a:r>
              <a:rPr lang="ru-RU" sz="2200" b="1" i="1" strike="noStrike" spc="-1">
                <a:solidFill>
                  <a:srgbClr val="7030A0"/>
                </a:solidFill>
                <a:latin typeface="Calibri"/>
                <a:ea typeface="DejaVu Sans"/>
              </a:rPr>
              <a:t>«Черепашачу» пов’язку </a:t>
            </a:r>
            <a:r>
              <a:rPr lang="ru-RU" sz="2200" b="1" strike="noStrike" spc="-1">
                <a:solidFill>
                  <a:srgbClr val="000000"/>
                </a:solidFill>
                <a:latin typeface="Calibri"/>
                <a:ea typeface="DejaVu Sans"/>
              </a:rPr>
              <a:t>накладають на колінний, гомілковостопний, ліктьовий суглоби. Пов’язка є різновидом вісімкоподібної – тури бинта перехрещуються на згинальних поверхнях суглоба і віялоподібно розходяться на розгинальній стороні.</a:t>
            </a:r>
            <a:endParaRPr lang="ru-RU" sz="2200" b="0" strike="noStrike" spc="-1">
              <a:latin typeface="Arial"/>
            </a:endParaRPr>
          </a:p>
          <a:p>
            <a:pPr algn="just">
              <a:lnSpc>
                <a:spcPct val="80000"/>
              </a:lnSpc>
            </a:pPr>
            <a:r>
              <a:rPr lang="ru-RU" sz="2200" b="1" i="1" strike="noStrike" spc="-1">
                <a:solidFill>
                  <a:srgbClr val="7030A0"/>
                </a:solidFill>
                <a:latin typeface="Calibri"/>
                <a:ea typeface="DejaVu Sans"/>
              </a:rPr>
              <a:t>Колосоподібну пов’язку </a:t>
            </a:r>
            <a:r>
              <a:rPr lang="ru-RU" sz="2200" b="1" strike="noStrike" spc="-1">
                <a:solidFill>
                  <a:srgbClr val="000000"/>
                </a:solidFill>
                <a:latin typeface="Calibri"/>
                <a:ea typeface="DejaVu Sans"/>
              </a:rPr>
              <a:t>використовують для бинтування плечового і кульшового суглобів. </a:t>
            </a:r>
            <a:endParaRPr lang="ru-RU" sz="2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 name="Picture 2"/>
          <p:cNvPicPr/>
          <p:nvPr/>
        </p:nvPicPr>
        <p:blipFill>
          <a:blip r:embed="rId2"/>
          <a:srcRect l="32953" t="29306" r="32477" b="26767"/>
          <a:stretch/>
        </p:blipFill>
        <p:spPr>
          <a:xfrm>
            <a:off x="1571760" y="153000"/>
            <a:ext cx="6071400" cy="4336560"/>
          </a:xfrm>
          <a:prstGeom prst="rect">
            <a:avLst/>
          </a:prstGeom>
          <a:ln w="9360">
            <a:noFill/>
          </a:ln>
        </p:spPr>
      </p:pic>
      <p:sp>
        <p:nvSpPr>
          <p:cNvPr id="204" name="CustomShape 1"/>
          <p:cNvSpPr/>
          <p:nvPr/>
        </p:nvSpPr>
        <p:spPr>
          <a:xfrm>
            <a:off x="500040" y="4572000"/>
            <a:ext cx="8286120" cy="2041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800" b="1" strike="noStrike" spc="-1">
                <a:solidFill>
                  <a:srgbClr val="FF0000"/>
                </a:solidFill>
                <a:latin typeface="Calibri"/>
                <a:ea typeface="DejaVu Sans"/>
              </a:rPr>
              <a:t>Рис. Типи бинтових пов’язок: </a:t>
            </a:r>
            <a:endParaRPr lang="ru-RU" sz="2800" b="0" strike="noStrike" spc="-1">
              <a:latin typeface="Arial"/>
            </a:endParaRPr>
          </a:p>
          <a:p>
            <a:pPr algn="ctr">
              <a:lnSpc>
                <a:spcPct val="100000"/>
              </a:lnSpc>
            </a:pPr>
            <a:r>
              <a:rPr lang="ru-RU" sz="2000" b="1" strike="noStrike" spc="-1">
                <a:solidFill>
                  <a:srgbClr val="7030A0"/>
                </a:solidFill>
                <a:latin typeface="Calibri"/>
                <a:ea typeface="DejaVu Sans"/>
              </a:rPr>
              <a:t>А – кругова (циркулярна) пов’язка, </a:t>
            </a:r>
            <a:endParaRPr lang="ru-RU" sz="2000" b="0" strike="noStrike" spc="-1">
              <a:latin typeface="Arial"/>
            </a:endParaRPr>
          </a:p>
          <a:p>
            <a:pPr algn="ctr">
              <a:lnSpc>
                <a:spcPct val="100000"/>
              </a:lnSpc>
            </a:pPr>
            <a:r>
              <a:rPr lang="ru-RU" sz="2000" b="1" strike="noStrike" spc="-1">
                <a:solidFill>
                  <a:srgbClr val="7030A0"/>
                </a:solidFill>
                <a:latin typeface="Calibri"/>
                <a:ea typeface="DejaVu Sans"/>
              </a:rPr>
              <a:t>Б – спіральна пов’язка з перегинами, </a:t>
            </a:r>
            <a:endParaRPr lang="ru-RU" sz="2000" b="0" strike="noStrike" spc="-1">
              <a:latin typeface="Arial"/>
            </a:endParaRPr>
          </a:p>
          <a:p>
            <a:pPr algn="ctr">
              <a:lnSpc>
                <a:spcPct val="100000"/>
              </a:lnSpc>
            </a:pPr>
            <a:r>
              <a:rPr lang="ru-RU" sz="2000" b="1" strike="noStrike" spc="-1">
                <a:solidFill>
                  <a:srgbClr val="7030A0"/>
                </a:solidFill>
                <a:latin typeface="Calibri"/>
                <a:ea typeface="DejaVu Sans"/>
              </a:rPr>
              <a:t>В – повзуча пов’язка, </a:t>
            </a:r>
            <a:endParaRPr lang="ru-RU" sz="2000" b="0" strike="noStrike" spc="-1">
              <a:latin typeface="Arial"/>
            </a:endParaRPr>
          </a:p>
          <a:p>
            <a:pPr algn="ctr">
              <a:lnSpc>
                <a:spcPct val="100000"/>
              </a:lnSpc>
            </a:pPr>
            <a:r>
              <a:rPr lang="ru-RU" sz="2000" b="1" strike="noStrike" spc="-1">
                <a:solidFill>
                  <a:srgbClr val="7030A0"/>
                </a:solidFill>
                <a:latin typeface="Calibri"/>
                <a:ea typeface="DejaVu Sans"/>
              </a:rPr>
              <a:t>Г – «черепашача» пов’язка,  </a:t>
            </a:r>
            <a:endParaRPr lang="ru-RU" sz="2000" b="0" strike="noStrike" spc="-1">
              <a:latin typeface="Arial"/>
            </a:endParaRPr>
          </a:p>
          <a:p>
            <a:pPr algn="ctr">
              <a:lnSpc>
                <a:spcPct val="100000"/>
              </a:lnSpc>
            </a:pPr>
            <a:r>
              <a:rPr lang="ru-RU" sz="2000" b="1" strike="noStrike" spc="-1">
                <a:solidFill>
                  <a:srgbClr val="7030A0"/>
                </a:solidFill>
                <a:latin typeface="Calibri"/>
                <a:ea typeface="DejaVu Sans"/>
              </a:rPr>
              <a:t>Д – колосоподібна пов’язка</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CustomShape 1"/>
          <p:cNvSpPr/>
          <p:nvPr/>
        </p:nvSpPr>
        <p:spPr>
          <a:xfrm>
            <a:off x="214200" y="476280"/>
            <a:ext cx="4928400" cy="209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360">
              <a:lnSpc>
                <a:spcPct val="100000"/>
              </a:lnSpc>
              <a:spcBef>
                <a:spcPts val="641"/>
              </a:spcBef>
              <a:buClr>
                <a:srgbClr val="7030A0"/>
              </a:buClr>
              <a:buFont typeface="Arial"/>
              <a:buChar char="•"/>
            </a:pPr>
            <a:r>
              <a:rPr lang="ru-RU" sz="3200" b="1" strike="noStrike" spc="-1">
                <a:solidFill>
                  <a:srgbClr val="7030A0"/>
                </a:solidFill>
                <a:latin typeface="Calibri"/>
              </a:rPr>
              <a:t>Еластичні тканинні бинти </a:t>
            </a:r>
            <a:r>
              <a:rPr lang="ru-RU" sz="2800" b="1" strike="noStrike" spc="-1">
                <a:solidFill>
                  <a:srgbClr val="000000"/>
                </a:solidFill>
                <a:latin typeface="Calibri"/>
              </a:rPr>
              <a:t>використовують переважно у травматології і спортивній медицині.</a:t>
            </a:r>
            <a:endParaRPr lang="ru-RU" sz="2800" b="0" strike="noStrike" spc="-1">
              <a:latin typeface="Arial"/>
            </a:endParaRPr>
          </a:p>
        </p:txBody>
      </p:sp>
      <p:pic>
        <p:nvPicPr>
          <p:cNvPr id="206" name="Рисунок 4"/>
          <p:cNvPicPr/>
          <p:nvPr/>
        </p:nvPicPr>
        <p:blipFill>
          <a:blip r:embed="rId2"/>
          <a:stretch/>
        </p:blipFill>
        <p:spPr>
          <a:xfrm>
            <a:off x="5143680" y="285840"/>
            <a:ext cx="3999600" cy="6381000"/>
          </a:xfrm>
          <a:prstGeom prst="rect">
            <a:avLst/>
          </a:prstGeom>
          <a:ln w="9360">
            <a:noFill/>
          </a:ln>
        </p:spPr>
      </p:pic>
      <p:pic>
        <p:nvPicPr>
          <p:cNvPr id="207" name="Рисунок 5"/>
          <p:cNvPicPr/>
          <p:nvPr/>
        </p:nvPicPr>
        <p:blipFill>
          <a:blip r:embed="rId3"/>
          <a:stretch/>
        </p:blipFill>
        <p:spPr>
          <a:xfrm>
            <a:off x="642960" y="2714760"/>
            <a:ext cx="3928320" cy="392832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CustomShape 1"/>
          <p:cNvSpPr/>
          <p:nvPr/>
        </p:nvSpPr>
        <p:spPr>
          <a:xfrm>
            <a:off x="457200" y="357120"/>
            <a:ext cx="8228880" cy="570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91000" lnSpcReduction="20000"/>
          </a:bodyPr>
          <a:lstStyle/>
          <a:p>
            <a:pPr algn="ctr">
              <a:lnSpc>
                <a:spcPct val="100000"/>
              </a:lnSpc>
            </a:pPr>
            <a:r>
              <a:rPr lang="ru-RU" sz="4000" b="1" strike="noStrike" spc="-1">
                <a:solidFill>
                  <a:srgbClr val="7030A0"/>
                </a:solidFill>
                <a:latin typeface="Calibri"/>
              </a:rPr>
              <a:t>Клейові пов'язки</a:t>
            </a:r>
            <a:endParaRPr lang="ru-RU" sz="4000" b="0" strike="noStrike" spc="-1">
              <a:latin typeface="Arial"/>
            </a:endParaRPr>
          </a:p>
        </p:txBody>
      </p:sp>
      <p:sp>
        <p:nvSpPr>
          <p:cNvPr id="209" name="CustomShape 2"/>
          <p:cNvSpPr/>
          <p:nvPr/>
        </p:nvSpPr>
        <p:spPr>
          <a:xfrm>
            <a:off x="179280" y="1071720"/>
            <a:ext cx="4034880" cy="4142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gn="just">
              <a:lnSpc>
                <a:spcPct val="100000"/>
              </a:lnSpc>
              <a:spcBef>
                <a:spcPts val="479"/>
              </a:spcBef>
            </a:pPr>
            <a:r>
              <a:rPr lang="ru-RU" sz="2400" b="1" strike="noStrike" spc="-1">
                <a:solidFill>
                  <a:srgbClr val="000000"/>
                </a:solidFill>
                <a:latin typeface="Calibri"/>
              </a:rPr>
              <a:t>застосовують для захисту відкритих ушкоджень і поверхнево розташованих запальних процесів. Клейові пов'язки забезпечують утримання перев'язного матеріалу на рані (вільні кінці пов'язки фіксують на шкірі пацієнта за допомогою клеолу чи колодію). </a:t>
            </a:r>
            <a:endParaRPr lang="ru-RU" sz="2400" b="0" strike="noStrike" spc="-1">
              <a:latin typeface="Arial"/>
            </a:endParaRPr>
          </a:p>
        </p:txBody>
      </p:sp>
      <p:pic>
        <p:nvPicPr>
          <p:cNvPr id="210" name="Picture 6"/>
          <p:cNvPicPr/>
          <p:nvPr/>
        </p:nvPicPr>
        <p:blipFill>
          <a:blip r:embed="rId2"/>
          <a:stretch/>
        </p:blipFill>
        <p:spPr>
          <a:xfrm>
            <a:off x="4214880" y="1357200"/>
            <a:ext cx="4928400" cy="407124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CustomShape 1"/>
          <p:cNvSpPr/>
          <p:nvPr/>
        </p:nvSpPr>
        <p:spPr>
          <a:xfrm>
            <a:off x="214200" y="357120"/>
            <a:ext cx="8605080" cy="6311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67500" lnSpcReduction="20000"/>
          </a:bodyPr>
          <a:lstStyle/>
          <a:p>
            <a:pPr marL="343080" indent="-182160" algn="just">
              <a:lnSpc>
                <a:spcPct val="100000"/>
              </a:lnSpc>
              <a:spcBef>
                <a:spcPts val="641"/>
              </a:spcBef>
              <a:buClr>
                <a:srgbClr val="E46C0A"/>
              </a:buClr>
              <a:buFont typeface="Arial"/>
              <a:buChar char="•"/>
            </a:pPr>
            <a:r>
              <a:rPr lang="ru-RU" sz="3200" b="1" strike="noStrike" spc="-1">
                <a:solidFill>
                  <a:srgbClr val="7030A0"/>
                </a:solidFill>
                <a:latin typeface="Calibri"/>
              </a:rPr>
              <a:t>Клей, що його використовують для підклеювання вільних кінців марлевої серветки, наносять тонким шаром на шкіру довкола перев'язного матеріалу і як тільки шар клею починає тьмяніти, зверху пов'язки кладуть розправлену марлеву серветку, яка міцно приклеюється до шкіри, надійно утримуючи перев'язний матеріал на необхідному місці. </a:t>
            </a:r>
            <a:r>
              <a:rPr lang="ru-RU" sz="3200" b="1" strike="noStrike" spc="-1">
                <a:solidFill>
                  <a:srgbClr val="000000"/>
                </a:solidFill>
                <a:latin typeface="Calibri"/>
              </a:rPr>
              <a:t>Якщо для приклеювання використовують колодій, ним просякають зверху кінці марлевої серветки, що утримує перев'язний матеріал; через декілька хвилин вона надійно фіксується на шкірі. </a:t>
            </a:r>
            <a:endParaRPr lang="ru-RU" sz="3200" b="0" strike="noStrike" spc="-1">
              <a:latin typeface="Arial"/>
            </a:endParaRPr>
          </a:p>
          <a:p>
            <a:pPr marL="343080" indent="-182160" algn="just">
              <a:lnSpc>
                <a:spcPct val="100000"/>
              </a:lnSpc>
              <a:spcBef>
                <a:spcPts val="641"/>
              </a:spcBef>
              <a:buClr>
                <a:srgbClr val="E46C0A"/>
              </a:buClr>
              <a:buFont typeface="Arial"/>
              <a:buChar char="•"/>
            </a:pPr>
            <a:r>
              <a:rPr lang="ru-RU" sz="3200" b="1" strike="noStrike" spc="-1">
                <a:solidFill>
                  <a:srgbClr val="7030A0"/>
                </a:solidFill>
                <a:latin typeface="Calibri"/>
              </a:rPr>
              <a:t>До складу клеолу входять</a:t>
            </a:r>
            <a:r>
              <a:rPr lang="ru-RU" sz="3200" b="1" strike="noStrike" spc="-1">
                <a:solidFill>
                  <a:srgbClr val="404040"/>
                </a:solidFill>
                <a:latin typeface="Calibri"/>
              </a:rPr>
              <a:t> </a:t>
            </a:r>
            <a:r>
              <a:rPr lang="ru-RU" sz="3200" b="1" strike="noStrike" spc="-1">
                <a:solidFill>
                  <a:srgbClr val="000000"/>
                </a:solidFill>
                <a:latin typeface="Calibri"/>
              </a:rPr>
              <a:t>каніфоль (40 г), 96 % етиловий спирт (33 г), ефір (25 г), соняшникова олія (12 г); до складу колодію — колоксилін (4 г), ефір (76 г) і 96 % етиловий спирт (20 г).</a:t>
            </a:r>
            <a:endParaRPr lang="ru-RU" sz="3200" b="0" strike="noStrike" spc="-1">
              <a:latin typeface="Arial"/>
            </a:endParaRPr>
          </a:p>
          <a:p>
            <a:pPr marL="343080" indent="-182160" algn="just">
              <a:lnSpc>
                <a:spcPct val="100000"/>
              </a:lnSpc>
              <a:spcBef>
                <a:spcPts val="641"/>
              </a:spcBef>
              <a:buClr>
                <a:srgbClr val="E46C0A"/>
              </a:buClr>
              <a:buFont typeface="Arial"/>
              <a:buChar char="•"/>
            </a:pPr>
            <a:r>
              <a:rPr lang="ru-RU" sz="3200" b="1" strike="noStrike" spc="-1">
                <a:solidFill>
                  <a:srgbClr val="000000"/>
                </a:solidFill>
                <a:latin typeface="Calibri"/>
              </a:rPr>
              <a:t>Для заміни клейових пов'язок смужку, на якій була закріплена серветка, рекомендують </a:t>
            </a:r>
            <a:r>
              <a:rPr lang="ru-RU" sz="3200" b="1" strike="noStrike" spc="-1">
                <a:solidFill>
                  <a:srgbClr val="7030A0"/>
                </a:solidFill>
                <a:latin typeface="Calibri"/>
              </a:rPr>
              <a:t>змочити ефіром чи бензином.</a:t>
            </a:r>
            <a:endParaRPr lang="ru-RU" sz="3200" b="0" strike="noStrike" spc="-1">
              <a:latin typeface="Arial"/>
            </a:endParaRPr>
          </a:p>
          <a:p>
            <a:pPr marL="343080" indent="-342360" algn="just">
              <a:lnSpc>
                <a:spcPct val="100000"/>
              </a:lnSpc>
              <a:spcBef>
                <a:spcPts val="641"/>
              </a:spcBef>
              <a:buClr>
                <a:srgbClr val="000000"/>
              </a:buClr>
              <a:buFont typeface="Arial"/>
              <a:buChar char="•"/>
            </a:pPr>
            <a:r>
              <a:rPr lang="ru-RU" sz="3200" b="1" strike="noStrike" spc="-1">
                <a:solidFill>
                  <a:srgbClr val="000000"/>
                </a:solidFill>
                <a:latin typeface="Calibri"/>
              </a:rPr>
              <a:t>Унаслідок частих перев'язок шкіра на місці прикріплення марлі роз'ятрюється, що потребує заміни засобу фіксації перев'язного матеріалу. </a:t>
            </a:r>
            <a:r>
              <a:rPr lang="ru-RU" sz="3200" b="1" strike="noStrike" spc="-1">
                <a:solidFill>
                  <a:srgbClr val="7030A0"/>
                </a:solidFill>
                <a:latin typeface="Calibri"/>
              </a:rPr>
              <a:t>Слід зазначити, що клеол менше, аніж колодій, ушкоджує шкіру.</a:t>
            </a:r>
            <a:endParaRPr lang="ru-RU" sz="3200" b="0" strike="noStrike" spc="-1">
              <a:latin typeface="Arial"/>
            </a:endParaRPr>
          </a:p>
          <a:p>
            <a:pPr marL="343080" indent="-342360" algn="just">
              <a:lnSpc>
                <a:spcPct val="100000"/>
              </a:lnSpc>
              <a:spcBef>
                <a:spcPts val="641"/>
              </a:spcBef>
              <a:buClr>
                <a:srgbClr val="7030A0"/>
              </a:buClr>
              <a:buFont typeface="Arial"/>
              <a:buChar char="•"/>
            </a:pPr>
            <a:r>
              <a:rPr lang="ru-RU" sz="3200" b="1" strike="noStrike" spc="-1">
                <a:solidFill>
                  <a:srgbClr val="7030A0"/>
                </a:solidFill>
                <a:latin typeface="Calibri"/>
              </a:rPr>
              <a:t>Колодій, клей БФ-6, </a:t>
            </a:r>
            <a:r>
              <a:rPr lang="ru-RU" sz="3200" b="1" strike="noStrike" spc="-1">
                <a:solidFill>
                  <a:srgbClr val="000000"/>
                </a:solidFill>
                <a:latin typeface="Calibri"/>
              </a:rPr>
              <a:t>а ще більш успішно ліфузоль можуть бути використані для захисту асептичних післяопераційних ран без марлі шляхом нанесення стерильного клею на поверхню невеликої рани і створення таким чином захисної плівки.</a:t>
            </a:r>
            <a:endParaRPr lang="ru-RU"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CustomShape 1"/>
          <p:cNvSpPr/>
          <p:nvPr/>
        </p:nvSpPr>
        <p:spPr>
          <a:xfrm>
            <a:off x="571320" y="214200"/>
            <a:ext cx="5285520" cy="785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marL="320040" indent="-319320" algn="ctr">
              <a:lnSpc>
                <a:spcPct val="100000"/>
              </a:lnSpc>
            </a:pPr>
            <a:r>
              <a:rPr lang="ru-RU" sz="4400" b="1" strike="noStrike" spc="-1">
                <a:solidFill>
                  <a:srgbClr val="7030A0"/>
                </a:solidFill>
                <a:latin typeface="Calibri"/>
              </a:rPr>
              <a:t>Пластир</a:t>
            </a:r>
            <a:endParaRPr lang="ru-RU" sz="4400" b="0" strike="noStrike" spc="-1">
              <a:latin typeface="Arial"/>
            </a:endParaRPr>
          </a:p>
        </p:txBody>
      </p:sp>
      <p:sp>
        <p:nvSpPr>
          <p:cNvPr id="213" name="CustomShape 2"/>
          <p:cNvSpPr/>
          <p:nvPr/>
        </p:nvSpPr>
        <p:spPr>
          <a:xfrm>
            <a:off x="214200" y="1143000"/>
            <a:ext cx="5214240" cy="4714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89000" lnSpcReduction="10000"/>
          </a:bodyPr>
          <a:lstStyle/>
          <a:p>
            <a:pPr marL="90000" indent="-216000" algn="just">
              <a:lnSpc>
                <a:spcPct val="90000"/>
              </a:lnSpc>
              <a:buClr>
                <a:srgbClr val="E46C0A"/>
              </a:buClr>
              <a:buFont typeface="Arial"/>
              <a:buChar char="•"/>
            </a:pPr>
            <a:r>
              <a:rPr lang="ru-RU" sz="2400" b="1" strike="noStrike" spc="-1">
                <a:solidFill>
                  <a:srgbClr val="FF0000"/>
                </a:solidFill>
                <a:latin typeface="Calibri"/>
              </a:rPr>
              <a:t>Пластир </a:t>
            </a:r>
            <a:r>
              <a:rPr lang="ru-RU" sz="2400" b="1" strike="noStrike" spc="-1">
                <a:solidFill>
                  <a:srgbClr val="000000"/>
                </a:solidFill>
                <a:latin typeface="Calibri"/>
              </a:rPr>
              <a:t>використовують як для захисту свіжих незабруднених ран (заклеювання їх смужкою щойно розгорнутого пластиру), так і як засіб фіксації перев'язного матеріалу, покладеного зверху дефекту шкіри через її некроз або локальний запальний процес без виділень. </a:t>
            </a:r>
            <a:endParaRPr lang="ru-RU" sz="2400" b="0" strike="noStrike" spc="-1">
              <a:latin typeface="Arial"/>
            </a:endParaRPr>
          </a:p>
          <a:p>
            <a:pPr marL="90000" indent="-216000" algn="just">
              <a:lnSpc>
                <a:spcPct val="90000"/>
              </a:lnSpc>
              <a:buClr>
                <a:srgbClr val="E46C0A"/>
              </a:buClr>
              <a:buFont typeface="Arial"/>
              <a:buChar char="•"/>
            </a:pPr>
            <a:r>
              <a:rPr lang="ru-RU" sz="2400" b="1" strike="noStrike" spc="-1">
                <a:solidFill>
                  <a:srgbClr val="000000"/>
                </a:solidFill>
                <a:latin typeface="Calibri"/>
              </a:rPr>
              <a:t>Окрім того, лейкопластир застосовують у лікуванні грануляційних ран і для зближення країв ранового дефекту.</a:t>
            </a:r>
            <a:endParaRPr lang="ru-RU" sz="2400" b="0" strike="noStrike" spc="-1">
              <a:latin typeface="Arial"/>
            </a:endParaRPr>
          </a:p>
          <a:p>
            <a:pPr marL="90000" indent="-216000" algn="just">
              <a:lnSpc>
                <a:spcPct val="90000"/>
              </a:lnSpc>
              <a:buClr>
                <a:srgbClr val="E46C0A"/>
              </a:buClr>
              <a:buFont typeface="Arial"/>
              <a:buChar char="•"/>
            </a:pPr>
            <a:r>
              <a:rPr lang="ru-RU" sz="2400" b="1" strike="noStrike" spc="-1">
                <a:solidFill>
                  <a:srgbClr val="000000"/>
                </a:solidFill>
                <a:latin typeface="Calibri"/>
              </a:rPr>
              <a:t>У дитячій хірургії лейкопластирне витягання в разі переломів трубчастих кісток кінцівок часто успішно застосовують тоді, коли в дорослих потерпілих зазвичай використовують скелетне витягання.</a:t>
            </a:r>
            <a:endParaRPr lang="ru-RU" sz="2400" b="0" strike="noStrike" spc="-1">
              <a:latin typeface="Arial"/>
            </a:endParaRPr>
          </a:p>
        </p:txBody>
      </p:sp>
      <p:pic>
        <p:nvPicPr>
          <p:cNvPr id="214" name="Picture 2"/>
          <p:cNvPicPr/>
          <p:nvPr/>
        </p:nvPicPr>
        <p:blipFill>
          <a:blip r:embed="rId2"/>
          <a:stretch/>
        </p:blipFill>
        <p:spPr>
          <a:xfrm>
            <a:off x="5572080" y="0"/>
            <a:ext cx="3571200" cy="2214000"/>
          </a:xfrm>
          <a:prstGeom prst="rect">
            <a:avLst/>
          </a:prstGeom>
          <a:ln>
            <a:noFill/>
          </a:ln>
        </p:spPr>
      </p:pic>
      <p:pic>
        <p:nvPicPr>
          <p:cNvPr id="215" name="Picture 4"/>
          <p:cNvPicPr/>
          <p:nvPr/>
        </p:nvPicPr>
        <p:blipFill>
          <a:blip r:embed="rId3"/>
          <a:stretch/>
        </p:blipFill>
        <p:spPr>
          <a:xfrm>
            <a:off x="5500800" y="2214720"/>
            <a:ext cx="3642480" cy="2285280"/>
          </a:xfrm>
          <a:prstGeom prst="rect">
            <a:avLst/>
          </a:prstGeom>
          <a:ln>
            <a:noFill/>
          </a:ln>
        </p:spPr>
      </p:pic>
      <p:pic>
        <p:nvPicPr>
          <p:cNvPr id="216" name="Picture 6"/>
          <p:cNvPicPr/>
          <p:nvPr/>
        </p:nvPicPr>
        <p:blipFill>
          <a:blip r:embed="rId4"/>
          <a:stretch/>
        </p:blipFill>
        <p:spPr>
          <a:xfrm>
            <a:off x="5500800" y="4500720"/>
            <a:ext cx="3642480" cy="23565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CustomShape 1"/>
          <p:cNvSpPr/>
          <p:nvPr/>
        </p:nvSpPr>
        <p:spPr>
          <a:xfrm>
            <a:off x="457200" y="285840"/>
            <a:ext cx="8228880" cy="642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rPr lang="ru-RU" sz="3600" b="1" strike="noStrike" spc="-1">
                <a:solidFill>
                  <a:srgbClr val="7030A0"/>
                </a:solidFill>
                <a:latin typeface="Calibri"/>
              </a:rPr>
              <a:t>Косинкові пов'язки</a:t>
            </a:r>
            <a:endParaRPr lang="ru-RU" sz="3600" b="0" strike="noStrike" spc="-1">
              <a:latin typeface="Arial"/>
            </a:endParaRPr>
          </a:p>
        </p:txBody>
      </p:sp>
      <p:sp>
        <p:nvSpPr>
          <p:cNvPr id="218" name="CustomShape 2"/>
          <p:cNvSpPr/>
          <p:nvPr/>
        </p:nvSpPr>
        <p:spPr>
          <a:xfrm>
            <a:off x="0" y="1143000"/>
            <a:ext cx="3785400" cy="4214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marL="343080" indent="-342360" algn="just">
              <a:lnSpc>
                <a:spcPct val="80000"/>
              </a:lnSpc>
              <a:spcBef>
                <a:spcPts val="479"/>
              </a:spcBef>
            </a:pPr>
            <a:r>
              <a:rPr lang="ru-RU" sz="2400" b="1" strike="noStrike" spc="-1">
                <a:solidFill>
                  <a:srgbClr val="000000"/>
                </a:solidFill>
                <a:latin typeface="Calibri"/>
              </a:rPr>
              <a:t>«</a:t>
            </a:r>
            <a:r>
              <a:rPr lang="ru-RU" sz="2400" b="1" strike="noStrike" spc="-1">
                <a:solidFill>
                  <a:srgbClr val="7030A0"/>
                </a:solidFill>
                <a:latin typeface="Calibri"/>
              </a:rPr>
              <a:t>Косинка</a:t>
            </a:r>
            <a:r>
              <a:rPr lang="ru-RU" sz="2400" b="1" strike="noStrike" spc="-1">
                <a:solidFill>
                  <a:srgbClr val="000000"/>
                </a:solidFill>
                <a:latin typeface="Calibri"/>
              </a:rPr>
              <a:t>» - шматок тканини трикутної форми, отриманий унаслідок розрізання по діагоналі тканинного квадрата.</a:t>
            </a:r>
            <a:endParaRPr lang="ru-RU" sz="2400" b="0" strike="noStrike" spc="-1">
              <a:latin typeface="Arial"/>
            </a:endParaRPr>
          </a:p>
          <a:p>
            <a:pPr marL="343080" indent="-342360" algn="just">
              <a:lnSpc>
                <a:spcPct val="80000"/>
              </a:lnSpc>
              <a:spcBef>
                <a:spcPts val="479"/>
              </a:spcBef>
            </a:pPr>
            <a:r>
              <a:rPr lang="ru-RU" sz="2400" b="1" strike="noStrike" spc="-1">
                <a:solidFill>
                  <a:srgbClr val="000000"/>
                </a:solidFill>
                <a:latin typeface="Calibri"/>
              </a:rPr>
              <a:t>Косинка як засіб фіксації перев'язного матеріалу не забезпечує його щільного прилягання до тканини тіла, проте є дуже зручною в разі надання першої допомоги.</a:t>
            </a:r>
            <a:endParaRPr lang="ru-RU" sz="2400" b="0" strike="noStrike" spc="-1">
              <a:latin typeface="Arial"/>
            </a:endParaRPr>
          </a:p>
        </p:txBody>
      </p:sp>
      <p:pic>
        <p:nvPicPr>
          <p:cNvPr id="219" name="Picture 5"/>
          <p:cNvPicPr/>
          <p:nvPr/>
        </p:nvPicPr>
        <p:blipFill>
          <a:blip r:embed="rId2"/>
          <a:stretch/>
        </p:blipFill>
        <p:spPr>
          <a:xfrm>
            <a:off x="3786120" y="1512000"/>
            <a:ext cx="5357160" cy="455328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CustomShape 1"/>
          <p:cNvSpPr/>
          <p:nvPr/>
        </p:nvSpPr>
        <p:spPr>
          <a:xfrm>
            <a:off x="468360" y="549360"/>
            <a:ext cx="8228880" cy="63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92500" lnSpcReduction="10000"/>
          </a:bodyPr>
          <a:lstStyle/>
          <a:p>
            <a:pPr algn="ctr">
              <a:lnSpc>
                <a:spcPct val="100000"/>
              </a:lnSpc>
            </a:pPr>
            <a:r>
              <a:rPr lang="ru-RU" sz="4000" b="1" strike="noStrike" spc="-1">
                <a:solidFill>
                  <a:srgbClr val="7030A0"/>
                </a:solidFill>
                <a:latin typeface="Calibri"/>
              </a:rPr>
              <a:t>Пращоподібні пов'язки</a:t>
            </a:r>
            <a:endParaRPr lang="ru-RU" sz="4000" b="0" strike="noStrike" spc="-1">
              <a:latin typeface="Arial"/>
            </a:endParaRPr>
          </a:p>
        </p:txBody>
      </p:sp>
      <p:sp>
        <p:nvSpPr>
          <p:cNvPr id="221" name="CustomShape 2"/>
          <p:cNvSpPr/>
          <p:nvPr/>
        </p:nvSpPr>
        <p:spPr>
          <a:xfrm>
            <a:off x="0" y="1500120"/>
            <a:ext cx="4357080" cy="4214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marL="343080" indent="-342360" algn="just">
              <a:lnSpc>
                <a:spcPct val="90000"/>
              </a:lnSpc>
              <a:spcBef>
                <a:spcPts val="561"/>
              </a:spcBef>
            </a:pPr>
            <a:r>
              <a:rPr lang="ru-RU" sz="2800" b="1" strike="noStrike" spc="-1">
                <a:solidFill>
                  <a:srgbClr val="7030A0"/>
                </a:solidFill>
                <a:latin typeface="Calibri"/>
              </a:rPr>
              <a:t>Праща </a:t>
            </a:r>
            <a:r>
              <a:rPr lang="ru-RU" sz="2800" b="1" strike="noStrike" spc="-1">
                <a:solidFill>
                  <a:srgbClr val="000000"/>
                </a:solidFill>
                <a:latin typeface="Calibri"/>
              </a:rPr>
              <a:t>— це розрізана з двох боків смуга марлі або будь-якої іншої м'якої тканини, що її використовують для утримання перев'язного матеріалу на носі, підборідді, потиличній ділянці і т.д. Пращоподібні пов'язки є найбільш простими і доцільними.</a:t>
            </a:r>
            <a:r>
              <a:rPr lang="ru-RU" sz="2200" b="1" strike="noStrike" spc="-1">
                <a:solidFill>
                  <a:srgbClr val="000000"/>
                </a:solidFill>
                <a:latin typeface="Calibri"/>
              </a:rPr>
              <a:t> </a:t>
            </a:r>
            <a:endParaRPr lang="ru-RU" sz="2200" b="0" strike="noStrike" spc="-1">
              <a:latin typeface="Arial"/>
            </a:endParaRPr>
          </a:p>
        </p:txBody>
      </p:sp>
      <p:pic>
        <p:nvPicPr>
          <p:cNvPr id="222" name="Picture 5"/>
          <p:cNvPicPr/>
          <p:nvPr/>
        </p:nvPicPr>
        <p:blipFill>
          <a:blip r:embed="rId2"/>
          <a:stretch/>
        </p:blipFill>
        <p:spPr>
          <a:xfrm>
            <a:off x="4429080" y="1285920"/>
            <a:ext cx="4714200" cy="533808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CustomShape 1"/>
          <p:cNvSpPr/>
          <p:nvPr/>
        </p:nvSpPr>
        <p:spPr>
          <a:xfrm>
            <a:off x="468360" y="214200"/>
            <a:ext cx="8228880" cy="570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91000" lnSpcReduction="20000"/>
          </a:bodyPr>
          <a:lstStyle/>
          <a:p>
            <a:pPr algn="ctr">
              <a:lnSpc>
                <a:spcPct val="100000"/>
              </a:lnSpc>
            </a:pPr>
            <a:r>
              <a:rPr lang="ru-RU" sz="4000" b="1" strike="noStrike" spc="-1">
                <a:solidFill>
                  <a:srgbClr val="7030A0"/>
                </a:solidFill>
                <a:latin typeface="Calibri"/>
              </a:rPr>
              <a:t>Контурні пов'язки</a:t>
            </a:r>
            <a:endParaRPr lang="ru-RU" sz="4000" b="0" strike="noStrike" spc="-1">
              <a:latin typeface="Arial"/>
            </a:endParaRPr>
          </a:p>
        </p:txBody>
      </p:sp>
      <p:sp>
        <p:nvSpPr>
          <p:cNvPr id="224" name="CustomShape 2"/>
          <p:cNvSpPr/>
          <p:nvPr/>
        </p:nvSpPr>
        <p:spPr>
          <a:xfrm>
            <a:off x="0" y="1285920"/>
            <a:ext cx="3642480" cy="4285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76000" lnSpcReduction="20000"/>
          </a:bodyPr>
          <a:lstStyle/>
          <a:p>
            <a:pPr marL="343080" indent="-342360" algn="just">
              <a:lnSpc>
                <a:spcPct val="100000"/>
              </a:lnSpc>
              <a:spcBef>
                <a:spcPts val="641"/>
              </a:spcBef>
              <a:buClr>
                <a:srgbClr val="000000"/>
              </a:buClr>
              <a:buFont typeface="Arial"/>
              <a:buChar char="•"/>
            </a:pPr>
            <a:r>
              <a:rPr lang="ru-RU" sz="3200" b="1" strike="noStrike" spc="-1">
                <a:solidFill>
                  <a:srgbClr val="000000"/>
                </a:solidFill>
                <a:latin typeface="Calibri"/>
              </a:rPr>
              <a:t>Виготовляють зі шматка тканини і закривають ними частини тіла. Закріплюють контурні пов'язки за допомогою пришитої тасьми. У разі видалення передньої очеревинної стінки використовують контурний бандаж живота. До контурних пов'язок належать і суспензорії. </a:t>
            </a:r>
            <a:endParaRPr lang="ru-RU" sz="3200" b="0" strike="noStrike" spc="-1">
              <a:latin typeface="Arial"/>
            </a:endParaRPr>
          </a:p>
        </p:txBody>
      </p:sp>
      <p:pic>
        <p:nvPicPr>
          <p:cNvPr id="225" name="Picture 5"/>
          <p:cNvPicPr/>
          <p:nvPr/>
        </p:nvPicPr>
        <p:blipFill>
          <a:blip r:embed="rId2"/>
          <a:srcRect t="5366" b="3484"/>
          <a:stretch/>
        </p:blipFill>
        <p:spPr>
          <a:xfrm>
            <a:off x="3643200" y="1342080"/>
            <a:ext cx="5500800" cy="362592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CustomShape 1"/>
          <p:cNvSpPr/>
          <p:nvPr/>
        </p:nvSpPr>
        <p:spPr>
          <a:xfrm>
            <a:off x="142920" y="836640"/>
            <a:ext cx="4285440" cy="487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88500" lnSpcReduction="20000"/>
          </a:bodyPr>
          <a:lstStyle/>
          <a:p>
            <a:pPr marL="343080" indent="-342360" algn="just">
              <a:lnSpc>
                <a:spcPct val="100000"/>
              </a:lnSpc>
              <a:spcBef>
                <a:spcPts val="641"/>
              </a:spcBef>
              <a:buClr>
                <a:srgbClr val="7030A0"/>
              </a:buClr>
              <a:buFont typeface="Arial"/>
              <a:buChar char="•"/>
            </a:pPr>
            <a:r>
              <a:rPr lang="ru-RU" sz="3200" b="1" strike="noStrike" spc="-1">
                <a:solidFill>
                  <a:srgbClr val="7030A0"/>
                </a:solidFill>
                <a:latin typeface="Calibri"/>
              </a:rPr>
              <a:t>Суспензорій </a:t>
            </a:r>
            <a:r>
              <a:rPr lang="ru-RU" sz="3200" b="1" strike="noStrike" spc="-1">
                <a:solidFill>
                  <a:srgbClr val="000000"/>
                </a:solidFill>
                <a:latin typeface="Calibri"/>
              </a:rPr>
              <a:t>має лямковий прилад і гаманець. </a:t>
            </a:r>
            <a:endParaRPr lang="ru-RU" sz="3200" b="0" strike="noStrike" spc="-1">
              <a:latin typeface="Arial"/>
            </a:endParaRPr>
          </a:p>
          <a:p>
            <a:pPr marL="343080" indent="-342360" algn="just">
              <a:lnSpc>
                <a:spcPct val="100000"/>
              </a:lnSpc>
              <a:spcBef>
                <a:spcPts val="641"/>
              </a:spcBef>
              <a:buClr>
                <a:srgbClr val="000000"/>
              </a:buClr>
              <a:buFont typeface="Arial"/>
              <a:buChar char="•"/>
            </a:pPr>
            <a:r>
              <a:rPr lang="ru-RU" sz="3200" b="1" strike="noStrike" spc="-1">
                <a:solidFill>
                  <a:srgbClr val="000000"/>
                </a:solidFill>
                <a:latin typeface="Calibri"/>
              </a:rPr>
              <a:t>У виготовленому з тканини гаманці розміщуються чоловічі статеві органи після видалення пахвинної грижі, при запальних захворюваннях і ушкодженнях яєчка, статевого члена чи калитки. </a:t>
            </a:r>
            <a:endParaRPr lang="ru-RU" sz="3200" b="0" strike="noStrike" spc="-1">
              <a:latin typeface="Arial"/>
            </a:endParaRPr>
          </a:p>
        </p:txBody>
      </p:sp>
      <p:pic>
        <p:nvPicPr>
          <p:cNvPr id="227" name="Picture 5"/>
          <p:cNvPicPr/>
          <p:nvPr/>
        </p:nvPicPr>
        <p:blipFill>
          <a:blip r:embed="rId2"/>
          <a:srcRect l="11481" r="4923"/>
          <a:stretch/>
        </p:blipFill>
        <p:spPr>
          <a:xfrm>
            <a:off x="4714920" y="907920"/>
            <a:ext cx="4214160" cy="532836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CustomShape 1"/>
          <p:cNvSpPr/>
          <p:nvPr/>
        </p:nvSpPr>
        <p:spPr>
          <a:xfrm>
            <a:off x="142920" y="0"/>
            <a:ext cx="8786160" cy="642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97500"/>
          </a:bodyPr>
          <a:lstStyle/>
          <a:p>
            <a:pPr algn="just">
              <a:lnSpc>
                <a:spcPct val="100000"/>
              </a:lnSpc>
            </a:pPr>
            <a:r>
              <a:rPr lang="ru-RU" sz="3600" b="1" strike="noStrike" spc="-1">
                <a:solidFill>
                  <a:srgbClr val="FF0000"/>
                </a:solidFill>
                <a:latin typeface="Calibri"/>
              </a:rPr>
              <a:t>1. Поняття десмургія, пов'язка, перев'язка.  </a:t>
            </a:r>
            <a:endParaRPr lang="ru-RU" sz="3600" b="0" strike="noStrike" spc="-1">
              <a:latin typeface="Arial"/>
            </a:endParaRPr>
          </a:p>
        </p:txBody>
      </p:sp>
      <p:sp>
        <p:nvSpPr>
          <p:cNvPr id="168" name="CustomShape 2"/>
          <p:cNvSpPr/>
          <p:nvPr/>
        </p:nvSpPr>
        <p:spPr>
          <a:xfrm>
            <a:off x="214200" y="571320"/>
            <a:ext cx="8643240" cy="6071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360" algn="just">
              <a:lnSpc>
                <a:spcPct val="90000"/>
              </a:lnSpc>
            </a:pPr>
            <a:r>
              <a:rPr lang="ru-RU" sz="2800" b="1" i="1" strike="noStrike" spc="-1">
                <a:solidFill>
                  <a:srgbClr val="FF0000"/>
                </a:solidFill>
                <a:latin typeface="Calibri"/>
              </a:rPr>
              <a:t>Десмургія</a:t>
            </a:r>
            <a:r>
              <a:rPr lang="ru-RU" sz="2000" b="1" i="1" strike="noStrike" spc="-1">
                <a:solidFill>
                  <a:srgbClr val="000000"/>
                </a:solidFill>
                <a:latin typeface="Calibri"/>
              </a:rPr>
              <a:t> (від грец. </a:t>
            </a:r>
            <a:r>
              <a:rPr lang="ru-RU" sz="2000" b="1" i="1" strike="noStrike" spc="-1">
                <a:solidFill>
                  <a:srgbClr val="7030A0"/>
                </a:solidFill>
                <a:latin typeface="Calibri"/>
              </a:rPr>
              <a:t>desmos</a:t>
            </a:r>
            <a:r>
              <a:rPr lang="ru-RU" sz="2000" b="1" i="1" strike="noStrike" spc="-1">
                <a:solidFill>
                  <a:srgbClr val="000000"/>
                </a:solidFill>
                <a:latin typeface="Calibri"/>
              </a:rPr>
              <a:t> – зв’язок, пов’язка та </a:t>
            </a:r>
            <a:r>
              <a:rPr lang="ru-RU" sz="2000" b="1" i="1" strike="noStrike" spc="-1">
                <a:solidFill>
                  <a:srgbClr val="7030A0"/>
                </a:solidFill>
                <a:latin typeface="Calibri"/>
              </a:rPr>
              <a:t>ergon</a:t>
            </a:r>
            <a:r>
              <a:rPr lang="ru-RU" sz="2000" b="1" i="1" strike="noStrike" spc="-1">
                <a:solidFill>
                  <a:srgbClr val="000000"/>
                </a:solidFill>
                <a:latin typeface="Calibri"/>
              </a:rPr>
              <a:t> – робити; тобто в перекладі десмургія це «робота з пов’язками») – розділ медицини, який вивчає пов’язки й методи їх накладання або наука про техніку правильного застосування пов’язок при різних пошкодженнях та захворюваннях. </a:t>
            </a:r>
            <a:endParaRPr lang="ru-RU" sz="2000" b="0" strike="noStrike" spc="-1">
              <a:latin typeface="Arial"/>
            </a:endParaRPr>
          </a:p>
          <a:p>
            <a:pPr marL="343080" indent="-342360" algn="just">
              <a:lnSpc>
                <a:spcPct val="90000"/>
              </a:lnSpc>
            </a:pPr>
            <a:r>
              <a:rPr lang="ru-RU" sz="2000" b="1" i="1" strike="noStrike" spc="-1">
                <a:solidFill>
                  <a:srgbClr val="000000"/>
                </a:solidFill>
                <a:latin typeface="Calibri"/>
              </a:rPr>
              <a:t>Прийнято розрізняти поняття «</a:t>
            </a:r>
            <a:r>
              <a:rPr lang="ru-RU" sz="2000" b="1" i="1" strike="noStrike" spc="-1">
                <a:solidFill>
                  <a:srgbClr val="FF0000"/>
                </a:solidFill>
                <a:latin typeface="Calibri"/>
              </a:rPr>
              <a:t>пов’язка</a:t>
            </a:r>
            <a:r>
              <a:rPr lang="ru-RU" sz="2000" b="1" i="1" strike="noStrike" spc="-1">
                <a:solidFill>
                  <a:srgbClr val="000000"/>
                </a:solidFill>
                <a:latin typeface="Calibri"/>
              </a:rPr>
              <a:t>»  і «</a:t>
            </a:r>
            <a:r>
              <a:rPr lang="ru-RU" sz="2000" b="1" i="1" strike="noStrike" spc="-1">
                <a:solidFill>
                  <a:srgbClr val="FF0000"/>
                </a:solidFill>
                <a:latin typeface="Calibri"/>
              </a:rPr>
              <a:t>перев’язка</a:t>
            </a:r>
            <a:r>
              <a:rPr lang="ru-RU" sz="2000" b="1" i="1" strike="noStrike" spc="-1">
                <a:solidFill>
                  <a:srgbClr val="000000"/>
                </a:solidFill>
                <a:latin typeface="Calibri"/>
              </a:rPr>
              <a:t>».  </a:t>
            </a:r>
            <a:endParaRPr lang="ru-RU" sz="2000" b="0" strike="noStrike" spc="-1">
              <a:latin typeface="Arial"/>
            </a:endParaRPr>
          </a:p>
          <a:p>
            <a:pPr marL="343080" indent="-342360" algn="just">
              <a:lnSpc>
                <a:spcPct val="90000"/>
              </a:lnSpc>
            </a:pPr>
            <a:r>
              <a:rPr lang="ru-RU" sz="2000" b="1" i="1" strike="noStrike" spc="-1">
                <a:solidFill>
                  <a:srgbClr val="000000"/>
                </a:solidFill>
                <a:latin typeface="Calibri"/>
              </a:rPr>
              <a:t>Під </a:t>
            </a:r>
            <a:r>
              <a:rPr lang="ru-RU" sz="2400" b="1" i="1" u="sng" strike="noStrike" spc="-1">
                <a:solidFill>
                  <a:srgbClr val="FF0000"/>
                </a:solidFill>
                <a:uFillTx/>
                <a:latin typeface="Calibri"/>
              </a:rPr>
              <a:t>пов’язкою </a:t>
            </a:r>
            <a:r>
              <a:rPr lang="ru-RU" sz="2000" b="1" i="1" strike="noStrike" spc="-1">
                <a:solidFill>
                  <a:srgbClr val="000000"/>
                </a:solidFill>
                <a:latin typeface="Calibri"/>
              </a:rPr>
              <a:t>розуміють комплекс засобів, що використовується з метою захисту ран і патологічно змінених поверхонь шкіри від дії зовнішнього середовища. Пов’язка перешкоджає вторинному інфікуванню ран, забезпечуючи дренажну й антисептичну функцію, вона може використовуватися для зупинки кровотечі, герметизації рани, фіксації або витягування частини тіла. Пов’язка складається з двох частин: </a:t>
            </a:r>
            <a:r>
              <a:rPr lang="ru-RU" sz="2000" b="1" i="1" strike="noStrike" spc="-1">
                <a:solidFill>
                  <a:srgbClr val="FF0000"/>
                </a:solidFill>
                <a:latin typeface="Calibri"/>
              </a:rPr>
              <a:t>перша </a:t>
            </a:r>
            <a:r>
              <a:rPr lang="ru-RU" sz="2000" b="1" i="1" strike="noStrike" spc="-1">
                <a:solidFill>
                  <a:srgbClr val="000000"/>
                </a:solidFill>
                <a:latin typeface="Calibri"/>
              </a:rPr>
              <a:t>– перев’язувальний матеріал, що накладається на рану;  </a:t>
            </a:r>
            <a:r>
              <a:rPr lang="ru-RU" sz="2000" b="1" i="1" strike="noStrike" spc="-1">
                <a:solidFill>
                  <a:srgbClr val="FF0000"/>
                </a:solidFill>
                <a:latin typeface="Calibri"/>
              </a:rPr>
              <a:t>друга</a:t>
            </a:r>
            <a:r>
              <a:rPr lang="ru-RU" sz="2000" b="1" i="1" strike="noStrike" spc="-1">
                <a:solidFill>
                  <a:srgbClr val="000000"/>
                </a:solidFill>
                <a:latin typeface="Calibri"/>
              </a:rPr>
              <a:t> – частина, що фіксує перев’язувальний матеріал на поверхні тіла. </a:t>
            </a:r>
            <a:endParaRPr lang="ru-RU" sz="2000" b="0" strike="noStrike" spc="-1">
              <a:latin typeface="Arial"/>
            </a:endParaRPr>
          </a:p>
          <a:p>
            <a:pPr marL="343080" indent="-342360" algn="just">
              <a:lnSpc>
                <a:spcPct val="90000"/>
              </a:lnSpc>
            </a:pPr>
            <a:r>
              <a:rPr lang="ru-RU" sz="2000" b="1" i="1" strike="noStrike" spc="-1">
                <a:solidFill>
                  <a:srgbClr val="000000"/>
                </a:solidFill>
                <a:latin typeface="Calibri"/>
              </a:rPr>
              <a:t>У свою чергу </a:t>
            </a:r>
            <a:r>
              <a:rPr lang="ru-RU" sz="2400" b="1" i="1" u="sng" strike="noStrike" spc="-1">
                <a:solidFill>
                  <a:srgbClr val="FF0000"/>
                </a:solidFill>
                <a:uFillTx/>
                <a:latin typeface="Calibri"/>
              </a:rPr>
              <a:t>перев’язка</a:t>
            </a:r>
            <a:r>
              <a:rPr lang="ru-RU" sz="2000" b="1" i="1" strike="noStrike" spc="-1">
                <a:solidFill>
                  <a:srgbClr val="000000"/>
                </a:solidFill>
                <a:latin typeface="Calibri"/>
              </a:rPr>
              <a:t> – це сукупність медичних маніпуляцій, що супроводжуються використанням перев’язувального матеріалу.</a:t>
            </a:r>
            <a:endParaRPr lang="ru-RU" sz="2000" b="0" strike="noStrike" spc="-1">
              <a:latin typeface="Arial"/>
            </a:endParaRPr>
          </a:p>
          <a:p>
            <a:pPr marL="343080" indent="-342360" algn="just">
              <a:lnSpc>
                <a:spcPct val="90000"/>
              </a:lnSpc>
            </a:pPr>
            <a:r>
              <a:rPr lang="ru-RU" sz="2000" b="1" i="1" strike="noStrike" spc="-1">
                <a:solidFill>
                  <a:srgbClr val="000000"/>
                </a:solidFill>
                <a:latin typeface="Calibri"/>
              </a:rPr>
              <a:t>Перші відомості про застосування пов’язок відносяться до глибокої давнини. Вже первісна людина для прикриття ран та інших дефектів шкіри використовувала </a:t>
            </a:r>
            <a:r>
              <a:rPr lang="ru-RU" sz="2000" b="1" i="1" u="sng" strike="noStrike" spc="-1">
                <a:solidFill>
                  <a:srgbClr val="7030A0"/>
                </a:solidFill>
                <a:uFillTx/>
                <a:latin typeface="Calibri"/>
              </a:rPr>
              <a:t>листя, траву і кору дерев</a:t>
            </a:r>
            <a:r>
              <a:rPr lang="ru-RU" sz="2000" b="1" i="1" strike="noStrike" spc="-1">
                <a:solidFill>
                  <a:srgbClr val="7030A0"/>
                </a:solidFill>
                <a:latin typeface="Calibri"/>
              </a:rPr>
              <a:t>.</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CustomShape 1"/>
          <p:cNvSpPr/>
          <p:nvPr/>
        </p:nvSpPr>
        <p:spPr>
          <a:xfrm>
            <a:off x="457200" y="571320"/>
            <a:ext cx="8228880" cy="769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rPr lang="ru-RU" sz="4000" b="1" strike="noStrike" spc="-1">
                <a:solidFill>
                  <a:srgbClr val="7030A0"/>
                </a:solidFill>
                <a:latin typeface="Calibri"/>
              </a:rPr>
              <a:t>Еластичні сітчасто-трубчасті бинти</a:t>
            </a:r>
            <a:endParaRPr lang="ru-RU" sz="4000" b="0" strike="noStrike" spc="-1">
              <a:latin typeface="Arial"/>
            </a:endParaRPr>
          </a:p>
        </p:txBody>
      </p:sp>
      <p:sp>
        <p:nvSpPr>
          <p:cNvPr id="229" name="CustomShape 2"/>
          <p:cNvSpPr/>
          <p:nvPr/>
        </p:nvSpPr>
        <p:spPr>
          <a:xfrm>
            <a:off x="0" y="1714320"/>
            <a:ext cx="3857040" cy="4018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87000" lnSpcReduction="10000"/>
          </a:bodyPr>
          <a:lstStyle/>
          <a:p>
            <a:pPr marL="216000" indent="-216000" algn="just">
              <a:lnSpc>
                <a:spcPct val="90000"/>
              </a:lnSpc>
              <a:spcBef>
                <a:spcPts val="641"/>
              </a:spcBef>
              <a:buClr>
                <a:srgbClr val="00B050"/>
              </a:buClr>
              <a:buFont typeface="Arial"/>
              <a:buChar char="•"/>
            </a:pPr>
            <a:r>
              <a:rPr lang="ru-RU" sz="3200" b="1" strike="noStrike" spc="-1">
                <a:solidFill>
                  <a:srgbClr val="00B050"/>
                </a:solidFill>
                <a:latin typeface="Calibri"/>
              </a:rPr>
              <a:t>РЕТЕЛАСТ</a:t>
            </a:r>
            <a:r>
              <a:rPr lang="ru-RU" sz="3200" b="1" strike="noStrike" spc="-1">
                <a:solidFill>
                  <a:srgbClr val="000000"/>
                </a:solidFill>
                <a:latin typeface="Calibri"/>
              </a:rPr>
              <a:t> </a:t>
            </a:r>
            <a:r>
              <a:rPr lang="ru-RU" sz="2800" b="1" strike="noStrike" spc="-1">
                <a:solidFill>
                  <a:srgbClr val="000000"/>
                </a:solidFill>
                <a:latin typeface="Calibri"/>
              </a:rPr>
              <a:t>виготовляють з гуми, оплетеної бавовняною ниткою. Цю сітку виготовляють у вигляді панчохи (завдовжки від 5 до 20 м). Вона буває семи розмірів (від 0 до 6) і використовують її для фіксації перев'язного матеріалу на будь-якій ділянці тіла. </a:t>
            </a:r>
            <a:endParaRPr lang="ru-RU" sz="2800" b="0" strike="noStrike" spc="-1">
              <a:latin typeface="Arial"/>
            </a:endParaRPr>
          </a:p>
        </p:txBody>
      </p:sp>
      <p:pic>
        <p:nvPicPr>
          <p:cNvPr id="230" name="Picture 5"/>
          <p:cNvPicPr/>
          <p:nvPr/>
        </p:nvPicPr>
        <p:blipFill>
          <a:blip r:embed="rId2"/>
          <a:stretch/>
        </p:blipFill>
        <p:spPr>
          <a:xfrm>
            <a:off x="3857760" y="1571760"/>
            <a:ext cx="5285520" cy="447624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CustomShape 1"/>
          <p:cNvSpPr/>
          <p:nvPr/>
        </p:nvSpPr>
        <p:spPr>
          <a:xfrm>
            <a:off x="571320" y="357120"/>
            <a:ext cx="8143200" cy="5837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85000"/>
              </a:lnSpc>
            </a:pPr>
            <a:r>
              <a:rPr lang="ru-RU" sz="2800" b="1" i="1" strike="noStrike" spc="-1">
                <a:solidFill>
                  <a:srgbClr val="7030A0"/>
                </a:solidFill>
                <a:latin typeface="Calibri"/>
                <a:ea typeface="DejaVu Sans"/>
              </a:rPr>
              <a:t>Шинні пов’язки</a:t>
            </a:r>
            <a:r>
              <a:rPr lang="ru-RU" sz="2800" b="1" strike="noStrike" spc="-1">
                <a:solidFill>
                  <a:srgbClr val="000000"/>
                </a:solidFill>
                <a:latin typeface="Calibri"/>
                <a:ea typeface="DejaVu Sans"/>
              </a:rPr>
              <a:t>, за принципом дії поділяють на:</a:t>
            </a:r>
            <a:endParaRPr lang="ru-RU" sz="2800" b="0" strike="noStrike" spc="-1">
              <a:latin typeface="Arial"/>
            </a:endParaRPr>
          </a:p>
          <a:p>
            <a:pPr marL="216000" indent="-215640" algn="just">
              <a:lnSpc>
                <a:spcPct val="85000"/>
              </a:lnSpc>
              <a:buClr>
                <a:srgbClr val="FF0000"/>
              </a:buClr>
              <a:buFont typeface="Wingdings" charset="2"/>
              <a:buChar char=""/>
            </a:pPr>
            <a:r>
              <a:rPr lang="ru-RU" sz="2400" b="1" strike="noStrike" spc="-1">
                <a:solidFill>
                  <a:srgbClr val="FF0000"/>
                </a:solidFill>
                <a:latin typeface="Calibri"/>
                <a:ea typeface="DejaVu Sans"/>
              </a:rPr>
              <a:t>прості</a:t>
            </a:r>
            <a:r>
              <a:rPr lang="ru-RU" sz="2400" b="1" strike="noStrike" spc="-1">
                <a:solidFill>
                  <a:srgbClr val="000000"/>
                </a:solidFill>
                <a:latin typeface="Calibri"/>
                <a:ea typeface="DejaVu Sans"/>
              </a:rPr>
              <a:t> (фіксаційні або транспортні);</a:t>
            </a:r>
            <a:endParaRPr lang="ru-RU" sz="2400" b="0" strike="noStrike" spc="-1">
              <a:latin typeface="Arial"/>
            </a:endParaRPr>
          </a:p>
          <a:p>
            <a:pPr marL="216000" indent="-215640" algn="just">
              <a:lnSpc>
                <a:spcPct val="85000"/>
              </a:lnSpc>
              <a:buClr>
                <a:srgbClr val="FF0000"/>
              </a:buClr>
              <a:buFont typeface="Wingdings" charset="2"/>
              <a:buChar char=""/>
            </a:pPr>
            <a:r>
              <a:rPr lang="ru-RU" sz="2400" b="1" strike="noStrike" spc="-1">
                <a:solidFill>
                  <a:srgbClr val="FF0000"/>
                </a:solidFill>
                <a:latin typeface="Calibri"/>
                <a:ea typeface="DejaVu Sans"/>
              </a:rPr>
              <a:t>екстензійні</a:t>
            </a:r>
            <a:r>
              <a:rPr lang="ru-RU" sz="2400" b="1" strike="noStrike" spc="-1">
                <a:solidFill>
                  <a:srgbClr val="000000"/>
                </a:solidFill>
                <a:latin typeface="Calibri"/>
                <a:ea typeface="DejaVu Sans"/>
              </a:rPr>
              <a:t> (дистракційні, лікувальні або апарати для витягування).  </a:t>
            </a:r>
            <a:endParaRPr lang="ru-RU" sz="2400" b="0" strike="noStrike" spc="-1">
              <a:latin typeface="Arial"/>
            </a:endParaRPr>
          </a:p>
          <a:p>
            <a:pPr algn="just">
              <a:lnSpc>
                <a:spcPct val="85000"/>
              </a:lnSpc>
            </a:pPr>
            <a:endParaRPr lang="ru-RU" sz="2400" b="0" strike="noStrike" spc="-1">
              <a:latin typeface="Arial"/>
            </a:endParaRPr>
          </a:p>
          <a:p>
            <a:pPr algn="just">
              <a:lnSpc>
                <a:spcPct val="85000"/>
              </a:lnSpc>
            </a:pPr>
            <a:r>
              <a:rPr lang="ru-RU" sz="2800" b="1" i="1" strike="noStrike" spc="-1">
                <a:solidFill>
                  <a:srgbClr val="7030A0"/>
                </a:solidFill>
                <a:latin typeface="Calibri"/>
                <a:ea typeface="DejaVu Sans"/>
              </a:rPr>
              <a:t>Гіпсові пов’язки</a:t>
            </a:r>
            <a:r>
              <a:rPr lang="ru-RU" sz="2800" b="1" strike="noStrike" spc="-1">
                <a:solidFill>
                  <a:srgbClr val="000000"/>
                </a:solidFill>
                <a:latin typeface="Calibri"/>
                <a:ea typeface="DejaVu Sans"/>
              </a:rPr>
              <a:t>, які широко використовуються в травматології для лікування переломів, бувають: </a:t>
            </a:r>
            <a:endParaRPr lang="ru-RU" sz="2800" b="0" strike="noStrike" spc="-1">
              <a:latin typeface="Arial"/>
            </a:endParaRPr>
          </a:p>
          <a:p>
            <a:pPr marL="216000" indent="-215640" algn="just">
              <a:lnSpc>
                <a:spcPct val="85000"/>
              </a:lnSpc>
              <a:buClr>
                <a:srgbClr val="000000"/>
              </a:buClr>
              <a:buFont typeface="Wingdings" charset="2"/>
              <a:buChar char=""/>
            </a:pPr>
            <a:r>
              <a:rPr lang="ru-RU" sz="2400" b="1" strike="noStrike" spc="-1">
                <a:solidFill>
                  <a:srgbClr val="000000"/>
                </a:solidFill>
                <a:latin typeface="Calibri"/>
                <a:ea typeface="DejaVu Sans"/>
              </a:rPr>
              <a:t>– </a:t>
            </a:r>
            <a:r>
              <a:rPr lang="ru-RU" sz="2400" b="1" strike="noStrike" spc="-1">
                <a:solidFill>
                  <a:srgbClr val="FF0000"/>
                </a:solidFill>
                <a:latin typeface="Calibri"/>
                <a:ea typeface="DejaVu Sans"/>
              </a:rPr>
              <a:t>кругові</a:t>
            </a:r>
            <a:r>
              <a:rPr lang="ru-RU" sz="2400" b="1" strike="noStrike" spc="-1">
                <a:solidFill>
                  <a:srgbClr val="000000"/>
                </a:solidFill>
                <a:latin typeface="Calibri"/>
                <a:ea typeface="DejaVu Sans"/>
              </a:rPr>
              <a:t> (циркулярні); </a:t>
            </a:r>
            <a:endParaRPr lang="ru-RU" sz="2400" b="0" strike="noStrike" spc="-1">
              <a:latin typeface="Arial"/>
            </a:endParaRPr>
          </a:p>
          <a:p>
            <a:pPr marL="216000" indent="-215640" algn="just">
              <a:lnSpc>
                <a:spcPct val="85000"/>
              </a:lnSpc>
              <a:buClr>
                <a:srgbClr val="000000"/>
              </a:buClr>
              <a:buFont typeface="Wingdings" charset="2"/>
              <a:buChar char=""/>
            </a:pPr>
            <a:r>
              <a:rPr lang="ru-RU" sz="2400" b="1" strike="noStrike" spc="-1">
                <a:solidFill>
                  <a:srgbClr val="000000"/>
                </a:solidFill>
                <a:latin typeface="Calibri"/>
                <a:ea typeface="DejaVu Sans"/>
              </a:rPr>
              <a:t>– </a:t>
            </a:r>
            <a:r>
              <a:rPr lang="ru-RU" sz="2400" b="1" strike="noStrike" spc="-1">
                <a:solidFill>
                  <a:srgbClr val="FF0000"/>
                </a:solidFill>
                <a:latin typeface="Calibri"/>
                <a:ea typeface="DejaVu Sans"/>
              </a:rPr>
              <a:t>лонгетні</a:t>
            </a:r>
            <a:r>
              <a:rPr lang="ru-RU" sz="2400" b="1" strike="noStrike" spc="-1">
                <a:solidFill>
                  <a:srgbClr val="000000"/>
                </a:solidFill>
                <a:latin typeface="Calibri"/>
                <a:ea typeface="DejaVu Sans"/>
              </a:rPr>
              <a:t> – у вигляді довгих вузьких смуг в кілька шарів гіпсового бинта; </a:t>
            </a:r>
            <a:endParaRPr lang="ru-RU" sz="2400" b="0" strike="noStrike" spc="-1">
              <a:latin typeface="Arial"/>
            </a:endParaRPr>
          </a:p>
          <a:p>
            <a:pPr marL="216000" indent="-215640" algn="just">
              <a:lnSpc>
                <a:spcPct val="85000"/>
              </a:lnSpc>
              <a:buClr>
                <a:srgbClr val="000000"/>
              </a:buClr>
              <a:buFont typeface="Wingdings" charset="2"/>
              <a:buChar char=""/>
            </a:pPr>
            <a:r>
              <a:rPr lang="ru-RU" sz="2400" b="1" strike="noStrike" spc="-1">
                <a:solidFill>
                  <a:srgbClr val="000000"/>
                </a:solidFill>
                <a:latin typeface="Calibri"/>
                <a:ea typeface="DejaVu Sans"/>
              </a:rPr>
              <a:t>– </a:t>
            </a:r>
            <a:r>
              <a:rPr lang="ru-RU" sz="2400" b="1" strike="noStrike" spc="-1">
                <a:solidFill>
                  <a:srgbClr val="FF0000"/>
                </a:solidFill>
                <a:latin typeface="Calibri"/>
                <a:ea typeface="DejaVu Sans"/>
              </a:rPr>
              <a:t>вікончасті </a:t>
            </a:r>
            <a:r>
              <a:rPr lang="ru-RU" sz="2400" b="1" strike="noStrike" spc="-1">
                <a:solidFill>
                  <a:srgbClr val="000000"/>
                </a:solidFill>
                <a:latin typeface="Calibri"/>
                <a:ea typeface="DejaVu Sans"/>
              </a:rPr>
              <a:t>– з вікнами в пов’язці для здійснення перев’язки рани; </a:t>
            </a:r>
            <a:endParaRPr lang="ru-RU" sz="2400" b="0" strike="noStrike" spc="-1">
              <a:latin typeface="Arial"/>
            </a:endParaRPr>
          </a:p>
          <a:p>
            <a:pPr marL="216000" indent="-215640" algn="just">
              <a:lnSpc>
                <a:spcPct val="85000"/>
              </a:lnSpc>
              <a:buClr>
                <a:srgbClr val="000000"/>
              </a:buClr>
              <a:buFont typeface="Wingdings" charset="2"/>
              <a:buChar char=""/>
            </a:pPr>
            <a:r>
              <a:rPr lang="ru-RU" sz="2400" b="1" strike="noStrike" spc="-1">
                <a:solidFill>
                  <a:srgbClr val="000000"/>
                </a:solidFill>
                <a:latin typeface="Calibri"/>
                <a:ea typeface="DejaVu Sans"/>
              </a:rPr>
              <a:t>– </a:t>
            </a:r>
            <a:r>
              <a:rPr lang="ru-RU" sz="2400" b="1" strike="noStrike" spc="-1">
                <a:solidFill>
                  <a:srgbClr val="FF0000"/>
                </a:solidFill>
                <a:latin typeface="Calibri"/>
                <a:ea typeface="DejaVu Sans"/>
              </a:rPr>
              <a:t>містоподібні</a:t>
            </a:r>
            <a:r>
              <a:rPr lang="ru-RU" sz="2400" b="1" strike="noStrike" spc="-1">
                <a:solidFill>
                  <a:srgbClr val="000000"/>
                </a:solidFill>
                <a:latin typeface="Calibri"/>
                <a:ea typeface="DejaVu Sans"/>
              </a:rPr>
              <a:t>, або переривчасті; </a:t>
            </a:r>
            <a:endParaRPr lang="ru-RU" sz="2400" b="0" strike="noStrike" spc="-1">
              <a:latin typeface="Arial"/>
            </a:endParaRPr>
          </a:p>
          <a:p>
            <a:pPr marL="216000" indent="-215640" algn="just">
              <a:lnSpc>
                <a:spcPct val="85000"/>
              </a:lnSpc>
              <a:buClr>
                <a:srgbClr val="000000"/>
              </a:buClr>
              <a:buFont typeface="Wingdings" charset="2"/>
              <a:buChar char=""/>
            </a:pPr>
            <a:r>
              <a:rPr lang="ru-RU" sz="2400" b="1" strike="noStrike" spc="-1">
                <a:solidFill>
                  <a:srgbClr val="000000"/>
                </a:solidFill>
                <a:latin typeface="Calibri"/>
                <a:ea typeface="DejaVu Sans"/>
              </a:rPr>
              <a:t>– </a:t>
            </a:r>
            <a:r>
              <a:rPr lang="ru-RU" sz="2400" b="1" strike="noStrike" spc="-1">
                <a:solidFill>
                  <a:srgbClr val="FF0000"/>
                </a:solidFill>
                <a:latin typeface="Calibri"/>
                <a:ea typeface="DejaVu Sans"/>
              </a:rPr>
              <a:t>шарнірні</a:t>
            </a:r>
            <a:r>
              <a:rPr lang="ru-RU" sz="2400" b="1" strike="noStrike" spc="-1">
                <a:solidFill>
                  <a:srgbClr val="000000"/>
                </a:solidFill>
                <a:latin typeface="Calibri"/>
                <a:ea typeface="DejaVu Sans"/>
              </a:rPr>
              <a:t> – складаються з двох частин, пов’язаних між собою металевими шинами з шарнірами; </a:t>
            </a:r>
            <a:endParaRPr lang="ru-RU" sz="2400" b="0" strike="noStrike" spc="-1">
              <a:latin typeface="Arial"/>
            </a:endParaRPr>
          </a:p>
          <a:p>
            <a:pPr marL="216000" indent="-215640" algn="just">
              <a:lnSpc>
                <a:spcPct val="85000"/>
              </a:lnSpc>
              <a:buClr>
                <a:srgbClr val="000000"/>
              </a:buClr>
              <a:buFont typeface="Wingdings" charset="2"/>
              <a:buChar char=""/>
            </a:pPr>
            <a:r>
              <a:rPr lang="ru-RU" sz="2400" b="1" strike="noStrike" spc="-1">
                <a:solidFill>
                  <a:srgbClr val="000000"/>
                </a:solidFill>
                <a:latin typeface="Calibri"/>
                <a:ea typeface="DejaVu Sans"/>
              </a:rPr>
              <a:t>– </a:t>
            </a:r>
            <a:r>
              <a:rPr lang="ru-RU" sz="2400" b="1" strike="noStrike" spc="-1">
                <a:solidFill>
                  <a:srgbClr val="FF0000"/>
                </a:solidFill>
                <a:latin typeface="Calibri"/>
                <a:ea typeface="DejaVu Sans"/>
              </a:rPr>
              <a:t>стулчасті</a:t>
            </a:r>
            <a:r>
              <a:rPr lang="ru-RU" sz="2400" b="1" strike="noStrike" spc="-1">
                <a:solidFill>
                  <a:srgbClr val="000000"/>
                </a:solidFill>
                <a:latin typeface="Calibri"/>
                <a:ea typeface="DejaVu Sans"/>
              </a:rPr>
              <a:t> – у вигляді двох поздовжніх половин; </a:t>
            </a:r>
            <a:endParaRPr lang="ru-RU" sz="2400" b="0" strike="noStrike" spc="-1">
              <a:latin typeface="Arial"/>
            </a:endParaRPr>
          </a:p>
          <a:p>
            <a:pPr marL="216000" indent="-215640" algn="just">
              <a:lnSpc>
                <a:spcPct val="85000"/>
              </a:lnSpc>
              <a:buClr>
                <a:srgbClr val="000000"/>
              </a:buClr>
              <a:buFont typeface="Wingdings" charset="2"/>
              <a:buChar char=""/>
            </a:pPr>
            <a:r>
              <a:rPr lang="ru-RU" sz="2400" b="1" strike="noStrike" spc="-1">
                <a:solidFill>
                  <a:srgbClr val="000000"/>
                </a:solidFill>
                <a:latin typeface="Calibri"/>
                <a:ea typeface="DejaVu Sans"/>
              </a:rPr>
              <a:t>– </a:t>
            </a:r>
            <a:r>
              <a:rPr lang="ru-RU" sz="2400" b="1" strike="noStrike" spc="-1">
                <a:solidFill>
                  <a:srgbClr val="FF0000"/>
                </a:solidFill>
                <a:latin typeface="Calibri"/>
                <a:ea typeface="DejaVu Sans"/>
              </a:rPr>
              <a:t>гіпсові ліжечка</a:t>
            </a:r>
            <a:r>
              <a:rPr lang="ru-RU" sz="2400" b="1" strike="noStrike" spc="-1">
                <a:solidFill>
                  <a:srgbClr val="000000"/>
                </a:solidFill>
                <a:latin typeface="Calibri"/>
                <a:ea typeface="DejaVu Sans"/>
              </a:rPr>
              <a:t>; </a:t>
            </a:r>
            <a:endParaRPr lang="ru-RU" sz="2400" b="0" strike="noStrike" spc="-1">
              <a:latin typeface="Arial"/>
            </a:endParaRPr>
          </a:p>
          <a:p>
            <a:pPr marL="216000" indent="-215640" algn="just">
              <a:lnSpc>
                <a:spcPct val="85000"/>
              </a:lnSpc>
              <a:buClr>
                <a:srgbClr val="000000"/>
              </a:buClr>
              <a:buFont typeface="Wingdings" charset="2"/>
              <a:buChar char=""/>
            </a:pPr>
            <a:r>
              <a:rPr lang="ru-RU" sz="2400" b="1" strike="noStrike" spc="-1">
                <a:solidFill>
                  <a:srgbClr val="000000"/>
                </a:solidFill>
                <a:latin typeface="Calibri"/>
                <a:ea typeface="DejaVu Sans"/>
              </a:rPr>
              <a:t>– </a:t>
            </a:r>
            <a:r>
              <a:rPr lang="ru-RU" sz="2400" b="1" strike="noStrike" spc="-1">
                <a:solidFill>
                  <a:srgbClr val="FF0000"/>
                </a:solidFill>
                <a:latin typeface="Calibri"/>
                <a:ea typeface="DejaVu Sans"/>
              </a:rPr>
              <a:t>гіпсові корсети </a:t>
            </a:r>
            <a:r>
              <a:rPr lang="ru-RU" sz="2400" b="1" strike="noStrike" spc="-1">
                <a:solidFill>
                  <a:srgbClr val="000000"/>
                </a:solidFill>
                <a:latin typeface="Calibri"/>
                <a:ea typeface="DejaVu Sans"/>
              </a:rPr>
              <a:t>– кругова гіпсова пов’язка на тулуб.</a:t>
            </a: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 name="Picture 2"/>
          <p:cNvPicPr/>
          <p:nvPr/>
        </p:nvPicPr>
        <p:blipFill>
          <a:blip r:embed="rId2"/>
          <a:srcRect l="23065" t="40049" r="25336" b="26767"/>
          <a:stretch/>
        </p:blipFill>
        <p:spPr>
          <a:xfrm>
            <a:off x="357120" y="214200"/>
            <a:ext cx="8492040" cy="3571200"/>
          </a:xfrm>
          <a:prstGeom prst="rect">
            <a:avLst/>
          </a:prstGeom>
          <a:ln w="9360">
            <a:noFill/>
          </a:ln>
        </p:spPr>
      </p:pic>
      <p:sp>
        <p:nvSpPr>
          <p:cNvPr id="233" name="CustomShape 1"/>
          <p:cNvSpPr/>
          <p:nvPr/>
        </p:nvSpPr>
        <p:spPr>
          <a:xfrm>
            <a:off x="357120" y="4272840"/>
            <a:ext cx="8214480" cy="2619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800" b="1" strike="noStrike" spc="-1">
                <a:solidFill>
                  <a:srgbClr val="FF0000"/>
                </a:solidFill>
                <a:latin typeface="Calibri"/>
                <a:ea typeface="DejaVu Sans"/>
              </a:rPr>
              <a:t>Рис. Типи гіпсових пов’язок: </a:t>
            </a:r>
            <a:endParaRPr lang="ru-RU" sz="2800" b="0" strike="noStrike" spc="-1">
              <a:latin typeface="Arial"/>
            </a:endParaRPr>
          </a:p>
          <a:p>
            <a:pPr algn="ctr">
              <a:lnSpc>
                <a:spcPct val="100000"/>
              </a:lnSpc>
            </a:pPr>
            <a:r>
              <a:rPr lang="ru-RU" sz="2400" b="1" strike="noStrike" spc="-1">
                <a:solidFill>
                  <a:srgbClr val="7030A0"/>
                </a:solidFill>
                <a:latin typeface="Calibri"/>
                <a:ea typeface="DejaVu Sans"/>
              </a:rPr>
              <a:t>А – кругова (циркулярна) пов’язка, </a:t>
            </a:r>
            <a:endParaRPr lang="ru-RU" sz="2400" b="0" strike="noStrike" spc="-1">
              <a:latin typeface="Arial"/>
            </a:endParaRPr>
          </a:p>
          <a:p>
            <a:pPr algn="ctr">
              <a:lnSpc>
                <a:spcPct val="100000"/>
              </a:lnSpc>
            </a:pPr>
            <a:r>
              <a:rPr lang="ru-RU" sz="2400" b="1" strike="noStrike" spc="-1">
                <a:solidFill>
                  <a:srgbClr val="7030A0"/>
                </a:solidFill>
                <a:latin typeface="Calibri"/>
                <a:ea typeface="DejaVu Sans"/>
              </a:rPr>
              <a:t>Б – вікончаста пов’язка, </a:t>
            </a:r>
            <a:endParaRPr lang="ru-RU" sz="2400" b="0" strike="noStrike" spc="-1">
              <a:latin typeface="Arial"/>
            </a:endParaRPr>
          </a:p>
          <a:p>
            <a:pPr algn="ctr">
              <a:lnSpc>
                <a:spcPct val="100000"/>
              </a:lnSpc>
            </a:pPr>
            <a:r>
              <a:rPr lang="ru-RU" sz="2400" b="1" strike="noStrike" spc="-1">
                <a:solidFill>
                  <a:srgbClr val="7030A0"/>
                </a:solidFill>
                <a:latin typeface="Calibri"/>
                <a:ea typeface="DejaVu Sans"/>
              </a:rPr>
              <a:t>В – містоподібна пов’язка, </a:t>
            </a:r>
            <a:endParaRPr lang="ru-RU" sz="2400" b="0" strike="noStrike" spc="-1">
              <a:latin typeface="Arial"/>
            </a:endParaRPr>
          </a:p>
          <a:p>
            <a:pPr algn="ctr">
              <a:lnSpc>
                <a:spcPct val="100000"/>
              </a:lnSpc>
            </a:pPr>
            <a:r>
              <a:rPr lang="ru-RU" sz="2400" b="1" strike="noStrike" spc="-1">
                <a:solidFill>
                  <a:srgbClr val="7030A0"/>
                </a:solidFill>
                <a:latin typeface="Calibri"/>
                <a:ea typeface="DejaVu Sans"/>
              </a:rPr>
              <a:t>Г – шарнірна пов’язка, </a:t>
            </a:r>
            <a:endParaRPr lang="ru-RU" sz="2400" b="0" strike="noStrike" spc="-1">
              <a:latin typeface="Arial"/>
            </a:endParaRPr>
          </a:p>
          <a:p>
            <a:pPr algn="ctr">
              <a:lnSpc>
                <a:spcPct val="100000"/>
              </a:lnSpc>
            </a:pPr>
            <a:r>
              <a:rPr lang="ru-RU" sz="2400" b="1" strike="noStrike" spc="-1">
                <a:solidFill>
                  <a:srgbClr val="7030A0"/>
                </a:solidFill>
                <a:latin typeface="Calibri"/>
                <a:ea typeface="DejaVu Sans"/>
              </a:rPr>
              <a:t>Д – лонгетна пов’язка </a:t>
            </a:r>
            <a:endParaRPr lang="ru-RU" sz="2400" b="0" strike="noStrike" spc="-1">
              <a:latin typeface="Arial"/>
            </a:endParaRPr>
          </a:p>
          <a:p>
            <a:pPr>
              <a:lnSpc>
                <a:spcPct val="100000"/>
              </a:lnSpc>
            </a:pPr>
            <a:r>
              <a:rPr lang="ru-RU" sz="1800" b="0" strike="noStrike" spc="-1">
                <a:solidFill>
                  <a:srgbClr val="000000"/>
                </a:solidFill>
                <a:latin typeface="Calibri"/>
                <a:ea typeface="DejaVu Sans"/>
              </a:rPr>
              <a:t> </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CustomShape 1"/>
          <p:cNvSpPr/>
          <p:nvPr/>
        </p:nvSpPr>
        <p:spPr>
          <a:xfrm>
            <a:off x="457200" y="274680"/>
            <a:ext cx="8228880" cy="224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25000" lnSpcReduction="20000"/>
          </a:bodyPr>
          <a:lstStyle/>
          <a:p>
            <a:pPr algn="ctr">
              <a:lnSpc>
                <a:spcPct val="100000"/>
              </a:lnSpc>
            </a:pPr>
            <a:r>
              <a:rPr lang="ru-RU" sz="4400" b="0" strike="noStrike" spc="-1" dirty="0">
                <a:solidFill>
                  <a:srgbClr val="000000"/>
                </a:solidFill>
                <a:latin typeface="Calibri"/>
              </a:rPr>
              <a:t> </a:t>
            </a:r>
            <a:r>
              <a:rPr lang="ru-RU" sz="12800" b="1" strike="noStrike" spc="-1" dirty="0">
                <a:solidFill>
                  <a:srgbClr val="FF0000"/>
                </a:solidFill>
                <a:latin typeface="Calibri"/>
              </a:rPr>
              <a:t>4. Правила </a:t>
            </a:r>
            <a:r>
              <a:rPr lang="ru-RU" sz="12800" b="1" strike="noStrike" spc="-1" dirty="0" err="1">
                <a:solidFill>
                  <a:srgbClr val="FF0000"/>
                </a:solidFill>
                <a:latin typeface="Calibri"/>
              </a:rPr>
              <a:t>накладання</a:t>
            </a:r>
            <a:r>
              <a:rPr lang="ru-RU" sz="12800" b="1" strike="noStrike" spc="-1" dirty="0">
                <a:solidFill>
                  <a:srgbClr val="FF0000"/>
                </a:solidFill>
                <a:latin typeface="Calibri"/>
              </a:rPr>
              <a:t> </a:t>
            </a:r>
            <a:r>
              <a:rPr lang="ru-RU" sz="12800" b="1" strike="noStrike" spc="-1" dirty="0" err="1">
                <a:solidFill>
                  <a:srgbClr val="FF0000"/>
                </a:solidFill>
                <a:latin typeface="Calibri"/>
              </a:rPr>
              <a:t>пов’язок</a:t>
            </a:r>
            <a:r>
              <a:rPr lang="ru-RU" sz="12800" b="1" strike="noStrike" spc="-1" dirty="0">
                <a:solidFill>
                  <a:srgbClr val="FF0000"/>
                </a:solidFill>
                <a:latin typeface="Calibri"/>
              </a:rPr>
              <a:t>:</a:t>
            </a:r>
            <a:endParaRPr lang="ru-RU" sz="12800" b="0" strike="noStrike" spc="-1" dirty="0">
              <a:latin typeface="Arial"/>
            </a:endParaRPr>
          </a:p>
        </p:txBody>
      </p:sp>
      <p:sp>
        <p:nvSpPr>
          <p:cNvPr id="235" name="CustomShape 2"/>
          <p:cNvSpPr/>
          <p:nvPr/>
        </p:nvSpPr>
        <p:spPr>
          <a:xfrm>
            <a:off x="214200" y="857160"/>
            <a:ext cx="8714880" cy="564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58000" lnSpcReduction="20000"/>
          </a:bodyPr>
          <a:lstStyle/>
          <a:p>
            <a:pPr marL="216000" indent="180000" algn="just">
              <a:lnSpc>
                <a:spcPct val="100000"/>
              </a:lnSpc>
              <a:buClr>
                <a:srgbClr val="000000"/>
              </a:buClr>
              <a:buFont typeface="Wingdings" charset="2"/>
              <a:buChar char=""/>
            </a:pPr>
            <a:r>
              <a:rPr lang="ru-RU" sz="3200" b="1" strike="noStrike" spc="-1">
                <a:solidFill>
                  <a:srgbClr val="000000"/>
                </a:solidFill>
                <a:latin typeface="Calibri"/>
              </a:rPr>
              <a:t> </a:t>
            </a:r>
            <a:r>
              <a:rPr lang="ru-RU" sz="3200" b="1" strike="noStrike" spc="-1">
                <a:solidFill>
                  <a:srgbClr val="FF0000"/>
                </a:solidFill>
                <a:latin typeface="Calibri"/>
              </a:rPr>
              <a:t>1. </a:t>
            </a:r>
            <a:r>
              <a:rPr lang="ru-RU" sz="3200" b="1" strike="noStrike" spc="-1">
                <a:solidFill>
                  <a:srgbClr val="000000"/>
                </a:solidFill>
                <a:latin typeface="Calibri"/>
              </a:rPr>
              <a:t>Перед накладенням пов’язки необхідно переконатися в наявності достатньої кількості перев’язувальних матеріалів належної якості. </a:t>
            </a:r>
            <a:endParaRPr lang="ru-RU" sz="3200" b="0" strike="noStrike" spc="-1">
              <a:latin typeface="Arial"/>
            </a:endParaRPr>
          </a:p>
          <a:p>
            <a:pPr marL="216000" indent="180000" algn="just">
              <a:lnSpc>
                <a:spcPct val="100000"/>
              </a:lnSpc>
              <a:buClr>
                <a:srgbClr val="000000"/>
              </a:buClr>
              <a:buFont typeface="Wingdings" charset="2"/>
              <a:buChar char=""/>
            </a:pPr>
            <a:r>
              <a:rPr lang="ru-RU" sz="3200" b="1" strike="noStrike" spc="-1">
                <a:solidFill>
                  <a:srgbClr val="000000"/>
                </a:solidFill>
                <a:latin typeface="Calibri"/>
              </a:rPr>
              <a:t> </a:t>
            </a:r>
            <a:r>
              <a:rPr lang="ru-RU" sz="3200" b="1" strike="noStrike" spc="-1">
                <a:solidFill>
                  <a:srgbClr val="FF0000"/>
                </a:solidFill>
                <a:latin typeface="Calibri"/>
              </a:rPr>
              <a:t>2. </a:t>
            </a:r>
            <a:r>
              <a:rPr lang="ru-RU" sz="3200" b="1" strike="noStrike" spc="-1">
                <a:solidFill>
                  <a:srgbClr val="000000"/>
                </a:solidFill>
                <a:latin typeface="Calibri"/>
              </a:rPr>
              <a:t>Пов’язка повинна відповідати поставленій меті, певним естетичним вимогам, бути зручною для хворого, міцно триматися, не порушувати крово- і лімфообіг. </a:t>
            </a:r>
            <a:endParaRPr lang="ru-RU" sz="3200" b="0" strike="noStrike" spc="-1">
              <a:latin typeface="Arial"/>
            </a:endParaRPr>
          </a:p>
          <a:p>
            <a:pPr marL="216000" indent="180000" algn="just">
              <a:lnSpc>
                <a:spcPct val="100000"/>
              </a:lnSpc>
              <a:buClr>
                <a:srgbClr val="000000"/>
              </a:buClr>
              <a:buFont typeface="Wingdings" charset="2"/>
              <a:buChar char=""/>
            </a:pPr>
            <a:r>
              <a:rPr lang="ru-RU" sz="3200" b="1" strike="noStrike" spc="-1">
                <a:solidFill>
                  <a:srgbClr val="000000"/>
                </a:solidFill>
                <a:latin typeface="Calibri"/>
              </a:rPr>
              <a:t> </a:t>
            </a:r>
            <a:r>
              <a:rPr lang="ru-RU" sz="3200" b="1" strike="noStrike" spc="-1">
                <a:solidFill>
                  <a:srgbClr val="FF0000"/>
                </a:solidFill>
                <a:latin typeface="Calibri"/>
              </a:rPr>
              <a:t>3. </a:t>
            </a:r>
            <a:r>
              <a:rPr lang="ru-RU" sz="3200" b="1" strike="noStrike" spc="-1">
                <a:solidFill>
                  <a:srgbClr val="000000"/>
                </a:solidFill>
                <a:latin typeface="Calibri"/>
              </a:rPr>
              <a:t>Перед накладанням пов’язки необхідно пояснити потерпілому призначення пов’язки, це дозволяє контролювати стан хворого і полегшує процес перев’язки. </a:t>
            </a:r>
            <a:endParaRPr lang="ru-RU" sz="3200" b="0" strike="noStrike" spc="-1">
              <a:latin typeface="Arial"/>
            </a:endParaRPr>
          </a:p>
          <a:p>
            <a:pPr marL="216000" indent="180000" algn="just">
              <a:lnSpc>
                <a:spcPct val="100000"/>
              </a:lnSpc>
              <a:buClr>
                <a:srgbClr val="000000"/>
              </a:buClr>
              <a:buFont typeface="Wingdings" charset="2"/>
              <a:buChar char=""/>
            </a:pPr>
            <a:r>
              <a:rPr lang="ru-RU" sz="3200" b="1" strike="noStrike" spc="-1">
                <a:solidFill>
                  <a:srgbClr val="000000"/>
                </a:solidFill>
                <a:latin typeface="Calibri"/>
              </a:rPr>
              <a:t> </a:t>
            </a:r>
            <a:r>
              <a:rPr lang="ru-RU" sz="3200" b="1" strike="noStrike" spc="-1">
                <a:solidFill>
                  <a:srgbClr val="FF0000"/>
                </a:solidFill>
                <a:latin typeface="Calibri"/>
              </a:rPr>
              <a:t>4.</a:t>
            </a:r>
            <a:r>
              <a:rPr lang="ru-RU" sz="3200" b="1" strike="noStrike" spc="-1">
                <a:solidFill>
                  <a:srgbClr val="000000"/>
                </a:solidFill>
                <a:latin typeface="Calibri"/>
              </a:rPr>
              <a:t> Під час накладення пов’язки треба стояти обличчям до хворого (наскільки це можливо), при його горизонтальному положенні – з боку пошкодженої частини тіла. Горизонтальне положення більш вигідно тільки при бинтуванні живота, тазу і верхньої третини стегна. </a:t>
            </a:r>
            <a:endParaRPr lang="ru-RU" sz="3200" b="0" strike="noStrike" spc="-1">
              <a:latin typeface="Arial"/>
            </a:endParaRPr>
          </a:p>
          <a:p>
            <a:pPr marL="216000" indent="180000" algn="just">
              <a:lnSpc>
                <a:spcPct val="100000"/>
              </a:lnSpc>
              <a:buClr>
                <a:srgbClr val="000000"/>
              </a:buClr>
              <a:buFont typeface="Wingdings" charset="2"/>
              <a:buChar char=""/>
            </a:pPr>
            <a:r>
              <a:rPr lang="ru-RU" sz="3200" b="1" strike="noStrike" spc="-1">
                <a:solidFill>
                  <a:srgbClr val="000000"/>
                </a:solidFill>
                <a:latin typeface="Calibri"/>
              </a:rPr>
              <a:t> </a:t>
            </a:r>
            <a:r>
              <a:rPr lang="ru-RU" sz="3200" b="1" strike="noStrike" spc="-1">
                <a:solidFill>
                  <a:srgbClr val="FF0000"/>
                </a:solidFill>
                <a:latin typeface="Calibri"/>
              </a:rPr>
              <a:t>5.</a:t>
            </a:r>
            <a:r>
              <a:rPr lang="ru-RU" sz="3200" b="1" strike="noStrike" spc="-1">
                <a:solidFill>
                  <a:srgbClr val="000000"/>
                </a:solidFill>
                <a:latin typeface="Calibri"/>
              </a:rPr>
              <a:t> Частині тіла, яку перев’язують, необхідно надати правильне фізіологічне положення. </a:t>
            </a:r>
            <a:endParaRPr lang="ru-RU" sz="3200" b="0" strike="noStrike" spc="-1">
              <a:latin typeface="Arial"/>
            </a:endParaRPr>
          </a:p>
          <a:p>
            <a:pPr algn="ctr">
              <a:lnSpc>
                <a:spcPct val="100000"/>
              </a:lnSpc>
            </a:pPr>
            <a:r>
              <a:rPr lang="ru-RU" sz="3200" b="1" i="1" strike="noStrike" spc="-1">
                <a:solidFill>
                  <a:srgbClr val="7030A0"/>
                </a:solidFill>
                <a:latin typeface="Calibri"/>
              </a:rPr>
              <a:t>Правильне фізіологічне положення кінцівок: </a:t>
            </a:r>
            <a:endParaRPr lang="ru-RU" sz="3200" b="0" strike="noStrike" spc="-1">
              <a:latin typeface="Arial"/>
            </a:endParaRPr>
          </a:p>
          <a:p>
            <a:pPr marL="216000" indent="180000" algn="just">
              <a:lnSpc>
                <a:spcPct val="100000"/>
              </a:lnSpc>
              <a:buClr>
                <a:srgbClr val="000000"/>
              </a:buClr>
              <a:buFont typeface="Wingdings" charset="2"/>
              <a:buChar char=""/>
            </a:pPr>
            <a:r>
              <a:rPr lang="ru-RU" sz="3200" b="1" strike="noStrike" spc="-1">
                <a:solidFill>
                  <a:srgbClr val="000000"/>
                </a:solidFill>
                <a:latin typeface="Calibri"/>
              </a:rPr>
              <a:t>стопу встановлюють під прямим кутом до гомілки; </a:t>
            </a:r>
            <a:endParaRPr lang="ru-RU" sz="3200" b="0" strike="noStrike" spc="-1">
              <a:latin typeface="Arial"/>
            </a:endParaRPr>
          </a:p>
          <a:p>
            <a:pPr marL="216000" indent="180000" algn="just">
              <a:lnSpc>
                <a:spcPct val="100000"/>
              </a:lnSpc>
              <a:buClr>
                <a:srgbClr val="000000"/>
              </a:buClr>
              <a:buFont typeface="Wingdings" charset="2"/>
              <a:buChar char=""/>
            </a:pPr>
            <a:r>
              <a:rPr lang="ru-RU" sz="3200" b="1" strike="noStrike" spc="-1">
                <a:solidFill>
                  <a:srgbClr val="000000"/>
                </a:solidFill>
                <a:latin typeface="Calibri"/>
              </a:rPr>
              <a:t>гомілку злегка згинають у колінному суглобі під кутом 140 – 160°; </a:t>
            </a:r>
            <a:endParaRPr lang="ru-RU" sz="3200" b="0" strike="noStrike" spc="-1">
              <a:latin typeface="Arial"/>
            </a:endParaRPr>
          </a:p>
          <a:p>
            <a:pPr marL="216000" indent="180000" algn="just">
              <a:lnSpc>
                <a:spcPct val="100000"/>
              </a:lnSpc>
              <a:buClr>
                <a:srgbClr val="000000"/>
              </a:buClr>
              <a:buFont typeface="Wingdings" charset="2"/>
              <a:buChar char=""/>
            </a:pPr>
            <a:r>
              <a:rPr lang="ru-RU" sz="3200" b="1" strike="noStrike" spc="-1">
                <a:solidFill>
                  <a:srgbClr val="000000"/>
                </a:solidFill>
                <a:latin typeface="Calibri"/>
              </a:rPr>
              <a:t>стегно відводять в кульшовому суглобі; </a:t>
            </a:r>
            <a:endParaRPr lang="ru-RU" sz="3200" b="0" strike="noStrike" spc="-1">
              <a:latin typeface="Arial"/>
            </a:endParaRPr>
          </a:p>
          <a:p>
            <a:pPr marL="216000" indent="180000" algn="just">
              <a:lnSpc>
                <a:spcPct val="100000"/>
              </a:lnSpc>
              <a:buClr>
                <a:srgbClr val="000000"/>
              </a:buClr>
              <a:buFont typeface="Wingdings" charset="2"/>
              <a:buChar char=""/>
            </a:pPr>
            <a:r>
              <a:rPr lang="ru-RU" sz="3200" b="1" strike="noStrike" spc="-1">
                <a:solidFill>
                  <a:srgbClr val="000000"/>
                </a:solidFill>
                <a:latin typeface="Calibri"/>
              </a:rPr>
              <a:t>пальці кисті злегка згинають; </a:t>
            </a:r>
            <a:endParaRPr lang="ru-RU" sz="3200" b="0" strike="noStrike" spc="-1">
              <a:latin typeface="Arial"/>
            </a:endParaRPr>
          </a:p>
          <a:p>
            <a:pPr marL="216000" indent="180000" algn="just">
              <a:lnSpc>
                <a:spcPct val="100000"/>
              </a:lnSpc>
              <a:buClr>
                <a:srgbClr val="000000"/>
              </a:buClr>
              <a:buFont typeface="Wingdings" charset="2"/>
              <a:buChar char=""/>
            </a:pPr>
            <a:r>
              <a:rPr lang="ru-RU" sz="3200" b="1" strike="noStrike" spc="-1">
                <a:solidFill>
                  <a:srgbClr val="000000"/>
                </a:solidFill>
                <a:latin typeface="Calibri"/>
              </a:rPr>
              <a:t>ліктьовий суглоб згинають під кутом 90°; </a:t>
            </a:r>
            <a:endParaRPr lang="ru-RU" sz="3200" b="0" strike="noStrike" spc="-1">
              <a:latin typeface="Arial"/>
            </a:endParaRPr>
          </a:p>
          <a:p>
            <a:pPr marL="216000" indent="180000" algn="just">
              <a:lnSpc>
                <a:spcPct val="100000"/>
              </a:lnSpc>
              <a:buClr>
                <a:srgbClr val="000000"/>
              </a:buClr>
              <a:buFont typeface="Wingdings" charset="2"/>
              <a:buChar char=""/>
            </a:pPr>
            <a:r>
              <a:rPr lang="ru-RU" sz="3200" b="1" strike="noStrike" spc="-1">
                <a:solidFill>
                  <a:srgbClr val="000000"/>
                </a:solidFill>
                <a:latin typeface="Calibri"/>
              </a:rPr>
              <a:t>плече відводять від тулуба за допомогою валика, поміщеного в пахвову западину. </a:t>
            </a:r>
            <a:endParaRPr lang="ru-RU"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 name="Picture 2"/>
          <p:cNvPicPr/>
          <p:nvPr/>
        </p:nvPicPr>
        <p:blipFill>
          <a:blip r:embed="rId2"/>
          <a:srcRect l="24714" t="31260" r="23687" b="34582"/>
          <a:stretch/>
        </p:blipFill>
        <p:spPr>
          <a:xfrm>
            <a:off x="126360" y="1357200"/>
            <a:ext cx="9016920" cy="3357000"/>
          </a:xfrm>
          <a:prstGeom prst="rect">
            <a:avLst/>
          </a:prstGeom>
          <a:ln w="9360">
            <a:noFill/>
          </a:ln>
        </p:spPr>
      </p:pic>
      <p:sp>
        <p:nvSpPr>
          <p:cNvPr id="237" name="CustomShape 1"/>
          <p:cNvSpPr/>
          <p:nvPr/>
        </p:nvSpPr>
        <p:spPr>
          <a:xfrm>
            <a:off x="857160" y="5357880"/>
            <a:ext cx="785736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800" b="1" strike="noStrike" spc="-1">
                <a:solidFill>
                  <a:srgbClr val="FF0000"/>
                </a:solidFill>
                <a:latin typeface="Calibri"/>
                <a:ea typeface="DejaVu Sans"/>
              </a:rPr>
              <a:t>Рис. Правильне фізіологічне положення кінцівок </a:t>
            </a:r>
            <a:endParaRPr lang="ru-RU"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CustomShape 1"/>
          <p:cNvSpPr/>
          <p:nvPr/>
        </p:nvSpPr>
        <p:spPr>
          <a:xfrm>
            <a:off x="357120" y="214200"/>
            <a:ext cx="8500320" cy="667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16000" indent="180000" algn="just">
              <a:lnSpc>
                <a:spcPct val="90000"/>
              </a:lnSpc>
              <a:buClr>
                <a:srgbClr val="FF0000"/>
              </a:buClr>
              <a:buFont typeface="Wingdings" charset="2"/>
              <a:buChar char=""/>
            </a:pPr>
            <a:r>
              <a:rPr lang="ru-RU" sz="2000" b="1" strike="noStrike" spc="-1">
                <a:solidFill>
                  <a:srgbClr val="FF0000"/>
                </a:solidFill>
                <a:latin typeface="Calibri"/>
                <a:ea typeface="DejaVu Sans"/>
              </a:rPr>
              <a:t>6.</a:t>
            </a:r>
            <a:r>
              <a:rPr lang="ru-RU" sz="2000" b="1" strike="noStrike" spc="-1">
                <a:solidFill>
                  <a:srgbClr val="000000"/>
                </a:solidFill>
                <a:latin typeface="Calibri"/>
                <a:ea typeface="DejaVu Sans"/>
              </a:rPr>
              <a:t> Частина тіла, на яку накладають пов’язку, повинна бути нерухомою. </a:t>
            </a:r>
            <a:endParaRPr lang="ru-RU" sz="2000" b="0" strike="noStrike" spc="-1">
              <a:latin typeface="Arial"/>
            </a:endParaRPr>
          </a:p>
          <a:p>
            <a:pPr marL="216000" indent="180000" algn="just">
              <a:lnSpc>
                <a:spcPct val="90000"/>
              </a:lnSpc>
              <a:buClr>
                <a:srgbClr val="FF0000"/>
              </a:buClr>
              <a:buFont typeface="Wingdings" charset="2"/>
              <a:buChar char=""/>
            </a:pPr>
            <a:r>
              <a:rPr lang="ru-RU" sz="2000" b="1" strike="noStrike" spc="-1">
                <a:solidFill>
                  <a:srgbClr val="FF0000"/>
                </a:solidFill>
                <a:latin typeface="Calibri"/>
                <a:ea typeface="DejaVu Sans"/>
              </a:rPr>
              <a:t>7.</a:t>
            </a:r>
            <a:r>
              <a:rPr lang="ru-RU" sz="2000" b="1" strike="noStrike" spc="-1">
                <a:solidFill>
                  <a:srgbClr val="000000"/>
                </a:solidFill>
                <a:latin typeface="Calibri"/>
                <a:ea typeface="DejaVu Sans"/>
              </a:rPr>
              <a:t> Ширину бинта обирають відповідно до діаметру частини тіла, яку перев’язують. Вузький бинт збільшує час перев’язки й призводить до того, що пов’язка «врізається» в тіло; широкий бинт ускладнює процес перев’язки. </a:t>
            </a:r>
            <a:endParaRPr lang="ru-RU" sz="2000" b="0" strike="noStrike" spc="-1">
              <a:latin typeface="Arial"/>
            </a:endParaRPr>
          </a:p>
          <a:p>
            <a:pPr marL="216000" indent="180000" algn="just">
              <a:lnSpc>
                <a:spcPct val="90000"/>
              </a:lnSpc>
              <a:buClr>
                <a:srgbClr val="FF0000"/>
              </a:buClr>
              <a:buFont typeface="Wingdings" charset="2"/>
              <a:buChar char=""/>
            </a:pPr>
            <a:r>
              <a:rPr lang="ru-RU" sz="2000" b="1" strike="noStrike" spc="-1">
                <a:solidFill>
                  <a:srgbClr val="FF0000"/>
                </a:solidFill>
                <a:latin typeface="Calibri"/>
                <a:ea typeface="DejaVu Sans"/>
              </a:rPr>
              <a:t>8. </a:t>
            </a:r>
            <a:r>
              <a:rPr lang="ru-RU" sz="2000" b="1" strike="noStrike" spc="-1">
                <a:solidFill>
                  <a:srgbClr val="000000"/>
                </a:solidFill>
                <a:latin typeface="Calibri"/>
                <a:ea typeface="DejaVu Sans"/>
              </a:rPr>
              <a:t>Пов’язку слід починати з вузького місця, поступово переходячи до більш широкого. </a:t>
            </a:r>
            <a:endParaRPr lang="ru-RU" sz="2000" b="0" strike="noStrike" spc="-1">
              <a:latin typeface="Arial"/>
            </a:endParaRPr>
          </a:p>
          <a:p>
            <a:pPr marL="216000" indent="180000" algn="just">
              <a:lnSpc>
                <a:spcPct val="90000"/>
              </a:lnSpc>
              <a:buClr>
                <a:srgbClr val="FF0000"/>
              </a:buClr>
              <a:buFont typeface="Wingdings" charset="2"/>
              <a:buChar char=""/>
            </a:pPr>
            <a:r>
              <a:rPr lang="ru-RU" sz="2000" b="1" strike="noStrike" spc="-1">
                <a:solidFill>
                  <a:srgbClr val="FF0000"/>
                </a:solidFill>
                <a:latin typeface="Calibri"/>
                <a:ea typeface="DejaVu Sans"/>
              </a:rPr>
              <a:t>9.</a:t>
            </a:r>
            <a:r>
              <a:rPr lang="ru-RU" sz="2000" b="1" strike="noStrike" spc="-1">
                <a:solidFill>
                  <a:srgbClr val="000000"/>
                </a:solidFill>
                <a:latin typeface="Calibri"/>
                <a:ea typeface="DejaVu Sans"/>
              </a:rPr>
              <a:t> Бинт беруть в руки так, щоб вільний його кінець становив прямий кут з рукою, в якій знаходиться рулон бинта; головку бинта тримають у правій руці, а вільний кінець у лівій. </a:t>
            </a:r>
            <a:endParaRPr lang="ru-RU" sz="2000" b="0" strike="noStrike" spc="-1">
              <a:latin typeface="Arial"/>
            </a:endParaRPr>
          </a:p>
          <a:p>
            <a:pPr marL="216000" indent="180000" algn="just">
              <a:lnSpc>
                <a:spcPct val="90000"/>
              </a:lnSpc>
              <a:buClr>
                <a:srgbClr val="FF0000"/>
              </a:buClr>
              <a:buFont typeface="Wingdings" charset="2"/>
              <a:buChar char=""/>
            </a:pPr>
            <a:r>
              <a:rPr lang="ru-RU" sz="2000" b="1" strike="noStrike" spc="-1">
                <a:solidFill>
                  <a:srgbClr val="FF0000"/>
                </a:solidFill>
                <a:latin typeface="Calibri"/>
                <a:ea typeface="DejaVu Sans"/>
              </a:rPr>
              <a:t>10</a:t>
            </a:r>
            <a:r>
              <a:rPr lang="ru-RU" sz="2000" b="1" strike="noStrike" spc="-1">
                <a:solidFill>
                  <a:srgbClr val="000000"/>
                </a:solidFill>
                <a:latin typeface="Calibri"/>
                <a:ea typeface="DejaVu Sans"/>
              </a:rPr>
              <a:t>. Бинтування починають з накладення простого туру, при цьому один кінчик бинта повинен злегка виступати, підігнувши і перекривши його наступним туром, здійснюють фіксацію місця початку, що істотно полегшує процес перев’язки. </a:t>
            </a:r>
            <a:endParaRPr lang="ru-RU" sz="2000" b="0" strike="noStrike" spc="-1">
              <a:latin typeface="Arial"/>
            </a:endParaRPr>
          </a:p>
          <a:p>
            <a:pPr marL="216000" indent="180000" algn="just">
              <a:lnSpc>
                <a:spcPct val="90000"/>
              </a:lnSpc>
              <a:buClr>
                <a:srgbClr val="FF0000"/>
              </a:buClr>
              <a:buFont typeface="Wingdings" charset="2"/>
              <a:buChar char=""/>
            </a:pPr>
            <a:r>
              <a:rPr lang="ru-RU" sz="2000" b="1" strike="noStrike" spc="-1">
                <a:solidFill>
                  <a:srgbClr val="FF0000"/>
                </a:solidFill>
                <a:latin typeface="Calibri"/>
                <a:ea typeface="DejaVu Sans"/>
              </a:rPr>
              <a:t>11.</a:t>
            </a:r>
            <a:r>
              <a:rPr lang="ru-RU" sz="2000" b="1" strike="noStrike" spc="-1">
                <a:solidFill>
                  <a:srgbClr val="000000"/>
                </a:solidFill>
                <a:latin typeface="Calibri"/>
                <a:ea typeface="DejaVu Sans"/>
              </a:rPr>
              <a:t> Перші 2 – 3 тура бинта є закріплюючими. </a:t>
            </a:r>
            <a:endParaRPr lang="ru-RU" sz="2000" b="0" strike="noStrike" spc="-1">
              <a:latin typeface="Arial"/>
            </a:endParaRPr>
          </a:p>
          <a:p>
            <a:pPr marL="216000" indent="180000" algn="just">
              <a:lnSpc>
                <a:spcPct val="90000"/>
              </a:lnSpc>
              <a:buClr>
                <a:srgbClr val="FF0000"/>
              </a:buClr>
              <a:buFont typeface="Wingdings" charset="2"/>
              <a:buChar char=""/>
            </a:pPr>
            <a:r>
              <a:rPr lang="ru-RU" sz="2000" b="1" strike="noStrike" spc="-1">
                <a:solidFill>
                  <a:srgbClr val="FF0000"/>
                </a:solidFill>
                <a:latin typeface="Calibri"/>
                <a:ea typeface="DejaVu Sans"/>
              </a:rPr>
              <a:t>12. </a:t>
            </a:r>
            <a:r>
              <a:rPr lang="ru-RU" sz="2000" b="1" strike="noStrike" spc="-1">
                <a:solidFill>
                  <a:srgbClr val="000000"/>
                </a:solidFill>
                <a:latin typeface="Calibri"/>
                <a:ea typeface="DejaVu Sans"/>
              </a:rPr>
              <a:t>Подальший напрямок витків повинен відповідати рельєфу поверхні тіла. Зміна напрямку ходу бинта призводить до зміщення частини пов’язки або утворенню складок, що знижує якість пов’язки.  </a:t>
            </a:r>
            <a:endParaRPr lang="ru-RU" sz="2000" b="0" strike="noStrike" spc="-1">
              <a:latin typeface="Arial"/>
            </a:endParaRPr>
          </a:p>
          <a:p>
            <a:pPr marL="216000" indent="180000" algn="just">
              <a:lnSpc>
                <a:spcPct val="90000"/>
              </a:lnSpc>
              <a:buClr>
                <a:srgbClr val="FF0000"/>
              </a:buClr>
              <a:buFont typeface="Wingdings" charset="2"/>
              <a:buChar char=""/>
            </a:pPr>
            <a:r>
              <a:rPr lang="ru-RU" sz="2000" b="1" strike="noStrike" spc="-1">
                <a:solidFill>
                  <a:srgbClr val="FF0000"/>
                </a:solidFill>
                <a:latin typeface="Calibri"/>
                <a:ea typeface="DejaVu Sans"/>
              </a:rPr>
              <a:t>13.</a:t>
            </a:r>
            <a:r>
              <a:rPr lang="ru-RU" sz="2000" b="1" strike="noStrike" spc="-1">
                <a:solidFill>
                  <a:srgbClr val="000000"/>
                </a:solidFill>
                <a:latin typeface="Calibri"/>
                <a:ea typeface="DejaVu Sans"/>
              </a:rPr>
              <a:t> Під час бинтування слід накладати таку кількість витків бинта, яка необхідна для забезпечення функції пов’язки. Зайва кількість бинта завдає незручності хворому, а також порушує вбираючі та вентиляційні властивості пов’язки. </a:t>
            </a:r>
            <a:endParaRPr lang="ru-RU" sz="2000" b="0" strike="noStrike" spc="-1">
              <a:latin typeface="Arial"/>
            </a:endParaRPr>
          </a:p>
          <a:p>
            <a:pPr marL="216000" indent="180000" algn="just">
              <a:lnSpc>
                <a:spcPct val="90000"/>
              </a:lnSpc>
              <a:buClr>
                <a:srgbClr val="FF0000"/>
              </a:buClr>
              <a:buFont typeface="Wingdings" charset="2"/>
              <a:buChar char=""/>
            </a:pPr>
            <a:r>
              <a:rPr lang="ru-RU" sz="2000" b="1" strike="noStrike" spc="-1">
                <a:solidFill>
                  <a:srgbClr val="FF0000"/>
                </a:solidFill>
                <a:latin typeface="Calibri"/>
                <a:ea typeface="DejaVu Sans"/>
              </a:rPr>
              <a:t>14.</a:t>
            </a:r>
            <a:r>
              <a:rPr lang="ru-RU" sz="2000" b="1" strike="noStrike" spc="-1">
                <a:solidFill>
                  <a:srgbClr val="000000"/>
                </a:solidFill>
                <a:latin typeface="Calibri"/>
                <a:ea typeface="DejaVu Sans"/>
              </a:rPr>
              <a:t> Закінчують пов’язку круговими турами і фіксацією кінця бинта. </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CustomShape 1"/>
          <p:cNvSpPr/>
          <p:nvPr/>
        </p:nvSpPr>
        <p:spPr>
          <a:xfrm>
            <a:off x="428760" y="214200"/>
            <a:ext cx="8500320" cy="2529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16000" indent="-215640" algn="just">
              <a:lnSpc>
                <a:spcPct val="100000"/>
              </a:lnSpc>
              <a:buClr>
                <a:srgbClr val="FF0000"/>
              </a:buClr>
              <a:buFont typeface="Wingdings" charset="2"/>
              <a:buChar char=""/>
            </a:pPr>
            <a:r>
              <a:rPr lang="ru-RU" sz="2000" b="1" strike="noStrike" spc="-1">
                <a:solidFill>
                  <a:srgbClr val="FF0000"/>
                </a:solidFill>
                <a:latin typeface="Calibri"/>
                <a:ea typeface="DejaVu Sans"/>
              </a:rPr>
              <a:t>15. </a:t>
            </a:r>
            <a:r>
              <a:rPr lang="ru-RU" sz="2000" b="1" strike="noStrike" spc="-1">
                <a:solidFill>
                  <a:srgbClr val="000000"/>
                </a:solidFill>
                <a:latin typeface="Calibri"/>
                <a:ea typeface="DejaVu Sans"/>
              </a:rPr>
              <a:t>Фіксація пов’язки здійснюється розщепленим кінцем бинта, який зав’язується вузлом в найменш рухомому місці. Вузол, фіксуючий пов’язку, не повинен розташовуватися над раною,а також на потилиці й задній поверхні кінцівок і тулуба, так як це може викликати місцевий тиск на тканини. </a:t>
            </a:r>
            <a:endParaRPr lang="ru-RU" sz="2000" b="0" strike="noStrike" spc="-1">
              <a:latin typeface="Arial"/>
            </a:endParaRPr>
          </a:p>
          <a:p>
            <a:pPr marL="216000" indent="-215640" algn="just">
              <a:lnSpc>
                <a:spcPct val="100000"/>
              </a:lnSpc>
              <a:buClr>
                <a:srgbClr val="FF0000"/>
              </a:buClr>
              <a:buFont typeface="Wingdings" charset="2"/>
              <a:buChar char=""/>
            </a:pPr>
            <a:r>
              <a:rPr lang="ru-RU" sz="2000" b="1" strike="noStrike" spc="-1">
                <a:solidFill>
                  <a:srgbClr val="FF0000"/>
                </a:solidFill>
                <a:latin typeface="Calibri"/>
                <a:ea typeface="DejaVu Sans"/>
              </a:rPr>
              <a:t>16. </a:t>
            </a:r>
            <a:r>
              <a:rPr lang="ru-RU" sz="2000" b="1" strike="noStrike" spc="-1">
                <a:solidFill>
                  <a:srgbClr val="000000"/>
                </a:solidFill>
                <a:latin typeface="Calibri"/>
                <a:ea typeface="DejaVu Sans"/>
              </a:rPr>
              <a:t>Останні тури бинта можуть бути закріплені ліпкопластиром, який сам безпосередньо з шкірою не стикається, забезпечуючи механічну міцність пов’язки</a:t>
            </a:r>
            <a:r>
              <a:rPr lang="ru-RU" sz="1800" b="1" strike="noStrike" spc="-1">
                <a:solidFill>
                  <a:srgbClr val="000000"/>
                </a:solidFill>
                <a:latin typeface="Calibri"/>
                <a:ea typeface="DejaVu Sans"/>
              </a:rPr>
              <a:t>. </a:t>
            </a:r>
            <a:endParaRPr lang="ru-RU" sz="1800" b="0" strike="noStrike" spc="-1">
              <a:latin typeface="Arial"/>
            </a:endParaRPr>
          </a:p>
        </p:txBody>
      </p:sp>
      <p:pic>
        <p:nvPicPr>
          <p:cNvPr id="240" name="Picture 3"/>
          <p:cNvPicPr/>
          <p:nvPr/>
        </p:nvPicPr>
        <p:blipFill>
          <a:blip r:embed="rId2"/>
          <a:srcRect l="34052" t="38095" r="34674" b="26767"/>
          <a:stretch/>
        </p:blipFill>
        <p:spPr>
          <a:xfrm>
            <a:off x="2357280" y="2786040"/>
            <a:ext cx="4500000" cy="2841840"/>
          </a:xfrm>
          <a:prstGeom prst="rect">
            <a:avLst/>
          </a:prstGeom>
          <a:ln w="9360">
            <a:noFill/>
          </a:ln>
        </p:spPr>
      </p:pic>
      <p:sp>
        <p:nvSpPr>
          <p:cNvPr id="241" name="CustomShape 2"/>
          <p:cNvSpPr/>
          <p:nvPr/>
        </p:nvSpPr>
        <p:spPr>
          <a:xfrm>
            <a:off x="571320" y="5929200"/>
            <a:ext cx="821448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400" b="1" strike="noStrike" spc="-1">
                <a:solidFill>
                  <a:srgbClr val="FF0000"/>
                </a:solidFill>
                <a:latin typeface="Calibri"/>
                <a:ea typeface="DejaVu Sans"/>
              </a:rPr>
              <a:t>Рис. Правильне положення кінцівок рук при бинтуванні </a:t>
            </a: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CustomShape 1"/>
          <p:cNvSpPr/>
          <p:nvPr/>
        </p:nvSpPr>
        <p:spPr>
          <a:xfrm>
            <a:off x="457200" y="274680"/>
            <a:ext cx="8228880" cy="581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81000" lnSpcReduction="20000"/>
          </a:bodyPr>
          <a:lstStyle/>
          <a:p>
            <a:pPr algn="ctr">
              <a:lnSpc>
                <a:spcPct val="100000"/>
              </a:lnSpc>
            </a:pPr>
            <a:r>
              <a:rPr lang="ru-RU" sz="4400" b="1" strike="noStrike" spc="-1">
                <a:solidFill>
                  <a:srgbClr val="FF0000"/>
                </a:solidFill>
                <a:latin typeface="Calibri"/>
              </a:rPr>
              <a:t>Вимоги до накладеної пов’язки:</a:t>
            </a:r>
            <a:endParaRPr lang="ru-RU" sz="4400" b="0" strike="noStrike" spc="-1">
              <a:latin typeface="Arial"/>
            </a:endParaRPr>
          </a:p>
        </p:txBody>
      </p:sp>
      <p:sp>
        <p:nvSpPr>
          <p:cNvPr id="243" name="CustomShape 2"/>
          <p:cNvSpPr/>
          <p:nvPr/>
        </p:nvSpPr>
        <p:spPr>
          <a:xfrm>
            <a:off x="457200" y="1071720"/>
            <a:ext cx="8228880" cy="5054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88500" lnSpcReduction="10000"/>
          </a:bodyPr>
          <a:lstStyle/>
          <a:p>
            <a:pPr marL="514440" indent="-513720" algn="just">
              <a:lnSpc>
                <a:spcPct val="100000"/>
              </a:lnSpc>
              <a:spcBef>
                <a:spcPts val="641"/>
              </a:spcBef>
              <a:buClr>
                <a:srgbClr val="000000"/>
              </a:buClr>
              <a:buFont typeface="Wingdings" charset="2"/>
              <a:buChar char=""/>
            </a:pPr>
            <a:r>
              <a:rPr lang="ru-RU" sz="3200" b="1" strike="noStrike" spc="-1">
                <a:solidFill>
                  <a:srgbClr val="000000"/>
                </a:solidFill>
                <a:latin typeface="Calibri"/>
              </a:rPr>
              <a:t>Пов'язка має міцно фіксувати ушкоджену ділянку до наступної перев'язки (зазвичай не менше ніж 1 добу).</a:t>
            </a:r>
            <a:endParaRPr lang="ru-RU" sz="3200" b="0" strike="noStrike" spc="-1">
              <a:latin typeface="Arial"/>
            </a:endParaRPr>
          </a:p>
          <a:p>
            <a:pPr marL="514440" indent="-513720" algn="just">
              <a:lnSpc>
                <a:spcPct val="100000"/>
              </a:lnSpc>
              <a:spcBef>
                <a:spcPts val="641"/>
              </a:spcBef>
              <a:buClr>
                <a:srgbClr val="000000"/>
              </a:buClr>
              <a:buFont typeface="Wingdings" charset="2"/>
              <a:buChar char=""/>
            </a:pPr>
            <a:r>
              <a:rPr lang="ru-RU" sz="3200" b="1" strike="noStrike" spc="-1">
                <a:solidFill>
                  <a:srgbClr val="000000"/>
                </a:solidFill>
                <a:latin typeface="Calibri"/>
              </a:rPr>
              <a:t>Пов'язка має бути накладена щільно, але не туго, і не спричинювати незручності хворому.</a:t>
            </a:r>
            <a:endParaRPr lang="ru-RU" sz="3200" b="0" strike="noStrike" spc="-1">
              <a:latin typeface="Arial"/>
            </a:endParaRPr>
          </a:p>
          <a:p>
            <a:pPr marL="514440" indent="-513720" algn="just">
              <a:lnSpc>
                <a:spcPct val="100000"/>
              </a:lnSpc>
              <a:spcBef>
                <a:spcPts val="641"/>
              </a:spcBef>
              <a:buClr>
                <a:srgbClr val="000000"/>
              </a:buClr>
              <a:buFont typeface="Wingdings" charset="2"/>
              <a:buChar char=""/>
            </a:pPr>
            <a:r>
              <a:rPr lang="ru-RU" sz="3200" b="1" strike="noStrike" spc="-1">
                <a:solidFill>
                  <a:srgbClr val="000000"/>
                </a:solidFill>
                <a:latin typeface="Calibri"/>
              </a:rPr>
              <a:t>Пов'язка має лежати рівно, без зморшок.</a:t>
            </a:r>
            <a:endParaRPr lang="ru-RU" sz="3200" b="0" strike="noStrike" spc="-1">
              <a:latin typeface="Arial"/>
            </a:endParaRPr>
          </a:p>
          <a:p>
            <a:pPr marL="514440" indent="-513720" algn="just">
              <a:lnSpc>
                <a:spcPct val="100000"/>
              </a:lnSpc>
              <a:spcBef>
                <a:spcPts val="641"/>
              </a:spcBef>
              <a:buClr>
                <a:srgbClr val="000000"/>
              </a:buClr>
              <a:buFont typeface="Wingdings" charset="2"/>
              <a:buChar char=""/>
            </a:pPr>
            <a:r>
              <a:rPr lang="ru-RU" sz="3200" b="1" strike="noStrike" spc="-1">
                <a:solidFill>
                  <a:srgbClr val="000000"/>
                </a:solidFill>
                <a:latin typeface="Calibri"/>
              </a:rPr>
              <a:t>Пов'язка має рівномірно тиснути на відповідну частину тіла і не крутитися, не зісковзувати або заважати рухам.</a:t>
            </a:r>
            <a:endParaRPr lang="ru-RU" sz="3200" b="0" strike="noStrike" spc="-1">
              <a:latin typeface="Arial"/>
            </a:endParaRPr>
          </a:p>
          <a:p>
            <a:pPr marL="514440" indent="-513720" algn="just">
              <a:lnSpc>
                <a:spcPct val="100000"/>
              </a:lnSpc>
              <a:spcBef>
                <a:spcPts val="641"/>
              </a:spcBef>
              <a:buClr>
                <a:srgbClr val="000000"/>
              </a:buClr>
              <a:buFont typeface="Wingdings" charset="2"/>
              <a:buChar char=""/>
            </a:pPr>
            <a:r>
              <a:rPr lang="ru-RU" sz="3200" b="1" strike="noStrike" spc="-1">
                <a:solidFill>
                  <a:srgbClr val="000000"/>
                </a:solidFill>
                <a:latin typeface="Calibri"/>
              </a:rPr>
              <a:t>Вузол кінців зав'язки слід зав'язувати подалі від ушкодженої частини тіла, щоб він не заважав рухам.</a:t>
            </a:r>
            <a:endParaRPr lang="ru-RU" sz="3200" b="0" strike="noStrike" spc="-1">
              <a:latin typeface="Arial"/>
            </a:endParaRPr>
          </a:p>
          <a:p>
            <a:pPr>
              <a:lnSpc>
                <a:spcPct val="100000"/>
              </a:lnSpc>
              <a:spcBef>
                <a:spcPts val="641"/>
              </a:spcBef>
            </a:pPr>
            <a:endParaRPr lang="ru-RU"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ustomShape 1"/>
          <p:cNvSpPr/>
          <p:nvPr/>
        </p:nvSpPr>
        <p:spPr>
          <a:xfrm>
            <a:off x="357120" y="214200"/>
            <a:ext cx="857196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rPr lang="ru-RU" sz="3100" b="1" strike="noStrike" spc="-1">
                <a:solidFill>
                  <a:srgbClr val="7030A0"/>
                </a:solidFill>
                <a:latin typeface="Calibri"/>
              </a:rPr>
              <a:t>5. Техніка накладання найбільш поширених пов'язок </a:t>
            </a:r>
            <a:endParaRPr lang="ru-RU" sz="3100" b="0" strike="noStrike" spc="-1">
              <a:latin typeface="Arial"/>
            </a:endParaRPr>
          </a:p>
        </p:txBody>
      </p:sp>
      <p:sp>
        <p:nvSpPr>
          <p:cNvPr id="245" name="CustomShape 2"/>
          <p:cNvSpPr/>
          <p:nvPr/>
        </p:nvSpPr>
        <p:spPr>
          <a:xfrm>
            <a:off x="571320" y="1428840"/>
            <a:ext cx="4977720" cy="4869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80000"/>
              </a:lnSpc>
              <a:spcBef>
                <a:spcPts val="561"/>
              </a:spcBef>
            </a:pPr>
            <a:r>
              <a:rPr lang="ru-RU" sz="2800" b="1" strike="noStrike" spc="-1">
                <a:solidFill>
                  <a:srgbClr val="FF0000"/>
                </a:solidFill>
                <a:latin typeface="Calibri"/>
              </a:rPr>
              <a:t>Колова (циркулярна) пов'язка </a:t>
            </a:r>
            <a:r>
              <a:rPr lang="ru-RU" sz="2800" b="1" strike="noStrike" spc="-1">
                <a:solidFill>
                  <a:srgbClr val="000000"/>
                </a:solidFill>
                <a:latin typeface="Calibri"/>
              </a:rPr>
              <a:t>— зручна для бинтування циркулярної поверхні. Оберти бинта лягають один на одного, при цьому кожний наступний тур повністю прикриває попередній. Застосовують для бинтування обмежених поверхонь лоба, нижньої третини стегна і надп'ятково-гомілкового суглоба.</a:t>
            </a:r>
            <a:endParaRPr lang="ru-RU" sz="2800" b="0" strike="noStrike" spc="-1">
              <a:latin typeface="Arial"/>
            </a:endParaRPr>
          </a:p>
        </p:txBody>
      </p:sp>
      <p:pic>
        <p:nvPicPr>
          <p:cNvPr id="246" name="Picture 2"/>
          <p:cNvPicPr/>
          <p:nvPr/>
        </p:nvPicPr>
        <p:blipFill>
          <a:blip r:embed="rId2"/>
          <a:stretch/>
        </p:blipFill>
        <p:spPr>
          <a:xfrm>
            <a:off x="5580000" y="1557360"/>
            <a:ext cx="3206160" cy="494280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CustomShape 1"/>
          <p:cNvSpPr/>
          <p:nvPr/>
        </p:nvSpPr>
        <p:spPr>
          <a:xfrm>
            <a:off x="457200" y="214200"/>
            <a:ext cx="8228880" cy="713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92500" lnSpcReduction="10000"/>
          </a:bodyPr>
          <a:lstStyle/>
          <a:p>
            <a:pPr algn="ctr">
              <a:lnSpc>
                <a:spcPct val="100000"/>
              </a:lnSpc>
            </a:pPr>
            <a:r>
              <a:rPr lang="ru-RU" sz="4600" b="1" strike="noStrike" spc="-1">
                <a:solidFill>
                  <a:srgbClr val="FF0000"/>
                </a:solidFill>
                <a:latin typeface="Calibri"/>
              </a:rPr>
              <a:t>Спіральна пов'язка</a:t>
            </a:r>
            <a:endParaRPr lang="ru-RU" sz="4600" b="0" strike="noStrike" spc="-1">
              <a:latin typeface="Arial"/>
            </a:endParaRPr>
          </a:p>
        </p:txBody>
      </p:sp>
      <p:sp>
        <p:nvSpPr>
          <p:cNvPr id="248" name="CustomShape 2"/>
          <p:cNvSpPr/>
          <p:nvPr/>
        </p:nvSpPr>
        <p:spPr>
          <a:xfrm>
            <a:off x="324000" y="928800"/>
            <a:ext cx="8390880" cy="1928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gn="just">
              <a:lnSpc>
                <a:spcPct val="80000"/>
              </a:lnSpc>
              <a:spcBef>
                <a:spcPts val="479"/>
              </a:spcBef>
            </a:pPr>
            <a:r>
              <a:rPr lang="ru-RU" sz="2400" b="1" strike="noStrike" spc="-1">
                <a:solidFill>
                  <a:srgbClr val="000000"/>
                </a:solidFill>
                <a:latin typeface="Calibri"/>
              </a:rPr>
              <a:t>Накладають на кінцівки, тулуб, груднину для закриття великих за довжиною і шириною дефектів або ран. Після двох-трьох закріплювальних турів кожний наступний тур накладають у скісному напрямку і прикривають попередній на 1/2 або 2/3 ширини бинта.</a:t>
            </a:r>
            <a:endParaRPr lang="ru-RU" sz="2400" b="0" strike="noStrike" spc="-1">
              <a:latin typeface="Arial"/>
            </a:endParaRPr>
          </a:p>
        </p:txBody>
      </p:sp>
      <p:pic>
        <p:nvPicPr>
          <p:cNvPr id="249" name="Picture 2"/>
          <p:cNvPicPr/>
          <p:nvPr/>
        </p:nvPicPr>
        <p:blipFill>
          <a:blip r:embed="rId2"/>
          <a:stretch/>
        </p:blipFill>
        <p:spPr>
          <a:xfrm>
            <a:off x="2286000" y="3000240"/>
            <a:ext cx="5000040" cy="352368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stomShape 1"/>
          <p:cNvSpPr/>
          <p:nvPr/>
        </p:nvSpPr>
        <p:spPr>
          <a:xfrm>
            <a:off x="457200" y="27468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4400" b="1" strike="noStrike" spc="-1">
                <a:solidFill>
                  <a:srgbClr val="FF0000"/>
                </a:solidFill>
                <a:latin typeface="Arial"/>
              </a:rPr>
              <a:t>Значення пов’язок</a:t>
            </a:r>
            <a:endParaRPr lang="ru-RU" sz="4400" b="0" strike="noStrike" spc="-1">
              <a:latin typeface="Arial"/>
            </a:endParaRPr>
          </a:p>
        </p:txBody>
      </p:sp>
      <p:sp>
        <p:nvSpPr>
          <p:cNvPr id="170" name="CustomShape 2"/>
          <p:cNvSpPr/>
          <p:nvPr/>
        </p:nvSpPr>
        <p:spPr>
          <a:xfrm>
            <a:off x="457200" y="1600200"/>
            <a:ext cx="8228880"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360" algn="just">
              <a:lnSpc>
                <a:spcPct val="100000"/>
              </a:lnSpc>
              <a:spcBef>
                <a:spcPts val="641"/>
              </a:spcBef>
              <a:buClr>
                <a:srgbClr val="000000"/>
              </a:buClr>
              <a:buFont typeface="Wingdings" charset="2"/>
              <a:buChar char=""/>
            </a:pPr>
            <a:r>
              <a:rPr lang="ru-RU" sz="3200" b="1" strike="noStrike" spc="-1">
                <a:solidFill>
                  <a:srgbClr val="000000"/>
                </a:solidFill>
                <a:latin typeface="Arial"/>
              </a:rPr>
              <a:t>запобігають забрудненню рани</a:t>
            </a:r>
            <a:r>
              <a:rPr lang="ru-RU" sz="3200" b="1" strike="noStrike" spc="-1">
                <a:solidFill>
                  <a:srgbClr val="000000"/>
                </a:solidFill>
                <a:latin typeface="Calibri"/>
              </a:rPr>
              <a:t>; </a:t>
            </a:r>
            <a:endParaRPr lang="ru-RU" sz="3200" b="0" strike="noStrike" spc="-1">
              <a:latin typeface="Arial"/>
            </a:endParaRPr>
          </a:p>
          <a:p>
            <a:pPr marL="343080" indent="-342360" algn="just">
              <a:lnSpc>
                <a:spcPct val="100000"/>
              </a:lnSpc>
              <a:spcBef>
                <a:spcPts val="641"/>
              </a:spcBef>
              <a:buClr>
                <a:srgbClr val="000000"/>
              </a:buClr>
              <a:buFont typeface="Wingdings" charset="2"/>
              <a:buChar char=""/>
            </a:pPr>
            <a:r>
              <a:rPr lang="ru-RU" sz="3200" b="1" strike="noStrike" spc="-1">
                <a:solidFill>
                  <a:srgbClr val="000000"/>
                </a:solidFill>
                <a:latin typeface="Arial"/>
              </a:rPr>
              <a:t>сприяють зупинці кровотечі та очищенні рани від гною</a:t>
            </a:r>
            <a:r>
              <a:rPr lang="ru-RU" sz="3200" b="1" strike="noStrike" spc="-1">
                <a:solidFill>
                  <a:srgbClr val="000000"/>
                </a:solidFill>
                <a:latin typeface="Calibri"/>
              </a:rPr>
              <a:t>;</a:t>
            </a:r>
            <a:endParaRPr lang="ru-RU" sz="3200" b="0" strike="noStrike" spc="-1">
              <a:latin typeface="Arial"/>
            </a:endParaRPr>
          </a:p>
          <a:p>
            <a:pPr marL="343080" indent="-342360" algn="just">
              <a:lnSpc>
                <a:spcPct val="100000"/>
              </a:lnSpc>
              <a:spcBef>
                <a:spcPts val="641"/>
              </a:spcBef>
              <a:buClr>
                <a:srgbClr val="000000"/>
              </a:buClr>
              <a:buFont typeface="Wingdings" charset="2"/>
              <a:buChar char=""/>
            </a:pPr>
            <a:r>
              <a:rPr lang="ru-RU" sz="3200" b="1" strike="noStrike" spc="-1">
                <a:solidFill>
                  <a:srgbClr val="000000"/>
                </a:solidFill>
                <a:latin typeface="Arial"/>
              </a:rPr>
              <a:t>утримують ліки в рані;</a:t>
            </a:r>
            <a:r>
              <a:rPr lang="ru-RU" sz="3200" b="1" strike="noStrike" spc="-1">
                <a:solidFill>
                  <a:srgbClr val="000000"/>
                </a:solidFill>
                <a:latin typeface="Calibri"/>
              </a:rPr>
              <a:t> </a:t>
            </a:r>
            <a:endParaRPr lang="ru-RU" sz="3200" b="0" strike="noStrike" spc="-1">
              <a:latin typeface="Arial"/>
            </a:endParaRPr>
          </a:p>
          <a:p>
            <a:pPr marL="343080" indent="-342360" algn="just">
              <a:lnSpc>
                <a:spcPct val="100000"/>
              </a:lnSpc>
              <a:spcBef>
                <a:spcPts val="641"/>
              </a:spcBef>
              <a:buClr>
                <a:srgbClr val="000000"/>
              </a:buClr>
              <a:buFont typeface="Wingdings" charset="2"/>
              <a:buChar char=""/>
            </a:pPr>
            <a:r>
              <a:rPr lang="ru-RU" sz="3200" b="1" strike="noStrike" spc="-1">
                <a:solidFill>
                  <a:srgbClr val="000000"/>
                </a:solidFill>
                <a:latin typeface="Arial"/>
              </a:rPr>
              <a:t>створюють спокій та нерухомість ушкодженої ділянки тіла</a:t>
            </a:r>
            <a:r>
              <a:rPr lang="ru-RU" sz="3200" b="1" strike="noStrike" spc="-1">
                <a:solidFill>
                  <a:srgbClr val="000000"/>
                </a:solidFill>
                <a:latin typeface="Calibri"/>
              </a:rPr>
              <a:t>.</a:t>
            </a:r>
            <a:endParaRPr lang="ru-RU" sz="3200" b="0" strike="noStrike" spc="-1">
              <a:latin typeface="Arial"/>
            </a:endParaRPr>
          </a:p>
          <a:p>
            <a:pPr>
              <a:lnSpc>
                <a:spcPct val="100000"/>
              </a:lnSpc>
              <a:spcBef>
                <a:spcPts val="641"/>
              </a:spcBef>
            </a:pPr>
            <a:endParaRPr lang="ru-RU"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CustomShape 1"/>
          <p:cNvSpPr/>
          <p:nvPr/>
        </p:nvSpPr>
        <p:spPr>
          <a:xfrm>
            <a:off x="468360" y="214200"/>
            <a:ext cx="8228880" cy="161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90000"/>
              </a:lnSpc>
            </a:pPr>
            <a:r>
              <a:rPr lang="ru-RU" sz="4000" b="1" strike="noStrike" spc="-1">
                <a:solidFill>
                  <a:srgbClr val="FF0000"/>
                </a:solidFill>
                <a:latin typeface="Calibri"/>
              </a:rPr>
              <a:t>Хрестоподібна (восьмиподібна) пов’язка</a:t>
            </a:r>
            <a:endParaRPr lang="ru-RU" sz="4000" b="0" strike="noStrike" spc="-1">
              <a:latin typeface="Arial"/>
            </a:endParaRPr>
          </a:p>
        </p:txBody>
      </p:sp>
      <p:sp>
        <p:nvSpPr>
          <p:cNvPr id="251" name="CustomShape 2"/>
          <p:cNvSpPr/>
          <p:nvPr/>
        </p:nvSpPr>
        <p:spPr>
          <a:xfrm>
            <a:off x="285840" y="2286000"/>
            <a:ext cx="4214160" cy="4068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algn="just">
              <a:lnSpc>
                <a:spcPct val="80000"/>
              </a:lnSpc>
              <a:spcBef>
                <a:spcPts val="479"/>
              </a:spcBef>
            </a:pPr>
            <a:r>
              <a:rPr lang="ru-RU" sz="2400" b="1" strike="noStrike" spc="-1">
                <a:solidFill>
                  <a:srgbClr val="000000"/>
                </a:solidFill>
                <a:latin typeface="Calibri"/>
              </a:rPr>
              <a:t>Напрямок бинта утворює фігуру вісімки. Наприклад, перев'язку потилиці починають двома-трьома циркулярними, коловими обертами довкола голови, далі спускаються за вухо, вниз на шию, обводять шию спереду, а ззаду піднімаються вгору за вухо і довкола голови. Використовується також для перев’язки гомілковостопного променевозап’ястного суглобів.</a:t>
            </a:r>
            <a:endParaRPr lang="ru-RU" sz="2400" b="0" strike="noStrike" spc="-1">
              <a:latin typeface="Arial"/>
            </a:endParaRPr>
          </a:p>
        </p:txBody>
      </p:sp>
      <p:pic>
        <p:nvPicPr>
          <p:cNvPr id="252" name="Picture 2"/>
          <p:cNvPicPr/>
          <p:nvPr/>
        </p:nvPicPr>
        <p:blipFill>
          <a:blip r:embed="rId2"/>
          <a:stretch/>
        </p:blipFill>
        <p:spPr>
          <a:xfrm>
            <a:off x="4714920" y="1700280"/>
            <a:ext cx="4214160" cy="482364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CustomShape 1"/>
          <p:cNvSpPr/>
          <p:nvPr/>
        </p:nvSpPr>
        <p:spPr>
          <a:xfrm>
            <a:off x="324000" y="18900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4400" b="1" strike="noStrike" spc="-1">
                <a:solidFill>
                  <a:srgbClr val="FF0000"/>
                </a:solidFill>
                <a:latin typeface="Calibri"/>
              </a:rPr>
              <a:t>Черепашача пов'язка</a:t>
            </a:r>
            <a:endParaRPr lang="ru-RU" sz="4400" b="0" strike="noStrike" spc="-1">
              <a:latin typeface="Arial"/>
            </a:endParaRPr>
          </a:p>
        </p:txBody>
      </p:sp>
      <p:sp>
        <p:nvSpPr>
          <p:cNvPr id="254" name="CustomShape 2"/>
          <p:cNvSpPr/>
          <p:nvPr/>
        </p:nvSpPr>
        <p:spPr>
          <a:xfrm>
            <a:off x="142920" y="1285920"/>
            <a:ext cx="4142520" cy="5382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73500" lnSpcReduction="20000"/>
          </a:bodyPr>
          <a:lstStyle/>
          <a:p>
            <a:pPr algn="just">
              <a:lnSpc>
                <a:spcPct val="100000"/>
              </a:lnSpc>
              <a:spcBef>
                <a:spcPts val="641"/>
              </a:spcBef>
            </a:pPr>
            <a:r>
              <a:rPr lang="ru-RU" sz="3200" b="1" strike="noStrike" spc="-1">
                <a:solidFill>
                  <a:srgbClr val="000000"/>
                </a:solidFill>
                <a:latin typeface="Calibri"/>
              </a:rPr>
              <a:t>Черепашачу пов'язку застосовують у двох варіантах — розбіжна і збіжна. Накладають на великі суглоби — колінний, ліктьовий, надп'ятково-гомілковий. Розбіжну пов'язку починають накладати з двох-трьох колових обертів бинта на одному рівні з розходженням наступних обертів від центру вбік, угору і вниз. Збіжна черепашача пов'язка відрізняється від розбіжної тим, що оберти бинта, розпочинаючись на периферії, з кожним туром наближаються до центру, де пов'язка закінчується</a:t>
            </a:r>
            <a:r>
              <a:rPr lang="ru-RU" sz="3200" b="0" strike="noStrike" spc="-1">
                <a:solidFill>
                  <a:srgbClr val="000000"/>
                </a:solidFill>
                <a:latin typeface="Calibri"/>
              </a:rPr>
              <a:t>.</a:t>
            </a:r>
            <a:endParaRPr lang="ru-RU" sz="3200" b="0" strike="noStrike" spc="-1">
              <a:latin typeface="Arial"/>
            </a:endParaRPr>
          </a:p>
        </p:txBody>
      </p:sp>
      <p:pic>
        <p:nvPicPr>
          <p:cNvPr id="255" name="Picture 2"/>
          <p:cNvPicPr/>
          <p:nvPr/>
        </p:nvPicPr>
        <p:blipFill>
          <a:blip r:embed="rId2"/>
          <a:srcRect l="9666" r="2738"/>
          <a:stretch/>
        </p:blipFill>
        <p:spPr>
          <a:xfrm>
            <a:off x="4429080" y="1586880"/>
            <a:ext cx="4714200" cy="421164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CustomShape 1"/>
          <p:cNvSpPr/>
          <p:nvPr/>
        </p:nvSpPr>
        <p:spPr>
          <a:xfrm>
            <a:off x="395280" y="4932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4400" b="1" strike="noStrike" spc="-1">
                <a:solidFill>
                  <a:srgbClr val="FF0000"/>
                </a:solidFill>
                <a:latin typeface="Calibri"/>
              </a:rPr>
              <a:t>Колосоподібна пов'язка</a:t>
            </a:r>
            <a:endParaRPr lang="ru-RU" sz="4400" b="0" strike="noStrike" spc="-1">
              <a:latin typeface="Arial"/>
            </a:endParaRPr>
          </a:p>
        </p:txBody>
      </p:sp>
      <p:sp>
        <p:nvSpPr>
          <p:cNvPr id="257" name="CustomShape 2"/>
          <p:cNvSpPr/>
          <p:nvPr/>
        </p:nvSpPr>
        <p:spPr>
          <a:xfrm>
            <a:off x="285840" y="1143000"/>
            <a:ext cx="4071240" cy="5211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algn="just">
              <a:lnSpc>
                <a:spcPct val="80000"/>
              </a:lnSpc>
              <a:spcBef>
                <a:spcPts val="479"/>
              </a:spcBef>
            </a:pPr>
            <a:r>
              <a:rPr lang="ru-RU" sz="2400" b="1" strike="noStrike" spc="-1">
                <a:solidFill>
                  <a:srgbClr val="000000"/>
                </a:solidFill>
                <a:latin typeface="Calibri"/>
              </a:rPr>
              <a:t>Колосоподібна пов'язка на кульшовому суглобі досить складна у виконанні, а інколи потребує одного-двох помічників. Після фіксації циркулярного туру довкола живота бинт по його попередній поверхні спрямовують скісно вниз, а далі довкола стегна, нижче від сідничної складки і по його медіальній поверхні вперед і латерально; перехрест відбувається точно в ділянці великого вертлюга. Наступні тури бинта зміщують у дистальному напрямку, повторюючи хід першого туру.</a:t>
            </a:r>
            <a:endParaRPr lang="ru-RU" sz="2400" b="0" strike="noStrike" spc="-1">
              <a:latin typeface="Arial"/>
            </a:endParaRPr>
          </a:p>
        </p:txBody>
      </p:sp>
      <p:pic>
        <p:nvPicPr>
          <p:cNvPr id="258" name="Picture 3"/>
          <p:cNvPicPr/>
          <p:nvPr/>
        </p:nvPicPr>
        <p:blipFill>
          <a:blip r:embed="rId2"/>
          <a:srcRect l="8979"/>
          <a:stretch/>
        </p:blipFill>
        <p:spPr>
          <a:xfrm>
            <a:off x="4500720" y="1071720"/>
            <a:ext cx="4642560" cy="559620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CustomShape 1"/>
          <p:cNvSpPr/>
          <p:nvPr/>
        </p:nvSpPr>
        <p:spPr>
          <a:xfrm>
            <a:off x="457200" y="214200"/>
            <a:ext cx="8471880" cy="92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86500"/>
          </a:bodyPr>
          <a:lstStyle/>
          <a:p>
            <a:pPr algn="ctr">
              <a:lnSpc>
                <a:spcPct val="100000"/>
              </a:lnSpc>
            </a:pPr>
            <a:r>
              <a:rPr lang="ru-RU" sz="4400" b="1" strike="noStrike" spc="-1">
                <a:solidFill>
                  <a:srgbClr val="FF0000"/>
                </a:solidFill>
                <a:latin typeface="Calibri"/>
              </a:rPr>
              <a:t>Колосоподібна пов'язка на кінцівках</a:t>
            </a:r>
            <a:endParaRPr lang="ru-RU" sz="4400" b="0" strike="noStrike" spc="-1">
              <a:latin typeface="Arial"/>
            </a:endParaRPr>
          </a:p>
        </p:txBody>
      </p:sp>
      <p:sp>
        <p:nvSpPr>
          <p:cNvPr id="260" name="CustomShape 2"/>
          <p:cNvSpPr/>
          <p:nvPr/>
        </p:nvSpPr>
        <p:spPr>
          <a:xfrm>
            <a:off x="0" y="1500120"/>
            <a:ext cx="4214160" cy="5023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marL="343080" indent="-342360" algn="just">
              <a:lnSpc>
                <a:spcPct val="80000"/>
              </a:lnSpc>
              <a:spcBef>
                <a:spcPts val="479"/>
              </a:spcBef>
              <a:buClr>
                <a:srgbClr val="000000"/>
              </a:buClr>
              <a:buFont typeface="Arial"/>
              <a:buChar char="•"/>
            </a:pPr>
            <a:r>
              <a:rPr lang="ru-RU" sz="2400" b="1" strike="noStrike" spc="-1">
                <a:solidFill>
                  <a:srgbClr val="000000"/>
                </a:solidFill>
                <a:latin typeface="Calibri"/>
              </a:rPr>
              <a:t>Колосоподібна пов'язка дещо нагадує вісімкоподібну з тією різницею, що наступні тури бинта частково прикривають попередні і перехрещуються по одній лінії. Місця застосування: плечовий суглоб, надпліччя, пахвинна ділянка, кульшовий суглоб та інші важкодоступні ділянки, де внаслідок нерівномірної форми поверхні тіла або можливих рухів пов'язку важко утримати.</a:t>
            </a:r>
            <a:endParaRPr lang="ru-RU" sz="2400" b="0" strike="noStrike" spc="-1">
              <a:latin typeface="Arial"/>
            </a:endParaRPr>
          </a:p>
          <a:p>
            <a:pPr>
              <a:lnSpc>
                <a:spcPct val="80000"/>
              </a:lnSpc>
              <a:spcBef>
                <a:spcPts val="479"/>
              </a:spcBef>
            </a:pPr>
            <a:endParaRPr lang="ru-RU" sz="2400" b="0" strike="noStrike" spc="-1">
              <a:latin typeface="Arial"/>
            </a:endParaRPr>
          </a:p>
        </p:txBody>
      </p:sp>
      <p:pic>
        <p:nvPicPr>
          <p:cNvPr id="261" name="Picture 2"/>
          <p:cNvPicPr/>
          <p:nvPr/>
        </p:nvPicPr>
        <p:blipFill>
          <a:blip r:embed="rId2"/>
          <a:stretch/>
        </p:blipFill>
        <p:spPr>
          <a:xfrm>
            <a:off x="4714920" y="1214280"/>
            <a:ext cx="4142520" cy="530100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CustomShape 1"/>
          <p:cNvSpPr/>
          <p:nvPr/>
        </p:nvSpPr>
        <p:spPr>
          <a:xfrm>
            <a:off x="539640" y="214200"/>
            <a:ext cx="8228880" cy="570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80500" lnSpcReduction="20000"/>
          </a:bodyPr>
          <a:lstStyle/>
          <a:p>
            <a:pPr algn="ctr">
              <a:lnSpc>
                <a:spcPct val="100000"/>
              </a:lnSpc>
            </a:pPr>
            <a:r>
              <a:rPr lang="ru-RU" sz="4600" b="1" strike="noStrike" spc="-1">
                <a:solidFill>
                  <a:srgbClr val="FF0000"/>
                </a:solidFill>
                <a:latin typeface="Calibri"/>
              </a:rPr>
              <a:t>Поворотна пов'язка</a:t>
            </a:r>
            <a:endParaRPr lang="ru-RU" sz="4600" b="0" strike="noStrike" spc="-1">
              <a:latin typeface="Arial"/>
            </a:endParaRPr>
          </a:p>
        </p:txBody>
      </p:sp>
      <p:sp>
        <p:nvSpPr>
          <p:cNvPr id="263" name="CustomShape 2"/>
          <p:cNvSpPr/>
          <p:nvPr/>
        </p:nvSpPr>
        <p:spPr>
          <a:xfrm>
            <a:off x="214200" y="1357200"/>
            <a:ext cx="4071240" cy="5166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spcBef>
                <a:spcPts val="479"/>
              </a:spcBef>
            </a:pPr>
            <a:r>
              <a:rPr lang="ru-RU" sz="2400" b="1" strike="noStrike" spc="-1">
                <a:solidFill>
                  <a:srgbClr val="000000"/>
                </a:solidFill>
                <a:latin typeface="Calibri"/>
              </a:rPr>
              <a:t>Поворотну пов'язку накладають на куксу після ампутації кисті або стопи. Розпочинають з двох-трьох колових обертів бинта з наступним відхиленням його турів перпендикулярно до колового руху. Пов'язка легко сповзає, тому для її утримання додають чохол з тасьмою або шкіру змащують клеолом.</a:t>
            </a:r>
            <a:endParaRPr lang="ru-RU" sz="2400" b="0" strike="noStrike" spc="-1">
              <a:latin typeface="Arial"/>
            </a:endParaRPr>
          </a:p>
        </p:txBody>
      </p:sp>
      <p:pic>
        <p:nvPicPr>
          <p:cNvPr id="264" name="Picture 3"/>
          <p:cNvPicPr/>
          <p:nvPr/>
        </p:nvPicPr>
        <p:blipFill>
          <a:blip r:embed="rId2"/>
          <a:stretch/>
        </p:blipFill>
        <p:spPr>
          <a:xfrm>
            <a:off x="4467960" y="1000080"/>
            <a:ext cx="4675320" cy="544284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CustomShape 1"/>
          <p:cNvSpPr/>
          <p:nvPr/>
        </p:nvSpPr>
        <p:spPr>
          <a:xfrm>
            <a:off x="395280" y="11592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4400" b="1" strike="noStrike" spc="-1">
                <a:solidFill>
                  <a:srgbClr val="FF0000"/>
                </a:solidFill>
                <a:latin typeface="Calibri"/>
              </a:rPr>
              <a:t>Т-подібна пов 'язка</a:t>
            </a:r>
            <a:endParaRPr lang="ru-RU" sz="4400" b="0" strike="noStrike" spc="-1">
              <a:latin typeface="Arial"/>
            </a:endParaRPr>
          </a:p>
        </p:txBody>
      </p:sp>
      <p:sp>
        <p:nvSpPr>
          <p:cNvPr id="266" name="CustomShape 2"/>
          <p:cNvSpPr/>
          <p:nvPr/>
        </p:nvSpPr>
        <p:spPr>
          <a:xfrm>
            <a:off x="357120" y="1285920"/>
            <a:ext cx="3857040" cy="506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2500"/>
          </a:bodyPr>
          <a:lstStyle/>
          <a:p>
            <a:pPr algn="just">
              <a:lnSpc>
                <a:spcPct val="100000"/>
              </a:lnSpc>
              <a:spcBef>
                <a:spcPts val="561"/>
              </a:spcBef>
            </a:pPr>
            <a:r>
              <a:rPr lang="ru-RU" sz="2800" b="1" strike="noStrike" spc="-1">
                <a:solidFill>
                  <a:srgbClr val="000000"/>
                </a:solidFill>
                <a:latin typeface="Calibri"/>
              </a:rPr>
              <a:t>Т-подібну пов'язку накладають на промежину або пахвинну ділянку за допомогою двох бинтів, з яких основний охоплює поперек або плече, а другий, що утримує перев'язний матеріал, проходить через ділянку промежини або пахвової ямки.</a:t>
            </a:r>
            <a:endParaRPr lang="ru-RU" sz="2800" b="0" strike="noStrike" spc="-1">
              <a:latin typeface="Arial"/>
            </a:endParaRPr>
          </a:p>
        </p:txBody>
      </p:sp>
      <p:pic>
        <p:nvPicPr>
          <p:cNvPr id="267" name="Picture 2"/>
          <p:cNvPicPr/>
          <p:nvPr/>
        </p:nvPicPr>
        <p:blipFill>
          <a:blip r:embed="rId2"/>
          <a:stretch/>
        </p:blipFill>
        <p:spPr>
          <a:xfrm>
            <a:off x="4786200" y="1357200"/>
            <a:ext cx="3942720" cy="523656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CustomShape 1"/>
          <p:cNvSpPr/>
          <p:nvPr/>
        </p:nvSpPr>
        <p:spPr>
          <a:xfrm>
            <a:off x="500040" y="357120"/>
            <a:ext cx="8228880" cy="570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80500" lnSpcReduction="20000"/>
          </a:bodyPr>
          <a:lstStyle/>
          <a:p>
            <a:pPr algn="ctr">
              <a:lnSpc>
                <a:spcPct val="100000"/>
              </a:lnSpc>
            </a:pPr>
            <a:r>
              <a:rPr lang="ru-RU" sz="4600" b="1" strike="noStrike" spc="-1">
                <a:solidFill>
                  <a:srgbClr val="FF0000"/>
                </a:solidFill>
                <a:latin typeface="Calibri"/>
              </a:rPr>
              <a:t>Спіральна пов’язка</a:t>
            </a:r>
            <a:endParaRPr lang="ru-RU" sz="4600" b="0" strike="noStrike" spc="-1">
              <a:latin typeface="Arial"/>
            </a:endParaRPr>
          </a:p>
        </p:txBody>
      </p:sp>
      <p:sp>
        <p:nvSpPr>
          <p:cNvPr id="269" name="CustomShape 2"/>
          <p:cNvSpPr/>
          <p:nvPr/>
        </p:nvSpPr>
        <p:spPr>
          <a:xfrm>
            <a:off x="214200" y="1500120"/>
            <a:ext cx="4285440" cy="4849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360" algn="just">
              <a:lnSpc>
                <a:spcPct val="80000"/>
              </a:lnSpc>
              <a:spcBef>
                <a:spcPts val="519"/>
              </a:spcBef>
              <a:buClr>
                <a:srgbClr val="000000"/>
              </a:buClr>
              <a:buFont typeface="Arial"/>
              <a:buChar char="•"/>
            </a:pPr>
            <a:r>
              <a:rPr lang="ru-RU" sz="2600" b="1" strike="noStrike" spc="-1">
                <a:solidFill>
                  <a:srgbClr val="000000"/>
                </a:solidFill>
                <a:latin typeface="Calibri"/>
              </a:rPr>
              <a:t>Пов'язки на ділянку живота застосовують досить часто у зв'язку з різноманітною патологією з боку органів черевної порожнини і надто поширеним оперативним лікуванням. Цілком задовільні наслідки дає добре і правильно накладена лейкопластирна або спіральна бинтова пов'язка на живіт.</a:t>
            </a:r>
            <a:endParaRPr lang="ru-RU" sz="2600" b="0" strike="noStrike" spc="-1">
              <a:latin typeface="Arial"/>
            </a:endParaRPr>
          </a:p>
        </p:txBody>
      </p:sp>
      <p:pic>
        <p:nvPicPr>
          <p:cNvPr id="270" name="Picture 2"/>
          <p:cNvPicPr/>
          <p:nvPr/>
        </p:nvPicPr>
        <p:blipFill>
          <a:blip r:embed="rId2"/>
          <a:stretch/>
        </p:blipFill>
        <p:spPr>
          <a:xfrm>
            <a:off x="4714920" y="1500120"/>
            <a:ext cx="4049280" cy="459180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CustomShape 1"/>
          <p:cNvSpPr/>
          <p:nvPr/>
        </p:nvSpPr>
        <p:spPr>
          <a:xfrm>
            <a:off x="457200" y="0"/>
            <a:ext cx="8228880" cy="999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95500"/>
          </a:bodyPr>
          <a:lstStyle/>
          <a:p>
            <a:pPr algn="ctr">
              <a:lnSpc>
                <a:spcPct val="100000"/>
              </a:lnSpc>
            </a:pPr>
            <a:r>
              <a:rPr lang="ru-RU" sz="4400" b="1" strike="noStrike" spc="-1">
                <a:solidFill>
                  <a:srgbClr val="FF0000"/>
                </a:solidFill>
                <a:latin typeface="Calibri"/>
              </a:rPr>
              <a:t>Спіральна з перегинами пов’язка</a:t>
            </a:r>
            <a:endParaRPr lang="ru-RU" sz="4400" b="0" strike="noStrike" spc="-1">
              <a:latin typeface="Arial"/>
            </a:endParaRPr>
          </a:p>
        </p:txBody>
      </p:sp>
      <p:sp>
        <p:nvSpPr>
          <p:cNvPr id="272" name="CustomShape 2"/>
          <p:cNvSpPr/>
          <p:nvPr/>
        </p:nvSpPr>
        <p:spPr>
          <a:xfrm>
            <a:off x="457200" y="1571760"/>
            <a:ext cx="4185360" cy="478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gn="just">
              <a:lnSpc>
                <a:spcPct val="100000"/>
              </a:lnSpc>
              <a:spcBef>
                <a:spcPts val="561"/>
              </a:spcBef>
            </a:pPr>
            <a:r>
              <a:rPr lang="ru-RU" sz="2800" b="1" strike="noStrike" spc="-1">
                <a:solidFill>
                  <a:srgbClr val="000000"/>
                </a:solidFill>
                <a:latin typeface="Calibri"/>
              </a:rPr>
              <a:t>Пов’язка на гомілку. </a:t>
            </a:r>
            <a:endParaRPr lang="ru-RU" sz="2800" b="0" strike="noStrike" spc="-1">
              <a:latin typeface="Arial"/>
            </a:endParaRPr>
          </a:p>
          <a:p>
            <a:pPr algn="just">
              <a:lnSpc>
                <a:spcPct val="100000"/>
              </a:lnSpc>
              <a:spcBef>
                <a:spcPts val="561"/>
              </a:spcBef>
            </a:pPr>
            <a:r>
              <a:rPr lang="ru-RU" sz="2800" b="1" strike="noStrike" spc="-1">
                <a:solidFill>
                  <a:srgbClr val="000000"/>
                </a:solidFill>
                <a:latin typeface="Calibri"/>
              </a:rPr>
              <a:t>На гомілку накладається спіральна з перегинами пов’язка до рівня колінного суглобу, де й фіксується коловим ходом бинта.</a:t>
            </a:r>
            <a:endParaRPr lang="ru-RU" sz="2800" b="0" strike="noStrike" spc="-1">
              <a:latin typeface="Arial"/>
            </a:endParaRPr>
          </a:p>
          <a:p>
            <a:pPr algn="just">
              <a:lnSpc>
                <a:spcPct val="100000"/>
              </a:lnSpc>
              <a:spcBef>
                <a:spcPts val="561"/>
              </a:spcBef>
            </a:pPr>
            <a:r>
              <a:t/>
            </a:r>
            <a:br/>
            <a:endParaRPr lang="ru-RU" sz="2800" b="0" strike="noStrike" spc="-1">
              <a:latin typeface="Arial"/>
            </a:endParaRPr>
          </a:p>
        </p:txBody>
      </p:sp>
      <p:pic>
        <p:nvPicPr>
          <p:cNvPr id="273" name="Picture 2"/>
          <p:cNvPicPr/>
          <p:nvPr/>
        </p:nvPicPr>
        <p:blipFill>
          <a:blip r:embed="rId2"/>
          <a:stretch/>
        </p:blipFill>
        <p:spPr>
          <a:xfrm>
            <a:off x="4714920" y="2000160"/>
            <a:ext cx="4071240" cy="2593080"/>
          </a:xfrm>
          <a:prstGeom prst="rect">
            <a:avLst/>
          </a:prstGeom>
          <a:ln w="9360">
            <a:noFill/>
          </a:ln>
          <a:scene3d>
            <a:camera prst="orthographicFront">
              <a:rot lat="0" lon="900000" rev="16200000"/>
            </a:camera>
            <a:lightRig rig="threePt" dir="t"/>
          </a:scene3d>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CustomShape 1"/>
          <p:cNvSpPr/>
          <p:nvPr/>
        </p:nvSpPr>
        <p:spPr>
          <a:xfrm>
            <a:off x="611280" y="260280"/>
            <a:ext cx="8228880" cy="666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89500" lnSpcReduction="10000"/>
          </a:bodyPr>
          <a:lstStyle/>
          <a:p>
            <a:pPr algn="ctr">
              <a:lnSpc>
                <a:spcPct val="100000"/>
              </a:lnSpc>
            </a:pPr>
            <a:r>
              <a:rPr lang="ru-RU" sz="4600" b="1" strike="noStrike" spc="-1">
                <a:solidFill>
                  <a:srgbClr val="FF0000"/>
                </a:solidFill>
                <a:latin typeface="Calibri"/>
              </a:rPr>
              <a:t>Пов’язка Дезо</a:t>
            </a:r>
            <a:endParaRPr lang="ru-RU" sz="4600" b="0" strike="noStrike" spc="-1">
              <a:latin typeface="Arial"/>
            </a:endParaRPr>
          </a:p>
        </p:txBody>
      </p:sp>
      <p:sp>
        <p:nvSpPr>
          <p:cNvPr id="275" name="CustomShape 2"/>
          <p:cNvSpPr/>
          <p:nvPr/>
        </p:nvSpPr>
        <p:spPr>
          <a:xfrm>
            <a:off x="285840" y="1071720"/>
            <a:ext cx="4785480" cy="5307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marL="216000" indent="-216000" algn="just">
              <a:lnSpc>
                <a:spcPct val="80000"/>
              </a:lnSpc>
              <a:spcBef>
                <a:spcPts val="400"/>
              </a:spcBef>
              <a:buClr>
                <a:srgbClr val="7030A0"/>
              </a:buClr>
              <a:buFont typeface="Arial"/>
              <a:buChar char="•"/>
            </a:pPr>
            <a:r>
              <a:rPr lang="ru-RU" sz="2000" b="1" strike="noStrike" spc="-1">
                <a:solidFill>
                  <a:srgbClr val="7030A0"/>
                </a:solidFill>
                <a:latin typeface="Calibri"/>
              </a:rPr>
              <a:t>Пов’язка Дезо </a:t>
            </a:r>
            <a:r>
              <a:rPr lang="ru-RU" sz="2000" b="1" strike="noStrike" spc="-1">
                <a:solidFill>
                  <a:srgbClr val="000000"/>
                </a:solidFill>
                <a:latin typeface="Calibri"/>
              </a:rPr>
              <a:t>– це пов’язка, яка знерухомлює певну частину тіла. Її застосовують при неважких переломах ключиці або плечової кістки, вправляння вивихнутого плеча, фіксації руки в період реабілітації після деяких операцій на руці або кістки руки. Дезо – пов’язка, яка накладається в кілька основних етапів. Перший такий етап полягає в прибинтовуванні плеча пацієнта до тулуба. Це досягається шляхом накладення кругових і спіральних ходів. Далі, друга частина пов’язки Дезо полягає у виведенні бинта з пахвовій області на надпліччя хворої сторони по поверхні грудей. Далі бинт ведуть вертикально вниз до ліктя. Підхопивши лікоть цим бинтом, ведуть знову до здорової сторони, охоплюючи їм пахвову западину здорової сторони – лікоть обходять спереду і назад і ведуть в пахвову зону здорової сторони. Потім всі ці дії повторюються.</a:t>
            </a:r>
            <a:endParaRPr lang="ru-RU" sz="2000" b="0" strike="noStrike" spc="-1">
              <a:latin typeface="Arial"/>
            </a:endParaRPr>
          </a:p>
          <a:p>
            <a:pPr>
              <a:lnSpc>
                <a:spcPct val="80000"/>
              </a:lnSpc>
              <a:spcBef>
                <a:spcPts val="400"/>
              </a:spcBef>
            </a:pPr>
            <a:endParaRPr lang="ru-RU" sz="2000" b="0" strike="noStrike" spc="-1">
              <a:latin typeface="Arial"/>
            </a:endParaRPr>
          </a:p>
        </p:txBody>
      </p:sp>
      <p:pic>
        <p:nvPicPr>
          <p:cNvPr id="276" name="Picture 2"/>
          <p:cNvPicPr/>
          <p:nvPr/>
        </p:nvPicPr>
        <p:blipFill>
          <a:blip r:embed="rId2"/>
          <a:stretch/>
        </p:blipFill>
        <p:spPr>
          <a:xfrm>
            <a:off x="5247360" y="1428840"/>
            <a:ext cx="3895920" cy="459504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CustomShape 1"/>
          <p:cNvSpPr/>
          <p:nvPr/>
        </p:nvSpPr>
        <p:spPr>
          <a:xfrm>
            <a:off x="214200" y="214200"/>
            <a:ext cx="4642920" cy="6310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800" b="1" strike="noStrike" spc="-1">
                <a:solidFill>
                  <a:srgbClr val="FF0000"/>
                </a:solidFill>
                <a:latin typeface="Calibri"/>
                <a:ea typeface="DejaVu Sans"/>
              </a:rPr>
              <a:t>Пов’язка Вельпо:</a:t>
            </a:r>
            <a:endParaRPr lang="ru-RU" sz="2800" b="0" strike="noStrike" spc="-1">
              <a:latin typeface="Arial"/>
            </a:endParaRPr>
          </a:p>
          <a:p>
            <a:pPr algn="just">
              <a:lnSpc>
                <a:spcPct val="100000"/>
              </a:lnSpc>
            </a:pPr>
            <a:r>
              <a:rPr lang="ru-RU" sz="2000" b="1" strike="noStrike" spc="-1">
                <a:solidFill>
                  <a:srgbClr val="000000"/>
                </a:solidFill>
                <a:latin typeface="Calibri"/>
                <a:ea typeface="DejaVu Sans"/>
              </a:rPr>
              <a:t> – руку згинають в ліктьовому суглобі під гострим кутом так, щоб кисть знаходилася на надпліччі здорової сторони, а в пахвову западину поміщають ватно-марлевий валик; </a:t>
            </a:r>
            <a:endParaRPr lang="ru-RU" sz="2000" b="0" strike="noStrike" spc="-1">
              <a:latin typeface="Arial"/>
            </a:endParaRPr>
          </a:p>
          <a:p>
            <a:pPr algn="just">
              <a:lnSpc>
                <a:spcPct val="100000"/>
              </a:lnSpc>
            </a:pPr>
            <a:r>
              <a:rPr lang="ru-RU" sz="2000" b="1" strike="noStrike" spc="-1">
                <a:solidFill>
                  <a:srgbClr val="000000"/>
                </a:solidFill>
                <a:latin typeface="Calibri"/>
                <a:ea typeface="DejaVu Sans"/>
              </a:rPr>
              <a:t>– виконують закріплюючи тури бинта фіксуючи руку до тулуба; </a:t>
            </a:r>
            <a:endParaRPr lang="ru-RU" sz="2000" b="0" strike="noStrike" spc="-1">
              <a:latin typeface="Arial"/>
            </a:endParaRPr>
          </a:p>
          <a:p>
            <a:pPr algn="just">
              <a:lnSpc>
                <a:spcPct val="100000"/>
              </a:lnSpc>
            </a:pPr>
            <a:r>
              <a:rPr lang="ru-RU" sz="2000" b="1" strike="noStrike" spc="-1">
                <a:solidFill>
                  <a:srgbClr val="000000"/>
                </a:solidFill>
                <a:latin typeface="Calibri"/>
                <a:ea typeface="DejaVu Sans"/>
              </a:rPr>
              <a:t>– з пахвовій западини здорової сторони бинт ведуть через спину в косому напрямку на надпліччя хворої сторони; </a:t>
            </a:r>
            <a:endParaRPr lang="ru-RU" sz="2000" b="0" strike="noStrike" spc="-1">
              <a:latin typeface="Arial"/>
            </a:endParaRPr>
          </a:p>
          <a:p>
            <a:pPr algn="just">
              <a:lnSpc>
                <a:spcPct val="100000"/>
              </a:lnSpc>
            </a:pPr>
            <a:r>
              <a:rPr lang="ru-RU" sz="2000" b="1" strike="noStrike" spc="-1">
                <a:solidFill>
                  <a:srgbClr val="000000"/>
                </a:solidFill>
                <a:latin typeface="Calibri"/>
                <a:ea typeface="DejaVu Sans"/>
              </a:rPr>
              <a:t>– спускають бинт вертикально вниз, охоплюючи лікоть знизу; </a:t>
            </a:r>
            <a:endParaRPr lang="ru-RU" sz="2000" b="0" strike="noStrike" spc="-1">
              <a:latin typeface="Arial"/>
            </a:endParaRPr>
          </a:p>
          <a:p>
            <a:pPr algn="just">
              <a:lnSpc>
                <a:spcPct val="100000"/>
              </a:lnSpc>
            </a:pPr>
            <a:r>
              <a:rPr lang="ru-RU" sz="2000" b="1" strike="noStrike" spc="-1">
                <a:solidFill>
                  <a:srgbClr val="000000"/>
                </a:solidFill>
                <a:latin typeface="Calibri"/>
                <a:ea typeface="DejaVu Sans"/>
              </a:rPr>
              <a:t>– ведуть бинт в горизонтальному напрямку у пахвову западину здорової сторони; </a:t>
            </a:r>
            <a:endParaRPr lang="ru-RU" sz="2000" b="0" strike="noStrike" spc="-1">
              <a:latin typeface="Arial"/>
            </a:endParaRPr>
          </a:p>
          <a:p>
            <a:pPr algn="just">
              <a:lnSpc>
                <a:spcPct val="100000"/>
              </a:lnSpc>
            </a:pPr>
            <a:r>
              <a:rPr lang="ru-RU" sz="2000" b="1" strike="noStrike" spc="-1">
                <a:solidFill>
                  <a:srgbClr val="000000"/>
                </a:solidFill>
                <a:latin typeface="Calibri"/>
                <a:ea typeface="DejaVu Sans"/>
              </a:rPr>
              <a:t>– повторюють тури, перекриваючи попередні  на 1/3 ширини; </a:t>
            </a:r>
            <a:endParaRPr lang="ru-RU" sz="2000" b="0" strike="noStrike" spc="-1">
              <a:latin typeface="Arial"/>
            </a:endParaRPr>
          </a:p>
          <a:p>
            <a:pPr algn="just">
              <a:lnSpc>
                <a:spcPct val="100000"/>
              </a:lnSpc>
            </a:pPr>
            <a:r>
              <a:rPr lang="ru-RU" sz="2000" b="1" strike="noStrike" spc="-1">
                <a:solidFill>
                  <a:srgbClr val="000000"/>
                </a:solidFill>
                <a:latin typeface="Calibri"/>
                <a:ea typeface="DejaVu Sans"/>
              </a:rPr>
              <a:t>– наклавши необхідну кількість турів, кінцівку міцно фіксують.</a:t>
            </a:r>
            <a:endParaRPr lang="ru-RU" sz="2000" b="0" strike="noStrike" spc="-1">
              <a:latin typeface="Arial"/>
            </a:endParaRPr>
          </a:p>
        </p:txBody>
      </p:sp>
      <p:pic>
        <p:nvPicPr>
          <p:cNvPr id="278" name="Picture 2"/>
          <p:cNvPicPr/>
          <p:nvPr/>
        </p:nvPicPr>
        <p:blipFill>
          <a:blip r:embed="rId2"/>
          <a:srcRect l="38689" t="31260" r="38761" b="30674"/>
          <a:stretch/>
        </p:blipFill>
        <p:spPr>
          <a:xfrm>
            <a:off x="4929120" y="1214280"/>
            <a:ext cx="4214160" cy="421416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CustomShape 1"/>
          <p:cNvSpPr/>
          <p:nvPr/>
        </p:nvSpPr>
        <p:spPr>
          <a:xfrm>
            <a:off x="0" y="0"/>
            <a:ext cx="9143280" cy="785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85500"/>
          </a:bodyPr>
          <a:lstStyle/>
          <a:p>
            <a:pPr algn="ctr">
              <a:lnSpc>
                <a:spcPct val="100000"/>
              </a:lnSpc>
            </a:pPr>
            <a:r>
              <a:rPr lang="ru-RU" sz="3200" b="1" strike="noStrike" spc="-1">
                <a:solidFill>
                  <a:srgbClr val="FF0000"/>
                </a:solidFill>
                <a:latin typeface="Calibri"/>
              </a:rPr>
              <a:t>2. Перев’язувальний матеріал  і перев’язувальний засіб. </a:t>
            </a:r>
            <a:endParaRPr lang="ru-RU" sz="3200" b="0" strike="noStrike" spc="-1">
              <a:latin typeface="Arial"/>
            </a:endParaRPr>
          </a:p>
        </p:txBody>
      </p:sp>
      <p:sp>
        <p:nvSpPr>
          <p:cNvPr id="172" name="CustomShape 2"/>
          <p:cNvSpPr/>
          <p:nvPr/>
        </p:nvSpPr>
        <p:spPr>
          <a:xfrm>
            <a:off x="214200" y="857160"/>
            <a:ext cx="8714880" cy="5785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360" algn="just">
              <a:lnSpc>
                <a:spcPct val="90000"/>
              </a:lnSpc>
            </a:pPr>
            <a:r>
              <a:rPr lang="ru-RU" sz="2400" b="1" strike="noStrike" spc="-1">
                <a:solidFill>
                  <a:srgbClr val="FF0000"/>
                </a:solidFill>
                <a:latin typeface="Calibri"/>
              </a:rPr>
              <a:t>Перев’язувальний матеріал </a:t>
            </a:r>
            <a:r>
              <a:rPr lang="ru-RU" sz="1900" b="1" strike="noStrike" spc="-1">
                <a:solidFill>
                  <a:srgbClr val="000000"/>
                </a:solidFill>
                <a:latin typeface="Calibri"/>
              </a:rPr>
              <a:t>– бавовняні, віскозні, синтетичні тканини, полотна, стрічки, волокнисті структури, нитки та інші покриття, які використовуються для виготовлення перев’язувальних засобів. </a:t>
            </a:r>
            <a:r>
              <a:rPr lang="ru-RU" sz="1900" b="1" strike="noStrike" spc="-1">
                <a:solidFill>
                  <a:srgbClr val="7030A0"/>
                </a:solidFill>
                <a:latin typeface="Calibri"/>
              </a:rPr>
              <a:t>Перев’язувальні матеріали ділять на три групи</a:t>
            </a:r>
            <a:r>
              <a:rPr lang="ru-RU" sz="1900" b="1" strike="noStrike" spc="-1">
                <a:solidFill>
                  <a:srgbClr val="000000"/>
                </a:solidFill>
                <a:latin typeface="Calibri"/>
              </a:rPr>
              <a:t>: </a:t>
            </a:r>
            <a:endParaRPr lang="ru-RU" sz="1900" b="0" strike="noStrike" spc="-1">
              <a:latin typeface="Arial"/>
            </a:endParaRPr>
          </a:p>
          <a:p>
            <a:pPr marL="343080" indent="-342360" algn="ctr">
              <a:lnSpc>
                <a:spcPct val="90000"/>
              </a:lnSpc>
            </a:pPr>
            <a:r>
              <a:rPr lang="ru-RU" sz="1900" b="1" strike="noStrike" spc="-1">
                <a:solidFill>
                  <a:srgbClr val="000000"/>
                </a:solidFill>
                <a:latin typeface="Calibri"/>
              </a:rPr>
              <a:t>– тканини;             – волокнисті матеріали;          – пластикатні матеріали. </a:t>
            </a:r>
            <a:endParaRPr lang="ru-RU" sz="1900" b="0" strike="noStrike" spc="-1">
              <a:latin typeface="Arial"/>
            </a:endParaRPr>
          </a:p>
          <a:p>
            <a:pPr marL="343080" indent="-342360" algn="just">
              <a:lnSpc>
                <a:spcPct val="90000"/>
              </a:lnSpc>
            </a:pPr>
            <a:r>
              <a:rPr lang="ru-RU" sz="1900" b="1" strike="noStrike" spc="-1">
                <a:solidFill>
                  <a:srgbClr val="FF0000"/>
                </a:solidFill>
                <a:latin typeface="Calibri"/>
              </a:rPr>
              <a:t>Тканини</a:t>
            </a:r>
            <a:r>
              <a:rPr lang="ru-RU" sz="1900" b="1" strike="noStrike" spc="-1">
                <a:solidFill>
                  <a:srgbClr val="000000"/>
                </a:solidFill>
                <a:latin typeface="Calibri"/>
              </a:rPr>
              <a:t> являють собою текстильні вироби, виготовлені з бавовни, льону, коноплі, джуту, шерсті, шовку або штучного волокна. Окремі нитки в тканині переплітаються між собою певним чином, при цьому м’якість тканини залежить від площі яку займають її волокна – чим вона менше (при однаковій густоті переплетення ниток в тканині), тим м’якіше тканина.  </a:t>
            </a:r>
            <a:endParaRPr lang="ru-RU" sz="1900" b="0" strike="noStrike" spc="-1">
              <a:latin typeface="Arial"/>
            </a:endParaRPr>
          </a:p>
          <a:p>
            <a:pPr marL="343080" indent="-342360" algn="just">
              <a:lnSpc>
                <a:spcPct val="90000"/>
              </a:lnSpc>
            </a:pPr>
            <a:r>
              <a:rPr lang="ru-RU" sz="1900" b="1" strike="noStrike" spc="-1">
                <a:solidFill>
                  <a:srgbClr val="000000"/>
                </a:solidFill>
                <a:latin typeface="Calibri"/>
              </a:rPr>
              <a:t>До </a:t>
            </a:r>
            <a:r>
              <a:rPr lang="ru-RU" sz="1900" b="1" strike="noStrike" spc="-1">
                <a:solidFill>
                  <a:srgbClr val="FF0000"/>
                </a:solidFill>
                <a:latin typeface="Calibri"/>
              </a:rPr>
              <a:t>волокнистих</a:t>
            </a:r>
            <a:r>
              <a:rPr lang="ru-RU" sz="1900" b="1" strike="noStrike" spc="-1">
                <a:solidFill>
                  <a:srgbClr val="000000"/>
                </a:solidFill>
                <a:latin typeface="Calibri"/>
              </a:rPr>
              <a:t> матеріалів відносять вату, яку найчастіше виготовляють з хлопку й використовують для створення прокладок при накладенні пов’язок. </a:t>
            </a:r>
            <a:endParaRPr lang="ru-RU" sz="1900" b="0" strike="noStrike" spc="-1">
              <a:latin typeface="Arial"/>
            </a:endParaRPr>
          </a:p>
          <a:p>
            <a:pPr marL="343080" indent="-342360" algn="just">
              <a:lnSpc>
                <a:spcPct val="90000"/>
              </a:lnSpc>
            </a:pPr>
            <a:r>
              <a:rPr lang="ru-RU" sz="1900" b="1" strike="noStrike" spc="-1">
                <a:solidFill>
                  <a:srgbClr val="FF0000"/>
                </a:solidFill>
                <a:latin typeface="Calibri"/>
              </a:rPr>
              <a:t>Пластикатні</a:t>
            </a:r>
            <a:r>
              <a:rPr lang="ru-RU" sz="1900" b="1" strike="noStrike" spc="-1">
                <a:solidFill>
                  <a:srgbClr val="000000"/>
                </a:solidFill>
                <a:latin typeface="Calibri"/>
              </a:rPr>
              <a:t> матеріали після нанесення їх на поверхню шкіри утворюють тонкі, прозорі та гнучкі плівки. Пластикатні матеріали випускаються у вигляді  плівкоутворюючих аерозолів (Ліфузоль, Наксол, Статізоль, Акутол, Аэропласт, Nobecutan, Opsite Spray тощо). Аерозольні плівкоутворюючі суміші поряд з полімером можуть містити знеболюючі, протизапальні, антимікробні та інші лікарські речовини.  Пластикатні матеріали у вигляді аерозолів мають істотний недолік, а саме низьку гідрофільність, що не забезпечує достатню осмотичну дію та вивільнення і транспортування лікарської речовини в тканини. </a:t>
            </a:r>
            <a:endParaRPr lang="ru-RU" sz="19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CustomShape 1"/>
          <p:cNvSpPr/>
          <p:nvPr/>
        </p:nvSpPr>
        <p:spPr>
          <a:xfrm>
            <a:off x="539640" y="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4400" b="1" strike="noStrike" spc="-1">
                <a:solidFill>
                  <a:srgbClr val="FF0000"/>
                </a:solidFill>
                <a:latin typeface="Calibri"/>
              </a:rPr>
              <a:t>Пов'язки на груднину</a:t>
            </a:r>
            <a:endParaRPr lang="ru-RU" sz="4400" b="0" strike="noStrike" spc="-1">
              <a:latin typeface="Arial"/>
            </a:endParaRPr>
          </a:p>
        </p:txBody>
      </p:sp>
      <p:sp>
        <p:nvSpPr>
          <p:cNvPr id="280" name="CustomShape 2"/>
          <p:cNvSpPr/>
          <p:nvPr/>
        </p:nvSpPr>
        <p:spPr>
          <a:xfrm>
            <a:off x="214200" y="1214280"/>
            <a:ext cx="4318920" cy="5285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algn="just">
              <a:lnSpc>
                <a:spcPct val="80000"/>
              </a:lnSpc>
              <a:spcBef>
                <a:spcPts val="400"/>
              </a:spcBef>
            </a:pPr>
            <a:r>
              <a:rPr lang="ru-RU" sz="2000" b="1" strike="noStrike" spc="-1">
                <a:solidFill>
                  <a:srgbClr val="000000"/>
                </a:solidFill>
                <a:latin typeface="Arial"/>
              </a:rPr>
              <a:t>О</a:t>
            </a:r>
            <a:r>
              <a:rPr lang="ru-RU" sz="2000" b="1" strike="noStrike" spc="-1">
                <a:solidFill>
                  <a:srgbClr val="000000"/>
                </a:solidFill>
                <a:latin typeface="Calibri"/>
              </a:rPr>
              <a:t>собливе значення мають пов'язки на грудну залозу в жінок із лактаційним маститом, виконання яких поєднується з годуванням дитини або зціджуванням молока. Для цього застосовують підтримувальну пов'язку на одну або обидві грудні залози. Пов'язку на одну залозу розпочинають з циркулярного туру нижче від грудної залози, при цьому соски залишають відкритими. Другий тур бинта прямує з-під грудної залози і підіймається вгору над ключицею здорового боку. Наступний циркулярний тур бинта спрямовують дещо вище від попереднього. Щоб пов'язка не ослабла і не змістилася, тур бинта, спрямований через надпліччя, має розташовуватись якомога ближче до шиї, а в пахвовій ділянці — якомога вище</a:t>
            </a:r>
            <a:r>
              <a:rPr lang="ru-RU" sz="2000" b="0" strike="noStrike" spc="-1">
                <a:solidFill>
                  <a:srgbClr val="000000"/>
                </a:solidFill>
                <a:latin typeface="Calibri"/>
              </a:rPr>
              <a:t>.</a:t>
            </a:r>
            <a:endParaRPr lang="ru-RU" sz="2000" b="0" strike="noStrike" spc="-1">
              <a:latin typeface="Arial"/>
            </a:endParaRPr>
          </a:p>
        </p:txBody>
      </p:sp>
      <p:pic>
        <p:nvPicPr>
          <p:cNvPr id="281" name="Picture 2"/>
          <p:cNvPicPr/>
          <p:nvPr/>
        </p:nvPicPr>
        <p:blipFill>
          <a:blip r:embed="rId2"/>
          <a:stretch/>
        </p:blipFill>
        <p:spPr>
          <a:xfrm>
            <a:off x="4533120" y="2016000"/>
            <a:ext cx="4610160" cy="352800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CustomShape 1"/>
          <p:cNvSpPr/>
          <p:nvPr/>
        </p:nvSpPr>
        <p:spPr>
          <a:xfrm>
            <a:off x="214200" y="642960"/>
            <a:ext cx="4785480" cy="5933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71500" lnSpcReduction="20000"/>
          </a:bodyPr>
          <a:lstStyle/>
          <a:p>
            <a:pPr marL="343080" indent="-182160" algn="just">
              <a:lnSpc>
                <a:spcPct val="100000"/>
              </a:lnSpc>
              <a:spcBef>
                <a:spcPts val="760"/>
              </a:spcBef>
              <a:buClr>
                <a:srgbClr val="E46C0A"/>
              </a:buClr>
              <a:buFont typeface="Arial"/>
              <a:buChar char="•"/>
            </a:pPr>
            <a:r>
              <a:rPr lang="ru-RU" sz="3800" b="1" strike="noStrike" spc="-1">
                <a:solidFill>
                  <a:srgbClr val="FF0000"/>
                </a:solidFill>
                <a:latin typeface="Calibri"/>
              </a:rPr>
              <a:t>Пов'язки на голову та шию. </a:t>
            </a:r>
            <a:r>
              <a:rPr lang="ru-RU" sz="3200" b="1" strike="noStrike" spc="-1">
                <a:solidFill>
                  <a:srgbClr val="000000"/>
                </a:solidFill>
                <a:latin typeface="Calibri"/>
              </a:rPr>
              <a:t>Пов'язку на голову накладають за допомогою бинта завширшки 5 см. Зазвичай вона повинна тиснути, оскільки поранення черепа супроводжується сильною кровотечею з усіх ран, що утворилися при цьому. Винятком є запальні захворювання (здавлювання небажане).</a:t>
            </a:r>
            <a:endParaRPr lang="ru-RU" sz="3200" b="0" strike="noStrike" spc="-1">
              <a:latin typeface="Arial"/>
            </a:endParaRPr>
          </a:p>
          <a:p>
            <a:pPr marL="343080" indent="-182160" algn="just">
              <a:lnSpc>
                <a:spcPct val="100000"/>
              </a:lnSpc>
              <a:spcBef>
                <a:spcPts val="641"/>
              </a:spcBef>
              <a:buClr>
                <a:srgbClr val="E46C0A"/>
              </a:buClr>
              <a:buFont typeface="Arial"/>
              <a:buChar char="•"/>
            </a:pPr>
            <a:r>
              <a:rPr lang="ru-RU" sz="3200" b="1" strike="noStrike" spc="-1">
                <a:solidFill>
                  <a:srgbClr val="000000"/>
                </a:solidFill>
                <a:latin typeface="Calibri"/>
              </a:rPr>
              <a:t>Великі ушкодження потиличної ділянки можна закрити неаполітанською пов'язкою. її розпочинають циркулярним туром довкола голови, спускаючи кожний наступний тур у бік вуха ураженої частини і піднімаючи на протилежному боці</a:t>
            </a:r>
            <a:endParaRPr lang="ru-RU" sz="3200" b="0" strike="noStrike" spc="-1">
              <a:latin typeface="Arial"/>
            </a:endParaRPr>
          </a:p>
        </p:txBody>
      </p:sp>
      <p:pic>
        <p:nvPicPr>
          <p:cNvPr id="283" name="Рисунок 3"/>
          <p:cNvPicPr/>
          <p:nvPr/>
        </p:nvPicPr>
        <p:blipFill>
          <a:blip r:embed="rId2"/>
          <a:srcRect l="1814" r="59841"/>
          <a:stretch/>
        </p:blipFill>
        <p:spPr>
          <a:xfrm>
            <a:off x="5143680" y="1214280"/>
            <a:ext cx="3796560" cy="442836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CustomShape 1"/>
          <p:cNvSpPr/>
          <p:nvPr/>
        </p:nvSpPr>
        <p:spPr>
          <a:xfrm>
            <a:off x="285840" y="428760"/>
            <a:ext cx="4428360" cy="6095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64500" lnSpcReduction="20000"/>
          </a:bodyPr>
          <a:lstStyle/>
          <a:p>
            <a:pPr marL="343080" indent="-182160" algn="just">
              <a:lnSpc>
                <a:spcPct val="100000"/>
              </a:lnSpc>
              <a:spcBef>
                <a:spcPts val="641"/>
              </a:spcBef>
              <a:buClr>
                <a:srgbClr val="E46C0A"/>
              </a:buClr>
              <a:buFont typeface="Arial"/>
              <a:buChar char="•"/>
            </a:pPr>
            <a:r>
              <a:rPr lang="ru-RU" sz="3200" b="1" strike="noStrike" spc="-1">
                <a:solidFill>
                  <a:srgbClr val="000000"/>
                </a:solidFill>
                <a:latin typeface="Calibri"/>
              </a:rPr>
              <a:t>Пов'язку </a:t>
            </a:r>
            <a:r>
              <a:rPr lang="ru-RU" sz="3200" b="1" strike="noStrike" spc="-1">
                <a:solidFill>
                  <a:srgbClr val="404040"/>
                </a:solidFill>
                <a:latin typeface="Calibri"/>
              </a:rPr>
              <a:t>"</a:t>
            </a:r>
            <a:r>
              <a:rPr lang="ru-RU" sz="3200" b="1" strike="noStrike" spc="-1">
                <a:solidFill>
                  <a:srgbClr val="FF0000"/>
                </a:solidFill>
                <a:latin typeface="Calibri"/>
              </a:rPr>
              <a:t>шапочка Гіппократа</a:t>
            </a:r>
            <a:r>
              <a:rPr lang="ru-RU" sz="3200" b="1" strike="noStrike" spc="-1">
                <a:solidFill>
                  <a:srgbClr val="404040"/>
                </a:solidFill>
                <a:latin typeface="Calibri"/>
              </a:rPr>
              <a:t>" </a:t>
            </a:r>
            <a:r>
              <a:rPr lang="ru-RU" sz="3200" b="1" strike="noStrike" spc="-1">
                <a:solidFill>
                  <a:srgbClr val="000000"/>
                </a:solidFill>
                <a:latin typeface="Calibri"/>
              </a:rPr>
              <a:t>використовують для закриття всієї волосистої частини голови. Вона є складною за технікою виконання, потребує багато часу, а інколи і помічника. Після накладання циркулярного туру (звичайним способом) проводять тури, що повертаються з потиличної ділянки на лоб і назад так, щоб була закрита волосиста частина голови. Пов'язку закінчують, фіксуючи її циркулярними турами бинта. Пов'язку "шапочка Гіппократа" можна накласти і за допомогою двох бинтів, один з яких розташовують на волосистій частині голови, а іншим циркулярно фіксують кінці першого бинта.</a:t>
            </a:r>
            <a:endParaRPr lang="ru-RU" sz="3200" b="0" strike="noStrike" spc="-1">
              <a:latin typeface="Arial"/>
            </a:endParaRPr>
          </a:p>
        </p:txBody>
      </p:sp>
      <p:pic>
        <p:nvPicPr>
          <p:cNvPr id="285" name="Рисунок 3"/>
          <p:cNvPicPr/>
          <p:nvPr/>
        </p:nvPicPr>
        <p:blipFill>
          <a:blip r:embed="rId2"/>
          <a:srcRect l="50024"/>
          <a:stretch/>
        </p:blipFill>
        <p:spPr>
          <a:xfrm>
            <a:off x="4786200" y="1071720"/>
            <a:ext cx="4142520" cy="424116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CustomShape 1"/>
          <p:cNvSpPr/>
          <p:nvPr/>
        </p:nvSpPr>
        <p:spPr>
          <a:xfrm>
            <a:off x="142920" y="428760"/>
            <a:ext cx="4214160" cy="6063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3200" b="1" strike="noStrike" spc="-1">
                <a:solidFill>
                  <a:srgbClr val="FF0000"/>
                </a:solidFill>
                <a:latin typeface="Calibri"/>
                <a:ea typeface="DejaVu Sans"/>
              </a:rPr>
              <a:t>Пов’язка «чепчик»:</a:t>
            </a:r>
            <a:endParaRPr lang="ru-RU" sz="3200" b="0" strike="noStrike" spc="-1">
              <a:latin typeface="Arial"/>
            </a:endParaRPr>
          </a:p>
          <a:p>
            <a:pPr algn="just">
              <a:lnSpc>
                <a:spcPct val="100000"/>
              </a:lnSpc>
            </a:pPr>
            <a:r>
              <a:rPr lang="ru-RU" sz="1800" b="1" strike="noStrike" spc="-1">
                <a:solidFill>
                  <a:srgbClr val="000000"/>
                </a:solidFill>
                <a:latin typeface="Calibri"/>
                <a:ea typeface="DejaVu Sans"/>
              </a:rPr>
              <a:t> – смужку бинта (рекомендується бинт шириною 7 см) завдовжки близько 1 м кладуть на середній відділ тім’яної ділянки так, щоб кінці зав’язок спускалися попереду вушних раковин; </a:t>
            </a:r>
            <a:endParaRPr lang="ru-RU" sz="1800" b="0" strike="noStrike" spc="-1">
              <a:latin typeface="Arial"/>
            </a:endParaRPr>
          </a:p>
          <a:p>
            <a:pPr algn="just">
              <a:lnSpc>
                <a:spcPct val="100000"/>
              </a:lnSpc>
            </a:pPr>
            <a:r>
              <a:rPr lang="ru-RU" sz="1800" b="1" strike="noStrike" spc="-1">
                <a:solidFill>
                  <a:srgbClr val="000000"/>
                </a:solidFill>
                <a:latin typeface="Calibri"/>
                <a:ea typeface="DejaVu Sans"/>
              </a:rPr>
              <a:t>– потерпілий або помічник утримує кінці зав’язок в натягнутому положенні;</a:t>
            </a:r>
            <a:endParaRPr lang="ru-RU" sz="1800" b="0" strike="noStrike" spc="-1">
              <a:latin typeface="Arial"/>
            </a:endParaRPr>
          </a:p>
          <a:p>
            <a:pPr algn="just">
              <a:lnSpc>
                <a:spcPct val="100000"/>
              </a:lnSpc>
            </a:pPr>
            <a:r>
              <a:rPr lang="ru-RU" sz="1800" b="1" strike="noStrike" spc="-1">
                <a:solidFill>
                  <a:srgbClr val="000000"/>
                </a:solidFill>
                <a:latin typeface="Calibri"/>
                <a:ea typeface="DejaVu Sans"/>
              </a:rPr>
              <a:t>– виконують 2 – 3 закріплюючих бинта через лобову і потиличну ділянки; </a:t>
            </a:r>
            <a:endParaRPr lang="ru-RU" sz="1800" b="0" strike="noStrike" spc="-1">
              <a:latin typeface="Arial"/>
            </a:endParaRPr>
          </a:p>
          <a:p>
            <a:pPr algn="just">
              <a:lnSpc>
                <a:spcPct val="100000"/>
              </a:lnSpc>
            </a:pPr>
            <a:r>
              <a:rPr lang="ru-RU" sz="1800" b="1" strike="noStrike" spc="-1">
                <a:solidFill>
                  <a:srgbClr val="000000"/>
                </a:solidFill>
                <a:latin typeface="Calibri"/>
                <a:ea typeface="DejaVu Sans"/>
              </a:rPr>
              <a:t>– дійшовши до натягнутих зав’язок, обертають бинт навколо них й направляють його по черзі на потиличну і лобову ділянки; </a:t>
            </a:r>
            <a:endParaRPr lang="ru-RU" sz="1800" b="0" strike="noStrike" spc="-1">
              <a:latin typeface="Arial"/>
            </a:endParaRPr>
          </a:p>
          <a:p>
            <a:pPr algn="just">
              <a:lnSpc>
                <a:spcPct val="100000"/>
              </a:lnSpc>
            </a:pPr>
            <a:r>
              <a:rPr lang="ru-RU" sz="1800" b="1" strike="noStrike" spc="-1">
                <a:solidFill>
                  <a:srgbClr val="000000"/>
                </a:solidFill>
                <a:latin typeface="Calibri"/>
                <a:ea typeface="DejaVu Sans"/>
              </a:rPr>
              <a:t>– бинтують, поки не буде закрита вся голова; </a:t>
            </a:r>
            <a:endParaRPr lang="ru-RU" sz="1800" b="0" strike="noStrike" spc="-1">
              <a:latin typeface="Arial"/>
            </a:endParaRPr>
          </a:p>
          <a:p>
            <a:pPr algn="just">
              <a:lnSpc>
                <a:spcPct val="100000"/>
              </a:lnSpc>
            </a:pPr>
            <a:r>
              <a:rPr lang="ru-RU" sz="1800" b="1" strike="noStrike" spc="-1">
                <a:solidFill>
                  <a:srgbClr val="000000"/>
                </a:solidFill>
                <a:latin typeface="Calibri"/>
                <a:ea typeface="DejaVu Sans"/>
              </a:rPr>
              <a:t>– кінець бинта прив’язують до однієї з зав’язок; </a:t>
            </a:r>
            <a:endParaRPr lang="ru-RU" sz="1800" b="0" strike="noStrike" spc="-1">
              <a:latin typeface="Arial"/>
            </a:endParaRPr>
          </a:p>
          <a:p>
            <a:pPr algn="just">
              <a:lnSpc>
                <a:spcPct val="100000"/>
              </a:lnSpc>
            </a:pPr>
            <a:r>
              <a:rPr lang="ru-RU" sz="1800" b="1" strike="noStrike" spc="-1">
                <a:solidFill>
                  <a:srgbClr val="000000"/>
                </a:solidFill>
                <a:latin typeface="Calibri"/>
                <a:ea typeface="DejaVu Sans"/>
              </a:rPr>
              <a:t>– зав’язку закріплюють під підборіддям. </a:t>
            </a:r>
            <a:endParaRPr lang="ru-RU" sz="1800" b="0" strike="noStrike" spc="-1">
              <a:latin typeface="Arial"/>
            </a:endParaRPr>
          </a:p>
          <a:p>
            <a:pPr>
              <a:lnSpc>
                <a:spcPct val="100000"/>
              </a:lnSpc>
            </a:pPr>
            <a:r>
              <a:rPr lang="ru-RU" sz="1800" b="0" strike="noStrike" spc="-1">
                <a:solidFill>
                  <a:srgbClr val="000000"/>
                </a:solidFill>
                <a:latin typeface="Calibri"/>
                <a:ea typeface="DejaVu Sans"/>
              </a:rPr>
              <a:t> </a:t>
            </a:r>
            <a:endParaRPr lang="ru-RU" sz="1800" b="0" strike="noStrike" spc="-1">
              <a:latin typeface="Arial"/>
            </a:endParaRPr>
          </a:p>
        </p:txBody>
      </p:sp>
      <p:pic>
        <p:nvPicPr>
          <p:cNvPr id="287" name="Picture 2"/>
          <p:cNvPicPr/>
          <p:nvPr/>
        </p:nvPicPr>
        <p:blipFill>
          <a:blip r:embed="rId2"/>
          <a:srcRect l="37068" t="37121" r="37549" b="18952"/>
          <a:stretch/>
        </p:blipFill>
        <p:spPr>
          <a:xfrm>
            <a:off x="4500720" y="1428840"/>
            <a:ext cx="4428360" cy="430704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CustomShape 1"/>
          <p:cNvSpPr/>
          <p:nvPr/>
        </p:nvSpPr>
        <p:spPr>
          <a:xfrm>
            <a:off x="285840" y="285840"/>
            <a:ext cx="8429040" cy="240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3200" b="1" strike="noStrike" spc="-1">
                <a:solidFill>
                  <a:srgbClr val="FF0000"/>
                </a:solidFill>
                <a:latin typeface="Calibri"/>
                <a:ea typeface="DejaVu Sans"/>
              </a:rPr>
              <a:t>Пов’язка на ліве око: </a:t>
            </a:r>
            <a:endParaRPr lang="ru-RU" sz="3200" b="0" strike="noStrike" spc="-1">
              <a:latin typeface="Arial"/>
            </a:endParaRPr>
          </a:p>
          <a:p>
            <a:pPr algn="just">
              <a:lnSpc>
                <a:spcPct val="100000"/>
              </a:lnSpc>
            </a:pPr>
            <a:r>
              <a:rPr lang="ru-RU" sz="2000" b="1" strike="noStrike" spc="-1">
                <a:solidFill>
                  <a:srgbClr val="000000"/>
                </a:solidFill>
                <a:latin typeface="Calibri"/>
                <a:ea typeface="DejaVu Sans"/>
              </a:rPr>
              <a:t>– виконують 2 – 3 закріпляючих тура бинта навколо голови; </a:t>
            </a:r>
            <a:endParaRPr lang="ru-RU" sz="2000" b="0" strike="noStrike" spc="-1">
              <a:latin typeface="Arial"/>
            </a:endParaRPr>
          </a:p>
          <a:p>
            <a:pPr algn="just">
              <a:lnSpc>
                <a:spcPct val="100000"/>
              </a:lnSpc>
            </a:pPr>
            <a:r>
              <a:rPr lang="ru-RU" sz="2000" b="1" strike="noStrike" spc="-1">
                <a:solidFill>
                  <a:srgbClr val="000000"/>
                </a:solidFill>
                <a:latin typeface="Calibri"/>
                <a:ea typeface="DejaVu Sans"/>
              </a:rPr>
              <a:t>– бинт по задній поверхні голови спускають вниз  і ведуть під мочкою лівого вуха через щоку на ліве око; </a:t>
            </a:r>
            <a:endParaRPr lang="ru-RU" sz="2000" b="0" strike="noStrike" spc="-1">
              <a:latin typeface="Arial"/>
            </a:endParaRPr>
          </a:p>
          <a:p>
            <a:pPr algn="just">
              <a:lnSpc>
                <a:spcPct val="100000"/>
              </a:lnSpc>
            </a:pPr>
            <a:r>
              <a:rPr lang="ru-RU" sz="2000" b="1" strike="noStrike" spc="-1">
                <a:solidFill>
                  <a:srgbClr val="000000"/>
                </a:solidFill>
                <a:latin typeface="Calibri"/>
                <a:ea typeface="DejaVu Sans"/>
              </a:rPr>
              <a:t>– виконують закріплюючий тур бинта навколо голови; </a:t>
            </a:r>
            <a:endParaRPr lang="ru-RU" sz="2000" b="0" strike="noStrike" spc="-1">
              <a:latin typeface="Arial"/>
            </a:endParaRPr>
          </a:p>
          <a:p>
            <a:pPr algn="just">
              <a:lnSpc>
                <a:spcPct val="100000"/>
              </a:lnSpc>
            </a:pPr>
            <a:r>
              <a:rPr lang="ru-RU" sz="2000" b="1" strike="noStrike" spc="-1">
                <a:solidFill>
                  <a:srgbClr val="000000"/>
                </a:solidFill>
                <a:latin typeface="Calibri"/>
                <a:ea typeface="DejaVu Sans"/>
              </a:rPr>
              <a:t>– повторюють тури бинта кілька разів; </a:t>
            </a:r>
            <a:endParaRPr lang="ru-RU" sz="2000" b="0" strike="noStrike" spc="-1">
              <a:latin typeface="Arial"/>
            </a:endParaRPr>
          </a:p>
          <a:p>
            <a:pPr algn="just">
              <a:lnSpc>
                <a:spcPct val="100000"/>
              </a:lnSpc>
            </a:pPr>
            <a:r>
              <a:rPr lang="ru-RU" sz="2000" b="1" strike="noStrike" spc="-1">
                <a:solidFill>
                  <a:srgbClr val="000000"/>
                </a:solidFill>
                <a:latin typeface="Calibri"/>
                <a:ea typeface="DejaVu Sans"/>
              </a:rPr>
              <a:t>– закріплюють бинт. </a:t>
            </a:r>
            <a:endParaRPr lang="ru-RU" sz="2000" b="0" strike="noStrike" spc="-1">
              <a:latin typeface="Arial"/>
            </a:endParaRPr>
          </a:p>
        </p:txBody>
      </p:sp>
      <p:pic>
        <p:nvPicPr>
          <p:cNvPr id="289" name="Picture 2"/>
          <p:cNvPicPr/>
          <p:nvPr/>
        </p:nvPicPr>
        <p:blipFill>
          <a:blip r:embed="rId2"/>
          <a:srcRect l="30206" t="31260" r="33025" b="30674"/>
          <a:stretch/>
        </p:blipFill>
        <p:spPr>
          <a:xfrm>
            <a:off x="1571760" y="2804040"/>
            <a:ext cx="6613560" cy="384948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CustomShape 1"/>
          <p:cNvSpPr/>
          <p:nvPr/>
        </p:nvSpPr>
        <p:spPr>
          <a:xfrm>
            <a:off x="500040" y="4929120"/>
            <a:ext cx="6071400" cy="1857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800" b="1" strike="noStrike" spc="-1">
                <a:solidFill>
                  <a:srgbClr val="FF0000"/>
                </a:solidFill>
                <a:latin typeface="Calibri"/>
                <a:ea typeface="DejaVu Sans"/>
              </a:rPr>
              <a:t>Пов’язка на всі пальці кісті («лицарська рукавичка»): </a:t>
            </a:r>
            <a:endParaRPr lang="ru-RU" sz="2800" b="0" strike="noStrike" spc="-1">
              <a:latin typeface="Arial"/>
            </a:endParaRPr>
          </a:p>
          <a:p>
            <a:pPr>
              <a:lnSpc>
                <a:spcPct val="100000"/>
              </a:lnSpc>
            </a:pPr>
            <a:r>
              <a:rPr lang="ru-RU" sz="2000" b="1" strike="noStrike" spc="-1">
                <a:solidFill>
                  <a:srgbClr val="000000"/>
                </a:solidFill>
                <a:latin typeface="Calibri"/>
                <a:ea typeface="DejaVu Sans"/>
              </a:rPr>
              <a:t>В основі пов’язки лежить принцип бинтування одного пальця. Використовуючи цей метод по черзі бинтують усі пальці кисті. </a:t>
            </a:r>
            <a:endParaRPr lang="ru-RU" sz="2000" b="0" strike="noStrike" spc="-1">
              <a:latin typeface="Arial"/>
            </a:endParaRPr>
          </a:p>
        </p:txBody>
      </p:sp>
      <p:pic>
        <p:nvPicPr>
          <p:cNvPr id="291" name="Picture 3"/>
          <p:cNvPicPr/>
          <p:nvPr/>
        </p:nvPicPr>
        <p:blipFill>
          <a:blip r:embed="rId2"/>
          <a:srcRect l="43232" t="38292" r="41481" b="23155"/>
          <a:stretch/>
        </p:blipFill>
        <p:spPr>
          <a:xfrm>
            <a:off x="6715080" y="4105080"/>
            <a:ext cx="2428200" cy="2752200"/>
          </a:xfrm>
          <a:prstGeom prst="rect">
            <a:avLst/>
          </a:prstGeom>
          <a:ln w="9360">
            <a:noFill/>
          </a:ln>
        </p:spPr>
      </p:pic>
      <p:sp>
        <p:nvSpPr>
          <p:cNvPr id="292" name="CustomShape 2"/>
          <p:cNvSpPr/>
          <p:nvPr/>
        </p:nvSpPr>
        <p:spPr>
          <a:xfrm>
            <a:off x="142920" y="142920"/>
            <a:ext cx="8571960" cy="4662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400" b="1" strike="noStrike" spc="-1">
                <a:solidFill>
                  <a:srgbClr val="FF0000"/>
                </a:solidFill>
                <a:latin typeface="Calibri"/>
                <a:ea typeface="DejaVu Sans"/>
              </a:rPr>
              <a:t>Спіральна пов’язка на один палець: </a:t>
            </a:r>
            <a:endParaRPr lang="ru-RU" sz="2400" b="0" strike="noStrike" spc="-1">
              <a:latin typeface="Arial"/>
            </a:endParaRPr>
          </a:p>
          <a:p>
            <a:pPr algn="just">
              <a:lnSpc>
                <a:spcPct val="100000"/>
              </a:lnSpc>
            </a:pPr>
            <a:r>
              <a:rPr lang="ru-RU" sz="1800" b="1" strike="noStrike" spc="-1">
                <a:solidFill>
                  <a:srgbClr val="000000"/>
                </a:solidFill>
                <a:latin typeface="Calibri"/>
                <a:ea typeface="DejaVu Sans"/>
              </a:rPr>
              <a:t>– виконують закріплюючі тури бинта навколо променево-зап’ясткового суглоба; </a:t>
            </a:r>
            <a:endParaRPr lang="ru-RU" sz="1800" b="0" strike="noStrike" spc="-1">
              <a:latin typeface="Arial"/>
            </a:endParaRPr>
          </a:p>
          <a:p>
            <a:pPr algn="just">
              <a:lnSpc>
                <a:spcPct val="100000"/>
              </a:lnSpc>
            </a:pPr>
            <a:r>
              <a:rPr lang="ru-RU" sz="1800" b="1" strike="noStrike" spc="-1">
                <a:solidFill>
                  <a:srgbClr val="000000"/>
                </a:solidFill>
                <a:latin typeface="Calibri"/>
                <a:ea typeface="DejaVu Sans"/>
              </a:rPr>
              <a:t>– ведуть бинт по тильній поверхні кисті косо вниз  до кінця хворого пальця (дистальної фаланги); </a:t>
            </a:r>
            <a:endParaRPr lang="ru-RU" sz="1800" b="0" strike="noStrike" spc="-1">
              <a:latin typeface="Arial"/>
            </a:endParaRPr>
          </a:p>
          <a:p>
            <a:pPr algn="just">
              <a:lnSpc>
                <a:spcPct val="100000"/>
              </a:lnSpc>
            </a:pPr>
            <a:r>
              <a:rPr lang="ru-RU" sz="1800" b="1" strike="noStrike" spc="-1">
                <a:solidFill>
                  <a:srgbClr val="000000"/>
                </a:solidFill>
                <a:latin typeface="Calibri"/>
                <a:ea typeface="DejaVu Sans"/>
              </a:rPr>
              <a:t>– накладають спіральну пов’язку на палець (зверху  до низу); </a:t>
            </a:r>
            <a:endParaRPr lang="ru-RU" sz="1800" b="0" strike="noStrike" spc="-1">
              <a:latin typeface="Arial"/>
            </a:endParaRPr>
          </a:p>
          <a:p>
            <a:pPr algn="just">
              <a:lnSpc>
                <a:spcPct val="100000"/>
              </a:lnSpc>
            </a:pPr>
            <a:r>
              <a:rPr lang="ru-RU" sz="1800" b="1" strike="noStrike" spc="-1">
                <a:solidFill>
                  <a:srgbClr val="000000"/>
                </a:solidFill>
                <a:latin typeface="Calibri"/>
                <a:ea typeface="DejaVu Sans"/>
              </a:rPr>
              <a:t>– по тилу кисті бинт ведуть вгору до променевозап’ясткового суглобу; </a:t>
            </a:r>
            <a:endParaRPr lang="ru-RU" sz="1800" b="0" strike="noStrike" spc="-1">
              <a:latin typeface="Arial"/>
            </a:endParaRPr>
          </a:p>
          <a:p>
            <a:pPr algn="just">
              <a:lnSpc>
                <a:spcPct val="100000"/>
              </a:lnSpc>
            </a:pPr>
            <a:r>
              <a:rPr lang="ru-RU" sz="1800" b="1" strike="noStrike" spc="-1">
                <a:solidFill>
                  <a:srgbClr val="000000"/>
                </a:solidFill>
                <a:latin typeface="Calibri"/>
                <a:ea typeface="DejaVu Sans"/>
              </a:rPr>
              <a:t>– 2-3 круговими вітками закріплюють бинт в області зап’ястка. </a:t>
            </a:r>
            <a:endParaRPr lang="ru-RU" sz="1800" b="0" strike="noStrike" spc="-1">
              <a:latin typeface="Arial"/>
            </a:endParaRPr>
          </a:p>
          <a:p>
            <a:pPr algn="just">
              <a:lnSpc>
                <a:spcPct val="100000"/>
              </a:lnSpc>
            </a:pPr>
            <a:r>
              <a:rPr lang="ru-RU" sz="2400" b="1" strike="noStrike" spc="-1">
                <a:solidFill>
                  <a:srgbClr val="FF0000"/>
                </a:solidFill>
                <a:latin typeface="Calibri"/>
                <a:ea typeface="DejaVu Sans"/>
              </a:rPr>
              <a:t>Колосоподібна пов’язка на великий палець кисті: </a:t>
            </a:r>
            <a:endParaRPr lang="ru-RU" sz="2400" b="0" strike="noStrike" spc="-1">
              <a:latin typeface="Arial"/>
            </a:endParaRPr>
          </a:p>
          <a:p>
            <a:pPr algn="just">
              <a:lnSpc>
                <a:spcPct val="100000"/>
              </a:lnSpc>
            </a:pPr>
            <a:r>
              <a:rPr lang="ru-RU" sz="1800" b="1" strike="noStrike" spc="-1">
                <a:solidFill>
                  <a:srgbClr val="000000"/>
                </a:solidFill>
                <a:latin typeface="Calibri"/>
                <a:ea typeface="DejaVu Sans"/>
              </a:rPr>
              <a:t>– виконують закріплюючі тури бинта навколо променево-зап’ясткового суглоба; </a:t>
            </a:r>
            <a:endParaRPr lang="ru-RU" sz="1800" b="0" strike="noStrike" spc="-1">
              <a:latin typeface="Arial"/>
            </a:endParaRPr>
          </a:p>
          <a:p>
            <a:pPr algn="just">
              <a:lnSpc>
                <a:spcPct val="100000"/>
              </a:lnSpc>
            </a:pPr>
            <a:r>
              <a:rPr lang="ru-RU" sz="1800" b="1" strike="noStrike" spc="-1">
                <a:solidFill>
                  <a:srgbClr val="000000"/>
                </a:solidFill>
                <a:latin typeface="Calibri"/>
                <a:ea typeface="DejaVu Sans"/>
              </a:rPr>
              <a:t>– ведуть бинт до кінця великого пальця (дистальної фаланги) через перший міжпальцевий проміжок; </a:t>
            </a:r>
            <a:endParaRPr lang="ru-RU" sz="1800" b="0" strike="noStrike" spc="-1">
              <a:latin typeface="Arial"/>
            </a:endParaRPr>
          </a:p>
          <a:p>
            <a:pPr algn="just">
              <a:lnSpc>
                <a:spcPct val="100000"/>
              </a:lnSpc>
            </a:pPr>
            <a:r>
              <a:rPr lang="ru-RU" sz="1800" b="1" strike="noStrike" spc="-1">
                <a:solidFill>
                  <a:srgbClr val="000000"/>
                </a:solidFill>
                <a:latin typeface="Calibri"/>
                <a:ea typeface="DejaVu Sans"/>
              </a:rPr>
              <a:t>– обводять бинт навколо пальця й повертають його по тильній поверхні кисті до зап’ястка; </a:t>
            </a:r>
            <a:endParaRPr lang="ru-RU" sz="1800" b="0" strike="noStrike" spc="-1">
              <a:latin typeface="Arial"/>
            </a:endParaRPr>
          </a:p>
          <a:p>
            <a:pPr algn="just">
              <a:lnSpc>
                <a:spcPct val="100000"/>
              </a:lnSpc>
            </a:pPr>
            <a:r>
              <a:rPr lang="ru-RU" sz="1800" b="1" strike="noStrike" spc="-1">
                <a:solidFill>
                  <a:srgbClr val="000000"/>
                </a:solidFill>
                <a:latin typeface="Calibri"/>
                <a:ea typeface="DejaVu Sans"/>
              </a:rPr>
              <a:t>– виконують закріплюючий тур бинта навколо променево-зап’ясткового суглоба; </a:t>
            </a:r>
            <a:endParaRPr lang="ru-RU" sz="1800" b="0" strike="noStrike" spc="-1">
              <a:latin typeface="Arial"/>
            </a:endParaRPr>
          </a:p>
          <a:p>
            <a:pPr algn="just">
              <a:lnSpc>
                <a:spcPct val="100000"/>
              </a:lnSpc>
            </a:pPr>
            <a:r>
              <a:rPr lang="ru-RU" sz="1800" b="1" strike="noStrike" spc="-1">
                <a:solidFill>
                  <a:srgbClr val="000000"/>
                </a:solidFill>
                <a:latin typeface="Calibri"/>
                <a:ea typeface="DejaVu Sans"/>
              </a:rPr>
              <a:t>– повторюють тури бинта, поки палець не буде закритий повністю; </a:t>
            </a:r>
            <a:endParaRPr lang="ru-RU" sz="1800" b="0" strike="noStrike" spc="-1">
              <a:latin typeface="Arial"/>
            </a:endParaRPr>
          </a:p>
          <a:p>
            <a:pPr algn="just">
              <a:lnSpc>
                <a:spcPct val="100000"/>
              </a:lnSpc>
            </a:pPr>
            <a:r>
              <a:rPr lang="ru-RU" sz="1800" b="1" strike="noStrike" spc="-1">
                <a:solidFill>
                  <a:srgbClr val="000000"/>
                </a:solidFill>
                <a:latin typeface="Calibri"/>
                <a:ea typeface="DejaVu Sans"/>
              </a:rPr>
              <a:t>– закріплюють бинт круговими витками в області зап’ястка.</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3" name="Picture 2"/>
          <p:cNvPicPr/>
          <p:nvPr/>
        </p:nvPicPr>
        <p:blipFill>
          <a:blip r:embed="rId2"/>
          <a:srcRect l="29655" t="36142" r="30281" b="15039"/>
          <a:stretch/>
        </p:blipFill>
        <p:spPr>
          <a:xfrm>
            <a:off x="2286000" y="0"/>
            <a:ext cx="5858640" cy="3499560"/>
          </a:xfrm>
          <a:prstGeom prst="rect">
            <a:avLst/>
          </a:prstGeom>
          <a:ln w="9360">
            <a:noFill/>
          </a:ln>
        </p:spPr>
      </p:pic>
      <p:pic>
        <p:nvPicPr>
          <p:cNvPr id="294" name="Picture 3"/>
          <p:cNvPicPr/>
          <p:nvPr/>
        </p:nvPicPr>
        <p:blipFill>
          <a:blip r:embed="rId3"/>
          <a:srcRect l="30792" t="33406" r="31888" b="22662"/>
          <a:stretch/>
        </p:blipFill>
        <p:spPr>
          <a:xfrm>
            <a:off x="2143080" y="3429000"/>
            <a:ext cx="5928480" cy="321408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CustomShape 1"/>
          <p:cNvSpPr/>
          <p:nvPr/>
        </p:nvSpPr>
        <p:spPr>
          <a:xfrm>
            <a:off x="457200" y="27468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rPr lang="ru-RU" sz="3100" b="1" strike="noStrike" spc="-1">
                <a:solidFill>
                  <a:srgbClr val="FF0000"/>
                </a:solidFill>
                <a:latin typeface="Calibri"/>
              </a:rPr>
              <a:t>6. Накладання твердих пов'язок (шин Крамера, Дітеріхса, пневмошин). </a:t>
            </a:r>
            <a:endParaRPr lang="ru-RU" sz="3100" b="0" strike="noStrike" spc="-1">
              <a:latin typeface="Arial"/>
            </a:endParaRPr>
          </a:p>
        </p:txBody>
      </p:sp>
      <p:sp>
        <p:nvSpPr>
          <p:cNvPr id="296" name="CustomShape 2"/>
          <p:cNvSpPr/>
          <p:nvPr/>
        </p:nvSpPr>
        <p:spPr>
          <a:xfrm>
            <a:off x="457200" y="1714320"/>
            <a:ext cx="8186040" cy="4411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83500" lnSpcReduction="10000"/>
          </a:bodyPr>
          <a:lstStyle/>
          <a:p>
            <a:pPr marL="343080" indent="-342360" algn="just">
              <a:lnSpc>
                <a:spcPct val="100000"/>
              </a:lnSpc>
              <a:spcBef>
                <a:spcPts val="641"/>
              </a:spcBef>
            </a:pPr>
            <a:r>
              <a:rPr lang="ru-RU" sz="3200" b="1" strike="noStrike" spc="-1">
                <a:solidFill>
                  <a:srgbClr val="000000"/>
                </a:solidFill>
                <a:latin typeface="Calibri"/>
              </a:rPr>
              <a:t>Для забезпечення транспортної іммобілізації найчастіше застосовують: </a:t>
            </a:r>
            <a:endParaRPr lang="ru-RU" sz="3200" b="0" strike="noStrike" spc="-1">
              <a:latin typeface="Arial"/>
            </a:endParaRPr>
          </a:p>
          <a:p>
            <a:pPr marL="343080" indent="-342360" algn="just">
              <a:lnSpc>
                <a:spcPct val="100000"/>
              </a:lnSpc>
              <a:spcBef>
                <a:spcPts val="641"/>
              </a:spcBef>
            </a:pPr>
            <a:r>
              <a:rPr lang="ru-RU" sz="3200" b="1" strike="noStrike" spc="-1">
                <a:solidFill>
                  <a:srgbClr val="FF0000"/>
                </a:solidFill>
                <a:latin typeface="Calibri"/>
              </a:rPr>
              <a:t>бинтові (Дезо, Вельпо, спіралеподібна пов’язка на грудну клітку) або шинні пов’язки (класифікацію шинних пов’язок дивись вище).  </a:t>
            </a:r>
            <a:endParaRPr lang="ru-RU" sz="3200" b="0" strike="noStrike" spc="-1">
              <a:latin typeface="Arial"/>
            </a:endParaRPr>
          </a:p>
          <a:p>
            <a:pPr marL="343080" indent="-342360" algn="just">
              <a:lnSpc>
                <a:spcPct val="100000"/>
              </a:lnSpc>
              <a:spcBef>
                <a:spcPts val="641"/>
              </a:spcBef>
            </a:pPr>
            <a:r>
              <a:rPr lang="ru-RU" sz="3200" b="1" strike="noStrike" spc="-1">
                <a:solidFill>
                  <a:srgbClr val="000000"/>
                </a:solidFill>
                <a:latin typeface="Calibri"/>
              </a:rPr>
              <a:t>Для створення шинних пов’язок використовують стандартні, нестандартні й імпровізовані шини. </a:t>
            </a:r>
            <a:endParaRPr lang="ru-RU" sz="3200" b="0" strike="noStrike" spc="-1">
              <a:latin typeface="Arial"/>
            </a:endParaRPr>
          </a:p>
          <a:p>
            <a:pPr marL="343080" indent="-342360" algn="just">
              <a:lnSpc>
                <a:spcPct val="100000"/>
              </a:lnSpc>
              <a:spcBef>
                <a:spcPts val="641"/>
              </a:spcBef>
            </a:pPr>
            <a:r>
              <a:rPr lang="ru-RU" sz="3200" b="1" strike="noStrike" spc="-1">
                <a:solidFill>
                  <a:srgbClr val="FF0000"/>
                </a:solidFill>
                <a:latin typeface="Calibri"/>
              </a:rPr>
              <a:t>Стандартні шини </a:t>
            </a:r>
            <a:r>
              <a:rPr lang="ru-RU" sz="3200" b="1" strike="noStrike" spc="-1">
                <a:solidFill>
                  <a:srgbClr val="000000"/>
                </a:solidFill>
                <a:latin typeface="Calibri"/>
              </a:rPr>
              <a:t>виробляють в промислових умовах, вони можуть бути виготовлені з дерева, фанери, металевого дроту, пластмаси, гуми та інших матеріалів (Крамера, Дітеріхса та ін.). </a:t>
            </a:r>
            <a:endParaRPr lang="ru-RU"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 name="Picture 2"/>
          <p:cNvPicPr/>
          <p:nvPr/>
        </p:nvPicPr>
        <p:blipFill>
          <a:blip r:embed="rId2"/>
          <a:srcRect l="34052" t="41029" r="34237" b="9178"/>
          <a:stretch/>
        </p:blipFill>
        <p:spPr>
          <a:xfrm>
            <a:off x="1000080" y="112680"/>
            <a:ext cx="7643160" cy="674460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CustomShape 1"/>
          <p:cNvSpPr/>
          <p:nvPr/>
        </p:nvSpPr>
        <p:spPr>
          <a:xfrm>
            <a:off x="142920" y="642960"/>
            <a:ext cx="3428280" cy="5576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400" b="1" i="1" strike="noStrike" spc="-1">
                <a:solidFill>
                  <a:srgbClr val="FF0000"/>
                </a:solidFill>
                <a:latin typeface="Calibri"/>
                <a:ea typeface="DejaVu Sans"/>
              </a:rPr>
              <a:t>Нестандартні шини  </a:t>
            </a:r>
            <a:r>
              <a:rPr lang="ru-RU" sz="2400" b="1" strike="noStrike" spc="-1">
                <a:solidFill>
                  <a:srgbClr val="000000"/>
                </a:solidFill>
                <a:latin typeface="Calibri"/>
                <a:ea typeface="DejaVu Sans"/>
              </a:rPr>
              <a:t>– засоби іммобілізації, що застосовуються в окремих установах, але не випускаються медичною промисловістю (Єланського). </a:t>
            </a:r>
            <a:r>
              <a:rPr lang="ru-RU" sz="2400" b="1" i="1" strike="noStrike" spc="-1">
                <a:solidFill>
                  <a:srgbClr val="FF0000"/>
                </a:solidFill>
                <a:latin typeface="Calibri"/>
                <a:ea typeface="DejaVu Sans"/>
              </a:rPr>
              <a:t>Імпровізовані або примітивні шини </a:t>
            </a:r>
            <a:r>
              <a:rPr lang="ru-RU" sz="2400" b="1" strike="noStrike" spc="-1">
                <a:solidFill>
                  <a:srgbClr val="000000"/>
                </a:solidFill>
                <a:latin typeface="Calibri"/>
                <a:ea typeface="DejaVu Sans"/>
              </a:rPr>
              <a:t>виготовляють на місці з підручних матеріалів (палиць, дощок, дерева, тростин, парасоль та ін.). </a:t>
            </a:r>
            <a:endParaRPr lang="ru-RU" sz="2400" b="0" strike="noStrike" spc="-1">
              <a:latin typeface="Arial"/>
            </a:endParaRPr>
          </a:p>
        </p:txBody>
      </p:sp>
      <p:pic>
        <p:nvPicPr>
          <p:cNvPr id="299" name="Picture 2"/>
          <p:cNvPicPr/>
          <p:nvPr/>
        </p:nvPicPr>
        <p:blipFill>
          <a:blip r:embed="rId2"/>
          <a:srcRect l="34600" t="32234" r="34898" b="6250"/>
          <a:stretch/>
        </p:blipFill>
        <p:spPr>
          <a:xfrm>
            <a:off x="3786120" y="642960"/>
            <a:ext cx="5327640" cy="571428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Picture 2"/>
          <p:cNvPicPr/>
          <p:nvPr/>
        </p:nvPicPr>
        <p:blipFill>
          <a:blip r:embed="rId2"/>
          <a:srcRect l="34600" t="30281" r="34124" b="32628"/>
          <a:stretch/>
        </p:blipFill>
        <p:spPr>
          <a:xfrm>
            <a:off x="1000080" y="285840"/>
            <a:ext cx="7214400" cy="4666680"/>
          </a:xfrm>
          <a:prstGeom prst="rect">
            <a:avLst/>
          </a:prstGeom>
          <a:ln w="9360">
            <a:noFill/>
          </a:ln>
        </p:spPr>
      </p:pic>
      <p:sp>
        <p:nvSpPr>
          <p:cNvPr id="174" name="CustomShape 1"/>
          <p:cNvSpPr/>
          <p:nvPr/>
        </p:nvSpPr>
        <p:spPr>
          <a:xfrm>
            <a:off x="714240" y="4929120"/>
            <a:ext cx="7857360" cy="1370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400" b="1" strike="noStrike" spc="-1">
                <a:solidFill>
                  <a:srgbClr val="FF0000"/>
                </a:solidFill>
                <a:latin typeface="Calibri"/>
                <a:ea typeface="DejaVu Sans"/>
              </a:rPr>
              <a:t>Рис. Тканинний перев’язувальний матеріал: </a:t>
            </a:r>
            <a:endParaRPr lang="ru-RU" sz="2400" b="0" strike="noStrike" spc="-1">
              <a:latin typeface="Arial"/>
            </a:endParaRPr>
          </a:p>
          <a:p>
            <a:pPr>
              <a:lnSpc>
                <a:spcPct val="100000"/>
              </a:lnSpc>
            </a:pPr>
            <a:r>
              <a:rPr lang="ru-RU" sz="2000" b="1" strike="noStrike" spc="-1">
                <a:solidFill>
                  <a:srgbClr val="000000"/>
                </a:solidFill>
                <a:latin typeface="Calibri"/>
                <a:ea typeface="DejaVu Sans"/>
              </a:rPr>
              <a:t>А – структура тканини; </a:t>
            </a:r>
            <a:endParaRPr lang="ru-RU" sz="2000" b="0" strike="noStrike" spc="-1">
              <a:latin typeface="Arial"/>
            </a:endParaRPr>
          </a:p>
          <a:p>
            <a:pPr>
              <a:lnSpc>
                <a:spcPct val="100000"/>
              </a:lnSpc>
            </a:pPr>
            <a:r>
              <a:rPr lang="ru-RU" sz="2000" b="1" strike="noStrike" spc="-1">
                <a:solidFill>
                  <a:srgbClr val="000000"/>
                </a:solidFill>
                <a:latin typeface="Calibri"/>
                <a:ea typeface="DejaVu Sans"/>
              </a:rPr>
              <a:t>Б – тканини з полотняним типом плетіння; </a:t>
            </a:r>
            <a:endParaRPr lang="ru-RU" sz="2000" b="0" strike="noStrike" spc="-1">
              <a:latin typeface="Arial"/>
            </a:endParaRPr>
          </a:p>
          <a:p>
            <a:pPr>
              <a:lnSpc>
                <a:spcPct val="100000"/>
              </a:lnSpc>
            </a:pPr>
            <a:r>
              <a:rPr lang="ru-RU" sz="2000" b="1" strike="noStrike" spc="-1">
                <a:solidFill>
                  <a:srgbClr val="000000"/>
                </a:solidFill>
                <a:latin typeface="Calibri"/>
                <a:ea typeface="DejaVu Sans"/>
              </a:rPr>
              <a:t>В – тканини з саржевим типом плетіння </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CustomShape 1"/>
          <p:cNvSpPr/>
          <p:nvPr/>
        </p:nvSpPr>
        <p:spPr>
          <a:xfrm>
            <a:off x="357120" y="214200"/>
            <a:ext cx="8500320" cy="228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a:solidFill>
                  <a:srgbClr val="000000"/>
                </a:solidFill>
                <a:latin typeface="Calibri"/>
                <a:ea typeface="DejaVu Sans"/>
              </a:rPr>
              <a:t>Застосування сучасних шин для транспортної іммобілізації пов’язано з ім’ям німецького хірурга </a:t>
            </a:r>
            <a:r>
              <a:rPr lang="ru-RU" sz="2000" b="1" strike="noStrike" spc="-1">
                <a:solidFill>
                  <a:srgbClr val="FF0000"/>
                </a:solidFill>
                <a:latin typeface="Calibri"/>
                <a:ea typeface="DejaVu Sans"/>
              </a:rPr>
              <a:t>Ф. Крамера </a:t>
            </a:r>
            <a:r>
              <a:rPr lang="ru-RU" sz="2000" b="1" strike="noStrike" spc="-1">
                <a:solidFill>
                  <a:srgbClr val="000000"/>
                </a:solidFill>
                <a:latin typeface="Calibri"/>
                <a:ea typeface="DejaVu Sans"/>
              </a:rPr>
              <a:t>(1847 – 1903), який у 1887 р. запропонував металеву шину, що отримала його ім’я.  </a:t>
            </a:r>
            <a:r>
              <a:rPr lang="ru-RU" sz="2400" b="1" strike="noStrike" spc="-1">
                <a:solidFill>
                  <a:srgbClr val="00B050"/>
                </a:solidFill>
                <a:latin typeface="Calibri"/>
                <a:ea typeface="DejaVu Sans"/>
              </a:rPr>
              <a:t>Шина Крамера </a:t>
            </a:r>
            <a:r>
              <a:rPr lang="ru-RU" sz="2000" b="1" strike="noStrike" spc="-1">
                <a:solidFill>
                  <a:srgbClr val="000000"/>
                </a:solidFill>
                <a:latin typeface="Calibri"/>
                <a:ea typeface="DejaVu Sans"/>
              </a:rPr>
              <a:t>(1887 р.) була виготовлена з товстого дроту, зігнутого у вигляді букви «П», між бічними частинами якого в косому напрямку був натягнутий більш тонкий дріт. Сьогодні шини Крамера виготовляються із сталевого обпаленого дроту і мають форму сходів розміром 110 × 10 і 60 × 10 см. </a:t>
            </a:r>
            <a:endParaRPr lang="ru-RU" sz="2000" b="0" strike="noStrike" spc="-1">
              <a:latin typeface="Arial"/>
            </a:endParaRPr>
          </a:p>
        </p:txBody>
      </p:sp>
      <p:pic>
        <p:nvPicPr>
          <p:cNvPr id="301" name="Picture 2"/>
          <p:cNvPicPr/>
          <p:nvPr/>
        </p:nvPicPr>
        <p:blipFill>
          <a:blip r:embed="rId2"/>
          <a:srcRect l="34600" t="32997" r="34674" b="33602"/>
          <a:stretch/>
        </p:blipFill>
        <p:spPr>
          <a:xfrm>
            <a:off x="1143000" y="2643120"/>
            <a:ext cx="6928920" cy="399996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CustomShape 1"/>
          <p:cNvSpPr/>
          <p:nvPr/>
        </p:nvSpPr>
        <p:spPr>
          <a:xfrm>
            <a:off x="214200" y="285840"/>
            <a:ext cx="8643240" cy="6250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85000"/>
              </a:lnSpc>
            </a:pPr>
            <a:r>
              <a:rPr lang="ru-RU" sz="2400" b="1" strike="noStrike" spc="-1">
                <a:solidFill>
                  <a:srgbClr val="FF0000"/>
                </a:solidFill>
                <a:latin typeface="Calibri"/>
                <a:ea typeface="DejaVu Sans"/>
              </a:rPr>
              <a:t>При виконанні транспортної іммобілізації дотримуються двох основних принципів. </a:t>
            </a:r>
            <a:endParaRPr lang="ru-RU" sz="2400" b="0" strike="noStrike" spc="-1">
              <a:latin typeface="Arial"/>
            </a:endParaRPr>
          </a:p>
          <a:p>
            <a:pPr algn="just">
              <a:lnSpc>
                <a:spcPct val="85000"/>
              </a:lnSpc>
            </a:pPr>
            <a:r>
              <a:rPr lang="ru-RU" sz="2000" b="1" strike="noStrike" spc="-1">
                <a:solidFill>
                  <a:srgbClr val="00B050"/>
                </a:solidFill>
                <a:latin typeface="Calibri"/>
                <a:ea typeface="DejaVu Sans"/>
              </a:rPr>
              <a:t>Перший – принцип фіксації</a:t>
            </a:r>
            <a:r>
              <a:rPr lang="ru-RU" sz="2000" b="1" strike="noStrike" spc="-1">
                <a:solidFill>
                  <a:srgbClr val="000000"/>
                </a:solidFill>
                <a:latin typeface="Calibri"/>
                <a:ea typeface="DejaVu Sans"/>
              </a:rPr>
              <a:t>, полягає у створенні нерухомості в сегменті кінцівки, з обов’язковим знерухомленням двох – трьох суглобів, що прилягають до місця пошкодження. </a:t>
            </a:r>
            <a:endParaRPr lang="ru-RU" sz="2000" b="0" strike="noStrike" spc="-1">
              <a:latin typeface="Arial"/>
            </a:endParaRPr>
          </a:p>
          <a:p>
            <a:pPr algn="just">
              <a:lnSpc>
                <a:spcPct val="85000"/>
              </a:lnSpc>
            </a:pPr>
            <a:r>
              <a:rPr lang="ru-RU" sz="2000" b="1" strike="noStrike" spc="-1">
                <a:solidFill>
                  <a:srgbClr val="00B050"/>
                </a:solidFill>
                <a:latin typeface="Calibri"/>
                <a:ea typeface="DejaVu Sans"/>
              </a:rPr>
              <a:t>Другий – забезпечення витягування пошкодженого сегмента кінцівки. </a:t>
            </a:r>
            <a:endParaRPr lang="ru-RU" sz="2000" b="0" strike="noStrike" spc="-1">
              <a:latin typeface="Arial"/>
            </a:endParaRPr>
          </a:p>
          <a:p>
            <a:pPr algn="just">
              <a:lnSpc>
                <a:spcPct val="85000"/>
              </a:lnSpc>
            </a:pPr>
            <a:r>
              <a:rPr lang="ru-RU" sz="2000" b="1" strike="noStrike" spc="-1">
                <a:solidFill>
                  <a:srgbClr val="000000"/>
                </a:solidFill>
                <a:latin typeface="Calibri"/>
                <a:ea typeface="DejaVu Sans"/>
              </a:rPr>
              <a:t>На цьому принципі засновані шини Томаса і Дітеріхса. </a:t>
            </a:r>
            <a:endParaRPr lang="ru-RU" sz="2000" b="0" strike="noStrike" spc="-1">
              <a:latin typeface="Arial"/>
            </a:endParaRPr>
          </a:p>
          <a:p>
            <a:pPr algn="just">
              <a:lnSpc>
                <a:spcPct val="85000"/>
              </a:lnSpc>
            </a:pPr>
            <a:r>
              <a:rPr lang="ru-RU" sz="2400" b="1" strike="noStrike" spc="-1">
                <a:solidFill>
                  <a:srgbClr val="FF0000"/>
                </a:solidFill>
                <a:latin typeface="Calibri"/>
                <a:ea typeface="DejaVu Sans"/>
              </a:rPr>
              <a:t>При накладанні шинних пов’язок для забезпечення транспортної іммобілізації дотримуються таких правил: </a:t>
            </a:r>
            <a:endParaRPr lang="ru-RU" sz="2400" b="0" strike="noStrike" spc="-1">
              <a:latin typeface="Arial"/>
            </a:endParaRPr>
          </a:p>
          <a:p>
            <a:pPr marL="343080" indent="-342360" algn="just">
              <a:lnSpc>
                <a:spcPct val="85000"/>
              </a:lnSpc>
              <a:buClr>
                <a:srgbClr val="000000"/>
              </a:buClr>
              <a:buFont typeface="StarSymbol"/>
              <a:buAutoNum type="arabicPeriod"/>
            </a:pPr>
            <a:r>
              <a:rPr lang="ru-RU" sz="2000" b="1" strike="noStrike" spc="-1">
                <a:solidFill>
                  <a:srgbClr val="000000"/>
                </a:solidFill>
                <a:latin typeface="Calibri"/>
                <a:ea typeface="DejaVu Sans"/>
              </a:rPr>
              <a:t>Іммобілізація пошкодженої частини тіла проводиться в ранні терміни після травми. </a:t>
            </a:r>
            <a:endParaRPr lang="ru-RU" sz="2000" b="0" strike="noStrike" spc="-1">
              <a:latin typeface="Arial"/>
            </a:endParaRPr>
          </a:p>
          <a:p>
            <a:pPr marL="343080" indent="-342360" algn="just">
              <a:lnSpc>
                <a:spcPct val="85000"/>
              </a:lnSpc>
              <a:buClr>
                <a:srgbClr val="000000"/>
              </a:buClr>
              <a:buFont typeface="StarSymbol"/>
              <a:buAutoNum type="arabicPeriod"/>
            </a:pPr>
            <a:r>
              <a:rPr lang="ru-RU" sz="2000" b="1" strike="noStrike" spc="-1">
                <a:solidFill>
                  <a:srgbClr val="000000"/>
                </a:solidFill>
                <a:latin typeface="Calibri"/>
                <a:ea typeface="DejaVu Sans"/>
              </a:rPr>
              <a:t>По можливості необхідно знеболити місце пошкодження (введення знеболюючих засобів, холод на місце пошкодження тощо). </a:t>
            </a:r>
            <a:endParaRPr lang="ru-RU" sz="2000" b="0" strike="noStrike" spc="-1">
              <a:latin typeface="Arial"/>
            </a:endParaRPr>
          </a:p>
          <a:p>
            <a:pPr marL="343080" indent="-342360" algn="just">
              <a:lnSpc>
                <a:spcPct val="85000"/>
              </a:lnSpc>
              <a:buClr>
                <a:srgbClr val="000000"/>
              </a:buClr>
              <a:buFont typeface="StarSymbol"/>
              <a:buAutoNum type="arabicPeriod"/>
            </a:pPr>
            <a:r>
              <a:rPr lang="ru-RU" sz="2000" b="1" strike="noStrike" spc="-1">
                <a:solidFill>
                  <a:srgbClr val="000000"/>
                </a:solidFill>
                <a:latin typeface="Calibri"/>
                <a:ea typeface="DejaVu Sans"/>
              </a:rPr>
              <a:t>Усі маніпуляції повинні бути обережними і щадними. </a:t>
            </a:r>
            <a:endParaRPr lang="ru-RU" sz="2000" b="0" strike="noStrike" spc="-1">
              <a:latin typeface="Arial"/>
            </a:endParaRPr>
          </a:p>
          <a:p>
            <a:pPr marL="343080" indent="-342360" algn="just">
              <a:lnSpc>
                <a:spcPct val="85000"/>
              </a:lnSpc>
              <a:buClr>
                <a:srgbClr val="000000"/>
              </a:buClr>
              <a:buFont typeface="StarSymbol"/>
              <a:buAutoNum type="arabicPeriod"/>
            </a:pPr>
            <a:r>
              <a:rPr lang="ru-RU" sz="2000" b="1" strike="noStrike" spc="-1">
                <a:solidFill>
                  <a:srgbClr val="000000"/>
                </a:solidFill>
                <a:latin typeface="Calibri"/>
                <a:ea typeface="DejaVu Sans"/>
              </a:rPr>
              <a:t>Перед накладенням пов’язки проводять попереднє моделювання шини за здоровою кінцівкою; потім шину обертають ватою, яку фіксують циркулярними турами бинта. </a:t>
            </a:r>
            <a:endParaRPr lang="ru-RU" sz="2000" b="0" strike="noStrike" spc="-1">
              <a:latin typeface="Arial"/>
            </a:endParaRPr>
          </a:p>
          <a:p>
            <a:pPr marL="343080" indent="-342360" algn="just">
              <a:lnSpc>
                <a:spcPct val="85000"/>
              </a:lnSpc>
              <a:buClr>
                <a:srgbClr val="000000"/>
              </a:buClr>
              <a:buFont typeface="StarSymbol"/>
              <a:buAutoNum type="arabicPeriod"/>
            </a:pPr>
            <a:r>
              <a:rPr lang="ru-RU" sz="2000" b="1" strike="noStrike" spc="-1">
                <a:solidFill>
                  <a:srgbClr val="000000"/>
                </a:solidFill>
                <a:latin typeface="Calibri"/>
                <a:ea typeface="DejaVu Sans"/>
              </a:rPr>
              <a:t>Транспортні шини накладають поверх одягу. </a:t>
            </a:r>
            <a:endParaRPr lang="ru-RU" sz="2000" b="0" strike="noStrike" spc="-1">
              <a:latin typeface="Arial"/>
            </a:endParaRPr>
          </a:p>
          <a:p>
            <a:pPr marL="343080" indent="-342360" algn="just">
              <a:lnSpc>
                <a:spcPct val="85000"/>
              </a:lnSpc>
              <a:buClr>
                <a:srgbClr val="000000"/>
              </a:buClr>
              <a:buFont typeface="StarSymbol"/>
              <a:buAutoNum type="arabicPeriod"/>
            </a:pPr>
            <a:r>
              <a:rPr lang="ru-RU" sz="2000" b="1" strike="noStrike" spc="-1">
                <a:solidFill>
                  <a:srgbClr val="000000"/>
                </a:solidFill>
                <a:latin typeface="Calibri"/>
                <a:ea typeface="DejaVu Sans"/>
              </a:rPr>
              <a:t>Шину фіксують до кінцівки бинтами, при необхідності в області кісткових виступів розміщують ватяні прокладки. </a:t>
            </a:r>
            <a:endParaRPr lang="ru-RU" sz="2000" b="0" strike="noStrike" spc="-1">
              <a:latin typeface="Arial"/>
            </a:endParaRPr>
          </a:p>
          <a:p>
            <a:pPr marL="343080" indent="-342360" algn="just">
              <a:lnSpc>
                <a:spcPct val="85000"/>
              </a:lnSpc>
              <a:buClr>
                <a:srgbClr val="000000"/>
              </a:buClr>
              <a:buFont typeface="StarSymbol"/>
              <a:buAutoNum type="arabicPeriod"/>
            </a:pPr>
            <a:r>
              <a:rPr lang="ru-RU" sz="2000" b="1" strike="noStrike" spc="-1">
                <a:solidFill>
                  <a:srgbClr val="000000"/>
                </a:solidFill>
                <a:latin typeface="Calibri"/>
                <a:ea typeface="DejaVu Sans"/>
              </a:rPr>
              <a:t>При наявності відкритої рани спочатку накладають асептичну пов’язку. </a:t>
            </a:r>
            <a:endParaRPr lang="ru-RU" sz="2000" b="0" strike="noStrike" spc="-1">
              <a:latin typeface="Arial"/>
            </a:endParaRPr>
          </a:p>
          <a:p>
            <a:pPr marL="343080" indent="-342360" algn="just">
              <a:lnSpc>
                <a:spcPct val="85000"/>
              </a:lnSpc>
              <a:buClr>
                <a:srgbClr val="000000"/>
              </a:buClr>
              <a:buFont typeface="StarSymbol"/>
              <a:buAutoNum type="arabicPeriod"/>
            </a:pPr>
            <a:r>
              <a:rPr lang="ru-RU" sz="2000" b="1" strike="noStrike" spc="-1">
                <a:solidFill>
                  <a:srgbClr val="000000"/>
                </a:solidFill>
                <a:latin typeface="Calibri"/>
                <a:ea typeface="DejaVu Sans"/>
              </a:rPr>
              <a:t>При необхідності зупинки кровотечі джгут накладають таким чином, щоб його можна було зняти не порушуючи шинної пов’язки. </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CustomShape 1"/>
          <p:cNvSpPr/>
          <p:nvPr/>
        </p:nvSpPr>
        <p:spPr>
          <a:xfrm>
            <a:off x="214200" y="214200"/>
            <a:ext cx="8643240" cy="2101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400" b="1" strike="noStrike" spc="-1">
                <a:solidFill>
                  <a:srgbClr val="FF0000"/>
                </a:solidFill>
                <a:latin typeface="Calibri"/>
                <a:ea typeface="DejaVu Sans"/>
              </a:rPr>
              <a:t>Шинна пов’язка при пошкодженнях передпліччя:</a:t>
            </a:r>
            <a:endParaRPr lang="ru-RU" sz="2400" b="0" strike="noStrike" spc="-1">
              <a:latin typeface="Arial"/>
            </a:endParaRPr>
          </a:p>
          <a:p>
            <a:pPr algn="just">
              <a:lnSpc>
                <a:spcPct val="100000"/>
              </a:lnSpc>
            </a:pPr>
            <a:r>
              <a:rPr lang="ru-RU" sz="1800" b="1" strike="noStrike" spc="-1">
                <a:solidFill>
                  <a:srgbClr val="000000"/>
                </a:solidFill>
                <a:latin typeface="Calibri"/>
                <a:ea typeface="DejaVu Sans"/>
              </a:rPr>
              <a:t> – руку згинають у ліктьовому суглобі під прямим кутом, долоню повертають до живота в положенні невеликого розгинання, передпліччя розташовують  в положенні середньому між пронацією і супінацією;  </a:t>
            </a:r>
            <a:endParaRPr lang="ru-RU" sz="1800" b="0" strike="noStrike" spc="-1">
              <a:latin typeface="Arial"/>
            </a:endParaRPr>
          </a:p>
          <a:p>
            <a:pPr algn="just">
              <a:lnSpc>
                <a:spcPct val="100000"/>
              </a:lnSpc>
            </a:pPr>
            <a:r>
              <a:rPr lang="ru-RU" sz="1800" b="1" strike="noStrike" spc="-1">
                <a:solidFill>
                  <a:srgbClr val="000000"/>
                </a:solidFill>
                <a:latin typeface="Calibri"/>
                <a:ea typeface="DejaVu Sans"/>
              </a:rPr>
              <a:t>– шину Крамера розташовують по зовнішньому краю кінцівки від середини плеча до п’ястково-фалангового зчленування; </a:t>
            </a:r>
            <a:endParaRPr lang="ru-RU" sz="1800" b="0" strike="noStrike" spc="-1">
              <a:latin typeface="Arial"/>
            </a:endParaRPr>
          </a:p>
          <a:p>
            <a:pPr algn="just">
              <a:lnSpc>
                <a:spcPct val="100000"/>
              </a:lnSpc>
            </a:pPr>
            <a:r>
              <a:rPr lang="ru-RU" sz="1800" b="1" strike="noStrike" spc="-1">
                <a:solidFill>
                  <a:srgbClr val="000000"/>
                </a:solidFill>
                <a:latin typeface="Calibri"/>
                <a:ea typeface="DejaVu Sans"/>
              </a:rPr>
              <a:t>– фіксують шину до кінцівки циркулярними турами бинта. </a:t>
            </a:r>
            <a:endParaRPr lang="ru-RU" sz="1800" b="0" strike="noStrike" spc="-1">
              <a:latin typeface="Arial"/>
            </a:endParaRPr>
          </a:p>
        </p:txBody>
      </p:sp>
      <p:pic>
        <p:nvPicPr>
          <p:cNvPr id="304" name="Picture 2"/>
          <p:cNvPicPr/>
          <p:nvPr/>
        </p:nvPicPr>
        <p:blipFill>
          <a:blip r:embed="rId2"/>
          <a:srcRect l="33501" t="24424" r="34674" b="38484"/>
          <a:stretch/>
        </p:blipFill>
        <p:spPr>
          <a:xfrm>
            <a:off x="1428840" y="2426400"/>
            <a:ext cx="6571440" cy="430524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CustomShape 1"/>
          <p:cNvSpPr/>
          <p:nvPr/>
        </p:nvSpPr>
        <p:spPr>
          <a:xfrm>
            <a:off x="214200" y="142920"/>
            <a:ext cx="8714880" cy="2985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800" b="1" strike="noStrike" spc="-1">
                <a:solidFill>
                  <a:srgbClr val="FF0000"/>
                </a:solidFill>
                <a:latin typeface="Calibri"/>
                <a:ea typeface="DejaVu Sans"/>
              </a:rPr>
              <a:t>Шинна пов’язка при пошкодженнях плеча: </a:t>
            </a:r>
            <a:endParaRPr lang="ru-RU" sz="2800" b="0" strike="noStrike" spc="-1">
              <a:latin typeface="Arial"/>
            </a:endParaRPr>
          </a:p>
          <a:p>
            <a:pPr algn="just">
              <a:lnSpc>
                <a:spcPct val="100000"/>
              </a:lnSpc>
            </a:pPr>
            <a:r>
              <a:rPr lang="ru-RU" sz="1800" b="1" strike="noStrike" spc="-1">
                <a:solidFill>
                  <a:srgbClr val="000000"/>
                </a:solidFill>
                <a:latin typeface="Calibri"/>
                <a:ea typeface="DejaVu Sans"/>
              </a:rPr>
              <a:t>– руку згинають у ліктьовому суглобі під прямим кутом, передпліччя розташовують в положенні середньому між пронацією і супінацією, кисть – в положенні невеликого розгинання; </a:t>
            </a:r>
            <a:endParaRPr lang="ru-RU" sz="1800" b="0" strike="noStrike" spc="-1">
              <a:latin typeface="Arial"/>
            </a:endParaRPr>
          </a:p>
          <a:p>
            <a:pPr algn="just">
              <a:lnSpc>
                <a:spcPct val="100000"/>
              </a:lnSpc>
            </a:pPr>
            <a:r>
              <a:rPr lang="ru-RU" sz="1800" b="1" strike="noStrike" spc="-1">
                <a:solidFill>
                  <a:srgbClr val="000000"/>
                </a:solidFill>
                <a:latin typeface="Calibri"/>
                <a:ea typeface="DejaVu Sans"/>
              </a:rPr>
              <a:t>– шину Крамера верхнім кінцем укладають на протилежну від травми лопатку, потім перегинають над дельтоподібним м’язом хворої сторони і розташовують по зовнішньому краю плеча огинаючи лікоть; на передпліччі шину опускають по задній поверхні до рівня п’ястковофалангового зчленування; </a:t>
            </a:r>
            <a:endParaRPr lang="ru-RU" sz="1800" b="0" strike="noStrike" spc="-1">
              <a:latin typeface="Arial"/>
            </a:endParaRPr>
          </a:p>
          <a:p>
            <a:pPr algn="just">
              <a:lnSpc>
                <a:spcPct val="100000"/>
              </a:lnSpc>
            </a:pPr>
            <a:r>
              <a:rPr lang="ru-RU" sz="1800" b="1" strike="noStrike" spc="-1">
                <a:solidFill>
                  <a:srgbClr val="000000"/>
                </a:solidFill>
                <a:latin typeface="Calibri"/>
                <a:ea typeface="DejaVu Sans"/>
              </a:rPr>
              <a:t>– шину обертають ватою, яку фіксують циркулярними турами бинта; </a:t>
            </a:r>
            <a:endParaRPr lang="ru-RU" sz="1800" b="0" strike="noStrike" spc="-1">
              <a:latin typeface="Arial"/>
            </a:endParaRPr>
          </a:p>
          <a:p>
            <a:pPr algn="just">
              <a:lnSpc>
                <a:spcPct val="100000"/>
              </a:lnSpc>
            </a:pPr>
            <a:r>
              <a:rPr lang="ru-RU" sz="1800" b="1" strike="noStrike" spc="-1">
                <a:solidFill>
                  <a:srgbClr val="000000"/>
                </a:solidFill>
                <a:latin typeface="Calibri"/>
                <a:ea typeface="DejaVu Sans"/>
              </a:rPr>
              <a:t>– фіксують шину до кінцівки циркулярними турами бинта. </a:t>
            </a:r>
            <a:endParaRPr lang="ru-RU" sz="1800" b="0" strike="noStrike" spc="-1">
              <a:latin typeface="Arial"/>
            </a:endParaRPr>
          </a:p>
        </p:txBody>
      </p:sp>
      <p:pic>
        <p:nvPicPr>
          <p:cNvPr id="306" name="Picture 2"/>
          <p:cNvPicPr/>
          <p:nvPr/>
        </p:nvPicPr>
        <p:blipFill>
          <a:blip r:embed="rId2"/>
          <a:srcRect l="34052" t="37121" r="34124" b="22859"/>
          <a:stretch/>
        </p:blipFill>
        <p:spPr>
          <a:xfrm>
            <a:off x="1857240" y="3214800"/>
            <a:ext cx="5928480" cy="364248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CustomShape 1"/>
          <p:cNvSpPr/>
          <p:nvPr/>
        </p:nvSpPr>
        <p:spPr>
          <a:xfrm>
            <a:off x="428760" y="285840"/>
            <a:ext cx="8357400" cy="234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800" b="1" strike="noStrike" spc="-1">
                <a:solidFill>
                  <a:srgbClr val="FF0000"/>
                </a:solidFill>
                <a:latin typeface="Calibri"/>
                <a:ea typeface="DejaVu Sans"/>
              </a:rPr>
              <a:t>Шинна пов’язка при пошкодженнях гомілки: </a:t>
            </a:r>
            <a:endParaRPr lang="ru-RU" sz="2800" b="0" strike="noStrike" spc="-1">
              <a:latin typeface="Arial"/>
            </a:endParaRPr>
          </a:p>
          <a:p>
            <a:pPr algn="just">
              <a:lnSpc>
                <a:spcPct val="100000"/>
              </a:lnSpc>
            </a:pPr>
            <a:r>
              <a:rPr lang="ru-RU" sz="2000" b="1" strike="noStrike" spc="-1">
                <a:solidFill>
                  <a:srgbClr val="000000"/>
                </a:solidFill>
                <a:latin typeface="Calibri"/>
                <a:ea typeface="DejaVu Sans"/>
              </a:rPr>
              <a:t>– стопу встановлюють під прямим кутом до гомілки; </a:t>
            </a:r>
            <a:endParaRPr lang="ru-RU" sz="2000" b="0" strike="noStrike" spc="-1">
              <a:latin typeface="Arial"/>
            </a:endParaRPr>
          </a:p>
          <a:p>
            <a:pPr algn="just">
              <a:lnSpc>
                <a:spcPct val="100000"/>
              </a:lnSpc>
            </a:pPr>
            <a:r>
              <a:rPr lang="ru-RU" sz="2000" b="1" strike="noStrike" spc="-1">
                <a:solidFill>
                  <a:srgbClr val="000000"/>
                </a:solidFill>
                <a:latin typeface="Calibri"/>
                <a:ea typeface="DejaVu Sans"/>
              </a:rPr>
              <a:t>– шину Крамера розташовують по задній поверхні кінцівки, від верхньої третини стегна до кінчиків пальців; </a:t>
            </a:r>
            <a:endParaRPr lang="ru-RU" sz="2000" b="0" strike="noStrike" spc="-1">
              <a:latin typeface="Arial"/>
            </a:endParaRPr>
          </a:p>
          <a:p>
            <a:pPr algn="just">
              <a:lnSpc>
                <a:spcPct val="100000"/>
              </a:lnSpc>
            </a:pPr>
            <a:r>
              <a:rPr lang="ru-RU" sz="2000" b="1" strike="noStrike" spc="-1">
                <a:solidFill>
                  <a:srgbClr val="000000"/>
                </a:solidFill>
                <a:latin typeface="Calibri"/>
                <a:ea typeface="DejaVu Sans"/>
              </a:rPr>
              <a:t>– по бокам кінцівки укладають окремі шини, загинаючи їх кінці під стопою, моделюючи «стремено»,  що підтримуватиме стопу; </a:t>
            </a:r>
            <a:endParaRPr lang="ru-RU" sz="2000" b="0" strike="noStrike" spc="-1">
              <a:latin typeface="Arial"/>
            </a:endParaRPr>
          </a:p>
          <a:p>
            <a:pPr>
              <a:lnSpc>
                <a:spcPct val="100000"/>
              </a:lnSpc>
            </a:pPr>
            <a:r>
              <a:rPr lang="ru-RU" sz="2000" b="1" strike="noStrike" spc="-1">
                <a:solidFill>
                  <a:srgbClr val="000000"/>
                </a:solidFill>
                <a:latin typeface="Calibri"/>
                <a:ea typeface="DejaVu Sans"/>
              </a:rPr>
              <a:t>– фіксують шину до кінцівки циркулярними турами бинта. </a:t>
            </a:r>
            <a:endParaRPr lang="ru-RU" sz="2000" b="0" strike="noStrike" spc="-1">
              <a:latin typeface="Arial"/>
            </a:endParaRPr>
          </a:p>
        </p:txBody>
      </p:sp>
      <p:pic>
        <p:nvPicPr>
          <p:cNvPr id="308" name="Picture 2"/>
          <p:cNvPicPr/>
          <p:nvPr/>
        </p:nvPicPr>
        <p:blipFill>
          <a:blip r:embed="rId2"/>
          <a:srcRect l="34052" t="42982" r="34674" b="26767"/>
          <a:stretch/>
        </p:blipFill>
        <p:spPr>
          <a:xfrm>
            <a:off x="1000080" y="2714760"/>
            <a:ext cx="7357320" cy="388440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CustomShape 1"/>
          <p:cNvSpPr/>
          <p:nvPr/>
        </p:nvSpPr>
        <p:spPr>
          <a:xfrm>
            <a:off x="142920" y="285840"/>
            <a:ext cx="4142520" cy="6429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800" b="1" strike="noStrike" spc="-1">
                <a:solidFill>
                  <a:srgbClr val="FF0000"/>
                </a:solidFill>
                <a:latin typeface="Calibri"/>
                <a:ea typeface="DejaVu Sans"/>
              </a:rPr>
              <a:t>Шинна пов’язка при пошкодженнях стегна: </a:t>
            </a:r>
            <a:endParaRPr lang="ru-RU" sz="2800" b="0" strike="noStrike" spc="-1">
              <a:latin typeface="Arial"/>
            </a:endParaRPr>
          </a:p>
          <a:p>
            <a:pPr algn="just">
              <a:lnSpc>
                <a:spcPct val="100000"/>
              </a:lnSpc>
            </a:pPr>
            <a:r>
              <a:rPr lang="ru-RU" sz="1800" b="1" strike="noStrike" spc="-1">
                <a:solidFill>
                  <a:srgbClr val="000000"/>
                </a:solidFill>
                <a:latin typeface="Calibri"/>
                <a:ea typeface="DejaVu Sans"/>
              </a:rPr>
              <a:t>– першу шину Крамера розташовують по задній поверхні кінцівки, від кута лопатки до кінчиків пальців; </a:t>
            </a:r>
            <a:endParaRPr lang="ru-RU" sz="1800" b="0" strike="noStrike" spc="-1">
              <a:latin typeface="Arial"/>
            </a:endParaRPr>
          </a:p>
          <a:p>
            <a:pPr algn="just">
              <a:lnSpc>
                <a:spcPct val="100000"/>
              </a:lnSpc>
            </a:pPr>
            <a:r>
              <a:rPr lang="ru-RU" sz="1800" b="1" strike="noStrike" spc="-1">
                <a:solidFill>
                  <a:srgbClr val="000000"/>
                </a:solidFill>
                <a:latin typeface="Calibri"/>
                <a:ea typeface="DejaVu Sans"/>
              </a:rPr>
              <a:t>– другу шину укладають уздовж зовнішнього краю тулуба і кінцівки – від пахвової западини до стопи; </a:t>
            </a:r>
            <a:endParaRPr lang="ru-RU" sz="1800" b="0" strike="noStrike" spc="-1">
              <a:latin typeface="Arial"/>
            </a:endParaRPr>
          </a:p>
          <a:p>
            <a:pPr algn="just">
              <a:lnSpc>
                <a:spcPct val="100000"/>
              </a:lnSpc>
            </a:pPr>
            <a:r>
              <a:rPr lang="ru-RU" sz="1800" b="1" strike="noStrike" spc="-1">
                <a:solidFill>
                  <a:srgbClr val="000000"/>
                </a:solidFill>
                <a:latin typeface="Calibri"/>
                <a:ea typeface="DejaVu Sans"/>
              </a:rPr>
              <a:t>– третю шину – уздовж внутрішньої поверхні кінцівки від промежини до щиколотки; </a:t>
            </a:r>
            <a:endParaRPr lang="ru-RU" sz="1800" b="0" strike="noStrike" spc="-1">
              <a:latin typeface="Arial"/>
            </a:endParaRPr>
          </a:p>
          <a:p>
            <a:pPr algn="just">
              <a:lnSpc>
                <a:spcPct val="100000"/>
              </a:lnSpc>
            </a:pPr>
            <a:r>
              <a:rPr lang="ru-RU" sz="1800" b="1" strike="noStrike" spc="-1">
                <a:solidFill>
                  <a:srgbClr val="000000"/>
                </a:solidFill>
                <a:latin typeface="Calibri"/>
                <a:ea typeface="DejaVu Sans"/>
              </a:rPr>
              <a:t>– на виступаючі частини колінного і гомілковостопного суглобів кладуть ватно-марлеві прокладки; </a:t>
            </a:r>
            <a:endParaRPr lang="ru-RU" sz="1800" b="0" strike="noStrike" spc="-1">
              <a:latin typeface="Arial"/>
            </a:endParaRPr>
          </a:p>
          <a:p>
            <a:pPr algn="just">
              <a:lnSpc>
                <a:spcPct val="100000"/>
              </a:lnSpc>
            </a:pPr>
            <a:r>
              <a:rPr lang="ru-RU" sz="1800" b="1" strike="noStrike" spc="-1">
                <a:solidFill>
                  <a:srgbClr val="000000"/>
                </a:solidFill>
                <a:latin typeface="Calibri"/>
                <a:ea typeface="DejaVu Sans"/>
              </a:rPr>
              <a:t>– фіксують шину до кінцівки циркулярними турами бинта. </a:t>
            </a:r>
            <a:endParaRPr lang="ru-RU" sz="1800" b="0" strike="noStrike" spc="-1">
              <a:latin typeface="Arial"/>
            </a:endParaRPr>
          </a:p>
          <a:p>
            <a:pPr algn="just">
              <a:lnSpc>
                <a:spcPct val="100000"/>
              </a:lnSpc>
            </a:pPr>
            <a:r>
              <a:rPr lang="ru-RU" sz="1800" b="1" strike="noStrike" spc="-1">
                <a:solidFill>
                  <a:srgbClr val="000000"/>
                </a:solidFill>
                <a:latin typeface="Calibri"/>
                <a:ea typeface="DejaVu Sans"/>
              </a:rPr>
              <a:t>При відсутності стандартних шин і підручних засобів для забезпечення транспортної іммобілізації застосовують метод фіксації кінцівки «нога до ноги» .  </a:t>
            </a:r>
            <a:endParaRPr lang="ru-RU" sz="1800" b="0" strike="noStrike" spc="-1">
              <a:latin typeface="Arial"/>
            </a:endParaRPr>
          </a:p>
          <a:p>
            <a:pPr algn="just">
              <a:lnSpc>
                <a:spcPct val="100000"/>
              </a:lnSpc>
            </a:pPr>
            <a:r>
              <a:rPr lang="ru-RU" sz="1800" b="1" strike="noStrike" spc="-1">
                <a:solidFill>
                  <a:srgbClr val="000000"/>
                </a:solidFill>
                <a:latin typeface="Calibri"/>
                <a:ea typeface="DejaVu Sans"/>
              </a:rPr>
              <a:t> </a:t>
            </a:r>
            <a:endParaRPr lang="ru-RU" sz="1800" b="0" strike="noStrike" spc="-1">
              <a:latin typeface="Arial"/>
            </a:endParaRPr>
          </a:p>
        </p:txBody>
      </p:sp>
      <p:pic>
        <p:nvPicPr>
          <p:cNvPr id="310" name="Picture 2"/>
          <p:cNvPicPr/>
          <p:nvPr/>
        </p:nvPicPr>
        <p:blipFill>
          <a:blip r:embed="rId2"/>
          <a:srcRect l="38443" t="38095" r="38518" b="9178"/>
          <a:stretch/>
        </p:blipFill>
        <p:spPr>
          <a:xfrm>
            <a:off x="4357800" y="642960"/>
            <a:ext cx="4602960" cy="564300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1" name="Picture 4"/>
          <p:cNvPicPr/>
          <p:nvPr/>
        </p:nvPicPr>
        <p:blipFill>
          <a:blip r:embed="rId2"/>
          <a:srcRect l="37344" t="32234" r="37419" b="25925"/>
          <a:stretch/>
        </p:blipFill>
        <p:spPr>
          <a:xfrm>
            <a:off x="1214280" y="285840"/>
            <a:ext cx="6786000" cy="632304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CustomShape 1"/>
          <p:cNvSpPr/>
          <p:nvPr/>
        </p:nvSpPr>
        <p:spPr>
          <a:xfrm>
            <a:off x="285840" y="142920"/>
            <a:ext cx="8500320" cy="3137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800" b="1" strike="noStrike" spc="-1">
                <a:solidFill>
                  <a:srgbClr val="FF0000"/>
                </a:solidFill>
                <a:latin typeface="Calibri"/>
                <a:ea typeface="DejaVu Sans"/>
              </a:rPr>
              <a:t>Транспортна іммобілізація при пошкодженнях шиї:  </a:t>
            </a:r>
            <a:endParaRPr lang="ru-RU" sz="2800" b="0" strike="noStrike" spc="-1">
              <a:latin typeface="Arial"/>
            </a:endParaRPr>
          </a:p>
          <a:p>
            <a:pPr algn="just">
              <a:lnSpc>
                <a:spcPct val="100000"/>
              </a:lnSpc>
            </a:pPr>
            <a:r>
              <a:rPr lang="ru-RU" sz="1800" b="1" strike="noStrike" spc="-1">
                <a:solidFill>
                  <a:srgbClr val="000000"/>
                </a:solidFill>
                <a:latin typeface="Calibri"/>
                <a:ea typeface="DejaVu Sans"/>
              </a:rPr>
              <a:t>– шию обгортають товстим шаром вати  і закріплюють циркулярним турами бинта або використовують стандартний комір Шанца; </a:t>
            </a:r>
            <a:endParaRPr lang="ru-RU" sz="1800" b="0" strike="noStrike" spc="-1">
              <a:latin typeface="Arial"/>
            </a:endParaRPr>
          </a:p>
          <a:p>
            <a:pPr algn="just">
              <a:lnSpc>
                <a:spcPct val="100000"/>
              </a:lnSpc>
            </a:pPr>
            <a:r>
              <a:rPr lang="ru-RU" sz="1800" b="1" strike="noStrike" spc="-1">
                <a:solidFill>
                  <a:srgbClr val="000000"/>
                </a:solidFill>
                <a:latin typeface="Calibri"/>
                <a:ea typeface="DejaVu Sans"/>
              </a:rPr>
              <a:t>– для транспортної іммобілізації також використовують шини Крамера, Єланського, стандартні пластмасові шини тощо. </a:t>
            </a:r>
            <a:endParaRPr lang="ru-RU" sz="1800" b="0" strike="noStrike" spc="-1">
              <a:latin typeface="Arial"/>
            </a:endParaRPr>
          </a:p>
          <a:p>
            <a:pPr algn="just">
              <a:lnSpc>
                <a:spcPct val="100000"/>
              </a:lnSpc>
            </a:pPr>
            <a:r>
              <a:rPr lang="ru-RU" sz="2800" b="1" strike="noStrike" spc="-1">
                <a:solidFill>
                  <a:srgbClr val="FF0000"/>
                </a:solidFill>
                <a:latin typeface="Calibri"/>
                <a:ea typeface="DejaVu Sans"/>
              </a:rPr>
              <a:t>Транспортна іммобілізація при переломі ключиці</a:t>
            </a:r>
            <a:r>
              <a:rPr lang="ru-RU" sz="1800" b="1" strike="noStrike" spc="-1">
                <a:solidFill>
                  <a:srgbClr val="000000"/>
                </a:solidFill>
                <a:latin typeface="Calibri"/>
                <a:ea typeface="DejaVu Sans"/>
              </a:rPr>
              <a:t>. Пошкодження ключиці зустрічаються в 10 – 15% випадків. Фіксацію при переломах ключиці здійснюють м’якими пов’язками; найчастіше використовують бинтові пов’язки Дезо і Вельпо.</a:t>
            </a:r>
            <a:endParaRPr lang="ru-RU" sz="1800" b="0" strike="noStrike" spc="-1">
              <a:latin typeface="Arial"/>
            </a:endParaRPr>
          </a:p>
          <a:p>
            <a:pPr>
              <a:lnSpc>
                <a:spcPct val="100000"/>
              </a:lnSpc>
            </a:pPr>
            <a:r>
              <a:rPr lang="ru-RU" sz="1800" b="0" strike="noStrike" spc="-1">
                <a:solidFill>
                  <a:srgbClr val="000000"/>
                </a:solidFill>
                <a:latin typeface="Calibri"/>
                <a:ea typeface="DejaVu Sans"/>
              </a:rPr>
              <a:t> </a:t>
            </a:r>
            <a:endParaRPr lang="ru-RU" sz="1800" b="0" strike="noStrike" spc="-1">
              <a:latin typeface="Arial"/>
            </a:endParaRPr>
          </a:p>
        </p:txBody>
      </p:sp>
      <p:pic>
        <p:nvPicPr>
          <p:cNvPr id="313" name="Picture 2"/>
          <p:cNvPicPr/>
          <p:nvPr/>
        </p:nvPicPr>
        <p:blipFill>
          <a:blip r:embed="rId2"/>
          <a:srcRect l="27555" t="31260" r="27674" b="21885"/>
          <a:stretch/>
        </p:blipFill>
        <p:spPr>
          <a:xfrm>
            <a:off x="1343880" y="3071880"/>
            <a:ext cx="6504120" cy="369612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CustomShape 1"/>
          <p:cNvSpPr/>
          <p:nvPr/>
        </p:nvSpPr>
        <p:spPr>
          <a:xfrm>
            <a:off x="857160" y="285840"/>
            <a:ext cx="7824240" cy="92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71500" lnSpcReduction="20000"/>
          </a:bodyPr>
          <a:lstStyle/>
          <a:p>
            <a:pPr algn="ctr">
              <a:lnSpc>
                <a:spcPct val="100000"/>
              </a:lnSpc>
            </a:pPr>
            <a:r>
              <a:rPr lang="ru-RU" sz="4400" b="1" strike="noStrike" spc="-1">
                <a:solidFill>
                  <a:srgbClr val="000000"/>
                </a:solidFill>
                <a:latin typeface="Calibri"/>
              </a:rPr>
              <a:t>Домашнє завдання </a:t>
            </a:r>
            <a:r>
              <a:t/>
            </a:r>
            <a:br/>
            <a:r>
              <a:rPr lang="ru-RU" sz="4400" b="1" strike="noStrike" spc="-1">
                <a:solidFill>
                  <a:srgbClr val="000000"/>
                </a:solidFill>
                <a:latin typeface="Calibri"/>
              </a:rPr>
              <a:t>(самостійна робота)</a:t>
            </a:r>
            <a:endParaRPr lang="ru-RU" sz="4400" b="0" strike="noStrike" spc="-1">
              <a:latin typeface="Arial"/>
            </a:endParaRPr>
          </a:p>
        </p:txBody>
      </p:sp>
      <p:sp>
        <p:nvSpPr>
          <p:cNvPr id="315" name="CustomShape 2"/>
          <p:cNvSpPr/>
          <p:nvPr/>
        </p:nvSpPr>
        <p:spPr>
          <a:xfrm>
            <a:off x="642960" y="1571760"/>
            <a:ext cx="8038440" cy="4428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2500"/>
          </a:bodyPr>
          <a:lstStyle/>
          <a:p>
            <a:pPr marL="514440" indent="-513720" algn="just">
              <a:lnSpc>
                <a:spcPct val="100000"/>
              </a:lnSpc>
              <a:spcBef>
                <a:spcPts val="720"/>
              </a:spcBef>
              <a:buClr>
                <a:srgbClr val="FF0000"/>
              </a:buClr>
              <a:buFont typeface="Wingdings" charset="2"/>
              <a:buChar char=""/>
            </a:pPr>
            <a:r>
              <a:rPr lang="ru-RU" sz="3600" b="1" strike="noStrike" spc="-1">
                <a:solidFill>
                  <a:srgbClr val="FF0000"/>
                </a:solidFill>
                <a:latin typeface="Calibri"/>
              </a:rPr>
              <a:t>Косинкові пов’язки </a:t>
            </a:r>
            <a:r>
              <a:rPr lang="ru-RU" sz="2800" b="1" strike="noStrike" spc="-1">
                <a:solidFill>
                  <a:srgbClr val="FF0000"/>
                </a:solidFill>
                <a:latin typeface="Calibri"/>
              </a:rPr>
              <a:t>(кисть, ліктьовий суглоб, плече, верхню кінцівку, стопу, сідничну область, молочну залозу, голову).</a:t>
            </a:r>
            <a:endParaRPr lang="ru-RU" sz="2800" b="0" strike="noStrike" spc="-1">
              <a:latin typeface="Arial"/>
            </a:endParaRPr>
          </a:p>
          <a:p>
            <a:pPr marL="514440" indent="-513720" algn="just">
              <a:lnSpc>
                <a:spcPct val="100000"/>
              </a:lnSpc>
              <a:spcBef>
                <a:spcPts val="720"/>
              </a:spcBef>
            </a:pPr>
            <a:r>
              <a:rPr lang="ru-RU" sz="3600" b="1" strike="noStrike" spc="-1">
                <a:solidFill>
                  <a:srgbClr val="7030A0"/>
                </a:solidFill>
                <a:latin typeface="Calibri"/>
                <a:ea typeface="Microsoft YaHei"/>
              </a:rPr>
              <a:t>Перегляньте рекомендовані </a:t>
            </a:r>
            <a:r>
              <a:rPr lang="ru-RU" sz="3600" b="1" strike="noStrike" spc="-1">
                <a:solidFill>
                  <a:srgbClr val="7030A0"/>
                </a:solidFill>
                <a:latin typeface="Calibri"/>
              </a:rPr>
              <a:t>на сторінці СЕЗН ЗНУ відео за темою десмургія </a:t>
            </a:r>
            <a:endParaRPr lang="ru-RU" sz="3600" b="0" strike="noStrike" spc="-1">
              <a:latin typeface="Arial"/>
            </a:endParaRPr>
          </a:p>
          <a:p>
            <a:pPr marL="514440" indent="-513720" algn="just">
              <a:lnSpc>
                <a:spcPct val="100000"/>
              </a:lnSpc>
              <a:spcBef>
                <a:spcPts val="720"/>
              </a:spcBef>
            </a:pPr>
            <a:r>
              <a:rPr lang="ru-RU" sz="3600" b="1" strike="noStrike" spc="-1">
                <a:solidFill>
                  <a:srgbClr val="FF0000"/>
                </a:solidFill>
                <a:latin typeface="Calibri"/>
                <a:hlinkClick r:id="rId2"/>
              </a:rPr>
              <a:t>https://www.youtube.com/watch?v=l9o0Q5MlxRY</a:t>
            </a:r>
            <a:endParaRPr lang="ru-RU" sz="3600" b="0" strike="noStrike" spc="-1">
              <a:latin typeface="Arial"/>
            </a:endParaRPr>
          </a:p>
          <a:p>
            <a:pPr marL="514440" indent="-513720" algn="just">
              <a:lnSpc>
                <a:spcPct val="100000"/>
              </a:lnSpc>
              <a:spcBef>
                <a:spcPts val="720"/>
              </a:spcBef>
            </a:pPr>
            <a:r>
              <a:rPr lang="ru-RU" sz="3600" b="1" strike="noStrike" spc="-1">
                <a:solidFill>
                  <a:srgbClr val="FF0000"/>
                </a:solidFill>
                <a:latin typeface="Calibri"/>
              </a:rPr>
              <a:t>та інші</a:t>
            </a:r>
            <a:endParaRPr lang="ru-RU" sz="3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CustomShape 1"/>
          <p:cNvSpPr/>
          <p:nvPr/>
        </p:nvSpPr>
        <p:spPr>
          <a:xfrm>
            <a:off x="714240" y="2214720"/>
            <a:ext cx="7538400" cy="144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4400" b="1" i="1" strike="noStrike" spc="-1">
                <a:solidFill>
                  <a:srgbClr val="FF0000"/>
                </a:solidFill>
                <a:latin typeface="Calibri"/>
              </a:rPr>
              <a:t>Дякую за увагу!</a:t>
            </a:r>
            <a:endParaRPr lang="ru-RU" sz="4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CustomShape 1"/>
          <p:cNvSpPr/>
          <p:nvPr/>
        </p:nvSpPr>
        <p:spPr>
          <a:xfrm>
            <a:off x="214200" y="357120"/>
            <a:ext cx="8471880" cy="6285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360" algn="just">
              <a:lnSpc>
                <a:spcPct val="90000"/>
              </a:lnSpc>
            </a:pPr>
            <a:r>
              <a:rPr lang="ru-RU" sz="2200" b="1" strike="noStrike" spc="-1">
                <a:solidFill>
                  <a:srgbClr val="FF0000"/>
                </a:solidFill>
                <a:latin typeface="Calibri"/>
              </a:rPr>
              <a:t>Перев’язувальний засіб </a:t>
            </a:r>
            <a:r>
              <a:rPr lang="ru-RU" sz="2200" b="1" strike="noStrike" spc="-1">
                <a:solidFill>
                  <a:srgbClr val="000000"/>
                </a:solidFill>
                <a:latin typeface="Calibri"/>
              </a:rPr>
              <a:t>– медичний виріб, виготовлений з одного або кількох перев’язувальних матеріалів і призначений для профілактики інфікування та лікування ран. </a:t>
            </a:r>
            <a:endParaRPr lang="ru-RU" sz="2200" b="0" strike="noStrike" spc="-1">
              <a:latin typeface="Arial"/>
            </a:endParaRPr>
          </a:p>
          <a:p>
            <a:pPr marL="343080" indent="-342360" algn="just">
              <a:lnSpc>
                <a:spcPct val="90000"/>
              </a:lnSpc>
            </a:pPr>
            <a:r>
              <a:rPr lang="ru-RU" sz="2200" b="1" strike="noStrike" spc="-1">
                <a:solidFill>
                  <a:srgbClr val="FF0000"/>
                </a:solidFill>
                <a:latin typeface="Calibri"/>
              </a:rPr>
              <a:t>Перев’язувальні засоби мають такі цілі застосування: </a:t>
            </a:r>
            <a:endParaRPr lang="ru-RU" sz="2200" b="0" strike="noStrike" spc="-1">
              <a:latin typeface="Arial"/>
            </a:endParaRPr>
          </a:p>
          <a:p>
            <a:pPr marL="343080" indent="-342360" algn="just">
              <a:lnSpc>
                <a:spcPct val="90000"/>
              </a:lnSpc>
              <a:buClr>
                <a:srgbClr val="000000"/>
              </a:buClr>
              <a:buFont typeface="Wingdings" charset="2"/>
              <a:buChar char=""/>
            </a:pPr>
            <a:r>
              <a:rPr lang="ru-RU" sz="2200" b="1" strike="noStrike" spc="-1">
                <a:solidFill>
                  <a:srgbClr val="000000"/>
                </a:solidFill>
                <a:latin typeface="Calibri"/>
              </a:rPr>
              <a:t>– захист рани від впливу факторів зовнішнього середовища (холоду, спеки, забруднення, надмірного зволоження або висихання);</a:t>
            </a:r>
            <a:endParaRPr lang="ru-RU" sz="2200" b="0" strike="noStrike" spc="-1">
              <a:latin typeface="Arial"/>
            </a:endParaRPr>
          </a:p>
          <a:p>
            <a:pPr marL="343080" indent="-342360" algn="just">
              <a:lnSpc>
                <a:spcPct val="90000"/>
              </a:lnSpc>
              <a:buClr>
                <a:srgbClr val="000000"/>
              </a:buClr>
              <a:buFont typeface="Wingdings" charset="2"/>
              <a:buChar char=""/>
            </a:pPr>
            <a:r>
              <a:rPr lang="ru-RU" sz="2200" b="1" strike="noStrike" spc="-1">
                <a:solidFill>
                  <a:srgbClr val="000000"/>
                </a:solidFill>
                <a:latin typeface="Calibri"/>
              </a:rPr>
              <a:t>– попередження попадання в рану мікроорганізмів; </a:t>
            </a:r>
            <a:endParaRPr lang="ru-RU" sz="2200" b="0" strike="noStrike" spc="-1">
              <a:latin typeface="Arial"/>
            </a:endParaRPr>
          </a:p>
          <a:p>
            <a:pPr marL="343080" indent="-342360" algn="just">
              <a:lnSpc>
                <a:spcPct val="90000"/>
              </a:lnSpc>
              <a:buClr>
                <a:srgbClr val="000000"/>
              </a:buClr>
              <a:buFont typeface="Wingdings" charset="2"/>
              <a:buChar char=""/>
            </a:pPr>
            <a:r>
              <a:rPr lang="ru-RU" sz="2200" b="1" strike="noStrike" spc="-1">
                <a:solidFill>
                  <a:srgbClr val="000000"/>
                </a:solidFill>
                <a:latin typeface="Calibri"/>
              </a:rPr>
              <a:t>– видалення з рани продуктів розпаду тканин, мікробів, мікробних токсинів та ін.; </a:t>
            </a:r>
            <a:endParaRPr lang="ru-RU" sz="2200" b="0" strike="noStrike" spc="-1">
              <a:latin typeface="Arial"/>
            </a:endParaRPr>
          </a:p>
          <a:p>
            <a:pPr marL="343080" indent="-342360" algn="just">
              <a:lnSpc>
                <a:spcPct val="90000"/>
              </a:lnSpc>
              <a:buClr>
                <a:srgbClr val="000000"/>
              </a:buClr>
              <a:buFont typeface="Wingdings" charset="2"/>
              <a:buChar char=""/>
            </a:pPr>
            <a:r>
              <a:rPr lang="ru-RU" sz="2200" b="1" strike="noStrike" spc="-1">
                <a:solidFill>
                  <a:srgbClr val="000000"/>
                </a:solidFill>
                <a:latin typeface="Calibri"/>
              </a:rPr>
              <a:t>– забезпечення лікувальної дії (протимікробної, протизапальної, протинабрякової, знеболюючої, гемостатичної, регенеруючої та ін.); </a:t>
            </a:r>
            <a:endParaRPr lang="ru-RU" sz="2200" b="0" strike="noStrike" spc="-1">
              <a:latin typeface="Arial"/>
            </a:endParaRPr>
          </a:p>
          <a:p>
            <a:pPr marL="343080" indent="-342360" algn="just">
              <a:lnSpc>
                <a:spcPct val="90000"/>
              </a:lnSpc>
              <a:buClr>
                <a:srgbClr val="000000"/>
              </a:buClr>
              <a:buFont typeface="Wingdings" charset="2"/>
              <a:buChar char=""/>
            </a:pPr>
            <a:r>
              <a:rPr lang="ru-RU" sz="2200" b="1" strike="noStrike" spc="-1">
                <a:solidFill>
                  <a:srgbClr val="000000"/>
                </a:solidFill>
                <a:latin typeface="Calibri"/>
              </a:rPr>
              <a:t>– фіксація перев’язувального матеріалу на ураженій частині тіла. </a:t>
            </a:r>
            <a:endParaRPr lang="ru-RU" sz="2200" b="0" strike="noStrike" spc="-1">
              <a:latin typeface="Arial"/>
            </a:endParaRPr>
          </a:p>
          <a:p>
            <a:pPr marL="343080" indent="-342360" algn="just">
              <a:lnSpc>
                <a:spcPct val="90000"/>
              </a:lnSpc>
            </a:pPr>
            <a:r>
              <a:rPr lang="ru-RU" sz="2200" b="1" strike="noStrike" spc="-1">
                <a:solidFill>
                  <a:srgbClr val="000000"/>
                </a:solidFill>
                <a:latin typeface="Calibri"/>
              </a:rPr>
              <a:t>Отже, перев’язувальний засіб повинен бути стерильним, таким, що не травмує, міцним, пластичним, проникним для повітря і патологічного субстрату й непроникним для мікроорганізмів. </a:t>
            </a:r>
            <a:endParaRPr lang="ru-RU" sz="2200" b="0" strike="noStrike" spc="-1">
              <a:latin typeface="Arial"/>
            </a:endParaRPr>
          </a:p>
          <a:p>
            <a:pPr marL="343080" indent="-342360" algn="just">
              <a:lnSpc>
                <a:spcPct val="90000"/>
              </a:lnSpc>
            </a:pPr>
            <a:r>
              <a:rPr lang="ru-RU" sz="2200" b="1" strike="noStrike" spc="-1">
                <a:solidFill>
                  <a:srgbClr val="000000"/>
                </a:solidFill>
                <a:latin typeface="Calibri"/>
              </a:rPr>
              <a:t>У якості перев’язувального засобу найчастіше використовують </a:t>
            </a:r>
            <a:r>
              <a:rPr lang="ru-RU" sz="2200" b="1" strike="noStrike" spc="-1">
                <a:solidFill>
                  <a:srgbClr val="FF0000"/>
                </a:solidFill>
                <a:latin typeface="Calibri"/>
              </a:rPr>
              <a:t>бинти</a:t>
            </a:r>
            <a:r>
              <a:rPr lang="ru-RU" sz="2200" b="1" strike="noStrike" spc="-1">
                <a:solidFill>
                  <a:srgbClr val="000000"/>
                </a:solidFill>
                <a:latin typeface="Calibri"/>
              </a:rPr>
              <a:t> і </a:t>
            </a:r>
            <a:r>
              <a:rPr lang="ru-RU" sz="2200" b="1" strike="noStrike" spc="-1">
                <a:solidFill>
                  <a:srgbClr val="FF0000"/>
                </a:solidFill>
                <a:latin typeface="Calibri"/>
              </a:rPr>
              <a:t>вату</a:t>
            </a:r>
            <a:r>
              <a:rPr lang="ru-RU" sz="2200" b="1" strike="noStrike" spc="-1">
                <a:solidFill>
                  <a:srgbClr val="000000"/>
                </a:solidFill>
                <a:latin typeface="Calibri"/>
              </a:rPr>
              <a:t>. </a:t>
            </a:r>
            <a:endParaRPr lang="ru-RU" sz="2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CustomShape 1"/>
          <p:cNvSpPr/>
          <p:nvPr/>
        </p:nvSpPr>
        <p:spPr>
          <a:xfrm>
            <a:off x="285840" y="285840"/>
            <a:ext cx="8429040" cy="6445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90000"/>
              </a:lnSpc>
            </a:pPr>
            <a:r>
              <a:rPr lang="ru-RU" sz="2400" b="1" strike="noStrike" spc="-1">
                <a:solidFill>
                  <a:srgbClr val="FF0000"/>
                </a:solidFill>
                <a:latin typeface="Calibri"/>
                <a:ea typeface="DejaVu Sans"/>
              </a:rPr>
              <a:t>Бинт</a:t>
            </a:r>
            <a:r>
              <a:rPr lang="ru-RU" sz="2200" b="1" strike="noStrike" spc="-1">
                <a:solidFill>
                  <a:srgbClr val="000000"/>
                </a:solidFill>
                <a:latin typeface="Calibri"/>
                <a:ea typeface="DejaVu Sans"/>
              </a:rPr>
              <a:t> (від нім. </a:t>
            </a:r>
            <a:r>
              <a:rPr lang="ru-RU" sz="2200" b="1" strike="noStrike" spc="-1">
                <a:solidFill>
                  <a:srgbClr val="7030A0"/>
                </a:solidFill>
                <a:latin typeface="Calibri"/>
                <a:ea typeface="DejaVu Sans"/>
              </a:rPr>
              <a:t>binde</a:t>
            </a:r>
            <a:r>
              <a:rPr lang="ru-RU" sz="2200" b="1" strike="noStrike" spc="-1">
                <a:solidFill>
                  <a:srgbClr val="000000"/>
                </a:solidFill>
                <a:latin typeface="Calibri"/>
                <a:ea typeface="DejaVu Sans"/>
              </a:rPr>
              <a:t> – тасьма, пов’язка) – довга смужка матерії, яка призначена для фіксації перев’язувального матеріалу, а також для створення іммобілізуючих пов’язок при пошкодженнях  і захворюваннях опорно-рухового апарату.  Найчастіше бинти виготовляють із марлі.  </a:t>
            </a:r>
            <a:endParaRPr lang="ru-RU" sz="2200" b="0" strike="noStrike" spc="-1">
              <a:latin typeface="Arial"/>
            </a:endParaRPr>
          </a:p>
          <a:p>
            <a:pPr algn="just">
              <a:lnSpc>
                <a:spcPct val="90000"/>
              </a:lnSpc>
            </a:pPr>
            <a:r>
              <a:rPr lang="ru-RU" sz="2200" b="1" strike="noStrike" spc="-1">
                <a:solidFill>
                  <a:srgbClr val="FF0000"/>
                </a:solidFill>
                <a:latin typeface="Calibri"/>
                <a:ea typeface="DejaVu Sans"/>
              </a:rPr>
              <a:t>Марля</a:t>
            </a:r>
            <a:r>
              <a:rPr lang="ru-RU" sz="2200" b="1" strike="noStrike" spc="-1">
                <a:solidFill>
                  <a:srgbClr val="000000"/>
                </a:solidFill>
                <a:latin typeface="Calibri"/>
                <a:ea typeface="DejaVu Sans"/>
              </a:rPr>
              <a:t> – тонка, сіткоподібна тканина, що виготовляється з льняного, бавовняного і віскозного волокна. Вона легко вбирає воду, має достатню міцність і еластичність. </a:t>
            </a:r>
            <a:endParaRPr lang="ru-RU" sz="2200" b="0" strike="noStrike" spc="-1">
              <a:latin typeface="Arial"/>
            </a:endParaRPr>
          </a:p>
          <a:p>
            <a:pPr algn="just">
              <a:lnSpc>
                <a:spcPct val="90000"/>
              </a:lnSpc>
            </a:pPr>
            <a:r>
              <a:rPr lang="ru-RU" sz="2200" b="1" strike="noStrike" spc="-1">
                <a:solidFill>
                  <a:srgbClr val="000000"/>
                </a:solidFill>
                <a:latin typeface="Calibri"/>
                <a:ea typeface="DejaVu Sans"/>
              </a:rPr>
              <a:t>Марлеві (гідрофільні) бинти готують різної ширини (від 5 до 20 см) і довжини (від 5 до 7 м), вони можуть бути стерильними або нестерильними. </a:t>
            </a:r>
            <a:endParaRPr lang="ru-RU" sz="2200" b="0" strike="noStrike" spc="-1">
              <a:latin typeface="Arial"/>
            </a:endParaRPr>
          </a:p>
          <a:p>
            <a:pPr algn="just">
              <a:lnSpc>
                <a:spcPct val="90000"/>
              </a:lnSpc>
            </a:pPr>
            <a:r>
              <a:rPr lang="ru-RU" sz="2200" b="1" i="1" strike="noStrike" spc="-1">
                <a:solidFill>
                  <a:srgbClr val="FF0000"/>
                </a:solidFill>
                <a:latin typeface="Calibri"/>
                <a:ea typeface="DejaVu Sans"/>
              </a:rPr>
              <a:t>За шириною розрізняють: </a:t>
            </a:r>
            <a:endParaRPr lang="ru-RU" sz="2200" b="0" strike="noStrike" spc="-1">
              <a:latin typeface="Arial"/>
            </a:endParaRPr>
          </a:p>
          <a:p>
            <a:pPr marL="216000" indent="-215640" algn="just">
              <a:lnSpc>
                <a:spcPct val="90000"/>
              </a:lnSpc>
              <a:buClr>
                <a:srgbClr val="00B050"/>
              </a:buClr>
              <a:buFont typeface="Wingdings" charset="2"/>
              <a:buChar char=""/>
            </a:pPr>
            <a:r>
              <a:rPr lang="ru-RU" sz="2200" b="1" strike="noStrike" spc="-1">
                <a:solidFill>
                  <a:srgbClr val="00B050"/>
                </a:solidFill>
                <a:latin typeface="Calibri"/>
                <a:ea typeface="DejaVu Sans"/>
              </a:rPr>
              <a:t>вузькі бинти </a:t>
            </a:r>
            <a:r>
              <a:rPr lang="ru-RU" sz="2200" b="1" strike="noStrike" spc="-1">
                <a:solidFill>
                  <a:srgbClr val="000000"/>
                </a:solidFill>
                <a:latin typeface="Calibri"/>
                <a:ea typeface="DejaVu Sans"/>
              </a:rPr>
              <a:t>– 5 – 7 см (застосовують для перев’язки пальців); </a:t>
            </a:r>
            <a:endParaRPr lang="ru-RU" sz="2200" b="0" strike="noStrike" spc="-1">
              <a:latin typeface="Arial"/>
            </a:endParaRPr>
          </a:p>
          <a:p>
            <a:pPr marL="216000" indent="-215640" algn="just">
              <a:lnSpc>
                <a:spcPct val="90000"/>
              </a:lnSpc>
              <a:buClr>
                <a:srgbClr val="00B050"/>
              </a:buClr>
              <a:buFont typeface="Wingdings" charset="2"/>
              <a:buChar char=""/>
            </a:pPr>
            <a:r>
              <a:rPr lang="ru-RU" sz="2200" b="1" strike="noStrike" spc="-1">
                <a:solidFill>
                  <a:srgbClr val="00B050"/>
                </a:solidFill>
                <a:latin typeface="Calibri"/>
                <a:ea typeface="DejaVu Sans"/>
              </a:rPr>
              <a:t>середні бинти</a:t>
            </a:r>
            <a:r>
              <a:rPr lang="ru-RU" sz="2200" b="1" strike="noStrike" spc="-1">
                <a:solidFill>
                  <a:srgbClr val="000000"/>
                </a:solidFill>
                <a:latin typeface="Calibri"/>
                <a:ea typeface="DejaVu Sans"/>
              </a:rPr>
              <a:t> – 10 – 12 см (застосовують для перев’язки голови, кисті, передпліччя, стопи, гомілки); </a:t>
            </a:r>
            <a:endParaRPr lang="ru-RU" sz="2200" b="0" strike="noStrike" spc="-1">
              <a:latin typeface="Arial"/>
            </a:endParaRPr>
          </a:p>
          <a:p>
            <a:pPr marL="216000" indent="-215640" algn="just">
              <a:lnSpc>
                <a:spcPct val="90000"/>
              </a:lnSpc>
              <a:buClr>
                <a:srgbClr val="00B050"/>
              </a:buClr>
              <a:buFont typeface="Wingdings" charset="2"/>
              <a:buChar char=""/>
            </a:pPr>
            <a:r>
              <a:rPr lang="ru-RU" sz="2200" b="1" strike="noStrike" spc="-1">
                <a:solidFill>
                  <a:srgbClr val="00B050"/>
                </a:solidFill>
                <a:latin typeface="Calibri"/>
                <a:ea typeface="DejaVu Sans"/>
              </a:rPr>
              <a:t>широкі бинти </a:t>
            </a:r>
            <a:r>
              <a:rPr lang="ru-RU" sz="2200" b="1" strike="noStrike" spc="-1">
                <a:solidFill>
                  <a:srgbClr val="000000"/>
                </a:solidFill>
                <a:latin typeface="Calibri"/>
                <a:ea typeface="DejaVu Sans"/>
              </a:rPr>
              <a:t>– 14 – 20 см (застосовують для перев’язки грудної клітки, стегна, молочної залози). </a:t>
            </a:r>
            <a:endParaRPr lang="ru-RU" sz="2200" b="0" strike="noStrike" spc="-1">
              <a:latin typeface="Arial"/>
            </a:endParaRPr>
          </a:p>
          <a:p>
            <a:pPr algn="just">
              <a:lnSpc>
                <a:spcPct val="90000"/>
              </a:lnSpc>
            </a:pPr>
            <a:r>
              <a:rPr lang="ru-RU" sz="2200" b="1" strike="noStrike" spc="-1">
                <a:solidFill>
                  <a:srgbClr val="000000"/>
                </a:solidFill>
                <a:latin typeface="Calibri"/>
                <a:ea typeface="DejaVu Sans"/>
              </a:rPr>
              <a:t>Бинт має </a:t>
            </a:r>
            <a:r>
              <a:rPr lang="ru-RU" sz="2200" b="1" strike="noStrike" spc="-1">
                <a:solidFill>
                  <a:srgbClr val="FF0000"/>
                </a:solidFill>
                <a:latin typeface="Calibri"/>
                <a:ea typeface="DejaVu Sans"/>
              </a:rPr>
              <a:t>головку</a:t>
            </a:r>
            <a:r>
              <a:rPr lang="ru-RU" sz="2200" b="1" strike="noStrike" spc="-1">
                <a:solidFill>
                  <a:srgbClr val="000000"/>
                </a:solidFill>
                <a:latin typeface="Calibri"/>
                <a:ea typeface="DejaVu Sans"/>
              </a:rPr>
              <a:t> (скатана частина) і </a:t>
            </a:r>
            <a:r>
              <a:rPr lang="ru-RU" sz="2200" b="1" strike="noStrike" spc="-1">
                <a:solidFill>
                  <a:srgbClr val="FF0000"/>
                </a:solidFill>
                <a:latin typeface="Calibri"/>
                <a:ea typeface="DejaVu Sans"/>
              </a:rPr>
              <a:t>вільну частину </a:t>
            </a:r>
            <a:r>
              <a:rPr lang="ru-RU" sz="2200" b="1" strike="noStrike" spc="-1">
                <a:solidFill>
                  <a:srgbClr val="000000"/>
                </a:solidFill>
                <a:latin typeface="Calibri"/>
                <a:ea typeface="DejaVu Sans"/>
              </a:rPr>
              <a:t>(початок бинта). Найчастіше бинти мають одну головку (одноглаві бинти), рідше – дві (двоголові бинти). Внутрішня поверхня бинта називається </a:t>
            </a:r>
            <a:r>
              <a:rPr lang="ru-RU" sz="2200" b="1" strike="noStrike" spc="-1">
                <a:solidFill>
                  <a:srgbClr val="FF0000"/>
                </a:solidFill>
                <a:latin typeface="Calibri"/>
                <a:ea typeface="DejaVu Sans"/>
              </a:rPr>
              <a:t>черевце</a:t>
            </a:r>
            <a:r>
              <a:rPr lang="ru-RU" sz="2200" b="1" strike="noStrike" spc="-1">
                <a:solidFill>
                  <a:srgbClr val="000000"/>
                </a:solidFill>
                <a:latin typeface="Calibri"/>
                <a:ea typeface="DejaVu Sans"/>
              </a:rPr>
              <a:t>, зовнішня – </a:t>
            </a:r>
            <a:r>
              <a:rPr lang="ru-RU" sz="2200" b="1" strike="noStrike" spc="-1">
                <a:solidFill>
                  <a:srgbClr val="FF0000"/>
                </a:solidFill>
                <a:latin typeface="Calibri"/>
                <a:ea typeface="DejaVu Sans"/>
              </a:rPr>
              <a:t>спинка</a:t>
            </a:r>
            <a:r>
              <a:rPr lang="ru-RU" sz="2200" b="1" strike="noStrike" spc="-1">
                <a:solidFill>
                  <a:srgbClr val="000000"/>
                </a:solidFill>
                <a:latin typeface="Calibri"/>
                <a:ea typeface="DejaVu Sans"/>
              </a:rPr>
              <a:t>. </a:t>
            </a:r>
            <a:endParaRPr lang="ru-RU" sz="2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 name="Picture 2"/>
          <p:cNvPicPr/>
          <p:nvPr/>
        </p:nvPicPr>
        <p:blipFill>
          <a:blip r:embed="rId2"/>
          <a:srcRect l="26360" t="32234" r="23139" b="38489"/>
          <a:stretch/>
        </p:blipFill>
        <p:spPr>
          <a:xfrm>
            <a:off x="1643040" y="214200"/>
            <a:ext cx="6285960" cy="1785240"/>
          </a:xfrm>
          <a:prstGeom prst="rect">
            <a:avLst/>
          </a:prstGeom>
          <a:ln w="9360">
            <a:noFill/>
          </a:ln>
        </p:spPr>
      </p:pic>
      <p:sp>
        <p:nvSpPr>
          <p:cNvPr id="178" name="CustomShape 1"/>
          <p:cNvSpPr/>
          <p:nvPr/>
        </p:nvSpPr>
        <p:spPr>
          <a:xfrm>
            <a:off x="214200" y="2000160"/>
            <a:ext cx="864324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000" b="1" strike="noStrike" spc="-1">
                <a:solidFill>
                  <a:srgbClr val="FF0000"/>
                </a:solidFill>
                <a:latin typeface="Calibri"/>
                <a:ea typeface="DejaVu Sans"/>
              </a:rPr>
              <a:t>Рис. Одноглавий (А) і двоголовий (Б) бинти: </a:t>
            </a:r>
            <a:endParaRPr lang="ru-RU" sz="2000" b="0" strike="noStrike" spc="-1">
              <a:latin typeface="Arial"/>
            </a:endParaRPr>
          </a:p>
          <a:p>
            <a:pPr>
              <a:lnSpc>
                <a:spcPct val="100000"/>
              </a:lnSpc>
            </a:pPr>
            <a:r>
              <a:rPr lang="ru-RU" sz="2000" b="1" strike="noStrike" spc="-1">
                <a:solidFill>
                  <a:srgbClr val="000000"/>
                </a:solidFill>
                <a:latin typeface="Calibri"/>
                <a:ea typeface="DejaVu Sans"/>
              </a:rPr>
              <a:t>а – головка або скатана частина бинта, б – вільна частина або початок бинта </a:t>
            </a:r>
            <a:endParaRPr lang="ru-RU" sz="2000" b="0" strike="noStrike" spc="-1">
              <a:latin typeface="Arial"/>
            </a:endParaRPr>
          </a:p>
        </p:txBody>
      </p:sp>
      <p:sp>
        <p:nvSpPr>
          <p:cNvPr id="179" name="CustomShape 2"/>
          <p:cNvSpPr/>
          <p:nvPr/>
        </p:nvSpPr>
        <p:spPr>
          <a:xfrm>
            <a:off x="285840" y="3000240"/>
            <a:ext cx="8429040" cy="3542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90000"/>
              </a:lnSpc>
            </a:pPr>
            <a:r>
              <a:rPr lang="ru-RU" sz="1800" b="1" strike="noStrike" spc="-1">
                <a:solidFill>
                  <a:srgbClr val="000000"/>
                </a:solidFill>
                <a:latin typeface="Calibri"/>
                <a:ea typeface="DejaVu Sans"/>
              </a:rPr>
              <a:t>Окрім марлевих бинтів при перев’язках також використовують бинти з </a:t>
            </a:r>
            <a:r>
              <a:rPr lang="ru-RU" sz="1800" b="1" i="1" strike="noStrike" spc="-1">
                <a:solidFill>
                  <a:srgbClr val="FF0000"/>
                </a:solidFill>
                <a:latin typeface="Calibri"/>
                <a:ea typeface="DejaVu Sans"/>
              </a:rPr>
              <a:t>вибіленого і суворого полотна, накрохмалені, гіпсові, еластичні, трубчасті та сітчасті бинти</a:t>
            </a:r>
            <a:r>
              <a:rPr lang="ru-RU" sz="1800" b="1" strike="noStrike" spc="-1">
                <a:solidFill>
                  <a:srgbClr val="000000"/>
                </a:solidFill>
                <a:latin typeface="Calibri"/>
                <a:ea typeface="DejaVu Sans"/>
              </a:rPr>
              <a:t>. </a:t>
            </a:r>
            <a:endParaRPr lang="ru-RU" sz="1800" b="0" strike="noStrike" spc="-1">
              <a:latin typeface="Arial"/>
            </a:endParaRPr>
          </a:p>
          <a:p>
            <a:pPr algn="just">
              <a:lnSpc>
                <a:spcPct val="90000"/>
              </a:lnSpc>
            </a:pPr>
            <a:r>
              <a:rPr lang="ru-RU" sz="1800" b="1" i="1" strike="noStrike" spc="-1">
                <a:solidFill>
                  <a:srgbClr val="7030A0"/>
                </a:solidFill>
                <a:latin typeface="Calibri"/>
                <a:ea typeface="DejaVu Sans"/>
              </a:rPr>
              <a:t>Бинти з суворого і вибіленого полотна</a:t>
            </a:r>
            <a:r>
              <a:rPr lang="ru-RU" sz="1800" b="1" strike="noStrike" spc="-1">
                <a:solidFill>
                  <a:srgbClr val="000000"/>
                </a:solidFill>
                <a:latin typeface="Calibri"/>
                <a:ea typeface="DejaVu Sans"/>
              </a:rPr>
              <a:t>, порівняно зі звичайними марлевими, мають більшу щільність і міцність. Зазвичай вони використовуються для тугих пов’язок у нестерильному вигляді. </a:t>
            </a:r>
            <a:endParaRPr lang="ru-RU" sz="1800" b="0" strike="noStrike" spc="-1">
              <a:latin typeface="Arial"/>
            </a:endParaRPr>
          </a:p>
          <a:p>
            <a:pPr algn="just">
              <a:lnSpc>
                <a:spcPct val="90000"/>
              </a:lnSpc>
            </a:pPr>
            <a:r>
              <a:rPr lang="ru-RU" sz="1800" b="1" i="1" strike="noStrike" spc="-1">
                <a:solidFill>
                  <a:srgbClr val="7030A0"/>
                </a:solidFill>
                <a:latin typeface="Calibri"/>
                <a:ea typeface="DejaVu Sans"/>
              </a:rPr>
              <a:t>Накрохмалені бинти </a:t>
            </a:r>
            <a:r>
              <a:rPr lang="ru-RU" sz="1800" b="1" strike="noStrike" spc="-1">
                <a:solidFill>
                  <a:srgbClr val="000000"/>
                </a:solidFill>
                <a:latin typeface="Calibri"/>
                <a:ea typeface="DejaVu Sans"/>
              </a:rPr>
              <a:t>виготовляються з накрохмаленої марлі або органді (тонка жорстка прозора матова шовкова тканина); використовуються як зміцнювальний матеріал для перев’язок, виконаних звичайними гідрофільними бинтами.  </a:t>
            </a:r>
            <a:endParaRPr lang="ru-RU" sz="1800" b="0" strike="noStrike" spc="-1">
              <a:latin typeface="Arial"/>
            </a:endParaRPr>
          </a:p>
          <a:p>
            <a:pPr algn="just">
              <a:lnSpc>
                <a:spcPct val="90000"/>
              </a:lnSpc>
            </a:pPr>
            <a:r>
              <a:rPr lang="ru-RU" sz="1800" b="1" i="1" strike="noStrike" spc="-1">
                <a:solidFill>
                  <a:srgbClr val="7030A0"/>
                </a:solidFill>
                <a:latin typeface="Calibri"/>
                <a:ea typeface="DejaVu Sans"/>
              </a:rPr>
              <a:t>Гіпсові бинти </a:t>
            </a:r>
            <a:r>
              <a:rPr lang="ru-RU" sz="1800" b="1" strike="noStrike" spc="-1">
                <a:solidFill>
                  <a:srgbClr val="000000"/>
                </a:solidFill>
                <a:latin typeface="Calibri"/>
                <a:ea typeface="DejaVu Sans"/>
              </a:rPr>
              <a:t>являють собою марлеві бинти «пересипані» медичним гіпсом. </a:t>
            </a:r>
            <a:r>
              <a:rPr lang="ru-RU" sz="1800" b="1" i="1" strike="noStrike" spc="-1">
                <a:solidFill>
                  <a:srgbClr val="7030A0"/>
                </a:solidFill>
                <a:latin typeface="Calibri"/>
                <a:ea typeface="DejaVu Sans"/>
              </a:rPr>
              <a:t>Медичний гіпс </a:t>
            </a:r>
            <a:r>
              <a:rPr lang="ru-RU" sz="1800" b="1" strike="noStrike" spc="-1">
                <a:solidFill>
                  <a:srgbClr val="000000"/>
                </a:solidFill>
                <a:latin typeface="Calibri"/>
                <a:ea typeface="DejaVu Sans"/>
              </a:rPr>
              <a:t>– напівводяна сірчанокисла сіль кальцію, випускається у вигляді порошку. При поєднанні з водою через 5-7 хв. починається процес затвердіння гіпсу, який закінчується через 10-15 хв. Повну міцність гіпс набуває після висихання всієї пов’язки. </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893</TotalTime>
  <Words>5719</Words>
  <Application>Microsoft Office PowerPoint</Application>
  <PresentationFormat>Экран (4:3)</PresentationFormat>
  <Paragraphs>326</Paragraphs>
  <Slides>69</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4</vt:i4>
      </vt:variant>
      <vt:variant>
        <vt:lpstr>Заголовки слайдов</vt:lpstr>
      </vt:variant>
      <vt:variant>
        <vt:i4>69</vt:i4>
      </vt:variant>
    </vt:vector>
  </HeadingPairs>
  <TitlesOfParts>
    <vt:vector size="80" baseType="lpstr">
      <vt:lpstr>Microsoft YaHei</vt:lpstr>
      <vt:lpstr>Arial</vt:lpstr>
      <vt:lpstr>Calibri</vt:lpstr>
      <vt:lpstr>DejaVu Sans</vt:lpstr>
      <vt:lpstr>StarSymbol</vt:lpstr>
      <vt:lpstr>Symbol</vt:lpstr>
      <vt:lpstr>Wingdings</vt:lpstr>
      <vt:lpstr>Office Theme</vt:lpstr>
      <vt:lpstr>Office Theme</vt:lpstr>
      <vt:lpstr>Office Theme</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ОСНОВИ МЕДИЧНИХ ЗНАНЬ</dc:title>
  <dc:subject/>
  <dc:creator>hp</dc:creator>
  <dc:description/>
  <cp:lastModifiedBy>User</cp:lastModifiedBy>
  <cp:revision>136</cp:revision>
  <dcterms:created xsi:type="dcterms:W3CDTF">2019-04-01T20:52:18Z</dcterms:created>
  <dcterms:modified xsi:type="dcterms:W3CDTF">2026-03-14T11:21:02Z</dcterms:modified>
  <dc:language>ru-RU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Экран (4:3)</vt:lpwstr>
  </property>
  <property fmtid="{D5CDD505-2E9C-101B-9397-08002B2CF9AE}" pid="9" name="ScaleCrop">
    <vt:bool>false</vt:bool>
  </property>
  <property fmtid="{D5CDD505-2E9C-101B-9397-08002B2CF9AE}" pid="10" name="ShareDoc">
    <vt:bool>false</vt:bool>
  </property>
  <property fmtid="{D5CDD505-2E9C-101B-9397-08002B2CF9AE}" pid="11" name="Slides">
    <vt:i4>69</vt:i4>
  </property>
</Properties>
</file>