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13AED-BC24-4D06-9723-2F4E756F1534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99E5EF9-B1A5-4B54-9A19-9D568956AE1D}">
      <dgm:prSet phldrT="[Текст]" custT="1"/>
      <dgm:spPr/>
      <dgm:t>
        <a:bodyPr/>
        <a:lstStyle/>
        <a:p>
          <a:r>
            <a:rPr lang="ru-RU" sz="1600" dirty="0" smtClean="0"/>
            <a:t>1. </a:t>
          </a:r>
          <a:r>
            <a:rPr lang="ru-RU" sz="1600" dirty="0" err="1" smtClean="0"/>
            <a:t>Сторони</a:t>
          </a:r>
          <a:r>
            <a:rPr lang="ru-RU" sz="1600" dirty="0" smtClean="0"/>
            <a:t> угоди: два </a:t>
          </a:r>
          <a:r>
            <a:rPr lang="ru-RU" sz="1600" dirty="0" err="1" smtClean="0"/>
            <a:t>конкретні</a:t>
          </a:r>
          <a:r>
            <a:rPr lang="ru-RU" sz="1600" dirty="0" smtClean="0"/>
            <a:t> </a:t>
          </a:r>
          <a:r>
            <a:rPr lang="ru-RU" sz="1600" dirty="0" err="1" smtClean="0"/>
            <a:t>контрагенти</a:t>
          </a:r>
          <a:r>
            <a:rPr lang="ru-RU" sz="1600" dirty="0" smtClean="0"/>
            <a:t>. </a:t>
          </a:r>
          <a:endParaRPr lang="ru-RU" sz="1600" dirty="0"/>
        </a:p>
      </dgm:t>
    </dgm:pt>
    <dgm:pt modelId="{96821012-1E15-47EE-B13B-69000F75BA09}" type="parTrans" cxnId="{D59458CD-4EC4-40AF-9E8D-64EDC547EEC9}">
      <dgm:prSet/>
      <dgm:spPr/>
      <dgm:t>
        <a:bodyPr/>
        <a:lstStyle/>
        <a:p>
          <a:endParaRPr lang="ru-RU"/>
        </a:p>
      </dgm:t>
    </dgm:pt>
    <dgm:pt modelId="{1BE57424-EDF3-46E5-8338-071067828702}" type="sibTrans" cxnId="{D59458CD-4EC4-40AF-9E8D-64EDC547EEC9}">
      <dgm:prSet/>
      <dgm:spPr/>
      <dgm:t>
        <a:bodyPr/>
        <a:lstStyle/>
        <a:p>
          <a:endParaRPr lang="ru-RU"/>
        </a:p>
      </dgm:t>
    </dgm:pt>
    <dgm:pt modelId="{EDCAD726-4B1A-474F-82B3-5813B41B2D35}">
      <dgm:prSet custT="1"/>
      <dgm:spPr/>
      <dgm:t>
        <a:bodyPr/>
        <a:lstStyle/>
        <a:p>
          <a:r>
            <a:rPr lang="ru-RU" sz="1600" dirty="0" smtClean="0"/>
            <a:t>2. Права і </a:t>
          </a:r>
          <a:r>
            <a:rPr lang="ru-RU" sz="1600" dirty="0" err="1" smtClean="0"/>
            <a:t>зобов’язання</a:t>
          </a:r>
          <a:r>
            <a:rPr lang="ru-RU" sz="1600" dirty="0" smtClean="0"/>
            <a:t>: </a:t>
          </a:r>
          <a:r>
            <a:rPr lang="ru-RU" sz="1600" dirty="0" err="1" smtClean="0"/>
            <a:t>перевідступлення</a:t>
          </a:r>
          <a:r>
            <a:rPr lang="ru-RU" sz="1600" dirty="0" smtClean="0"/>
            <a:t> </a:t>
          </a:r>
          <a:r>
            <a:rPr lang="ru-RU" sz="1600" dirty="0" err="1" smtClean="0"/>
            <a:t>неможливе</a:t>
          </a:r>
          <a:r>
            <a:rPr lang="ru-RU" sz="1600" dirty="0" smtClean="0"/>
            <a:t>. </a:t>
          </a:r>
          <a:endParaRPr lang="ru-RU" sz="1600" dirty="0"/>
        </a:p>
      </dgm:t>
    </dgm:pt>
    <dgm:pt modelId="{626BD50E-D5D1-4704-A11D-05DE9CB79665}" type="parTrans" cxnId="{BA023FF1-9985-4923-9E6F-C7D8546EE755}">
      <dgm:prSet/>
      <dgm:spPr/>
      <dgm:t>
        <a:bodyPr/>
        <a:lstStyle/>
        <a:p>
          <a:endParaRPr lang="ru-RU"/>
        </a:p>
      </dgm:t>
    </dgm:pt>
    <dgm:pt modelId="{0DE6724C-F6D2-49E5-B9C2-5CC0940368A8}" type="sibTrans" cxnId="{BA023FF1-9985-4923-9E6F-C7D8546EE755}">
      <dgm:prSet/>
      <dgm:spPr/>
      <dgm:t>
        <a:bodyPr/>
        <a:lstStyle/>
        <a:p>
          <a:endParaRPr lang="ru-RU"/>
        </a:p>
      </dgm:t>
    </dgm:pt>
    <dgm:pt modelId="{62F2EA06-B65C-4DB1-A3E5-407BC0027AD3}">
      <dgm:prSet custT="1"/>
      <dgm:spPr/>
      <dgm:t>
        <a:bodyPr/>
        <a:lstStyle/>
        <a:p>
          <a:r>
            <a:rPr lang="ru-RU" sz="1600" dirty="0" smtClean="0"/>
            <a:t>3. </a:t>
          </a:r>
          <a:r>
            <a:rPr lang="ru-RU" sz="1600" dirty="0" err="1" smtClean="0"/>
            <a:t>Емітент</a:t>
          </a:r>
          <a:r>
            <a:rPr lang="ru-RU" sz="1600" dirty="0" smtClean="0"/>
            <a:t> і гарант: </a:t>
          </a:r>
          <a:r>
            <a:rPr lang="ru-RU" sz="1600" dirty="0" err="1" smtClean="0"/>
            <a:t>відсутні</a:t>
          </a:r>
          <a:r>
            <a:rPr lang="ru-RU" sz="1600" dirty="0" smtClean="0"/>
            <a:t>. </a:t>
          </a:r>
          <a:endParaRPr lang="ru-RU" sz="1600" dirty="0"/>
        </a:p>
      </dgm:t>
    </dgm:pt>
    <dgm:pt modelId="{5A5237A3-FB7C-4E1E-BE9B-0AC17EFCCAE4}" type="parTrans" cxnId="{E80C3FA6-3A8F-4384-9CF6-EA54EB03B6B8}">
      <dgm:prSet/>
      <dgm:spPr/>
      <dgm:t>
        <a:bodyPr/>
        <a:lstStyle/>
        <a:p>
          <a:endParaRPr lang="ru-RU"/>
        </a:p>
      </dgm:t>
    </dgm:pt>
    <dgm:pt modelId="{BE073819-F91D-4924-8227-0D68A150D747}" type="sibTrans" cxnId="{E80C3FA6-3A8F-4384-9CF6-EA54EB03B6B8}">
      <dgm:prSet/>
      <dgm:spPr/>
      <dgm:t>
        <a:bodyPr/>
        <a:lstStyle/>
        <a:p>
          <a:endParaRPr lang="ru-RU"/>
        </a:p>
      </dgm:t>
    </dgm:pt>
    <dgm:pt modelId="{20C25887-7907-4475-9D7D-2CD084000399}">
      <dgm:prSet custT="1"/>
      <dgm:spPr/>
      <dgm:t>
        <a:bodyPr/>
        <a:lstStyle/>
        <a:p>
          <a:r>
            <a:rPr lang="ru-RU" sz="1600" dirty="0" smtClean="0"/>
            <a:t>4. </a:t>
          </a:r>
          <a:r>
            <a:rPr lang="ru-RU" sz="1600" dirty="0" err="1" smtClean="0"/>
            <a:t>Реквізити</a:t>
          </a:r>
          <a:r>
            <a:rPr lang="ru-RU" sz="1600" dirty="0" smtClean="0"/>
            <a:t>, час поставки: </a:t>
          </a:r>
          <a:r>
            <a:rPr lang="ru-RU" sz="1600" dirty="0" err="1" smtClean="0"/>
            <a:t>визначаються</a:t>
          </a:r>
          <a:r>
            <a:rPr lang="ru-RU" sz="1600" dirty="0" smtClean="0"/>
            <a:t> сторонами угоди. </a:t>
          </a:r>
          <a:endParaRPr lang="ru-RU" sz="1600" dirty="0"/>
        </a:p>
      </dgm:t>
    </dgm:pt>
    <dgm:pt modelId="{30F4B7B1-7DDC-421F-9CC4-D3B9DA99F12F}" type="parTrans" cxnId="{3D5C2E90-13C0-4EF1-A812-16CB314F751E}">
      <dgm:prSet/>
      <dgm:spPr/>
      <dgm:t>
        <a:bodyPr/>
        <a:lstStyle/>
        <a:p>
          <a:endParaRPr lang="ru-RU"/>
        </a:p>
      </dgm:t>
    </dgm:pt>
    <dgm:pt modelId="{B76D75FB-953E-4004-BD50-7DFD70ED2C82}" type="sibTrans" cxnId="{3D5C2E90-13C0-4EF1-A812-16CB314F751E}">
      <dgm:prSet/>
      <dgm:spPr/>
      <dgm:t>
        <a:bodyPr/>
        <a:lstStyle/>
        <a:p>
          <a:endParaRPr lang="ru-RU"/>
        </a:p>
      </dgm:t>
    </dgm:pt>
    <dgm:pt modelId="{D7E12FEF-6D39-4E70-ACA9-BEE4352BCB5E}">
      <dgm:prSet custT="1"/>
      <dgm:spPr/>
      <dgm:t>
        <a:bodyPr/>
        <a:lstStyle/>
        <a:p>
          <a:r>
            <a:rPr lang="ru-RU" sz="1600" dirty="0" smtClean="0"/>
            <a:t>5. </a:t>
          </a:r>
          <a:r>
            <a:rPr lang="ru-RU" sz="1600" dirty="0" err="1" smtClean="0"/>
            <a:t>Ліквідність</a:t>
          </a:r>
          <a:r>
            <a:rPr lang="ru-RU" sz="1600" dirty="0" smtClean="0"/>
            <a:t>: «плата </a:t>
          </a:r>
          <a:r>
            <a:rPr lang="ru-RU" sz="1600" dirty="0" err="1" smtClean="0"/>
            <a:t>проти</a:t>
          </a:r>
          <a:r>
            <a:rPr lang="ru-RU" sz="1600" dirty="0" smtClean="0"/>
            <a:t> поставки». </a:t>
          </a:r>
          <a:endParaRPr lang="ru-RU" sz="1600" dirty="0"/>
        </a:p>
      </dgm:t>
    </dgm:pt>
    <dgm:pt modelId="{C6A26904-35F2-4EDE-B7D3-19AAEE1D43CE}" type="parTrans" cxnId="{67145617-52CD-41DF-B336-A75B8978DE6A}">
      <dgm:prSet/>
      <dgm:spPr/>
      <dgm:t>
        <a:bodyPr/>
        <a:lstStyle/>
        <a:p>
          <a:endParaRPr lang="ru-RU"/>
        </a:p>
      </dgm:t>
    </dgm:pt>
    <dgm:pt modelId="{B6D7E94D-F4B0-4893-9C6D-29AA16C57107}" type="sibTrans" cxnId="{67145617-52CD-41DF-B336-A75B8978DE6A}">
      <dgm:prSet/>
      <dgm:spPr/>
      <dgm:t>
        <a:bodyPr/>
        <a:lstStyle/>
        <a:p>
          <a:endParaRPr lang="ru-RU"/>
        </a:p>
      </dgm:t>
    </dgm:pt>
    <dgm:pt modelId="{A6A72531-11BD-4831-AC0C-9A42572E1FB2}">
      <dgm:prSet custT="1"/>
      <dgm:spPr/>
      <dgm:t>
        <a:bodyPr/>
        <a:lstStyle/>
        <a:p>
          <a:r>
            <a:rPr lang="ru-RU" sz="1600" dirty="0" smtClean="0"/>
            <a:t>6. </a:t>
          </a:r>
          <a:r>
            <a:rPr lang="ru-RU" sz="1600" dirty="0" err="1" smtClean="0"/>
            <a:t>Спосіб</a:t>
          </a:r>
          <a:r>
            <a:rPr lang="ru-RU" sz="1600" dirty="0" smtClean="0"/>
            <a:t> </a:t>
          </a:r>
          <a:r>
            <a:rPr lang="ru-RU" sz="1600" dirty="0" err="1" smtClean="0"/>
            <a:t>торгівлі</a:t>
          </a:r>
          <a:r>
            <a:rPr lang="ru-RU" sz="1600" dirty="0" smtClean="0"/>
            <a:t>: </a:t>
          </a:r>
          <a:r>
            <a:rPr lang="ru-RU" sz="1600" dirty="0" err="1" smtClean="0"/>
            <a:t>договірна</a:t>
          </a:r>
          <a:r>
            <a:rPr lang="ru-RU" sz="1600" dirty="0" smtClean="0"/>
            <a:t> процедура. </a:t>
          </a:r>
          <a:endParaRPr lang="ru-RU" sz="1600" dirty="0"/>
        </a:p>
      </dgm:t>
    </dgm:pt>
    <dgm:pt modelId="{BBBD66D3-15E9-49A0-8375-803E87B112AC}" type="parTrans" cxnId="{454BE3BA-378C-4EBE-BB87-30FC67F3DECE}">
      <dgm:prSet/>
      <dgm:spPr/>
      <dgm:t>
        <a:bodyPr/>
        <a:lstStyle/>
        <a:p>
          <a:endParaRPr lang="ru-RU"/>
        </a:p>
      </dgm:t>
    </dgm:pt>
    <dgm:pt modelId="{D60627CA-4DB1-4304-9A1D-D92FF4DEA302}" type="sibTrans" cxnId="{454BE3BA-378C-4EBE-BB87-30FC67F3DECE}">
      <dgm:prSet/>
      <dgm:spPr/>
      <dgm:t>
        <a:bodyPr/>
        <a:lstStyle/>
        <a:p>
          <a:endParaRPr lang="ru-RU"/>
        </a:p>
      </dgm:t>
    </dgm:pt>
    <dgm:pt modelId="{805DB812-B0A1-4611-8401-E4241F13E630}" type="pres">
      <dgm:prSet presAssocID="{9CE13AED-BC24-4D06-9723-2F4E756F1534}" presName="linear" presStyleCnt="0">
        <dgm:presLayoutVars>
          <dgm:dir/>
          <dgm:animLvl val="lvl"/>
          <dgm:resizeHandles val="exact"/>
        </dgm:presLayoutVars>
      </dgm:prSet>
      <dgm:spPr/>
    </dgm:pt>
    <dgm:pt modelId="{E8744612-7BA5-4B59-BCAA-92502E56E8EC}" type="pres">
      <dgm:prSet presAssocID="{C99E5EF9-B1A5-4B54-9A19-9D568956AE1D}" presName="parentLin" presStyleCnt="0"/>
      <dgm:spPr/>
    </dgm:pt>
    <dgm:pt modelId="{0DD8DC4B-8CA1-4B3D-899B-EB430CA107D1}" type="pres">
      <dgm:prSet presAssocID="{C99E5EF9-B1A5-4B54-9A19-9D568956AE1D}" presName="parentLeftMargin" presStyleLbl="node1" presStyleIdx="0" presStyleCnt="6"/>
      <dgm:spPr/>
    </dgm:pt>
    <dgm:pt modelId="{7685FD9F-3DC7-4280-9929-730800C07DF3}" type="pres">
      <dgm:prSet presAssocID="{C99E5EF9-B1A5-4B54-9A19-9D568956AE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5915A-6EB1-428C-A2C8-E154D82EF64F}" type="pres">
      <dgm:prSet presAssocID="{C99E5EF9-B1A5-4B54-9A19-9D568956AE1D}" presName="negativeSpace" presStyleCnt="0"/>
      <dgm:spPr/>
    </dgm:pt>
    <dgm:pt modelId="{6E2D9BC0-4B11-4A73-A500-D34ABD2D1441}" type="pres">
      <dgm:prSet presAssocID="{C99E5EF9-B1A5-4B54-9A19-9D568956AE1D}" presName="childText" presStyleLbl="conFgAcc1" presStyleIdx="0" presStyleCnt="6">
        <dgm:presLayoutVars>
          <dgm:bulletEnabled val="1"/>
        </dgm:presLayoutVars>
      </dgm:prSet>
      <dgm:spPr/>
    </dgm:pt>
    <dgm:pt modelId="{B0ED3A5F-4003-410B-9A88-A6419D332D10}" type="pres">
      <dgm:prSet presAssocID="{1BE57424-EDF3-46E5-8338-071067828702}" presName="spaceBetweenRectangles" presStyleCnt="0"/>
      <dgm:spPr/>
    </dgm:pt>
    <dgm:pt modelId="{449A925B-9906-4E88-B091-EC7441EDC2B4}" type="pres">
      <dgm:prSet presAssocID="{EDCAD726-4B1A-474F-82B3-5813B41B2D35}" presName="parentLin" presStyleCnt="0"/>
      <dgm:spPr/>
    </dgm:pt>
    <dgm:pt modelId="{3D915C53-41AD-40E7-AC29-1074E551F4EF}" type="pres">
      <dgm:prSet presAssocID="{EDCAD726-4B1A-474F-82B3-5813B41B2D35}" presName="parentLeftMargin" presStyleLbl="node1" presStyleIdx="0" presStyleCnt="6"/>
      <dgm:spPr/>
    </dgm:pt>
    <dgm:pt modelId="{DC45EAC1-B55C-4FBF-8805-29D855BAB97F}" type="pres">
      <dgm:prSet presAssocID="{EDCAD726-4B1A-474F-82B3-5813B41B2D3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3199C7F-1F62-41F1-8BDE-9F345BFD4582}" type="pres">
      <dgm:prSet presAssocID="{EDCAD726-4B1A-474F-82B3-5813B41B2D35}" presName="negativeSpace" presStyleCnt="0"/>
      <dgm:spPr/>
    </dgm:pt>
    <dgm:pt modelId="{65F046C5-2B27-43A2-9484-01586F347F24}" type="pres">
      <dgm:prSet presAssocID="{EDCAD726-4B1A-474F-82B3-5813B41B2D35}" presName="childText" presStyleLbl="conFgAcc1" presStyleIdx="1" presStyleCnt="6">
        <dgm:presLayoutVars>
          <dgm:bulletEnabled val="1"/>
        </dgm:presLayoutVars>
      </dgm:prSet>
      <dgm:spPr/>
    </dgm:pt>
    <dgm:pt modelId="{4A425E70-F357-4EA3-87D1-C09FB8CD9433}" type="pres">
      <dgm:prSet presAssocID="{0DE6724C-F6D2-49E5-B9C2-5CC0940368A8}" presName="spaceBetweenRectangles" presStyleCnt="0"/>
      <dgm:spPr/>
    </dgm:pt>
    <dgm:pt modelId="{45D3EF0D-2A09-4538-B8D2-D98A9AA216BD}" type="pres">
      <dgm:prSet presAssocID="{62F2EA06-B65C-4DB1-A3E5-407BC0027AD3}" presName="parentLin" presStyleCnt="0"/>
      <dgm:spPr/>
    </dgm:pt>
    <dgm:pt modelId="{8B9AF8B1-AC11-459B-AE8C-6A226D1F3625}" type="pres">
      <dgm:prSet presAssocID="{62F2EA06-B65C-4DB1-A3E5-407BC0027AD3}" presName="parentLeftMargin" presStyleLbl="node1" presStyleIdx="1" presStyleCnt="6"/>
      <dgm:spPr/>
    </dgm:pt>
    <dgm:pt modelId="{57E86FCC-3057-427E-AB7D-906C4FB69041}" type="pres">
      <dgm:prSet presAssocID="{62F2EA06-B65C-4DB1-A3E5-407BC0027AD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A71FC08-FEDC-426F-8D0E-5E9D5DDAA416}" type="pres">
      <dgm:prSet presAssocID="{62F2EA06-B65C-4DB1-A3E5-407BC0027AD3}" presName="negativeSpace" presStyleCnt="0"/>
      <dgm:spPr/>
    </dgm:pt>
    <dgm:pt modelId="{1D24B139-41ED-484A-964A-DF3C492E35D0}" type="pres">
      <dgm:prSet presAssocID="{62F2EA06-B65C-4DB1-A3E5-407BC0027AD3}" presName="childText" presStyleLbl="conFgAcc1" presStyleIdx="2" presStyleCnt="6">
        <dgm:presLayoutVars>
          <dgm:bulletEnabled val="1"/>
        </dgm:presLayoutVars>
      </dgm:prSet>
      <dgm:spPr/>
    </dgm:pt>
    <dgm:pt modelId="{386A62DB-A351-48B4-B038-580D25BF5C89}" type="pres">
      <dgm:prSet presAssocID="{BE073819-F91D-4924-8227-0D68A150D747}" presName="spaceBetweenRectangles" presStyleCnt="0"/>
      <dgm:spPr/>
    </dgm:pt>
    <dgm:pt modelId="{6BD53D9D-AEE4-40F4-A1BE-9E7F1AF52012}" type="pres">
      <dgm:prSet presAssocID="{20C25887-7907-4475-9D7D-2CD084000399}" presName="parentLin" presStyleCnt="0"/>
      <dgm:spPr/>
    </dgm:pt>
    <dgm:pt modelId="{F5F27781-5114-4F38-8592-0297DC23E957}" type="pres">
      <dgm:prSet presAssocID="{20C25887-7907-4475-9D7D-2CD084000399}" presName="parentLeftMargin" presStyleLbl="node1" presStyleIdx="2" presStyleCnt="6"/>
      <dgm:spPr/>
    </dgm:pt>
    <dgm:pt modelId="{0761F3F0-156A-49A2-A3C9-CE1427928808}" type="pres">
      <dgm:prSet presAssocID="{20C25887-7907-4475-9D7D-2CD08400039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7BE6790-4CC2-4347-A1E1-07DA80677618}" type="pres">
      <dgm:prSet presAssocID="{20C25887-7907-4475-9D7D-2CD084000399}" presName="negativeSpace" presStyleCnt="0"/>
      <dgm:spPr/>
    </dgm:pt>
    <dgm:pt modelId="{6CBB8459-079B-46E9-915D-A88B4E686A2C}" type="pres">
      <dgm:prSet presAssocID="{20C25887-7907-4475-9D7D-2CD084000399}" presName="childText" presStyleLbl="conFgAcc1" presStyleIdx="3" presStyleCnt="6">
        <dgm:presLayoutVars>
          <dgm:bulletEnabled val="1"/>
        </dgm:presLayoutVars>
      </dgm:prSet>
      <dgm:spPr/>
    </dgm:pt>
    <dgm:pt modelId="{0B8A466B-B568-4A81-A030-F8598AA3F60D}" type="pres">
      <dgm:prSet presAssocID="{B76D75FB-953E-4004-BD50-7DFD70ED2C82}" presName="spaceBetweenRectangles" presStyleCnt="0"/>
      <dgm:spPr/>
    </dgm:pt>
    <dgm:pt modelId="{BEEA1B49-039D-41BB-B962-9825D97E9105}" type="pres">
      <dgm:prSet presAssocID="{D7E12FEF-6D39-4E70-ACA9-BEE4352BCB5E}" presName="parentLin" presStyleCnt="0"/>
      <dgm:spPr/>
    </dgm:pt>
    <dgm:pt modelId="{1ACC5F20-C420-4154-B670-5230449BFE1F}" type="pres">
      <dgm:prSet presAssocID="{D7E12FEF-6D39-4E70-ACA9-BEE4352BCB5E}" presName="parentLeftMargin" presStyleLbl="node1" presStyleIdx="3" presStyleCnt="6"/>
      <dgm:spPr/>
    </dgm:pt>
    <dgm:pt modelId="{A7518A78-776F-4654-B61A-8DB94E0A0755}" type="pres">
      <dgm:prSet presAssocID="{D7E12FEF-6D39-4E70-ACA9-BEE4352BCB5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BEC26F9-236E-46AB-91E0-58AF561D3A37}" type="pres">
      <dgm:prSet presAssocID="{D7E12FEF-6D39-4E70-ACA9-BEE4352BCB5E}" presName="negativeSpace" presStyleCnt="0"/>
      <dgm:spPr/>
    </dgm:pt>
    <dgm:pt modelId="{CDFF9AFD-65CE-404C-9D4F-AFDB1C65B1ED}" type="pres">
      <dgm:prSet presAssocID="{D7E12FEF-6D39-4E70-ACA9-BEE4352BCB5E}" presName="childText" presStyleLbl="conFgAcc1" presStyleIdx="4" presStyleCnt="6">
        <dgm:presLayoutVars>
          <dgm:bulletEnabled val="1"/>
        </dgm:presLayoutVars>
      </dgm:prSet>
      <dgm:spPr/>
    </dgm:pt>
    <dgm:pt modelId="{4A1D4A88-4DB5-450D-A94C-A07705D1C20B}" type="pres">
      <dgm:prSet presAssocID="{B6D7E94D-F4B0-4893-9C6D-29AA16C57107}" presName="spaceBetweenRectangles" presStyleCnt="0"/>
      <dgm:spPr/>
    </dgm:pt>
    <dgm:pt modelId="{1AE18159-96B5-493C-BC4E-3D028E03537F}" type="pres">
      <dgm:prSet presAssocID="{A6A72531-11BD-4831-AC0C-9A42572E1FB2}" presName="parentLin" presStyleCnt="0"/>
      <dgm:spPr/>
    </dgm:pt>
    <dgm:pt modelId="{0E5BA9A6-4B54-4D32-81EA-3FFF0B78D1DB}" type="pres">
      <dgm:prSet presAssocID="{A6A72531-11BD-4831-AC0C-9A42572E1FB2}" presName="parentLeftMargin" presStyleLbl="node1" presStyleIdx="4" presStyleCnt="6"/>
      <dgm:spPr/>
    </dgm:pt>
    <dgm:pt modelId="{4768915B-B69A-41B2-A63E-70E24E21DDB7}" type="pres">
      <dgm:prSet presAssocID="{A6A72531-11BD-4831-AC0C-9A42572E1FB2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FC512467-D6DC-423D-84DF-684575D4394A}" type="pres">
      <dgm:prSet presAssocID="{A6A72531-11BD-4831-AC0C-9A42572E1FB2}" presName="negativeSpace" presStyleCnt="0"/>
      <dgm:spPr/>
    </dgm:pt>
    <dgm:pt modelId="{77212002-223A-4A53-9411-F359E9D2EDAB}" type="pres">
      <dgm:prSet presAssocID="{A6A72531-11BD-4831-AC0C-9A42572E1FB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7145617-52CD-41DF-B336-A75B8978DE6A}" srcId="{9CE13AED-BC24-4D06-9723-2F4E756F1534}" destId="{D7E12FEF-6D39-4E70-ACA9-BEE4352BCB5E}" srcOrd="4" destOrd="0" parTransId="{C6A26904-35F2-4EDE-B7D3-19AAEE1D43CE}" sibTransId="{B6D7E94D-F4B0-4893-9C6D-29AA16C57107}"/>
    <dgm:cxn modelId="{8EF8F6AE-E84C-42C6-BD70-D0CD627B4478}" type="presOf" srcId="{A6A72531-11BD-4831-AC0C-9A42572E1FB2}" destId="{4768915B-B69A-41B2-A63E-70E24E21DDB7}" srcOrd="1" destOrd="0" presId="urn:microsoft.com/office/officeart/2005/8/layout/list1"/>
    <dgm:cxn modelId="{5B1592ED-DA72-462B-8E8B-1112B4D22411}" type="presOf" srcId="{62F2EA06-B65C-4DB1-A3E5-407BC0027AD3}" destId="{8B9AF8B1-AC11-459B-AE8C-6A226D1F3625}" srcOrd="0" destOrd="0" presId="urn:microsoft.com/office/officeart/2005/8/layout/list1"/>
    <dgm:cxn modelId="{3D5C2E90-13C0-4EF1-A812-16CB314F751E}" srcId="{9CE13AED-BC24-4D06-9723-2F4E756F1534}" destId="{20C25887-7907-4475-9D7D-2CD084000399}" srcOrd="3" destOrd="0" parTransId="{30F4B7B1-7DDC-421F-9CC4-D3B9DA99F12F}" sibTransId="{B76D75FB-953E-4004-BD50-7DFD70ED2C82}"/>
    <dgm:cxn modelId="{FD088D02-BB41-4FA4-8856-72F1B681CE83}" type="presOf" srcId="{EDCAD726-4B1A-474F-82B3-5813B41B2D35}" destId="{DC45EAC1-B55C-4FBF-8805-29D855BAB97F}" srcOrd="1" destOrd="0" presId="urn:microsoft.com/office/officeart/2005/8/layout/list1"/>
    <dgm:cxn modelId="{70E77430-39D3-42F3-AF5D-4D8892D0B15C}" type="presOf" srcId="{20C25887-7907-4475-9D7D-2CD084000399}" destId="{F5F27781-5114-4F38-8592-0297DC23E957}" srcOrd="0" destOrd="0" presId="urn:microsoft.com/office/officeart/2005/8/layout/list1"/>
    <dgm:cxn modelId="{8192B875-9140-43E8-A545-5E3AD8A935BD}" type="presOf" srcId="{9CE13AED-BC24-4D06-9723-2F4E756F1534}" destId="{805DB812-B0A1-4611-8401-E4241F13E630}" srcOrd="0" destOrd="0" presId="urn:microsoft.com/office/officeart/2005/8/layout/list1"/>
    <dgm:cxn modelId="{BA023FF1-9985-4923-9E6F-C7D8546EE755}" srcId="{9CE13AED-BC24-4D06-9723-2F4E756F1534}" destId="{EDCAD726-4B1A-474F-82B3-5813B41B2D35}" srcOrd="1" destOrd="0" parTransId="{626BD50E-D5D1-4704-A11D-05DE9CB79665}" sibTransId="{0DE6724C-F6D2-49E5-B9C2-5CC0940368A8}"/>
    <dgm:cxn modelId="{44F05D24-F6AB-489C-9A92-5940DD53D5FE}" type="presOf" srcId="{C99E5EF9-B1A5-4B54-9A19-9D568956AE1D}" destId="{7685FD9F-3DC7-4280-9929-730800C07DF3}" srcOrd="1" destOrd="0" presId="urn:microsoft.com/office/officeart/2005/8/layout/list1"/>
    <dgm:cxn modelId="{E80C3FA6-3A8F-4384-9CF6-EA54EB03B6B8}" srcId="{9CE13AED-BC24-4D06-9723-2F4E756F1534}" destId="{62F2EA06-B65C-4DB1-A3E5-407BC0027AD3}" srcOrd="2" destOrd="0" parTransId="{5A5237A3-FB7C-4E1E-BE9B-0AC17EFCCAE4}" sibTransId="{BE073819-F91D-4924-8227-0D68A150D747}"/>
    <dgm:cxn modelId="{CAB1F8EB-8797-4294-8EFC-46D0DF88A476}" type="presOf" srcId="{20C25887-7907-4475-9D7D-2CD084000399}" destId="{0761F3F0-156A-49A2-A3C9-CE1427928808}" srcOrd="1" destOrd="0" presId="urn:microsoft.com/office/officeart/2005/8/layout/list1"/>
    <dgm:cxn modelId="{454BE3BA-378C-4EBE-BB87-30FC67F3DECE}" srcId="{9CE13AED-BC24-4D06-9723-2F4E756F1534}" destId="{A6A72531-11BD-4831-AC0C-9A42572E1FB2}" srcOrd="5" destOrd="0" parTransId="{BBBD66D3-15E9-49A0-8375-803E87B112AC}" sibTransId="{D60627CA-4DB1-4304-9A1D-D92FF4DEA302}"/>
    <dgm:cxn modelId="{421BA9E0-9D40-4580-8EDE-23AD03C7C399}" type="presOf" srcId="{62F2EA06-B65C-4DB1-A3E5-407BC0027AD3}" destId="{57E86FCC-3057-427E-AB7D-906C4FB69041}" srcOrd="1" destOrd="0" presId="urn:microsoft.com/office/officeart/2005/8/layout/list1"/>
    <dgm:cxn modelId="{42012C68-D6F0-4970-9A00-6D577D385498}" type="presOf" srcId="{C99E5EF9-B1A5-4B54-9A19-9D568956AE1D}" destId="{0DD8DC4B-8CA1-4B3D-899B-EB430CA107D1}" srcOrd="0" destOrd="0" presId="urn:microsoft.com/office/officeart/2005/8/layout/list1"/>
    <dgm:cxn modelId="{286509C3-117B-4754-9F99-2A894E166816}" type="presOf" srcId="{D7E12FEF-6D39-4E70-ACA9-BEE4352BCB5E}" destId="{A7518A78-776F-4654-B61A-8DB94E0A0755}" srcOrd="1" destOrd="0" presId="urn:microsoft.com/office/officeart/2005/8/layout/list1"/>
    <dgm:cxn modelId="{FFE2BF18-96CF-4316-81F1-F4DDABE1D803}" type="presOf" srcId="{A6A72531-11BD-4831-AC0C-9A42572E1FB2}" destId="{0E5BA9A6-4B54-4D32-81EA-3FFF0B78D1DB}" srcOrd="0" destOrd="0" presId="urn:microsoft.com/office/officeart/2005/8/layout/list1"/>
    <dgm:cxn modelId="{5117D3AD-BC1E-438D-804F-213151DB86D4}" type="presOf" srcId="{D7E12FEF-6D39-4E70-ACA9-BEE4352BCB5E}" destId="{1ACC5F20-C420-4154-B670-5230449BFE1F}" srcOrd="0" destOrd="0" presId="urn:microsoft.com/office/officeart/2005/8/layout/list1"/>
    <dgm:cxn modelId="{D33D1F93-54E0-4E10-9670-3A835B4D5DEF}" type="presOf" srcId="{EDCAD726-4B1A-474F-82B3-5813B41B2D35}" destId="{3D915C53-41AD-40E7-AC29-1074E551F4EF}" srcOrd="0" destOrd="0" presId="urn:microsoft.com/office/officeart/2005/8/layout/list1"/>
    <dgm:cxn modelId="{D59458CD-4EC4-40AF-9E8D-64EDC547EEC9}" srcId="{9CE13AED-BC24-4D06-9723-2F4E756F1534}" destId="{C99E5EF9-B1A5-4B54-9A19-9D568956AE1D}" srcOrd="0" destOrd="0" parTransId="{96821012-1E15-47EE-B13B-69000F75BA09}" sibTransId="{1BE57424-EDF3-46E5-8338-071067828702}"/>
    <dgm:cxn modelId="{4BA98D39-E3E6-49AF-B19E-23305510DD4A}" type="presParOf" srcId="{805DB812-B0A1-4611-8401-E4241F13E630}" destId="{E8744612-7BA5-4B59-BCAA-92502E56E8EC}" srcOrd="0" destOrd="0" presId="urn:microsoft.com/office/officeart/2005/8/layout/list1"/>
    <dgm:cxn modelId="{78FA5BBD-E2AF-4377-8CF3-670633D80C13}" type="presParOf" srcId="{E8744612-7BA5-4B59-BCAA-92502E56E8EC}" destId="{0DD8DC4B-8CA1-4B3D-899B-EB430CA107D1}" srcOrd="0" destOrd="0" presId="urn:microsoft.com/office/officeart/2005/8/layout/list1"/>
    <dgm:cxn modelId="{45622761-0A63-415D-8049-AF89B1AA5E67}" type="presParOf" srcId="{E8744612-7BA5-4B59-BCAA-92502E56E8EC}" destId="{7685FD9F-3DC7-4280-9929-730800C07DF3}" srcOrd="1" destOrd="0" presId="urn:microsoft.com/office/officeart/2005/8/layout/list1"/>
    <dgm:cxn modelId="{D74652F8-E20F-4DDD-8271-09E569EDE71F}" type="presParOf" srcId="{805DB812-B0A1-4611-8401-E4241F13E630}" destId="{2085915A-6EB1-428C-A2C8-E154D82EF64F}" srcOrd="1" destOrd="0" presId="urn:microsoft.com/office/officeart/2005/8/layout/list1"/>
    <dgm:cxn modelId="{8C57B9CA-0BDB-4E85-89AA-CE4A8ED06F11}" type="presParOf" srcId="{805DB812-B0A1-4611-8401-E4241F13E630}" destId="{6E2D9BC0-4B11-4A73-A500-D34ABD2D1441}" srcOrd="2" destOrd="0" presId="urn:microsoft.com/office/officeart/2005/8/layout/list1"/>
    <dgm:cxn modelId="{7A877D33-2B5F-4B56-BD78-F3A38F191BD9}" type="presParOf" srcId="{805DB812-B0A1-4611-8401-E4241F13E630}" destId="{B0ED3A5F-4003-410B-9A88-A6419D332D10}" srcOrd="3" destOrd="0" presId="urn:microsoft.com/office/officeart/2005/8/layout/list1"/>
    <dgm:cxn modelId="{A9DD92B5-3A35-45A3-A896-AB317F6E6C5A}" type="presParOf" srcId="{805DB812-B0A1-4611-8401-E4241F13E630}" destId="{449A925B-9906-4E88-B091-EC7441EDC2B4}" srcOrd="4" destOrd="0" presId="urn:microsoft.com/office/officeart/2005/8/layout/list1"/>
    <dgm:cxn modelId="{9054A39A-BAF1-4A6F-9191-978456C71987}" type="presParOf" srcId="{449A925B-9906-4E88-B091-EC7441EDC2B4}" destId="{3D915C53-41AD-40E7-AC29-1074E551F4EF}" srcOrd="0" destOrd="0" presId="urn:microsoft.com/office/officeart/2005/8/layout/list1"/>
    <dgm:cxn modelId="{8BE183F3-81E7-4E32-9C63-974713D3E90B}" type="presParOf" srcId="{449A925B-9906-4E88-B091-EC7441EDC2B4}" destId="{DC45EAC1-B55C-4FBF-8805-29D855BAB97F}" srcOrd="1" destOrd="0" presId="urn:microsoft.com/office/officeart/2005/8/layout/list1"/>
    <dgm:cxn modelId="{24451576-F76C-477F-BB58-3B6CBC1E72A3}" type="presParOf" srcId="{805DB812-B0A1-4611-8401-E4241F13E630}" destId="{B3199C7F-1F62-41F1-8BDE-9F345BFD4582}" srcOrd="5" destOrd="0" presId="urn:microsoft.com/office/officeart/2005/8/layout/list1"/>
    <dgm:cxn modelId="{A8AE98CD-F7D2-4D38-BC3F-74BD0352F9C8}" type="presParOf" srcId="{805DB812-B0A1-4611-8401-E4241F13E630}" destId="{65F046C5-2B27-43A2-9484-01586F347F24}" srcOrd="6" destOrd="0" presId="urn:microsoft.com/office/officeart/2005/8/layout/list1"/>
    <dgm:cxn modelId="{327816A5-997F-49F3-827F-D6AECB1DB084}" type="presParOf" srcId="{805DB812-B0A1-4611-8401-E4241F13E630}" destId="{4A425E70-F357-4EA3-87D1-C09FB8CD9433}" srcOrd="7" destOrd="0" presId="urn:microsoft.com/office/officeart/2005/8/layout/list1"/>
    <dgm:cxn modelId="{F9C23D10-E804-45A9-A376-CDD2E619864F}" type="presParOf" srcId="{805DB812-B0A1-4611-8401-E4241F13E630}" destId="{45D3EF0D-2A09-4538-B8D2-D98A9AA216BD}" srcOrd="8" destOrd="0" presId="urn:microsoft.com/office/officeart/2005/8/layout/list1"/>
    <dgm:cxn modelId="{E50B897B-8A8F-4C0B-AC5C-E925D9874AF6}" type="presParOf" srcId="{45D3EF0D-2A09-4538-B8D2-D98A9AA216BD}" destId="{8B9AF8B1-AC11-459B-AE8C-6A226D1F3625}" srcOrd="0" destOrd="0" presId="urn:microsoft.com/office/officeart/2005/8/layout/list1"/>
    <dgm:cxn modelId="{92E974FE-8317-4E52-BEB4-602240687B4F}" type="presParOf" srcId="{45D3EF0D-2A09-4538-B8D2-D98A9AA216BD}" destId="{57E86FCC-3057-427E-AB7D-906C4FB69041}" srcOrd="1" destOrd="0" presId="urn:microsoft.com/office/officeart/2005/8/layout/list1"/>
    <dgm:cxn modelId="{1F7CDEA0-A9A8-42A0-943A-9EFAD8F9A362}" type="presParOf" srcId="{805DB812-B0A1-4611-8401-E4241F13E630}" destId="{7A71FC08-FEDC-426F-8D0E-5E9D5DDAA416}" srcOrd="9" destOrd="0" presId="urn:microsoft.com/office/officeart/2005/8/layout/list1"/>
    <dgm:cxn modelId="{D54D600B-6EA2-4ED7-B753-A5FD1D3C51DD}" type="presParOf" srcId="{805DB812-B0A1-4611-8401-E4241F13E630}" destId="{1D24B139-41ED-484A-964A-DF3C492E35D0}" srcOrd="10" destOrd="0" presId="urn:microsoft.com/office/officeart/2005/8/layout/list1"/>
    <dgm:cxn modelId="{22C242ED-DFE6-481D-AB52-64EC1A56C5DF}" type="presParOf" srcId="{805DB812-B0A1-4611-8401-E4241F13E630}" destId="{386A62DB-A351-48B4-B038-580D25BF5C89}" srcOrd="11" destOrd="0" presId="urn:microsoft.com/office/officeart/2005/8/layout/list1"/>
    <dgm:cxn modelId="{8F58353D-8C3D-4505-A3D6-114D97C53FC7}" type="presParOf" srcId="{805DB812-B0A1-4611-8401-E4241F13E630}" destId="{6BD53D9D-AEE4-40F4-A1BE-9E7F1AF52012}" srcOrd="12" destOrd="0" presId="urn:microsoft.com/office/officeart/2005/8/layout/list1"/>
    <dgm:cxn modelId="{24BA1DFA-66A5-4F15-AA21-007C14590131}" type="presParOf" srcId="{6BD53D9D-AEE4-40F4-A1BE-9E7F1AF52012}" destId="{F5F27781-5114-4F38-8592-0297DC23E957}" srcOrd="0" destOrd="0" presId="urn:microsoft.com/office/officeart/2005/8/layout/list1"/>
    <dgm:cxn modelId="{9068BFE6-E79F-4BA1-9D23-798C57D900BD}" type="presParOf" srcId="{6BD53D9D-AEE4-40F4-A1BE-9E7F1AF52012}" destId="{0761F3F0-156A-49A2-A3C9-CE1427928808}" srcOrd="1" destOrd="0" presId="urn:microsoft.com/office/officeart/2005/8/layout/list1"/>
    <dgm:cxn modelId="{7BC66B41-5C08-4B68-9F75-63388E776951}" type="presParOf" srcId="{805DB812-B0A1-4611-8401-E4241F13E630}" destId="{C7BE6790-4CC2-4347-A1E1-07DA80677618}" srcOrd="13" destOrd="0" presId="urn:microsoft.com/office/officeart/2005/8/layout/list1"/>
    <dgm:cxn modelId="{C47913B6-A7ED-4494-AB96-2530A9AD8904}" type="presParOf" srcId="{805DB812-B0A1-4611-8401-E4241F13E630}" destId="{6CBB8459-079B-46E9-915D-A88B4E686A2C}" srcOrd="14" destOrd="0" presId="urn:microsoft.com/office/officeart/2005/8/layout/list1"/>
    <dgm:cxn modelId="{73A6DCAB-B31B-44E2-ACE2-58D6DF5D9AA1}" type="presParOf" srcId="{805DB812-B0A1-4611-8401-E4241F13E630}" destId="{0B8A466B-B568-4A81-A030-F8598AA3F60D}" srcOrd="15" destOrd="0" presId="urn:microsoft.com/office/officeart/2005/8/layout/list1"/>
    <dgm:cxn modelId="{505AD1D4-D61B-4648-9E81-BE693E8005DF}" type="presParOf" srcId="{805DB812-B0A1-4611-8401-E4241F13E630}" destId="{BEEA1B49-039D-41BB-B962-9825D97E9105}" srcOrd="16" destOrd="0" presId="urn:microsoft.com/office/officeart/2005/8/layout/list1"/>
    <dgm:cxn modelId="{496F8C4E-90FD-4DE2-846D-FDDDB96B19C3}" type="presParOf" srcId="{BEEA1B49-039D-41BB-B962-9825D97E9105}" destId="{1ACC5F20-C420-4154-B670-5230449BFE1F}" srcOrd="0" destOrd="0" presId="urn:microsoft.com/office/officeart/2005/8/layout/list1"/>
    <dgm:cxn modelId="{22763ABD-23DF-4168-AE09-523A1917FC55}" type="presParOf" srcId="{BEEA1B49-039D-41BB-B962-9825D97E9105}" destId="{A7518A78-776F-4654-B61A-8DB94E0A0755}" srcOrd="1" destOrd="0" presId="urn:microsoft.com/office/officeart/2005/8/layout/list1"/>
    <dgm:cxn modelId="{C9F0E5DF-B479-465E-A454-0C41FB246151}" type="presParOf" srcId="{805DB812-B0A1-4611-8401-E4241F13E630}" destId="{FBEC26F9-236E-46AB-91E0-58AF561D3A37}" srcOrd="17" destOrd="0" presId="urn:microsoft.com/office/officeart/2005/8/layout/list1"/>
    <dgm:cxn modelId="{D778B705-4BEA-4AF9-856E-90BBB33B307F}" type="presParOf" srcId="{805DB812-B0A1-4611-8401-E4241F13E630}" destId="{CDFF9AFD-65CE-404C-9D4F-AFDB1C65B1ED}" srcOrd="18" destOrd="0" presId="urn:microsoft.com/office/officeart/2005/8/layout/list1"/>
    <dgm:cxn modelId="{7D0C106F-88EE-4DAC-BB58-C51DDDF4D1E2}" type="presParOf" srcId="{805DB812-B0A1-4611-8401-E4241F13E630}" destId="{4A1D4A88-4DB5-450D-A94C-A07705D1C20B}" srcOrd="19" destOrd="0" presId="urn:microsoft.com/office/officeart/2005/8/layout/list1"/>
    <dgm:cxn modelId="{9CD46AAF-8D1B-4A5A-8119-B8FF9F5AC445}" type="presParOf" srcId="{805DB812-B0A1-4611-8401-E4241F13E630}" destId="{1AE18159-96B5-493C-BC4E-3D028E03537F}" srcOrd="20" destOrd="0" presId="urn:microsoft.com/office/officeart/2005/8/layout/list1"/>
    <dgm:cxn modelId="{0FCEDC53-07CF-47B2-8B5F-4342C2665398}" type="presParOf" srcId="{1AE18159-96B5-493C-BC4E-3D028E03537F}" destId="{0E5BA9A6-4B54-4D32-81EA-3FFF0B78D1DB}" srcOrd="0" destOrd="0" presId="urn:microsoft.com/office/officeart/2005/8/layout/list1"/>
    <dgm:cxn modelId="{7E306EFC-C75A-4C38-9452-AF96EBF12834}" type="presParOf" srcId="{1AE18159-96B5-493C-BC4E-3D028E03537F}" destId="{4768915B-B69A-41B2-A63E-70E24E21DDB7}" srcOrd="1" destOrd="0" presId="urn:microsoft.com/office/officeart/2005/8/layout/list1"/>
    <dgm:cxn modelId="{14757718-7881-4B5F-835F-9EA0B27678D7}" type="presParOf" srcId="{805DB812-B0A1-4611-8401-E4241F13E630}" destId="{FC512467-D6DC-423D-84DF-684575D4394A}" srcOrd="21" destOrd="0" presId="urn:microsoft.com/office/officeart/2005/8/layout/list1"/>
    <dgm:cxn modelId="{D3348740-6D5E-4CAD-9AF3-C81996BF1C47}" type="presParOf" srcId="{805DB812-B0A1-4611-8401-E4241F13E630}" destId="{77212002-223A-4A53-9411-F359E9D2EDA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261BEA-DB06-43D1-A07A-7575413EE8D4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4829FDA-A4CC-4ECB-9DBE-F83910DC3325}">
      <dgm:prSet phldrT="[Текст]" custT="1"/>
      <dgm:spPr/>
      <dgm:t>
        <a:bodyPr/>
        <a:lstStyle/>
        <a:p>
          <a:r>
            <a:rPr lang="ru-RU" sz="1600" dirty="0" smtClean="0"/>
            <a:t>- дата угоди – дата </a:t>
          </a:r>
          <a:r>
            <a:rPr lang="ru-RU" sz="1600" dirty="0" err="1" smtClean="0"/>
            <a:t>підписання</a:t>
          </a:r>
          <a:r>
            <a:rPr lang="ru-RU" sz="1600" dirty="0" smtClean="0"/>
            <a:t> форвардного контракту; </a:t>
          </a:r>
          <a:endParaRPr lang="ru-RU" sz="1600" dirty="0"/>
        </a:p>
      </dgm:t>
    </dgm:pt>
    <dgm:pt modelId="{635F3334-6107-4C7D-B7DC-5945190FB15B}" type="parTrans" cxnId="{C14998CB-079C-4E89-B877-45B7C6A82A7F}">
      <dgm:prSet/>
      <dgm:spPr/>
      <dgm:t>
        <a:bodyPr/>
        <a:lstStyle/>
        <a:p>
          <a:endParaRPr lang="ru-RU"/>
        </a:p>
      </dgm:t>
    </dgm:pt>
    <dgm:pt modelId="{69C9A13F-B254-4A02-B350-D4A36898BC5E}" type="sibTrans" cxnId="{C14998CB-079C-4E89-B877-45B7C6A82A7F}">
      <dgm:prSet/>
      <dgm:spPr/>
      <dgm:t>
        <a:bodyPr/>
        <a:lstStyle/>
        <a:p>
          <a:endParaRPr lang="ru-RU"/>
        </a:p>
      </dgm:t>
    </dgm:pt>
    <dgm:pt modelId="{7B9C0D9E-C55E-4A84-ACE8-C657417FFF3E}">
      <dgm:prSet custT="1"/>
      <dgm:spPr/>
      <dgm:t>
        <a:bodyPr/>
        <a:lstStyle/>
        <a:p>
          <a:r>
            <a:rPr lang="ru-RU" sz="1600" dirty="0" smtClean="0"/>
            <a:t>- дата поставки активу; </a:t>
          </a:r>
          <a:endParaRPr lang="ru-RU" sz="1600" dirty="0"/>
        </a:p>
      </dgm:t>
    </dgm:pt>
    <dgm:pt modelId="{25437EAD-8A31-4F83-B0FE-3D3A166DA938}" type="parTrans" cxnId="{6DBA0ADC-5477-40F2-B1AC-FC9130DEED14}">
      <dgm:prSet/>
      <dgm:spPr/>
      <dgm:t>
        <a:bodyPr/>
        <a:lstStyle/>
        <a:p>
          <a:endParaRPr lang="ru-RU"/>
        </a:p>
      </dgm:t>
    </dgm:pt>
    <dgm:pt modelId="{CE0CEDC0-A69F-4E87-ADFA-7ABA2AEA7D1E}" type="sibTrans" cxnId="{6DBA0ADC-5477-40F2-B1AC-FC9130DEED14}">
      <dgm:prSet/>
      <dgm:spPr/>
      <dgm:t>
        <a:bodyPr/>
        <a:lstStyle/>
        <a:p>
          <a:endParaRPr lang="ru-RU"/>
        </a:p>
      </dgm:t>
    </dgm:pt>
    <dgm:pt modelId="{C08612E2-26D6-4198-A898-55D313635DDD}">
      <dgm:prSet custT="1"/>
      <dgm:spPr/>
      <dgm:t>
        <a:bodyPr/>
        <a:lstStyle/>
        <a:p>
          <a:r>
            <a:rPr lang="ru-RU" sz="1600" dirty="0" smtClean="0"/>
            <a:t>- дата </a:t>
          </a:r>
          <a:r>
            <a:rPr lang="ru-RU" sz="1600" dirty="0" err="1" smtClean="0"/>
            <a:t>погашення</a:t>
          </a:r>
          <a:r>
            <a:rPr lang="ru-RU" sz="1600" dirty="0" smtClean="0"/>
            <a:t> – дата </a:t>
          </a:r>
          <a:r>
            <a:rPr lang="ru-RU" sz="1600" dirty="0" err="1" smtClean="0"/>
            <a:t>розрахунків</a:t>
          </a:r>
          <a:r>
            <a:rPr lang="ru-RU" sz="1600" dirty="0" smtClean="0"/>
            <a:t> за </a:t>
          </a:r>
          <a:r>
            <a:rPr lang="ru-RU" sz="1600" dirty="0" err="1" smtClean="0"/>
            <a:t>поставлений</a:t>
          </a:r>
          <a:r>
            <a:rPr lang="ru-RU" sz="1600" dirty="0" smtClean="0"/>
            <a:t> актив; </a:t>
          </a:r>
          <a:endParaRPr lang="ru-RU" sz="1600" dirty="0"/>
        </a:p>
      </dgm:t>
    </dgm:pt>
    <dgm:pt modelId="{EECA78A1-5E98-4769-8AAD-41C19415B8B5}" type="parTrans" cxnId="{E4C43916-46EF-44F4-9F04-0C8515B57527}">
      <dgm:prSet/>
      <dgm:spPr/>
      <dgm:t>
        <a:bodyPr/>
        <a:lstStyle/>
        <a:p>
          <a:endParaRPr lang="ru-RU"/>
        </a:p>
      </dgm:t>
    </dgm:pt>
    <dgm:pt modelId="{4423E1CA-7BBD-40A0-A8E2-77360F0B8A43}" type="sibTrans" cxnId="{E4C43916-46EF-44F4-9F04-0C8515B57527}">
      <dgm:prSet/>
      <dgm:spPr/>
      <dgm:t>
        <a:bodyPr/>
        <a:lstStyle/>
        <a:p>
          <a:endParaRPr lang="ru-RU"/>
        </a:p>
      </dgm:t>
    </dgm:pt>
    <dgm:pt modelId="{109056BE-DC13-444B-860C-C74263B51D21}">
      <dgm:prSet custT="1"/>
      <dgm:spPr/>
      <dgm:t>
        <a:bodyPr/>
        <a:lstStyle/>
        <a:p>
          <a:r>
            <a:rPr lang="ru-RU" sz="1600" dirty="0" smtClean="0"/>
            <a:t>- дата </a:t>
          </a:r>
          <a:r>
            <a:rPr lang="ru-RU" sz="1600" dirty="0" err="1" smtClean="0"/>
            <a:t>фіксингу</a:t>
          </a:r>
          <a:r>
            <a:rPr lang="ru-RU" sz="1600" dirty="0" smtClean="0"/>
            <a:t> – дата, на яку </a:t>
          </a:r>
          <a:r>
            <a:rPr lang="ru-RU" sz="1600" dirty="0" err="1" smtClean="0"/>
            <a:t>фіксується</a:t>
          </a:r>
          <a:r>
            <a:rPr lang="ru-RU" sz="1600" dirty="0" smtClean="0"/>
            <a:t> </a:t>
          </a:r>
          <a:r>
            <a:rPr lang="ru-RU" sz="1600" dirty="0" err="1" smtClean="0"/>
            <a:t>ринкова</a:t>
          </a:r>
          <a:r>
            <a:rPr lang="ru-RU" sz="1600" dirty="0" smtClean="0"/>
            <a:t> </a:t>
          </a:r>
          <a:r>
            <a:rPr lang="ru-RU" sz="1600" dirty="0" err="1" smtClean="0"/>
            <a:t>ціна</a:t>
          </a:r>
          <a:r>
            <a:rPr lang="ru-RU" sz="1600" dirty="0" smtClean="0"/>
            <a:t> активу; </a:t>
          </a:r>
          <a:endParaRPr lang="ru-RU" sz="1600" dirty="0"/>
        </a:p>
      </dgm:t>
    </dgm:pt>
    <dgm:pt modelId="{F24610FA-0B7B-47CD-A273-E778A522C55B}" type="parTrans" cxnId="{102159CA-48F4-4D22-9C8D-C10ABB35FB2D}">
      <dgm:prSet/>
      <dgm:spPr/>
      <dgm:t>
        <a:bodyPr/>
        <a:lstStyle/>
        <a:p>
          <a:endParaRPr lang="ru-RU"/>
        </a:p>
      </dgm:t>
    </dgm:pt>
    <dgm:pt modelId="{4A7CF3DB-9C22-48CA-87AD-E059FD883208}" type="sibTrans" cxnId="{102159CA-48F4-4D22-9C8D-C10ABB35FB2D}">
      <dgm:prSet/>
      <dgm:spPr/>
      <dgm:t>
        <a:bodyPr/>
        <a:lstStyle/>
        <a:p>
          <a:endParaRPr lang="ru-RU"/>
        </a:p>
      </dgm:t>
    </dgm:pt>
    <dgm:pt modelId="{86386C12-B4A4-4E52-ADE0-0EBBFC0CDAC6}">
      <dgm:prSet custT="1"/>
      <dgm:spPr/>
      <dgm:t>
        <a:bodyPr/>
        <a:lstStyle/>
        <a:p>
          <a:r>
            <a:rPr lang="ru-RU" sz="1600" dirty="0" smtClean="0"/>
            <a:t>- </a:t>
          </a:r>
          <a:r>
            <a:rPr lang="ru-RU" sz="1600" dirty="0" err="1" smtClean="0"/>
            <a:t>форвардний</a:t>
          </a:r>
          <a:r>
            <a:rPr lang="ru-RU" sz="1600" dirty="0" smtClean="0"/>
            <a:t> </a:t>
          </a:r>
          <a:r>
            <a:rPr lang="ru-RU" sz="1600" dirty="0" err="1" smtClean="0"/>
            <a:t>період</a:t>
          </a:r>
          <a:r>
            <a:rPr lang="ru-RU" sz="1600" dirty="0" smtClean="0"/>
            <a:t> – час </a:t>
          </a:r>
          <a:r>
            <a:rPr lang="ru-RU" sz="1600" dirty="0" err="1" smtClean="0"/>
            <a:t>від</a:t>
          </a:r>
          <a:r>
            <a:rPr lang="ru-RU" sz="1600" dirty="0" smtClean="0"/>
            <a:t> </a:t>
          </a:r>
          <a:r>
            <a:rPr lang="ru-RU" sz="1600" dirty="0" err="1" smtClean="0"/>
            <a:t>дати</a:t>
          </a:r>
          <a:r>
            <a:rPr lang="ru-RU" sz="1600" dirty="0" smtClean="0"/>
            <a:t> угоди до </a:t>
          </a:r>
          <a:r>
            <a:rPr lang="ru-RU" sz="1600" dirty="0" err="1" smtClean="0"/>
            <a:t>дати</a:t>
          </a:r>
          <a:r>
            <a:rPr lang="ru-RU" sz="1600" dirty="0" smtClean="0"/>
            <a:t> поставки активу; </a:t>
          </a:r>
          <a:endParaRPr lang="ru-RU" sz="1600" dirty="0"/>
        </a:p>
      </dgm:t>
    </dgm:pt>
    <dgm:pt modelId="{E8EFCE0E-C5D7-47DE-8062-B95747D8C147}" type="parTrans" cxnId="{6C775C83-7411-4BE5-8F5F-4935A0DA5AD5}">
      <dgm:prSet/>
      <dgm:spPr/>
      <dgm:t>
        <a:bodyPr/>
        <a:lstStyle/>
        <a:p>
          <a:endParaRPr lang="ru-RU"/>
        </a:p>
      </dgm:t>
    </dgm:pt>
    <dgm:pt modelId="{45FB83A9-E4AF-4EC9-BC06-6C4AD3AF4850}" type="sibTrans" cxnId="{6C775C83-7411-4BE5-8F5F-4935A0DA5AD5}">
      <dgm:prSet/>
      <dgm:spPr/>
      <dgm:t>
        <a:bodyPr/>
        <a:lstStyle/>
        <a:p>
          <a:endParaRPr lang="ru-RU"/>
        </a:p>
      </dgm:t>
    </dgm:pt>
    <dgm:pt modelId="{11C52195-3ACA-47A0-964B-E4FFAF788BBD}">
      <dgm:prSet custT="1"/>
      <dgm:spPr/>
      <dgm:t>
        <a:bodyPr/>
        <a:lstStyle/>
        <a:p>
          <a:r>
            <a:rPr lang="ru-RU" sz="1600" dirty="0" smtClean="0"/>
            <a:t>- </a:t>
          </a:r>
          <a:r>
            <a:rPr lang="ru-RU" sz="1600" dirty="0" err="1" smtClean="0"/>
            <a:t>контрактний</a:t>
          </a:r>
          <a:r>
            <a:rPr lang="ru-RU" sz="1600" dirty="0" smtClean="0"/>
            <a:t> </a:t>
          </a:r>
          <a:r>
            <a:rPr lang="ru-RU" sz="1600" dirty="0" err="1" smtClean="0"/>
            <a:t>період</a:t>
          </a:r>
          <a:r>
            <a:rPr lang="ru-RU" sz="1600" dirty="0" smtClean="0"/>
            <a:t> – час </a:t>
          </a:r>
          <a:r>
            <a:rPr lang="ru-RU" sz="1600" dirty="0" err="1" smtClean="0"/>
            <a:t>від</a:t>
          </a:r>
          <a:r>
            <a:rPr lang="ru-RU" sz="1600" dirty="0" smtClean="0"/>
            <a:t> </a:t>
          </a:r>
          <a:r>
            <a:rPr lang="ru-RU" sz="1600" dirty="0" err="1" smtClean="0"/>
            <a:t>дати</a:t>
          </a:r>
          <a:r>
            <a:rPr lang="ru-RU" sz="1600" dirty="0" smtClean="0"/>
            <a:t> поставки активу до </a:t>
          </a:r>
          <a:r>
            <a:rPr lang="ru-RU" sz="1600" dirty="0" err="1" smtClean="0"/>
            <a:t>дати</a:t>
          </a:r>
          <a:r>
            <a:rPr lang="ru-RU" sz="1600" dirty="0" smtClean="0"/>
            <a:t> </a:t>
          </a:r>
          <a:r>
            <a:rPr lang="ru-RU" sz="1600" dirty="0" err="1" smtClean="0"/>
            <a:t>погашення</a:t>
          </a:r>
          <a:r>
            <a:rPr lang="ru-RU" sz="1600" dirty="0" smtClean="0"/>
            <a:t>; </a:t>
          </a:r>
          <a:endParaRPr lang="ru-RU" sz="1600" dirty="0"/>
        </a:p>
      </dgm:t>
    </dgm:pt>
    <dgm:pt modelId="{8A7BCF60-3F22-4C0C-9D76-C37123D72CE9}" type="parTrans" cxnId="{8B5016B9-9A0F-490D-8CF0-DB4A397BDEFF}">
      <dgm:prSet/>
      <dgm:spPr/>
      <dgm:t>
        <a:bodyPr/>
        <a:lstStyle/>
        <a:p>
          <a:endParaRPr lang="ru-RU"/>
        </a:p>
      </dgm:t>
    </dgm:pt>
    <dgm:pt modelId="{005C5DB5-0FF4-421A-8EC2-3549CDCA4C34}" type="sibTrans" cxnId="{8B5016B9-9A0F-490D-8CF0-DB4A397BDEFF}">
      <dgm:prSet/>
      <dgm:spPr/>
      <dgm:t>
        <a:bodyPr/>
        <a:lstStyle/>
        <a:p>
          <a:endParaRPr lang="ru-RU"/>
        </a:p>
      </dgm:t>
    </dgm:pt>
    <dgm:pt modelId="{24637F67-81AE-4E5E-8FBA-EB3AF4978A46}">
      <dgm:prSet custT="1"/>
      <dgm:spPr/>
      <dgm:t>
        <a:bodyPr/>
        <a:lstStyle/>
        <a:p>
          <a:r>
            <a:rPr lang="ru-RU" sz="1600" dirty="0" smtClean="0"/>
            <a:t>- </a:t>
          </a:r>
          <a:r>
            <a:rPr lang="ru-RU" sz="1600" dirty="0" err="1" smtClean="0"/>
            <a:t>контрактна</a:t>
          </a:r>
          <a:r>
            <a:rPr lang="ru-RU" sz="1600" dirty="0" smtClean="0"/>
            <a:t> </a:t>
          </a:r>
          <a:r>
            <a:rPr lang="ru-RU" sz="1600" dirty="0" err="1" smtClean="0"/>
            <a:t>ціна</a:t>
          </a:r>
          <a:r>
            <a:rPr lang="ru-RU" sz="1600" dirty="0" smtClean="0"/>
            <a:t> – </a:t>
          </a:r>
          <a:r>
            <a:rPr lang="ru-RU" sz="1600" dirty="0" err="1" smtClean="0"/>
            <a:t>ціна</a:t>
          </a:r>
          <a:r>
            <a:rPr lang="ru-RU" sz="1600" dirty="0" smtClean="0"/>
            <a:t>, яка </a:t>
          </a:r>
          <a:r>
            <a:rPr lang="ru-RU" sz="1600" dirty="0" err="1" smtClean="0"/>
            <a:t>визначена</a:t>
          </a:r>
          <a:r>
            <a:rPr lang="ru-RU" sz="1600" dirty="0" smtClean="0"/>
            <a:t> та </a:t>
          </a:r>
          <a:r>
            <a:rPr lang="ru-RU" sz="1600" dirty="0" err="1" smtClean="0"/>
            <a:t>зафіксована</a:t>
          </a:r>
          <a:r>
            <a:rPr lang="ru-RU" sz="1600" dirty="0" smtClean="0"/>
            <a:t> на дату </a:t>
          </a:r>
          <a:r>
            <a:rPr lang="ru-RU" sz="1600" dirty="0" err="1" smtClean="0"/>
            <a:t>укладення</a:t>
          </a:r>
          <a:r>
            <a:rPr lang="ru-RU" sz="1600" dirty="0" smtClean="0"/>
            <a:t> угоди і </a:t>
          </a:r>
          <a:r>
            <a:rPr lang="ru-RU" sz="1600" dirty="0" err="1" smtClean="0"/>
            <a:t>гарантується</a:t>
          </a:r>
          <a:r>
            <a:rPr lang="ru-RU" sz="1600" dirty="0" smtClean="0"/>
            <a:t> на весь </a:t>
          </a:r>
          <a:r>
            <a:rPr lang="ru-RU" sz="1600" dirty="0" err="1" smtClean="0"/>
            <a:t>період</a:t>
          </a:r>
          <a:r>
            <a:rPr lang="ru-RU" sz="1600" dirty="0" smtClean="0"/>
            <a:t> контракту. </a:t>
          </a:r>
          <a:endParaRPr lang="ru-RU" sz="1600" dirty="0"/>
        </a:p>
      </dgm:t>
    </dgm:pt>
    <dgm:pt modelId="{D502AAD7-1CA9-4EF6-85D9-E2264ABC0194}" type="parTrans" cxnId="{C0C459C3-D429-4ADC-A5E3-2B70584044B6}">
      <dgm:prSet/>
      <dgm:spPr/>
      <dgm:t>
        <a:bodyPr/>
        <a:lstStyle/>
        <a:p>
          <a:endParaRPr lang="ru-RU"/>
        </a:p>
      </dgm:t>
    </dgm:pt>
    <dgm:pt modelId="{B9FD84DD-5911-41AE-8F4A-A8D30101DF68}" type="sibTrans" cxnId="{C0C459C3-D429-4ADC-A5E3-2B70584044B6}">
      <dgm:prSet/>
      <dgm:spPr/>
      <dgm:t>
        <a:bodyPr/>
        <a:lstStyle/>
        <a:p>
          <a:endParaRPr lang="ru-RU"/>
        </a:p>
      </dgm:t>
    </dgm:pt>
    <dgm:pt modelId="{A98081B9-F5AB-4CF7-BE56-B37B908A2A3C}" type="pres">
      <dgm:prSet presAssocID="{DA261BEA-DB06-43D1-A07A-7575413EE8D4}" presName="linear" presStyleCnt="0">
        <dgm:presLayoutVars>
          <dgm:animLvl val="lvl"/>
          <dgm:resizeHandles val="exact"/>
        </dgm:presLayoutVars>
      </dgm:prSet>
      <dgm:spPr/>
    </dgm:pt>
    <dgm:pt modelId="{E98EEEB0-7EFE-41E2-B3D6-34CCB7A89B27}" type="pres">
      <dgm:prSet presAssocID="{D4829FDA-A4CC-4ECB-9DBE-F83910DC332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B5B57AE-3BCE-405E-8728-9B53736C5F9A}" type="pres">
      <dgm:prSet presAssocID="{69C9A13F-B254-4A02-B350-D4A36898BC5E}" presName="spacer" presStyleCnt="0"/>
      <dgm:spPr/>
    </dgm:pt>
    <dgm:pt modelId="{6B8BF1C0-0C2F-4BE4-BEF8-F1A1D7B82112}" type="pres">
      <dgm:prSet presAssocID="{7B9C0D9E-C55E-4A84-ACE8-C657417FFF3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3448B0E-4AB3-4422-91D5-3E628B778776}" type="pres">
      <dgm:prSet presAssocID="{CE0CEDC0-A69F-4E87-ADFA-7ABA2AEA7D1E}" presName="spacer" presStyleCnt="0"/>
      <dgm:spPr/>
    </dgm:pt>
    <dgm:pt modelId="{3AC34C9B-172C-4A40-9F32-CA4A2C277C21}" type="pres">
      <dgm:prSet presAssocID="{C08612E2-26D6-4198-A898-55D313635DD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2F4029D-C833-4E14-B612-EA4BB1F32C5F}" type="pres">
      <dgm:prSet presAssocID="{4423E1CA-7BBD-40A0-A8E2-77360F0B8A43}" presName="spacer" presStyleCnt="0"/>
      <dgm:spPr/>
    </dgm:pt>
    <dgm:pt modelId="{25FB6EF5-944D-4C7E-B5CD-69DAE3F6FB4C}" type="pres">
      <dgm:prSet presAssocID="{109056BE-DC13-444B-860C-C74263B51D2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7352E04-C150-49F7-A819-7F7733053683}" type="pres">
      <dgm:prSet presAssocID="{4A7CF3DB-9C22-48CA-87AD-E059FD883208}" presName="spacer" presStyleCnt="0"/>
      <dgm:spPr/>
    </dgm:pt>
    <dgm:pt modelId="{C7D662A9-C39B-4C9B-B518-44B9A703E399}" type="pres">
      <dgm:prSet presAssocID="{86386C12-B4A4-4E52-ADE0-0EBBFC0CDAC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80BD25C-7FB8-4502-A02D-A3EC6F5EB8D1}" type="pres">
      <dgm:prSet presAssocID="{45FB83A9-E4AF-4EC9-BC06-6C4AD3AF4850}" presName="spacer" presStyleCnt="0"/>
      <dgm:spPr/>
    </dgm:pt>
    <dgm:pt modelId="{EDACE672-27AB-478F-94B5-CA086B32DFCD}" type="pres">
      <dgm:prSet presAssocID="{11C52195-3ACA-47A0-964B-E4FFAF788BB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4A2BC8F-7C1D-4419-A7B0-910BB840592C}" type="pres">
      <dgm:prSet presAssocID="{005C5DB5-0FF4-421A-8EC2-3549CDCA4C34}" presName="spacer" presStyleCnt="0"/>
      <dgm:spPr/>
    </dgm:pt>
    <dgm:pt modelId="{09EBB8A5-BEAC-44F2-9B1B-D1BA0D09066D}" type="pres">
      <dgm:prSet presAssocID="{24637F67-81AE-4E5E-8FBA-EB3AF4978A4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165A946-A1EF-47BB-BCE5-D716AEF30DEA}" type="presOf" srcId="{DA261BEA-DB06-43D1-A07A-7575413EE8D4}" destId="{A98081B9-F5AB-4CF7-BE56-B37B908A2A3C}" srcOrd="0" destOrd="0" presId="urn:microsoft.com/office/officeart/2005/8/layout/vList2"/>
    <dgm:cxn modelId="{C14998CB-079C-4E89-B877-45B7C6A82A7F}" srcId="{DA261BEA-DB06-43D1-A07A-7575413EE8D4}" destId="{D4829FDA-A4CC-4ECB-9DBE-F83910DC3325}" srcOrd="0" destOrd="0" parTransId="{635F3334-6107-4C7D-B7DC-5945190FB15B}" sibTransId="{69C9A13F-B254-4A02-B350-D4A36898BC5E}"/>
    <dgm:cxn modelId="{ABA54022-8617-442E-A966-0199559299BF}" type="presOf" srcId="{11C52195-3ACA-47A0-964B-E4FFAF788BBD}" destId="{EDACE672-27AB-478F-94B5-CA086B32DFCD}" srcOrd="0" destOrd="0" presId="urn:microsoft.com/office/officeart/2005/8/layout/vList2"/>
    <dgm:cxn modelId="{926E4480-78CC-4BB4-944D-12F6708E4191}" type="presOf" srcId="{D4829FDA-A4CC-4ECB-9DBE-F83910DC3325}" destId="{E98EEEB0-7EFE-41E2-B3D6-34CCB7A89B27}" srcOrd="0" destOrd="0" presId="urn:microsoft.com/office/officeart/2005/8/layout/vList2"/>
    <dgm:cxn modelId="{6C775C83-7411-4BE5-8F5F-4935A0DA5AD5}" srcId="{DA261BEA-DB06-43D1-A07A-7575413EE8D4}" destId="{86386C12-B4A4-4E52-ADE0-0EBBFC0CDAC6}" srcOrd="4" destOrd="0" parTransId="{E8EFCE0E-C5D7-47DE-8062-B95747D8C147}" sibTransId="{45FB83A9-E4AF-4EC9-BC06-6C4AD3AF4850}"/>
    <dgm:cxn modelId="{8B5016B9-9A0F-490D-8CF0-DB4A397BDEFF}" srcId="{DA261BEA-DB06-43D1-A07A-7575413EE8D4}" destId="{11C52195-3ACA-47A0-964B-E4FFAF788BBD}" srcOrd="5" destOrd="0" parTransId="{8A7BCF60-3F22-4C0C-9D76-C37123D72CE9}" sibTransId="{005C5DB5-0FF4-421A-8EC2-3549CDCA4C34}"/>
    <dgm:cxn modelId="{E4C43916-46EF-44F4-9F04-0C8515B57527}" srcId="{DA261BEA-DB06-43D1-A07A-7575413EE8D4}" destId="{C08612E2-26D6-4198-A898-55D313635DDD}" srcOrd="2" destOrd="0" parTransId="{EECA78A1-5E98-4769-8AAD-41C19415B8B5}" sibTransId="{4423E1CA-7BBD-40A0-A8E2-77360F0B8A43}"/>
    <dgm:cxn modelId="{8148B7FA-4D59-4A2A-832C-ECC435B8096B}" type="presOf" srcId="{86386C12-B4A4-4E52-ADE0-0EBBFC0CDAC6}" destId="{C7D662A9-C39B-4C9B-B518-44B9A703E399}" srcOrd="0" destOrd="0" presId="urn:microsoft.com/office/officeart/2005/8/layout/vList2"/>
    <dgm:cxn modelId="{63269F9F-1F12-4E35-B238-8E1D6EFBCDE5}" type="presOf" srcId="{109056BE-DC13-444B-860C-C74263B51D21}" destId="{25FB6EF5-944D-4C7E-B5CD-69DAE3F6FB4C}" srcOrd="0" destOrd="0" presId="urn:microsoft.com/office/officeart/2005/8/layout/vList2"/>
    <dgm:cxn modelId="{433A97A6-B7C7-4B2D-BCC0-6A279D010D1E}" type="presOf" srcId="{C08612E2-26D6-4198-A898-55D313635DDD}" destId="{3AC34C9B-172C-4A40-9F32-CA4A2C277C21}" srcOrd="0" destOrd="0" presId="urn:microsoft.com/office/officeart/2005/8/layout/vList2"/>
    <dgm:cxn modelId="{4A171A94-5E59-4DD6-AB05-CA2370B17950}" type="presOf" srcId="{24637F67-81AE-4E5E-8FBA-EB3AF4978A46}" destId="{09EBB8A5-BEAC-44F2-9B1B-D1BA0D09066D}" srcOrd="0" destOrd="0" presId="urn:microsoft.com/office/officeart/2005/8/layout/vList2"/>
    <dgm:cxn modelId="{102159CA-48F4-4D22-9C8D-C10ABB35FB2D}" srcId="{DA261BEA-DB06-43D1-A07A-7575413EE8D4}" destId="{109056BE-DC13-444B-860C-C74263B51D21}" srcOrd="3" destOrd="0" parTransId="{F24610FA-0B7B-47CD-A273-E778A522C55B}" sibTransId="{4A7CF3DB-9C22-48CA-87AD-E059FD883208}"/>
    <dgm:cxn modelId="{C0C459C3-D429-4ADC-A5E3-2B70584044B6}" srcId="{DA261BEA-DB06-43D1-A07A-7575413EE8D4}" destId="{24637F67-81AE-4E5E-8FBA-EB3AF4978A46}" srcOrd="6" destOrd="0" parTransId="{D502AAD7-1CA9-4EF6-85D9-E2264ABC0194}" sibTransId="{B9FD84DD-5911-41AE-8F4A-A8D30101DF68}"/>
    <dgm:cxn modelId="{52236066-D664-4899-A8B4-F01FF0D5680B}" type="presOf" srcId="{7B9C0D9E-C55E-4A84-ACE8-C657417FFF3E}" destId="{6B8BF1C0-0C2F-4BE4-BEF8-F1A1D7B82112}" srcOrd="0" destOrd="0" presId="urn:microsoft.com/office/officeart/2005/8/layout/vList2"/>
    <dgm:cxn modelId="{6DBA0ADC-5477-40F2-B1AC-FC9130DEED14}" srcId="{DA261BEA-DB06-43D1-A07A-7575413EE8D4}" destId="{7B9C0D9E-C55E-4A84-ACE8-C657417FFF3E}" srcOrd="1" destOrd="0" parTransId="{25437EAD-8A31-4F83-B0FE-3D3A166DA938}" sibTransId="{CE0CEDC0-A69F-4E87-ADFA-7ABA2AEA7D1E}"/>
    <dgm:cxn modelId="{3FC7379E-C8F1-4AFD-A4EC-E5EAC92CB6C3}" type="presParOf" srcId="{A98081B9-F5AB-4CF7-BE56-B37B908A2A3C}" destId="{E98EEEB0-7EFE-41E2-B3D6-34CCB7A89B27}" srcOrd="0" destOrd="0" presId="urn:microsoft.com/office/officeart/2005/8/layout/vList2"/>
    <dgm:cxn modelId="{0B202FE0-51AF-422E-8993-D984FBB7E182}" type="presParOf" srcId="{A98081B9-F5AB-4CF7-BE56-B37B908A2A3C}" destId="{FB5B57AE-3BCE-405E-8728-9B53736C5F9A}" srcOrd="1" destOrd="0" presId="urn:microsoft.com/office/officeart/2005/8/layout/vList2"/>
    <dgm:cxn modelId="{C82BFDEC-9941-4F6C-BBAC-67B8FE7C4223}" type="presParOf" srcId="{A98081B9-F5AB-4CF7-BE56-B37B908A2A3C}" destId="{6B8BF1C0-0C2F-4BE4-BEF8-F1A1D7B82112}" srcOrd="2" destOrd="0" presId="urn:microsoft.com/office/officeart/2005/8/layout/vList2"/>
    <dgm:cxn modelId="{504EC811-2107-4CCB-98E4-A93BAAF79299}" type="presParOf" srcId="{A98081B9-F5AB-4CF7-BE56-B37B908A2A3C}" destId="{D3448B0E-4AB3-4422-91D5-3E628B778776}" srcOrd="3" destOrd="0" presId="urn:microsoft.com/office/officeart/2005/8/layout/vList2"/>
    <dgm:cxn modelId="{A9A442D5-122C-4935-B0C6-24BEC67A4BE1}" type="presParOf" srcId="{A98081B9-F5AB-4CF7-BE56-B37B908A2A3C}" destId="{3AC34C9B-172C-4A40-9F32-CA4A2C277C21}" srcOrd="4" destOrd="0" presId="urn:microsoft.com/office/officeart/2005/8/layout/vList2"/>
    <dgm:cxn modelId="{BF8B0276-436B-4391-B8A0-E40310F38538}" type="presParOf" srcId="{A98081B9-F5AB-4CF7-BE56-B37B908A2A3C}" destId="{E2F4029D-C833-4E14-B612-EA4BB1F32C5F}" srcOrd="5" destOrd="0" presId="urn:microsoft.com/office/officeart/2005/8/layout/vList2"/>
    <dgm:cxn modelId="{E29CB6C8-A010-4E82-BB7D-7E0B02B44CF1}" type="presParOf" srcId="{A98081B9-F5AB-4CF7-BE56-B37B908A2A3C}" destId="{25FB6EF5-944D-4C7E-B5CD-69DAE3F6FB4C}" srcOrd="6" destOrd="0" presId="urn:microsoft.com/office/officeart/2005/8/layout/vList2"/>
    <dgm:cxn modelId="{808C6F65-0831-45D8-B2B4-517B0C6C7281}" type="presParOf" srcId="{A98081B9-F5AB-4CF7-BE56-B37B908A2A3C}" destId="{27352E04-C150-49F7-A819-7F7733053683}" srcOrd="7" destOrd="0" presId="urn:microsoft.com/office/officeart/2005/8/layout/vList2"/>
    <dgm:cxn modelId="{FEF44E93-5DF8-4999-AEE1-4C3BCEC4139F}" type="presParOf" srcId="{A98081B9-F5AB-4CF7-BE56-B37B908A2A3C}" destId="{C7D662A9-C39B-4C9B-B518-44B9A703E399}" srcOrd="8" destOrd="0" presId="urn:microsoft.com/office/officeart/2005/8/layout/vList2"/>
    <dgm:cxn modelId="{0C6E9601-EEBB-4547-906E-062D462100AE}" type="presParOf" srcId="{A98081B9-F5AB-4CF7-BE56-B37B908A2A3C}" destId="{D80BD25C-7FB8-4502-A02D-A3EC6F5EB8D1}" srcOrd="9" destOrd="0" presId="urn:microsoft.com/office/officeart/2005/8/layout/vList2"/>
    <dgm:cxn modelId="{98CE25CE-6D96-4CD3-94F8-645FC335C829}" type="presParOf" srcId="{A98081B9-F5AB-4CF7-BE56-B37B908A2A3C}" destId="{EDACE672-27AB-478F-94B5-CA086B32DFCD}" srcOrd="10" destOrd="0" presId="urn:microsoft.com/office/officeart/2005/8/layout/vList2"/>
    <dgm:cxn modelId="{FBCE6C34-DD0C-41E4-9001-39C9C23BB70A}" type="presParOf" srcId="{A98081B9-F5AB-4CF7-BE56-B37B908A2A3C}" destId="{94A2BC8F-7C1D-4419-A7B0-910BB840592C}" srcOrd="11" destOrd="0" presId="urn:microsoft.com/office/officeart/2005/8/layout/vList2"/>
    <dgm:cxn modelId="{5F32153D-8496-45A3-97F2-02C4E3FF253D}" type="presParOf" srcId="{A98081B9-F5AB-4CF7-BE56-B37B908A2A3C}" destId="{09EBB8A5-BEAC-44F2-9B1B-D1BA0D09066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F0809B-B969-4335-940E-415A5EFBEE62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E4D02BC-CBFF-4761-8E44-247B88705623}">
      <dgm:prSet phldrT="[Текст]" custT="1"/>
      <dgm:spPr/>
      <dgm:t>
        <a:bodyPr/>
        <a:lstStyle/>
        <a:p>
          <a:pPr algn="ctr"/>
          <a:r>
            <a:rPr lang="ru-RU" sz="20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Основні</a:t>
          </a:r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характеристики </a:t>
          </a:r>
          <a:r>
            <a:rPr lang="ru-RU" sz="20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ф’ючерсного</a:t>
          </a:r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контракту: 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FC6F2-166A-41E2-8B43-471605CF4264}" type="parTrans" cxnId="{DCFC8D33-1E05-45CC-B75C-97AF5A65B398}">
      <dgm:prSet/>
      <dgm:spPr/>
      <dgm:t>
        <a:bodyPr/>
        <a:lstStyle/>
        <a:p>
          <a:endParaRPr lang="ru-RU"/>
        </a:p>
      </dgm:t>
    </dgm:pt>
    <dgm:pt modelId="{8754E25C-1E26-458C-A122-DC42B8014203}" type="sibTrans" cxnId="{DCFC8D33-1E05-45CC-B75C-97AF5A65B398}">
      <dgm:prSet/>
      <dgm:spPr/>
      <dgm:t>
        <a:bodyPr/>
        <a:lstStyle/>
        <a:p>
          <a:endParaRPr lang="ru-RU"/>
        </a:p>
      </dgm:t>
    </dgm:pt>
    <dgm:pt modelId="{561521F4-3995-4706-8F43-9D8947AC877B}">
      <dgm:prSet custT="1"/>
      <dgm:spPr/>
      <dgm:t>
        <a:bodyPr/>
        <a:lstStyle/>
        <a:p>
          <a:r>
            <a:rPr lang="ru-RU" sz="1600" dirty="0" err="1" smtClean="0"/>
            <a:t>біржовий</a:t>
          </a:r>
          <a:r>
            <a:rPr lang="ru-RU" sz="1600" dirty="0" smtClean="0"/>
            <a:t> характер </a:t>
          </a:r>
          <a:r>
            <a:rPr lang="ru-RU" sz="1600" dirty="0" err="1" smtClean="0"/>
            <a:t>торгівлі</a:t>
          </a:r>
          <a:r>
            <a:rPr lang="ru-RU" sz="1600" dirty="0" smtClean="0"/>
            <a:t>; </a:t>
          </a:r>
          <a:endParaRPr lang="ru-RU" sz="1600" dirty="0"/>
        </a:p>
      </dgm:t>
    </dgm:pt>
    <dgm:pt modelId="{893180E7-E32E-4ECE-B2F6-585AB6F7CB00}" type="parTrans" cxnId="{0B25122A-6121-43B3-9FD1-7E8DE5F3CB70}">
      <dgm:prSet/>
      <dgm:spPr/>
      <dgm:t>
        <a:bodyPr/>
        <a:lstStyle/>
        <a:p>
          <a:endParaRPr lang="ru-RU"/>
        </a:p>
      </dgm:t>
    </dgm:pt>
    <dgm:pt modelId="{FE8088C7-ADC6-45BE-85E0-137EDDD7BC10}" type="sibTrans" cxnId="{0B25122A-6121-43B3-9FD1-7E8DE5F3CB70}">
      <dgm:prSet/>
      <dgm:spPr/>
      <dgm:t>
        <a:bodyPr/>
        <a:lstStyle/>
        <a:p>
          <a:endParaRPr lang="ru-RU"/>
        </a:p>
      </dgm:t>
    </dgm:pt>
    <dgm:pt modelId="{D1A54281-9DB1-4050-B934-69548A92AD46}">
      <dgm:prSet custT="1"/>
      <dgm:spPr/>
      <dgm:t>
        <a:bodyPr/>
        <a:lstStyle/>
        <a:p>
          <a:r>
            <a:rPr lang="ru-RU" sz="1600" dirty="0" err="1" smtClean="0"/>
            <a:t>стандартні</a:t>
          </a:r>
          <a:r>
            <a:rPr lang="ru-RU" sz="1600" dirty="0" smtClean="0"/>
            <a:t> </a:t>
          </a:r>
          <a:r>
            <a:rPr lang="ru-RU" sz="1600" dirty="0" err="1" smtClean="0"/>
            <a:t>умови</a:t>
          </a:r>
          <a:r>
            <a:rPr lang="ru-RU" sz="1600" dirty="0" smtClean="0"/>
            <a:t> </a:t>
          </a:r>
          <a:r>
            <a:rPr lang="ru-RU" sz="1600" dirty="0" err="1" smtClean="0"/>
            <a:t>контрактів</a:t>
          </a:r>
          <a:r>
            <a:rPr lang="ru-RU" sz="1600" dirty="0" smtClean="0"/>
            <a:t> (</a:t>
          </a:r>
          <a:r>
            <a:rPr lang="ru-RU" sz="1600" dirty="0" err="1" smtClean="0"/>
            <a:t>крім</a:t>
          </a:r>
          <a:r>
            <a:rPr lang="ru-RU" sz="1600" dirty="0" smtClean="0"/>
            <a:t> </a:t>
          </a:r>
          <a:r>
            <a:rPr lang="ru-RU" sz="1600" dirty="0" err="1" smtClean="0"/>
            <a:t>ціни</a:t>
          </a:r>
          <a:r>
            <a:rPr lang="ru-RU" sz="1600" dirty="0" smtClean="0"/>
            <a:t>); </a:t>
          </a:r>
          <a:endParaRPr lang="ru-RU" sz="1600" dirty="0"/>
        </a:p>
      </dgm:t>
    </dgm:pt>
    <dgm:pt modelId="{3608A2D5-F66B-4BC8-88F3-EC17EFC60DEF}" type="parTrans" cxnId="{4154740E-F4BC-47EC-BB7C-868E29B95960}">
      <dgm:prSet/>
      <dgm:spPr/>
      <dgm:t>
        <a:bodyPr/>
        <a:lstStyle/>
        <a:p>
          <a:endParaRPr lang="ru-RU"/>
        </a:p>
      </dgm:t>
    </dgm:pt>
    <dgm:pt modelId="{42978143-0345-4365-8883-E0A3674E110E}" type="sibTrans" cxnId="{4154740E-F4BC-47EC-BB7C-868E29B95960}">
      <dgm:prSet/>
      <dgm:spPr/>
      <dgm:t>
        <a:bodyPr/>
        <a:lstStyle/>
        <a:p>
          <a:endParaRPr lang="ru-RU"/>
        </a:p>
      </dgm:t>
    </dgm:pt>
    <dgm:pt modelId="{62F4CB4C-97E4-497E-90C4-9F7F223F1F28}">
      <dgm:prSet custT="1"/>
      <dgm:spPr/>
      <dgm:t>
        <a:bodyPr/>
        <a:lstStyle/>
        <a:p>
          <a:r>
            <a:rPr lang="ru-RU" sz="1600" dirty="0" err="1" smtClean="0"/>
            <a:t>гарантія</a:t>
          </a:r>
          <a:r>
            <a:rPr lang="ru-RU" sz="1600" dirty="0" smtClean="0"/>
            <a:t> </a:t>
          </a:r>
          <a:r>
            <a:rPr lang="ru-RU" sz="1600" dirty="0" err="1" smtClean="0"/>
            <a:t>клірингової</a:t>
          </a:r>
          <a:r>
            <a:rPr lang="ru-RU" sz="1600" dirty="0" smtClean="0"/>
            <a:t> </a:t>
          </a:r>
          <a:r>
            <a:rPr lang="ru-RU" sz="1600" dirty="0" err="1" smtClean="0"/>
            <a:t>палати</a:t>
          </a:r>
          <a:r>
            <a:rPr lang="ru-RU" sz="1600" dirty="0" smtClean="0"/>
            <a:t> </a:t>
          </a:r>
          <a:r>
            <a:rPr lang="ru-RU" sz="1600" dirty="0" err="1" smtClean="0"/>
            <a:t>виконання</a:t>
          </a:r>
          <a:r>
            <a:rPr lang="ru-RU" sz="1600" dirty="0" smtClean="0"/>
            <a:t> </a:t>
          </a:r>
          <a:r>
            <a:rPr lang="ru-RU" sz="1600" dirty="0" err="1" smtClean="0"/>
            <a:t>всіх</a:t>
          </a:r>
          <a:r>
            <a:rPr lang="ru-RU" sz="1600" dirty="0" smtClean="0"/>
            <a:t> </a:t>
          </a:r>
          <a:r>
            <a:rPr lang="ru-RU" sz="1600" dirty="0" err="1" smtClean="0"/>
            <a:t>контрактів</a:t>
          </a:r>
          <a:r>
            <a:rPr lang="ru-RU" sz="1600" dirty="0" smtClean="0"/>
            <a:t>; </a:t>
          </a:r>
          <a:endParaRPr lang="ru-RU" sz="1600" dirty="0"/>
        </a:p>
      </dgm:t>
    </dgm:pt>
    <dgm:pt modelId="{B390F266-DE61-4AA2-8D5D-00ABF523AAC7}" type="parTrans" cxnId="{9CFD0675-1ED0-4BE9-B526-19DB8B1B19B0}">
      <dgm:prSet/>
      <dgm:spPr/>
      <dgm:t>
        <a:bodyPr/>
        <a:lstStyle/>
        <a:p>
          <a:endParaRPr lang="ru-RU"/>
        </a:p>
      </dgm:t>
    </dgm:pt>
    <dgm:pt modelId="{D214F17F-D022-4E42-9476-F395487E8D83}" type="sibTrans" cxnId="{9CFD0675-1ED0-4BE9-B526-19DB8B1B19B0}">
      <dgm:prSet/>
      <dgm:spPr/>
      <dgm:t>
        <a:bodyPr/>
        <a:lstStyle/>
        <a:p>
          <a:endParaRPr lang="ru-RU"/>
        </a:p>
      </dgm:t>
    </dgm:pt>
    <dgm:pt modelId="{7E3B920A-8CF9-4FFD-9059-DA54E15795E3}">
      <dgm:prSet custT="1"/>
      <dgm:spPr/>
      <dgm:t>
        <a:bodyPr/>
        <a:lstStyle/>
        <a:p>
          <a:r>
            <a:rPr lang="ru-RU" sz="1600" dirty="0" err="1" smtClean="0"/>
            <a:t>висока</a:t>
          </a:r>
          <a:r>
            <a:rPr lang="ru-RU" sz="1600" dirty="0" smtClean="0"/>
            <a:t> </a:t>
          </a:r>
          <a:r>
            <a:rPr lang="ru-RU" sz="1600" dirty="0" err="1" smtClean="0"/>
            <a:t>ліквідність</a:t>
          </a:r>
          <a:r>
            <a:rPr lang="ru-RU" sz="1600" dirty="0" smtClean="0"/>
            <a:t>, </a:t>
          </a:r>
          <a:r>
            <a:rPr lang="ru-RU" sz="1600" dirty="0" err="1" smtClean="0"/>
            <a:t>зумовлена</a:t>
          </a:r>
          <a:r>
            <a:rPr lang="ru-RU" sz="1600" dirty="0" smtClean="0"/>
            <a:t> </a:t>
          </a:r>
          <a:r>
            <a:rPr lang="ru-RU" sz="1600" dirty="0" err="1" smtClean="0"/>
            <a:t>існуванням</a:t>
          </a:r>
          <a:r>
            <a:rPr lang="ru-RU" sz="1600" dirty="0" smtClean="0"/>
            <a:t> активно </a:t>
          </a:r>
          <a:r>
            <a:rPr lang="ru-RU" sz="1600" dirty="0" err="1" smtClean="0"/>
            <a:t>діючого</a:t>
          </a:r>
          <a:r>
            <a:rPr lang="ru-RU" sz="1600" dirty="0" smtClean="0"/>
            <a:t> </a:t>
          </a:r>
          <a:r>
            <a:rPr lang="ru-RU" sz="1600" dirty="0" err="1" smtClean="0"/>
            <a:t>вторинного</a:t>
          </a:r>
          <a:r>
            <a:rPr lang="ru-RU" sz="1600" dirty="0" smtClean="0"/>
            <a:t> ринку; </a:t>
          </a:r>
          <a:endParaRPr lang="ru-RU" sz="1600" dirty="0"/>
        </a:p>
      </dgm:t>
    </dgm:pt>
    <dgm:pt modelId="{DA696862-440C-4FC2-9951-F971B0E6FAA0}" type="parTrans" cxnId="{80D264B8-BB43-4AA5-9D1D-27B526F00143}">
      <dgm:prSet/>
      <dgm:spPr/>
      <dgm:t>
        <a:bodyPr/>
        <a:lstStyle/>
        <a:p>
          <a:endParaRPr lang="ru-RU"/>
        </a:p>
      </dgm:t>
    </dgm:pt>
    <dgm:pt modelId="{E3A623FE-BDCB-40AD-9911-80A547013041}" type="sibTrans" cxnId="{80D264B8-BB43-4AA5-9D1D-27B526F00143}">
      <dgm:prSet/>
      <dgm:spPr/>
      <dgm:t>
        <a:bodyPr/>
        <a:lstStyle/>
        <a:p>
          <a:endParaRPr lang="ru-RU"/>
        </a:p>
      </dgm:t>
    </dgm:pt>
    <dgm:pt modelId="{EABCFF26-08E2-464F-B47C-63A2675B4C66}">
      <dgm:prSet custT="1"/>
      <dgm:spPr/>
      <dgm:t>
        <a:bodyPr/>
        <a:lstStyle/>
        <a:p>
          <a:r>
            <a:rPr lang="ru-RU" sz="1600" dirty="0" err="1" smtClean="0"/>
            <a:t>низька</a:t>
          </a:r>
          <a:r>
            <a:rPr lang="ru-RU" sz="1600" dirty="0" smtClean="0"/>
            <a:t> </a:t>
          </a:r>
          <a:r>
            <a:rPr lang="ru-RU" sz="1600" dirty="0" err="1" smtClean="0"/>
            <a:t>вартість</a:t>
          </a:r>
          <a:r>
            <a:rPr lang="ru-RU" sz="1600" dirty="0" smtClean="0"/>
            <a:t> </a:t>
          </a:r>
          <a:r>
            <a:rPr lang="ru-RU" sz="1600" dirty="0" err="1" smtClean="0"/>
            <a:t>укладання</a:t>
          </a:r>
          <a:r>
            <a:rPr lang="ru-RU" sz="1600" dirty="0" smtClean="0"/>
            <a:t> угоди; </a:t>
          </a:r>
          <a:endParaRPr lang="ru-RU" sz="1600" dirty="0"/>
        </a:p>
      </dgm:t>
    </dgm:pt>
    <dgm:pt modelId="{C61BE134-4C14-4F93-8BC6-DBD1B3127C28}" type="parTrans" cxnId="{5C74E531-F2CF-4BC9-A234-A3BD48AFF274}">
      <dgm:prSet/>
      <dgm:spPr/>
      <dgm:t>
        <a:bodyPr/>
        <a:lstStyle/>
        <a:p>
          <a:endParaRPr lang="ru-RU"/>
        </a:p>
      </dgm:t>
    </dgm:pt>
    <dgm:pt modelId="{2EB0EB90-0049-4FE7-BFD9-DCA809C533D2}" type="sibTrans" cxnId="{5C74E531-F2CF-4BC9-A234-A3BD48AFF274}">
      <dgm:prSet/>
      <dgm:spPr/>
      <dgm:t>
        <a:bodyPr/>
        <a:lstStyle/>
        <a:p>
          <a:endParaRPr lang="ru-RU"/>
        </a:p>
      </dgm:t>
    </dgm:pt>
    <dgm:pt modelId="{BD25155E-E2C8-48C8-8AA9-22B2F61D1505}">
      <dgm:prSet custT="1"/>
      <dgm:spPr/>
      <dgm:t>
        <a:bodyPr/>
        <a:lstStyle/>
        <a:p>
          <a:r>
            <a:rPr lang="ru-RU" sz="1600" dirty="0" err="1" smtClean="0"/>
            <a:t>доступність</a:t>
          </a:r>
          <a:r>
            <a:rPr lang="ru-RU" sz="1600" dirty="0" smtClean="0"/>
            <a:t> (</a:t>
          </a:r>
          <a:r>
            <a:rPr lang="ru-RU" sz="1600" dirty="0" err="1" smtClean="0"/>
            <a:t>саме</a:t>
          </a:r>
          <a:r>
            <a:rPr lang="ru-RU" sz="1600" dirty="0" smtClean="0"/>
            <a:t> </a:t>
          </a:r>
          <a:r>
            <a:rPr lang="ru-RU" sz="1600" dirty="0" err="1" smtClean="0"/>
            <a:t>цей</a:t>
          </a:r>
          <a:r>
            <a:rPr lang="ru-RU" sz="1600" dirty="0" smtClean="0"/>
            <a:t> принцип є </a:t>
          </a:r>
          <a:r>
            <a:rPr lang="ru-RU" sz="1600" dirty="0" err="1" smtClean="0"/>
            <a:t>основним</a:t>
          </a:r>
          <a:r>
            <a:rPr lang="ru-RU" sz="1600" dirty="0" smtClean="0"/>
            <a:t> в </a:t>
          </a:r>
          <a:r>
            <a:rPr lang="ru-RU" sz="1600" dirty="0" err="1" smtClean="0"/>
            <a:t>організації</a:t>
          </a:r>
          <a:r>
            <a:rPr lang="ru-RU" sz="1600" dirty="0" smtClean="0"/>
            <a:t> </a:t>
          </a:r>
          <a:r>
            <a:rPr lang="ru-RU" sz="1600" dirty="0" err="1" smtClean="0"/>
            <a:t>біржі</a:t>
          </a:r>
          <a:r>
            <a:rPr lang="ru-RU" sz="1600" dirty="0" smtClean="0"/>
            <a:t>); </a:t>
          </a:r>
          <a:endParaRPr lang="ru-RU" sz="1600" dirty="0"/>
        </a:p>
      </dgm:t>
    </dgm:pt>
    <dgm:pt modelId="{1A02E398-C038-4241-9B38-F54989FD4946}" type="parTrans" cxnId="{803CCBD5-ABFF-406F-8003-FF97701AB611}">
      <dgm:prSet/>
      <dgm:spPr/>
      <dgm:t>
        <a:bodyPr/>
        <a:lstStyle/>
        <a:p>
          <a:endParaRPr lang="ru-RU"/>
        </a:p>
      </dgm:t>
    </dgm:pt>
    <dgm:pt modelId="{4DCF6732-FDCA-4292-8C2A-055E3276ECCC}" type="sibTrans" cxnId="{803CCBD5-ABFF-406F-8003-FF97701AB611}">
      <dgm:prSet/>
      <dgm:spPr/>
      <dgm:t>
        <a:bodyPr/>
        <a:lstStyle/>
        <a:p>
          <a:endParaRPr lang="ru-RU"/>
        </a:p>
      </dgm:t>
    </dgm:pt>
    <dgm:pt modelId="{A941D176-E52B-4B1C-B692-3DA24D32A721}">
      <dgm:prSet custT="1"/>
      <dgm:spPr/>
      <dgm:t>
        <a:bodyPr/>
        <a:lstStyle/>
        <a:p>
          <a:r>
            <a:rPr lang="ru-RU" sz="1600" dirty="0" err="1" smtClean="0"/>
            <a:t>можливість</a:t>
          </a:r>
          <a:r>
            <a:rPr lang="ru-RU" sz="1600" dirty="0" smtClean="0"/>
            <a:t>, але не </a:t>
          </a:r>
          <a:r>
            <a:rPr lang="ru-RU" sz="1600" dirty="0" err="1" smtClean="0"/>
            <a:t>обов’язковість</a:t>
          </a:r>
          <a:r>
            <a:rPr lang="ru-RU" sz="1600" dirty="0" smtClean="0"/>
            <a:t>, реального </a:t>
          </a:r>
          <a:r>
            <a:rPr lang="ru-RU" sz="1600" dirty="0" err="1" smtClean="0"/>
            <a:t>постачання</a:t>
          </a:r>
          <a:r>
            <a:rPr lang="ru-RU" sz="1600" dirty="0" smtClean="0"/>
            <a:t> (</a:t>
          </a:r>
          <a:r>
            <a:rPr lang="ru-RU" sz="1600" dirty="0" err="1" smtClean="0"/>
            <a:t>прийняття</a:t>
          </a:r>
          <a:r>
            <a:rPr lang="ru-RU" sz="1600" dirty="0" smtClean="0"/>
            <a:t>) </a:t>
          </a:r>
          <a:r>
            <a:rPr lang="ru-RU" sz="1600" dirty="0" err="1" smtClean="0"/>
            <a:t>базових</a:t>
          </a:r>
          <a:r>
            <a:rPr lang="ru-RU" sz="1600" dirty="0" smtClean="0"/>
            <a:t> </a:t>
          </a:r>
          <a:r>
            <a:rPr lang="ru-RU" sz="1600" dirty="0" err="1" smtClean="0"/>
            <a:t>інструментів</a:t>
          </a:r>
          <a:r>
            <a:rPr lang="ru-RU" sz="1600" dirty="0" smtClean="0"/>
            <a:t> за </a:t>
          </a:r>
          <a:r>
            <a:rPr lang="ru-RU" sz="1600" dirty="0" err="1" smtClean="0"/>
            <a:t>укладеними</a:t>
          </a:r>
          <a:r>
            <a:rPr lang="ru-RU" sz="1600" dirty="0" smtClean="0"/>
            <a:t> </a:t>
          </a:r>
          <a:r>
            <a:rPr lang="ru-RU" sz="1600" dirty="0" err="1" smtClean="0"/>
            <a:t>угодами</a:t>
          </a:r>
          <a:r>
            <a:rPr lang="ru-RU" sz="1600" dirty="0" smtClean="0"/>
            <a:t>. </a:t>
          </a:r>
          <a:endParaRPr lang="ru-RU" sz="1600" dirty="0"/>
        </a:p>
      </dgm:t>
    </dgm:pt>
    <dgm:pt modelId="{95795EEA-A6C8-4B44-8EC0-DE84F8F347F8}" type="parTrans" cxnId="{097D28F0-3C33-4F27-90F2-0A8F84A7F971}">
      <dgm:prSet/>
      <dgm:spPr/>
      <dgm:t>
        <a:bodyPr/>
        <a:lstStyle/>
        <a:p>
          <a:endParaRPr lang="ru-RU"/>
        </a:p>
      </dgm:t>
    </dgm:pt>
    <dgm:pt modelId="{39A5A40C-1A07-4F68-8C1E-A34503B034D4}" type="sibTrans" cxnId="{097D28F0-3C33-4F27-90F2-0A8F84A7F971}">
      <dgm:prSet/>
      <dgm:spPr/>
      <dgm:t>
        <a:bodyPr/>
        <a:lstStyle/>
        <a:p>
          <a:endParaRPr lang="ru-RU"/>
        </a:p>
      </dgm:t>
    </dgm:pt>
    <dgm:pt modelId="{14A3C1E4-7E29-498E-A622-699CB2845E3F}" type="pres">
      <dgm:prSet presAssocID="{92F0809B-B969-4335-940E-415A5EFBEE62}" presName="linear" presStyleCnt="0">
        <dgm:presLayoutVars>
          <dgm:animLvl val="lvl"/>
          <dgm:resizeHandles val="exact"/>
        </dgm:presLayoutVars>
      </dgm:prSet>
      <dgm:spPr/>
    </dgm:pt>
    <dgm:pt modelId="{7A5FB1D4-9488-4854-8EE7-46B27F37EFA5}" type="pres">
      <dgm:prSet presAssocID="{DE4D02BC-CBFF-4761-8E44-247B8870562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4A812-8104-4F32-8761-2216C1CF22E1}" type="pres">
      <dgm:prSet presAssocID="{8754E25C-1E26-458C-A122-DC42B8014203}" presName="spacer" presStyleCnt="0"/>
      <dgm:spPr/>
    </dgm:pt>
    <dgm:pt modelId="{3E8D6668-2EA2-47A8-89CE-0AD07F33571C}" type="pres">
      <dgm:prSet presAssocID="{561521F4-3995-4706-8F43-9D8947AC877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36077-CFD2-419C-B8C5-31FF81934DE4}" type="pres">
      <dgm:prSet presAssocID="{FE8088C7-ADC6-45BE-85E0-137EDDD7BC10}" presName="spacer" presStyleCnt="0"/>
      <dgm:spPr/>
    </dgm:pt>
    <dgm:pt modelId="{8E7C26CF-25C5-4085-8A2E-63B2C4902B43}" type="pres">
      <dgm:prSet presAssocID="{D1A54281-9DB1-4050-B934-69548A92AD46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05729-0D3B-48F0-A12D-A1A05168ACF0}" type="pres">
      <dgm:prSet presAssocID="{42978143-0345-4365-8883-E0A3674E110E}" presName="spacer" presStyleCnt="0"/>
      <dgm:spPr/>
    </dgm:pt>
    <dgm:pt modelId="{7CE40FD3-CF7D-40CE-8364-51FC198F254A}" type="pres">
      <dgm:prSet presAssocID="{62F4CB4C-97E4-497E-90C4-9F7F223F1F2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4B11D-282E-41EB-979A-5F046D0F2184}" type="pres">
      <dgm:prSet presAssocID="{D214F17F-D022-4E42-9476-F395487E8D83}" presName="spacer" presStyleCnt="0"/>
      <dgm:spPr/>
    </dgm:pt>
    <dgm:pt modelId="{44AA2A4E-0AA2-486C-A59B-55A4DA304693}" type="pres">
      <dgm:prSet presAssocID="{7E3B920A-8CF9-4FFD-9059-DA54E15795E3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83E72-0BA3-4A00-B264-8B0078181600}" type="pres">
      <dgm:prSet presAssocID="{E3A623FE-BDCB-40AD-9911-80A547013041}" presName="spacer" presStyleCnt="0"/>
      <dgm:spPr/>
    </dgm:pt>
    <dgm:pt modelId="{C7FBE5C2-A68C-4807-A244-44E0B9085F67}" type="pres">
      <dgm:prSet presAssocID="{EABCFF26-08E2-464F-B47C-63A2675B4C6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B15F1-B165-4AF8-B9C4-11EA41E258EC}" type="pres">
      <dgm:prSet presAssocID="{2EB0EB90-0049-4FE7-BFD9-DCA809C533D2}" presName="spacer" presStyleCnt="0"/>
      <dgm:spPr/>
    </dgm:pt>
    <dgm:pt modelId="{9ADDFF78-A085-45CE-919E-5E35E0A6B9AB}" type="pres">
      <dgm:prSet presAssocID="{BD25155E-E2C8-48C8-8AA9-22B2F61D1505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557FD-EBE7-4342-BCE8-E80F395AC774}" type="pres">
      <dgm:prSet presAssocID="{4DCF6732-FDCA-4292-8C2A-055E3276ECCC}" presName="spacer" presStyleCnt="0"/>
      <dgm:spPr/>
    </dgm:pt>
    <dgm:pt modelId="{C358E0F2-902C-454B-8382-3412DAFC5309}" type="pres">
      <dgm:prSet presAssocID="{A941D176-E52B-4B1C-B692-3DA24D32A72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3CCBD5-ABFF-406F-8003-FF97701AB611}" srcId="{92F0809B-B969-4335-940E-415A5EFBEE62}" destId="{BD25155E-E2C8-48C8-8AA9-22B2F61D1505}" srcOrd="6" destOrd="0" parTransId="{1A02E398-C038-4241-9B38-F54989FD4946}" sibTransId="{4DCF6732-FDCA-4292-8C2A-055E3276ECCC}"/>
    <dgm:cxn modelId="{21BFE326-E280-4DFB-A890-6A2452A027C5}" type="presOf" srcId="{D1A54281-9DB1-4050-B934-69548A92AD46}" destId="{8E7C26CF-25C5-4085-8A2E-63B2C4902B43}" srcOrd="0" destOrd="0" presId="urn:microsoft.com/office/officeart/2005/8/layout/vList2"/>
    <dgm:cxn modelId="{0B25122A-6121-43B3-9FD1-7E8DE5F3CB70}" srcId="{92F0809B-B969-4335-940E-415A5EFBEE62}" destId="{561521F4-3995-4706-8F43-9D8947AC877B}" srcOrd="1" destOrd="0" parTransId="{893180E7-E32E-4ECE-B2F6-585AB6F7CB00}" sibTransId="{FE8088C7-ADC6-45BE-85E0-137EDDD7BC10}"/>
    <dgm:cxn modelId="{7F9CF17E-2B4E-4CB5-849F-D44A7AC8BF52}" type="presOf" srcId="{7E3B920A-8CF9-4FFD-9059-DA54E15795E3}" destId="{44AA2A4E-0AA2-486C-A59B-55A4DA304693}" srcOrd="0" destOrd="0" presId="urn:microsoft.com/office/officeart/2005/8/layout/vList2"/>
    <dgm:cxn modelId="{4154740E-F4BC-47EC-BB7C-868E29B95960}" srcId="{92F0809B-B969-4335-940E-415A5EFBEE62}" destId="{D1A54281-9DB1-4050-B934-69548A92AD46}" srcOrd="2" destOrd="0" parTransId="{3608A2D5-F66B-4BC8-88F3-EC17EFC60DEF}" sibTransId="{42978143-0345-4365-8883-E0A3674E110E}"/>
    <dgm:cxn modelId="{87863B25-3C11-4BA1-9CF3-4575B068A615}" type="presOf" srcId="{62F4CB4C-97E4-497E-90C4-9F7F223F1F28}" destId="{7CE40FD3-CF7D-40CE-8364-51FC198F254A}" srcOrd="0" destOrd="0" presId="urn:microsoft.com/office/officeart/2005/8/layout/vList2"/>
    <dgm:cxn modelId="{097D28F0-3C33-4F27-90F2-0A8F84A7F971}" srcId="{92F0809B-B969-4335-940E-415A5EFBEE62}" destId="{A941D176-E52B-4B1C-B692-3DA24D32A721}" srcOrd="7" destOrd="0" parTransId="{95795EEA-A6C8-4B44-8EC0-DE84F8F347F8}" sibTransId="{39A5A40C-1A07-4F68-8C1E-A34503B034D4}"/>
    <dgm:cxn modelId="{5438324B-DA7D-43F6-9A0F-353E08DC67DD}" type="presOf" srcId="{DE4D02BC-CBFF-4761-8E44-247B88705623}" destId="{7A5FB1D4-9488-4854-8EE7-46B27F37EFA5}" srcOrd="0" destOrd="0" presId="urn:microsoft.com/office/officeart/2005/8/layout/vList2"/>
    <dgm:cxn modelId="{9CFD0675-1ED0-4BE9-B526-19DB8B1B19B0}" srcId="{92F0809B-B969-4335-940E-415A5EFBEE62}" destId="{62F4CB4C-97E4-497E-90C4-9F7F223F1F28}" srcOrd="3" destOrd="0" parTransId="{B390F266-DE61-4AA2-8D5D-00ABF523AAC7}" sibTransId="{D214F17F-D022-4E42-9476-F395487E8D83}"/>
    <dgm:cxn modelId="{5C74E531-F2CF-4BC9-A234-A3BD48AFF274}" srcId="{92F0809B-B969-4335-940E-415A5EFBEE62}" destId="{EABCFF26-08E2-464F-B47C-63A2675B4C66}" srcOrd="5" destOrd="0" parTransId="{C61BE134-4C14-4F93-8BC6-DBD1B3127C28}" sibTransId="{2EB0EB90-0049-4FE7-BFD9-DCA809C533D2}"/>
    <dgm:cxn modelId="{D3E03F69-A9CB-4153-819A-466E0B17BFF7}" type="presOf" srcId="{92F0809B-B969-4335-940E-415A5EFBEE62}" destId="{14A3C1E4-7E29-498E-A622-699CB2845E3F}" srcOrd="0" destOrd="0" presId="urn:microsoft.com/office/officeart/2005/8/layout/vList2"/>
    <dgm:cxn modelId="{DCFC8D33-1E05-45CC-B75C-97AF5A65B398}" srcId="{92F0809B-B969-4335-940E-415A5EFBEE62}" destId="{DE4D02BC-CBFF-4761-8E44-247B88705623}" srcOrd="0" destOrd="0" parTransId="{F46FC6F2-166A-41E2-8B43-471605CF4264}" sibTransId="{8754E25C-1E26-458C-A122-DC42B8014203}"/>
    <dgm:cxn modelId="{80D264B8-BB43-4AA5-9D1D-27B526F00143}" srcId="{92F0809B-B969-4335-940E-415A5EFBEE62}" destId="{7E3B920A-8CF9-4FFD-9059-DA54E15795E3}" srcOrd="4" destOrd="0" parTransId="{DA696862-440C-4FC2-9951-F971B0E6FAA0}" sibTransId="{E3A623FE-BDCB-40AD-9911-80A547013041}"/>
    <dgm:cxn modelId="{15CF86B7-D876-4352-BE6B-7D99C4366F41}" type="presOf" srcId="{561521F4-3995-4706-8F43-9D8947AC877B}" destId="{3E8D6668-2EA2-47A8-89CE-0AD07F33571C}" srcOrd="0" destOrd="0" presId="urn:microsoft.com/office/officeart/2005/8/layout/vList2"/>
    <dgm:cxn modelId="{010CE5CC-720F-487E-B9C3-67F6E884BFB8}" type="presOf" srcId="{EABCFF26-08E2-464F-B47C-63A2675B4C66}" destId="{C7FBE5C2-A68C-4807-A244-44E0B9085F67}" srcOrd="0" destOrd="0" presId="urn:microsoft.com/office/officeart/2005/8/layout/vList2"/>
    <dgm:cxn modelId="{D810C06B-CFC4-4FB6-A15C-AA7D59366495}" type="presOf" srcId="{BD25155E-E2C8-48C8-8AA9-22B2F61D1505}" destId="{9ADDFF78-A085-45CE-919E-5E35E0A6B9AB}" srcOrd="0" destOrd="0" presId="urn:microsoft.com/office/officeart/2005/8/layout/vList2"/>
    <dgm:cxn modelId="{FF251F5C-41AB-4F23-A2DB-DEDD03EDDA80}" type="presOf" srcId="{A941D176-E52B-4B1C-B692-3DA24D32A721}" destId="{C358E0F2-902C-454B-8382-3412DAFC5309}" srcOrd="0" destOrd="0" presId="urn:microsoft.com/office/officeart/2005/8/layout/vList2"/>
    <dgm:cxn modelId="{8BAD6F8F-632B-402D-AE92-CA2FE9991A59}" type="presParOf" srcId="{14A3C1E4-7E29-498E-A622-699CB2845E3F}" destId="{7A5FB1D4-9488-4854-8EE7-46B27F37EFA5}" srcOrd="0" destOrd="0" presId="urn:microsoft.com/office/officeart/2005/8/layout/vList2"/>
    <dgm:cxn modelId="{E3FC806D-464F-49C3-BB0F-B589D42760D5}" type="presParOf" srcId="{14A3C1E4-7E29-498E-A622-699CB2845E3F}" destId="{9B84A812-8104-4F32-8761-2216C1CF22E1}" srcOrd="1" destOrd="0" presId="urn:microsoft.com/office/officeart/2005/8/layout/vList2"/>
    <dgm:cxn modelId="{BC053DAF-AC3E-45FA-A739-E8B064A6E64A}" type="presParOf" srcId="{14A3C1E4-7E29-498E-A622-699CB2845E3F}" destId="{3E8D6668-2EA2-47A8-89CE-0AD07F33571C}" srcOrd="2" destOrd="0" presId="urn:microsoft.com/office/officeart/2005/8/layout/vList2"/>
    <dgm:cxn modelId="{BBBDA359-A5EC-4739-9884-7D8E0D8FE131}" type="presParOf" srcId="{14A3C1E4-7E29-498E-A622-699CB2845E3F}" destId="{4B636077-CFD2-419C-B8C5-31FF81934DE4}" srcOrd="3" destOrd="0" presId="urn:microsoft.com/office/officeart/2005/8/layout/vList2"/>
    <dgm:cxn modelId="{45BF1099-D901-4F49-819E-CF8F24A4B287}" type="presParOf" srcId="{14A3C1E4-7E29-498E-A622-699CB2845E3F}" destId="{8E7C26CF-25C5-4085-8A2E-63B2C4902B43}" srcOrd="4" destOrd="0" presId="urn:microsoft.com/office/officeart/2005/8/layout/vList2"/>
    <dgm:cxn modelId="{802781D0-BC14-43D3-907B-F82278782348}" type="presParOf" srcId="{14A3C1E4-7E29-498E-A622-699CB2845E3F}" destId="{2EF05729-0D3B-48F0-A12D-A1A05168ACF0}" srcOrd="5" destOrd="0" presId="urn:microsoft.com/office/officeart/2005/8/layout/vList2"/>
    <dgm:cxn modelId="{68D7D94C-FE9C-411E-B0F6-D35ABA2F6C23}" type="presParOf" srcId="{14A3C1E4-7E29-498E-A622-699CB2845E3F}" destId="{7CE40FD3-CF7D-40CE-8364-51FC198F254A}" srcOrd="6" destOrd="0" presId="urn:microsoft.com/office/officeart/2005/8/layout/vList2"/>
    <dgm:cxn modelId="{37ABA55C-BAE7-4289-BBFC-9AF7BBB5038E}" type="presParOf" srcId="{14A3C1E4-7E29-498E-A622-699CB2845E3F}" destId="{7604B11D-282E-41EB-979A-5F046D0F2184}" srcOrd="7" destOrd="0" presId="urn:microsoft.com/office/officeart/2005/8/layout/vList2"/>
    <dgm:cxn modelId="{5F10F196-9C41-4D73-8EAC-2F1C78C22AE6}" type="presParOf" srcId="{14A3C1E4-7E29-498E-A622-699CB2845E3F}" destId="{44AA2A4E-0AA2-486C-A59B-55A4DA304693}" srcOrd="8" destOrd="0" presId="urn:microsoft.com/office/officeart/2005/8/layout/vList2"/>
    <dgm:cxn modelId="{88CE4216-234C-48E5-89AA-F72933A9FC02}" type="presParOf" srcId="{14A3C1E4-7E29-498E-A622-699CB2845E3F}" destId="{5AD83E72-0BA3-4A00-B264-8B0078181600}" srcOrd="9" destOrd="0" presId="urn:microsoft.com/office/officeart/2005/8/layout/vList2"/>
    <dgm:cxn modelId="{2092598B-51CF-435F-9E35-CE5EE657240F}" type="presParOf" srcId="{14A3C1E4-7E29-498E-A622-699CB2845E3F}" destId="{C7FBE5C2-A68C-4807-A244-44E0B9085F67}" srcOrd="10" destOrd="0" presId="urn:microsoft.com/office/officeart/2005/8/layout/vList2"/>
    <dgm:cxn modelId="{D2719393-5440-4288-950A-65504796CC8D}" type="presParOf" srcId="{14A3C1E4-7E29-498E-A622-699CB2845E3F}" destId="{C31B15F1-B165-4AF8-B9C4-11EA41E258EC}" srcOrd="11" destOrd="0" presId="urn:microsoft.com/office/officeart/2005/8/layout/vList2"/>
    <dgm:cxn modelId="{1225BA66-A94C-4081-B95A-FC3429E3248F}" type="presParOf" srcId="{14A3C1E4-7E29-498E-A622-699CB2845E3F}" destId="{9ADDFF78-A085-45CE-919E-5E35E0A6B9AB}" srcOrd="12" destOrd="0" presId="urn:microsoft.com/office/officeart/2005/8/layout/vList2"/>
    <dgm:cxn modelId="{24AEFF1D-9FE7-4D79-AD2F-1B0425336C4E}" type="presParOf" srcId="{14A3C1E4-7E29-498E-A622-699CB2845E3F}" destId="{53F557FD-EBE7-4342-BCE8-E80F395AC774}" srcOrd="13" destOrd="0" presId="urn:microsoft.com/office/officeart/2005/8/layout/vList2"/>
    <dgm:cxn modelId="{46B896D2-053E-47E5-8840-1D6636BE7A3E}" type="presParOf" srcId="{14A3C1E4-7E29-498E-A622-699CB2845E3F}" destId="{C358E0F2-902C-454B-8382-3412DAFC530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DCC05A-0E0F-434D-B168-93D4ABDFBA1A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F3E1C01-D604-42D1-A67C-B3E83FD26978}">
      <dgm:prSet phldrT="[Текст]" custT="1"/>
      <dgm:spPr/>
      <dgm:t>
        <a:bodyPr/>
        <a:lstStyle/>
        <a:p>
          <a:r>
            <a:rPr lang="ru-RU" sz="1600" b="1" dirty="0" err="1" smtClean="0"/>
            <a:t>покритий</a:t>
          </a:r>
          <a:r>
            <a:rPr lang="ru-RU" sz="1600" b="1" dirty="0" smtClean="0"/>
            <a:t> </a:t>
          </a:r>
          <a:r>
            <a:rPr lang="ru-RU" sz="1600" b="1" dirty="0" err="1" smtClean="0"/>
            <a:t>варант</a:t>
          </a:r>
          <a:r>
            <a:rPr lang="ru-RU" sz="1600" b="1" dirty="0" smtClean="0"/>
            <a:t> </a:t>
          </a:r>
          <a:r>
            <a:rPr lang="ru-RU" sz="1600" dirty="0" smtClean="0"/>
            <a:t>– </a:t>
          </a:r>
          <a:r>
            <a:rPr lang="ru-RU" sz="1600" dirty="0" err="1" smtClean="0"/>
            <a:t>варант</a:t>
          </a:r>
          <a:r>
            <a:rPr lang="ru-RU" sz="1600" dirty="0" smtClean="0"/>
            <a:t>, </a:t>
          </a:r>
          <a:r>
            <a:rPr lang="ru-RU" sz="1600" dirty="0" err="1" smtClean="0"/>
            <a:t>що</a:t>
          </a:r>
          <a:r>
            <a:rPr lang="ru-RU" sz="1600" dirty="0" smtClean="0"/>
            <a:t> </a:t>
          </a:r>
          <a:r>
            <a:rPr lang="ru-RU" sz="1600" dirty="0" err="1" smtClean="0"/>
            <a:t>надає</a:t>
          </a:r>
          <a:r>
            <a:rPr lang="ru-RU" sz="1600" dirty="0" smtClean="0"/>
            <a:t> право </a:t>
          </a:r>
          <a:r>
            <a:rPr lang="ru-RU" sz="1600" dirty="0" err="1" smtClean="0"/>
            <a:t>його</a:t>
          </a:r>
          <a:r>
            <a:rPr lang="ru-RU" sz="1600" dirty="0" smtClean="0"/>
            <a:t> держателю </a:t>
          </a:r>
          <a:r>
            <a:rPr lang="ru-RU" sz="1600" dirty="0" err="1" smtClean="0"/>
            <a:t>купувати</a:t>
          </a:r>
          <a:r>
            <a:rPr lang="ru-RU" sz="1600" dirty="0" smtClean="0"/>
            <a:t> </a:t>
          </a:r>
          <a:r>
            <a:rPr lang="ru-RU" sz="1600" dirty="0" err="1" smtClean="0"/>
            <a:t>чи</a:t>
          </a:r>
          <a:r>
            <a:rPr lang="ru-RU" sz="1600" dirty="0" smtClean="0"/>
            <a:t> </a:t>
          </a:r>
          <a:r>
            <a:rPr lang="ru-RU" sz="1600" dirty="0" err="1" smtClean="0"/>
            <a:t>продавати</a:t>
          </a:r>
          <a:r>
            <a:rPr lang="ru-RU" sz="1600" dirty="0" smtClean="0"/>
            <a:t> </a:t>
          </a:r>
          <a:r>
            <a:rPr lang="ru-RU" sz="1600" dirty="0" err="1" smtClean="0"/>
            <a:t>певну</a:t>
          </a:r>
          <a:r>
            <a:rPr lang="ru-RU" sz="1600" dirty="0" smtClean="0"/>
            <a:t> </a:t>
          </a:r>
          <a:r>
            <a:rPr lang="ru-RU" sz="1600" dirty="0" err="1" smtClean="0"/>
            <a:t>кількість</a:t>
          </a:r>
          <a:r>
            <a:rPr lang="ru-RU" sz="1600" dirty="0" smtClean="0"/>
            <a:t> </a:t>
          </a:r>
          <a:r>
            <a:rPr lang="ru-RU" sz="1600" dirty="0" err="1" smtClean="0"/>
            <a:t>акцій</a:t>
          </a:r>
          <a:r>
            <a:rPr lang="ru-RU" sz="1600" dirty="0" smtClean="0"/>
            <a:t>, </a:t>
          </a:r>
          <a:r>
            <a:rPr lang="ru-RU" sz="1600" dirty="0" err="1" smtClean="0"/>
            <a:t>валюти</a:t>
          </a:r>
          <a:r>
            <a:rPr lang="ru-RU" sz="1600" dirty="0" smtClean="0"/>
            <a:t> </a:t>
          </a:r>
          <a:r>
            <a:rPr lang="ru-RU" sz="1600" dirty="0" err="1" smtClean="0"/>
            <a:t>або</a:t>
          </a:r>
          <a:r>
            <a:rPr lang="ru-RU" sz="1600" dirty="0" smtClean="0"/>
            <a:t> </a:t>
          </a:r>
          <a:r>
            <a:rPr lang="ru-RU" sz="1600" dirty="0" err="1" smtClean="0"/>
            <a:t>інших</a:t>
          </a:r>
          <a:r>
            <a:rPr lang="ru-RU" sz="1600" dirty="0" smtClean="0"/>
            <a:t> </a:t>
          </a:r>
          <a:r>
            <a:rPr lang="ru-RU" sz="1600" dirty="0" err="1" smtClean="0"/>
            <a:t>фінансових</a:t>
          </a:r>
          <a:r>
            <a:rPr lang="ru-RU" sz="1600" dirty="0" smtClean="0"/>
            <a:t> </a:t>
          </a:r>
          <a:r>
            <a:rPr lang="ru-RU" sz="1600" dirty="0" err="1" smtClean="0"/>
            <a:t>інструментів</a:t>
          </a:r>
          <a:r>
            <a:rPr lang="ru-RU" sz="1600" dirty="0" smtClean="0"/>
            <a:t> у </a:t>
          </a:r>
          <a:r>
            <a:rPr lang="ru-RU" sz="1600" dirty="0" err="1" smtClean="0"/>
            <a:t>емітента</a:t>
          </a:r>
          <a:r>
            <a:rPr lang="ru-RU" sz="1600" dirty="0" smtClean="0"/>
            <a:t> за </a:t>
          </a:r>
          <a:r>
            <a:rPr lang="ru-RU" sz="1600" dirty="0" err="1" smtClean="0"/>
            <a:t>визначеною</a:t>
          </a:r>
          <a:r>
            <a:rPr lang="ru-RU" sz="1600" dirty="0" smtClean="0"/>
            <a:t> </a:t>
          </a:r>
          <a:r>
            <a:rPr lang="ru-RU" sz="1600" dirty="0" err="1" smtClean="0"/>
            <a:t>ціною</a:t>
          </a:r>
          <a:r>
            <a:rPr lang="ru-RU" sz="1600" dirty="0" smtClean="0"/>
            <a:t> та у </a:t>
          </a:r>
          <a:r>
            <a:rPr lang="ru-RU" sz="1600" dirty="0" err="1" smtClean="0"/>
            <a:t>визначений</a:t>
          </a:r>
          <a:r>
            <a:rPr lang="ru-RU" sz="1600" dirty="0" smtClean="0"/>
            <a:t> </a:t>
          </a:r>
          <a:r>
            <a:rPr lang="ru-RU" sz="1600" dirty="0" err="1" smtClean="0"/>
            <a:t>термін</a:t>
          </a:r>
          <a:r>
            <a:rPr lang="ru-RU" sz="1600" dirty="0" smtClean="0"/>
            <a:t>;</a:t>
          </a:r>
          <a:endParaRPr lang="ru-RU" sz="1600" dirty="0"/>
        </a:p>
      </dgm:t>
    </dgm:pt>
    <dgm:pt modelId="{31185AF8-1769-4ED5-BC1A-BB074AD3275A}" type="parTrans" cxnId="{BFE7B945-CEC6-48FD-97F3-E681678200B7}">
      <dgm:prSet/>
      <dgm:spPr/>
      <dgm:t>
        <a:bodyPr/>
        <a:lstStyle/>
        <a:p>
          <a:endParaRPr lang="ru-RU"/>
        </a:p>
      </dgm:t>
    </dgm:pt>
    <dgm:pt modelId="{98A4E83F-33C2-42AB-A02E-2779E37B4C19}" type="sibTrans" cxnId="{BFE7B945-CEC6-48FD-97F3-E681678200B7}">
      <dgm:prSet/>
      <dgm:spPr/>
      <dgm:t>
        <a:bodyPr/>
        <a:lstStyle/>
        <a:p>
          <a:endParaRPr lang="ru-RU"/>
        </a:p>
      </dgm:t>
    </dgm:pt>
    <dgm:pt modelId="{38AE08D6-60B0-4F9C-B257-C46BA3AC6A32}">
      <dgm:prSet phldrT="[Текст]" custT="1"/>
      <dgm:spPr/>
      <dgm:t>
        <a:bodyPr/>
        <a:lstStyle/>
        <a:p>
          <a:r>
            <a:rPr lang="ru-RU" sz="1600" b="1" i="0" dirty="0" err="1" smtClean="0"/>
            <a:t>екс-варант</a:t>
          </a:r>
          <a:r>
            <a:rPr lang="ru-RU" sz="1600" b="1" i="0" dirty="0" smtClean="0"/>
            <a:t> </a:t>
          </a:r>
          <a:r>
            <a:rPr lang="ru-RU" sz="1600" b="1" i="0" dirty="0" err="1" smtClean="0"/>
            <a:t>або</a:t>
          </a:r>
          <a:r>
            <a:rPr lang="ru-RU" sz="1600" b="1" i="0" dirty="0" smtClean="0"/>
            <a:t> </a:t>
          </a:r>
          <a:r>
            <a:rPr lang="ru-RU" sz="1600" b="1" i="0" dirty="0" err="1" smtClean="0"/>
            <a:t>підпісний</a:t>
          </a:r>
          <a:r>
            <a:rPr lang="ru-RU" sz="1600" b="1" i="0" dirty="0" smtClean="0"/>
            <a:t> </a:t>
          </a:r>
          <a:r>
            <a:rPr lang="ru-RU" sz="1600" b="1" i="0" dirty="0" err="1" smtClean="0"/>
            <a:t>варант</a:t>
          </a:r>
          <a:r>
            <a:rPr lang="ru-RU" sz="1600" b="1" i="0" dirty="0" smtClean="0"/>
            <a:t> </a:t>
          </a:r>
          <a:r>
            <a:rPr lang="ru-RU" sz="1600" dirty="0" smtClean="0"/>
            <a:t>– </a:t>
          </a:r>
          <a:r>
            <a:rPr lang="ru-RU" sz="1600" dirty="0" err="1" smtClean="0"/>
            <a:t>варант</a:t>
          </a:r>
          <a:r>
            <a:rPr lang="ru-RU" sz="1600" dirty="0" smtClean="0"/>
            <a:t>, </a:t>
          </a:r>
          <a:r>
            <a:rPr lang="ru-RU" sz="1600" dirty="0" err="1" smtClean="0"/>
            <a:t>що</a:t>
          </a:r>
          <a:r>
            <a:rPr lang="ru-RU" sz="1600" dirty="0" smtClean="0"/>
            <a:t> </a:t>
          </a:r>
          <a:r>
            <a:rPr lang="ru-RU" sz="1600" dirty="0" err="1" smtClean="0"/>
            <a:t>надає</a:t>
          </a:r>
          <a:r>
            <a:rPr lang="ru-RU" sz="1600" dirty="0" smtClean="0"/>
            <a:t> право </a:t>
          </a:r>
          <a:r>
            <a:rPr lang="ru-RU" sz="1600" dirty="0" err="1" smtClean="0"/>
            <a:t>акціонеру</a:t>
          </a:r>
          <a:r>
            <a:rPr lang="ru-RU" sz="1600" dirty="0" smtClean="0"/>
            <a:t> на </a:t>
          </a:r>
          <a:r>
            <a:rPr lang="ru-RU" sz="1600" dirty="0" err="1" smtClean="0"/>
            <a:t>придбання</a:t>
          </a:r>
          <a:r>
            <a:rPr lang="ru-RU" sz="1600" dirty="0" smtClean="0"/>
            <a:t> за </a:t>
          </a:r>
          <a:r>
            <a:rPr lang="ru-RU" sz="1600" dirty="0" err="1" smtClean="0"/>
            <a:t>пільговою</a:t>
          </a:r>
          <a:r>
            <a:rPr lang="ru-RU" sz="1600" dirty="0" smtClean="0"/>
            <a:t> </a:t>
          </a:r>
          <a:r>
            <a:rPr lang="ru-RU" sz="1600" dirty="0" err="1" smtClean="0"/>
            <a:t>ціною</a:t>
          </a:r>
          <a:r>
            <a:rPr lang="ru-RU" sz="1600" dirty="0" smtClean="0"/>
            <a:t> </a:t>
          </a:r>
          <a:r>
            <a:rPr lang="ru-RU" sz="1600" dirty="0" err="1" smtClean="0"/>
            <a:t>нових</a:t>
          </a:r>
          <a:r>
            <a:rPr lang="ru-RU" sz="1600" dirty="0" smtClean="0"/>
            <a:t> </a:t>
          </a:r>
          <a:r>
            <a:rPr lang="ru-RU" sz="1600" dirty="0" err="1" smtClean="0"/>
            <a:t>звичайних</a:t>
          </a:r>
          <a:r>
            <a:rPr lang="ru-RU" sz="1600" dirty="0" smtClean="0"/>
            <a:t> </a:t>
          </a:r>
          <a:r>
            <a:rPr lang="ru-RU" sz="1600" dirty="0" err="1" smtClean="0"/>
            <a:t>акцій</a:t>
          </a:r>
          <a:r>
            <a:rPr lang="ru-RU" sz="1600" dirty="0" smtClean="0"/>
            <a:t> </a:t>
          </a:r>
          <a:r>
            <a:rPr lang="ru-RU" sz="1600" dirty="0" err="1" smtClean="0"/>
            <a:t>компанії</a:t>
          </a:r>
          <a:r>
            <a:rPr lang="ru-RU" sz="1600" dirty="0" smtClean="0"/>
            <a:t> до </a:t>
          </a:r>
          <a:r>
            <a:rPr lang="ru-RU" sz="1600" dirty="0" err="1" smtClean="0"/>
            <a:t>їх</a:t>
          </a:r>
          <a:r>
            <a:rPr lang="ru-RU" sz="1600" dirty="0" smtClean="0"/>
            <a:t> </a:t>
          </a:r>
          <a:r>
            <a:rPr lang="ru-RU" sz="1600" dirty="0" err="1" smtClean="0"/>
            <a:t>публічного</a:t>
          </a:r>
          <a:r>
            <a:rPr lang="ru-RU" sz="1600" dirty="0" smtClean="0"/>
            <a:t> </a:t>
          </a:r>
          <a:r>
            <a:rPr lang="ru-RU" sz="1600" dirty="0" err="1" smtClean="0"/>
            <a:t>розміщення</a:t>
          </a:r>
          <a:r>
            <a:rPr lang="ru-RU" sz="1600" dirty="0" smtClean="0"/>
            <a:t>;</a:t>
          </a:r>
          <a:endParaRPr lang="ru-RU" sz="1600" dirty="0"/>
        </a:p>
      </dgm:t>
    </dgm:pt>
    <dgm:pt modelId="{47B92D7C-FE97-4565-9C76-63DC0C98CA72}" type="parTrans" cxnId="{34B10058-BBF5-420F-8D02-1507751A31FA}">
      <dgm:prSet/>
      <dgm:spPr/>
      <dgm:t>
        <a:bodyPr/>
        <a:lstStyle/>
        <a:p>
          <a:endParaRPr lang="ru-RU"/>
        </a:p>
      </dgm:t>
    </dgm:pt>
    <dgm:pt modelId="{EAC091BB-8C06-4376-B327-D698BD825CAA}" type="sibTrans" cxnId="{34B10058-BBF5-420F-8D02-1507751A31FA}">
      <dgm:prSet/>
      <dgm:spPr/>
      <dgm:t>
        <a:bodyPr/>
        <a:lstStyle/>
        <a:p>
          <a:endParaRPr lang="ru-RU"/>
        </a:p>
      </dgm:t>
    </dgm:pt>
    <dgm:pt modelId="{2A0C18ED-69C8-4B2E-878E-1A0225B799D1}">
      <dgm:prSet custT="1"/>
      <dgm:spPr/>
      <dgm:t>
        <a:bodyPr/>
        <a:lstStyle/>
        <a:p>
          <a:r>
            <a:rPr lang="ru-RU" sz="1600" b="1" dirty="0" err="1" smtClean="0"/>
            <a:t>відривний</a:t>
          </a:r>
          <a:r>
            <a:rPr lang="ru-RU" sz="1600" b="1" dirty="0" smtClean="0"/>
            <a:t> варант </a:t>
          </a:r>
          <a:r>
            <a:rPr lang="ru-RU" sz="1600" dirty="0" smtClean="0"/>
            <a:t>– варант, що додається до цінного папера та надає власнику право купувати базовий актив за певною ціною протягом певного часу. Може бути проданий незалежно від пакета цінних паперів, разом з якими був емітований;</a:t>
          </a:r>
          <a:endParaRPr lang="ru-RU" sz="1600" dirty="0"/>
        </a:p>
      </dgm:t>
    </dgm:pt>
    <dgm:pt modelId="{4ECDC730-69E5-4E84-A06C-3A22A0F2E16C}" type="parTrans" cxnId="{2BEBC9E0-2CFF-4266-BCB0-8C2354CF87B1}">
      <dgm:prSet/>
      <dgm:spPr/>
      <dgm:t>
        <a:bodyPr/>
        <a:lstStyle/>
        <a:p>
          <a:endParaRPr lang="ru-RU"/>
        </a:p>
      </dgm:t>
    </dgm:pt>
    <dgm:pt modelId="{189E22B9-F176-46F4-871B-CC558F3956E3}" type="sibTrans" cxnId="{2BEBC9E0-2CFF-4266-BCB0-8C2354CF87B1}">
      <dgm:prSet/>
      <dgm:spPr/>
      <dgm:t>
        <a:bodyPr/>
        <a:lstStyle/>
        <a:p>
          <a:endParaRPr lang="ru-RU"/>
        </a:p>
      </dgm:t>
    </dgm:pt>
    <dgm:pt modelId="{D1C151C3-AC9C-46E8-9BFF-A22D35B05700}">
      <dgm:prSet custT="1"/>
      <dgm:spPr/>
      <dgm:t>
        <a:bodyPr/>
        <a:lstStyle/>
        <a:p>
          <a:r>
            <a:rPr lang="ru-RU" sz="1600" b="1" dirty="0" err="1" smtClean="0"/>
            <a:t>безпечний</a:t>
          </a:r>
          <a:r>
            <a:rPr lang="ru-RU" sz="1600" b="1" dirty="0" smtClean="0"/>
            <a:t> або «весільний» варант </a:t>
          </a:r>
          <a:r>
            <a:rPr lang="ru-RU" sz="1600" dirty="0" smtClean="0"/>
            <a:t>– варант, що вимагає від його власника повернення облігацій під час купівлі нового інструменту з фіксованим доходом – нової облігації (дві облігації повинні мати однакові характеристики – номінальну вартість, термін погашення, дохід і т. і.). Випуск таких варантів дає змогу підтримувати рівень заборгованості компанії на постійному рівні.</a:t>
          </a:r>
          <a:endParaRPr lang="ru-RU" sz="1600" dirty="0"/>
        </a:p>
      </dgm:t>
    </dgm:pt>
    <dgm:pt modelId="{75DA1780-6EC5-447D-95DC-924DAA991056}" type="parTrans" cxnId="{8F8A5B55-55A1-42A7-B8FD-EF0B0EE0CB29}">
      <dgm:prSet/>
      <dgm:spPr/>
      <dgm:t>
        <a:bodyPr/>
        <a:lstStyle/>
        <a:p>
          <a:endParaRPr lang="ru-RU"/>
        </a:p>
      </dgm:t>
    </dgm:pt>
    <dgm:pt modelId="{1B4EC38D-C91D-42E7-AFEB-07F19C3DF51B}" type="sibTrans" cxnId="{8F8A5B55-55A1-42A7-B8FD-EF0B0EE0CB29}">
      <dgm:prSet/>
      <dgm:spPr/>
      <dgm:t>
        <a:bodyPr/>
        <a:lstStyle/>
        <a:p>
          <a:endParaRPr lang="ru-RU"/>
        </a:p>
      </dgm:t>
    </dgm:pt>
    <dgm:pt modelId="{07C3CFF9-9788-4494-91AE-BA2003A68D06}" type="pres">
      <dgm:prSet presAssocID="{22DCC05A-0E0F-434D-B168-93D4ABDFBA1A}" presName="linear" presStyleCnt="0">
        <dgm:presLayoutVars>
          <dgm:animLvl val="lvl"/>
          <dgm:resizeHandles val="exact"/>
        </dgm:presLayoutVars>
      </dgm:prSet>
      <dgm:spPr/>
    </dgm:pt>
    <dgm:pt modelId="{018A33FB-0D49-4310-8B9D-3F2105A74B71}" type="pres">
      <dgm:prSet presAssocID="{8F3E1C01-D604-42D1-A67C-B3E83FD2697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157B6-532F-43E6-AB63-4E1A9AAE131D}" type="pres">
      <dgm:prSet presAssocID="{98A4E83F-33C2-42AB-A02E-2779E37B4C19}" presName="spacer" presStyleCnt="0"/>
      <dgm:spPr/>
    </dgm:pt>
    <dgm:pt modelId="{66067D16-2CA8-4146-A33B-55DF9416E825}" type="pres">
      <dgm:prSet presAssocID="{38AE08D6-60B0-4F9C-B257-C46BA3AC6A3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35680-CC6C-4994-A9D3-ACEA2D79BBC4}" type="pres">
      <dgm:prSet presAssocID="{EAC091BB-8C06-4376-B327-D698BD825CAA}" presName="spacer" presStyleCnt="0"/>
      <dgm:spPr/>
    </dgm:pt>
    <dgm:pt modelId="{C1481345-4AAE-4464-9EC0-CE4A99D1EC89}" type="pres">
      <dgm:prSet presAssocID="{2A0C18ED-69C8-4B2E-878E-1A0225B799D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638B6-5BD1-418D-B061-3F8C345F668B}" type="pres">
      <dgm:prSet presAssocID="{189E22B9-F176-46F4-871B-CC558F3956E3}" presName="spacer" presStyleCnt="0"/>
      <dgm:spPr/>
    </dgm:pt>
    <dgm:pt modelId="{D8C94098-7E7A-4C19-9561-001F5C5AAB07}" type="pres">
      <dgm:prSet presAssocID="{D1C151C3-AC9C-46E8-9BFF-A22D35B05700}" presName="parentText" presStyleLbl="node1" presStyleIdx="3" presStyleCnt="4" custScaleY="1133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B10058-BBF5-420F-8D02-1507751A31FA}" srcId="{22DCC05A-0E0F-434D-B168-93D4ABDFBA1A}" destId="{38AE08D6-60B0-4F9C-B257-C46BA3AC6A32}" srcOrd="1" destOrd="0" parTransId="{47B92D7C-FE97-4565-9C76-63DC0C98CA72}" sibTransId="{EAC091BB-8C06-4376-B327-D698BD825CAA}"/>
    <dgm:cxn modelId="{A70636B3-876A-4BAB-929B-274BA861E2A0}" type="presOf" srcId="{D1C151C3-AC9C-46E8-9BFF-A22D35B05700}" destId="{D8C94098-7E7A-4C19-9561-001F5C5AAB07}" srcOrd="0" destOrd="0" presId="urn:microsoft.com/office/officeart/2005/8/layout/vList2"/>
    <dgm:cxn modelId="{2BEBC9E0-2CFF-4266-BCB0-8C2354CF87B1}" srcId="{22DCC05A-0E0F-434D-B168-93D4ABDFBA1A}" destId="{2A0C18ED-69C8-4B2E-878E-1A0225B799D1}" srcOrd="2" destOrd="0" parTransId="{4ECDC730-69E5-4E84-A06C-3A22A0F2E16C}" sibTransId="{189E22B9-F176-46F4-871B-CC558F3956E3}"/>
    <dgm:cxn modelId="{E84E9A0B-E4D9-4B1B-80AF-2E65FBC2ADC6}" type="presOf" srcId="{22DCC05A-0E0F-434D-B168-93D4ABDFBA1A}" destId="{07C3CFF9-9788-4494-91AE-BA2003A68D06}" srcOrd="0" destOrd="0" presId="urn:microsoft.com/office/officeart/2005/8/layout/vList2"/>
    <dgm:cxn modelId="{8F8A5B55-55A1-42A7-B8FD-EF0B0EE0CB29}" srcId="{22DCC05A-0E0F-434D-B168-93D4ABDFBA1A}" destId="{D1C151C3-AC9C-46E8-9BFF-A22D35B05700}" srcOrd="3" destOrd="0" parTransId="{75DA1780-6EC5-447D-95DC-924DAA991056}" sibTransId="{1B4EC38D-C91D-42E7-AFEB-07F19C3DF51B}"/>
    <dgm:cxn modelId="{F1F431C8-0023-4D3B-AE8B-5786D1D06ABE}" type="presOf" srcId="{38AE08D6-60B0-4F9C-B257-C46BA3AC6A32}" destId="{66067D16-2CA8-4146-A33B-55DF9416E825}" srcOrd="0" destOrd="0" presId="urn:microsoft.com/office/officeart/2005/8/layout/vList2"/>
    <dgm:cxn modelId="{BFE7B945-CEC6-48FD-97F3-E681678200B7}" srcId="{22DCC05A-0E0F-434D-B168-93D4ABDFBA1A}" destId="{8F3E1C01-D604-42D1-A67C-B3E83FD26978}" srcOrd="0" destOrd="0" parTransId="{31185AF8-1769-4ED5-BC1A-BB074AD3275A}" sibTransId="{98A4E83F-33C2-42AB-A02E-2779E37B4C19}"/>
    <dgm:cxn modelId="{2D599680-4556-41D1-AC2C-A0246DC29F80}" type="presOf" srcId="{2A0C18ED-69C8-4B2E-878E-1A0225B799D1}" destId="{C1481345-4AAE-4464-9EC0-CE4A99D1EC89}" srcOrd="0" destOrd="0" presId="urn:microsoft.com/office/officeart/2005/8/layout/vList2"/>
    <dgm:cxn modelId="{EA7902C7-7A91-498C-BEB5-85134344D576}" type="presOf" srcId="{8F3E1C01-D604-42D1-A67C-B3E83FD26978}" destId="{018A33FB-0D49-4310-8B9D-3F2105A74B71}" srcOrd="0" destOrd="0" presId="urn:microsoft.com/office/officeart/2005/8/layout/vList2"/>
    <dgm:cxn modelId="{D99C58BE-1FE9-41D6-9889-EC924273669D}" type="presParOf" srcId="{07C3CFF9-9788-4494-91AE-BA2003A68D06}" destId="{018A33FB-0D49-4310-8B9D-3F2105A74B71}" srcOrd="0" destOrd="0" presId="urn:microsoft.com/office/officeart/2005/8/layout/vList2"/>
    <dgm:cxn modelId="{A11AC9A5-B8B5-47D7-9F31-DC4B015D452D}" type="presParOf" srcId="{07C3CFF9-9788-4494-91AE-BA2003A68D06}" destId="{E2E157B6-532F-43E6-AB63-4E1A9AAE131D}" srcOrd="1" destOrd="0" presId="urn:microsoft.com/office/officeart/2005/8/layout/vList2"/>
    <dgm:cxn modelId="{9C846B1C-5764-4F22-ABE5-286E7C7BB4DE}" type="presParOf" srcId="{07C3CFF9-9788-4494-91AE-BA2003A68D06}" destId="{66067D16-2CA8-4146-A33B-55DF9416E825}" srcOrd="2" destOrd="0" presId="urn:microsoft.com/office/officeart/2005/8/layout/vList2"/>
    <dgm:cxn modelId="{78C8A6C5-5D3C-4E9D-8D23-29815A3CDFD0}" type="presParOf" srcId="{07C3CFF9-9788-4494-91AE-BA2003A68D06}" destId="{92435680-CC6C-4994-A9D3-ACEA2D79BBC4}" srcOrd="3" destOrd="0" presId="urn:microsoft.com/office/officeart/2005/8/layout/vList2"/>
    <dgm:cxn modelId="{6E0B4393-6386-41E5-87E9-841A170E3A4C}" type="presParOf" srcId="{07C3CFF9-9788-4494-91AE-BA2003A68D06}" destId="{C1481345-4AAE-4464-9EC0-CE4A99D1EC89}" srcOrd="4" destOrd="0" presId="urn:microsoft.com/office/officeart/2005/8/layout/vList2"/>
    <dgm:cxn modelId="{E946D4BF-9159-49BA-B9C8-45BC6826C5AF}" type="presParOf" srcId="{07C3CFF9-9788-4494-91AE-BA2003A68D06}" destId="{802638B6-5BD1-418D-B061-3F8C345F668B}" srcOrd="5" destOrd="0" presId="urn:microsoft.com/office/officeart/2005/8/layout/vList2"/>
    <dgm:cxn modelId="{A918E360-158B-4529-9D24-C45073B5B027}" type="presParOf" srcId="{07C3CFF9-9788-4494-91AE-BA2003A68D06}" destId="{D8C94098-7E7A-4C19-9561-001F5C5AAB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D9BC0-4B11-4A73-A500-D34ABD2D1441}">
      <dsp:nvSpPr>
        <dsp:cNvPr id="0" name=""/>
        <dsp:cNvSpPr/>
      </dsp:nvSpPr>
      <dsp:spPr>
        <a:xfrm>
          <a:off x="0" y="291060"/>
          <a:ext cx="889248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85FD9F-3DC7-4280-9929-730800C07DF3}">
      <dsp:nvSpPr>
        <dsp:cNvPr id="0" name=""/>
        <dsp:cNvSpPr/>
      </dsp:nvSpPr>
      <dsp:spPr>
        <a:xfrm>
          <a:off x="444624" y="113940"/>
          <a:ext cx="6224736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1. </a:t>
          </a:r>
          <a:r>
            <a:rPr lang="ru-RU" sz="1600" kern="1200" dirty="0" err="1" smtClean="0"/>
            <a:t>Сторони</a:t>
          </a:r>
          <a:r>
            <a:rPr lang="ru-RU" sz="1600" kern="1200" dirty="0" smtClean="0"/>
            <a:t> угоди: два </a:t>
          </a:r>
          <a:r>
            <a:rPr lang="ru-RU" sz="1600" kern="1200" dirty="0" err="1" smtClean="0"/>
            <a:t>конкретні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контрагенти</a:t>
          </a:r>
          <a:r>
            <a:rPr lang="ru-RU" sz="1600" kern="1200" dirty="0" smtClean="0"/>
            <a:t>. </a:t>
          </a:r>
          <a:endParaRPr lang="ru-RU" sz="1600" kern="1200" dirty="0"/>
        </a:p>
      </dsp:txBody>
      <dsp:txXfrm>
        <a:off x="461917" y="131233"/>
        <a:ext cx="6190150" cy="319654"/>
      </dsp:txXfrm>
    </dsp:sp>
    <dsp:sp modelId="{65F046C5-2B27-43A2-9484-01586F347F24}">
      <dsp:nvSpPr>
        <dsp:cNvPr id="0" name=""/>
        <dsp:cNvSpPr/>
      </dsp:nvSpPr>
      <dsp:spPr>
        <a:xfrm>
          <a:off x="0" y="835380"/>
          <a:ext cx="889248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45EAC1-B55C-4FBF-8805-29D855BAB97F}">
      <dsp:nvSpPr>
        <dsp:cNvPr id="0" name=""/>
        <dsp:cNvSpPr/>
      </dsp:nvSpPr>
      <dsp:spPr>
        <a:xfrm>
          <a:off x="444624" y="658260"/>
          <a:ext cx="6224736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2. Права і </a:t>
          </a:r>
          <a:r>
            <a:rPr lang="ru-RU" sz="1600" kern="1200" dirty="0" err="1" smtClean="0"/>
            <a:t>зобов’язання</a:t>
          </a:r>
          <a:r>
            <a:rPr lang="ru-RU" sz="1600" kern="1200" dirty="0" smtClean="0"/>
            <a:t>: </a:t>
          </a:r>
          <a:r>
            <a:rPr lang="ru-RU" sz="1600" kern="1200" dirty="0" err="1" smtClean="0"/>
            <a:t>перевідступлення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неможливе</a:t>
          </a:r>
          <a:r>
            <a:rPr lang="ru-RU" sz="1600" kern="1200" dirty="0" smtClean="0"/>
            <a:t>. </a:t>
          </a:r>
          <a:endParaRPr lang="ru-RU" sz="1600" kern="1200" dirty="0"/>
        </a:p>
      </dsp:txBody>
      <dsp:txXfrm>
        <a:off x="461917" y="675553"/>
        <a:ext cx="6190150" cy="319654"/>
      </dsp:txXfrm>
    </dsp:sp>
    <dsp:sp modelId="{1D24B139-41ED-484A-964A-DF3C492E35D0}">
      <dsp:nvSpPr>
        <dsp:cNvPr id="0" name=""/>
        <dsp:cNvSpPr/>
      </dsp:nvSpPr>
      <dsp:spPr>
        <a:xfrm>
          <a:off x="0" y="1379700"/>
          <a:ext cx="889248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E86FCC-3057-427E-AB7D-906C4FB69041}">
      <dsp:nvSpPr>
        <dsp:cNvPr id="0" name=""/>
        <dsp:cNvSpPr/>
      </dsp:nvSpPr>
      <dsp:spPr>
        <a:xfrm>
          <a:off x="444624" y="1202580"/>
          <a:ext cx="6224736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3. </a:t>
          </a:r>
          <a:r>
            <a:rPr lang="ru-RU" sz="1600" kern="1200" dirty="0" err="1" smtClean="0"/>
            <a:t>Емітент</a:t>
          </a:r>
          <a:r>
            <a:rPr lang="ru-RU" sz="1600" kern="1200" dirty="0" smtClean="0"/>
            <a:t> і гарант: </a:t>
          </a:r>
          <a:r>
            <a:rPr lang="ru-RU" sz="1600" kern="1200" dirty="0" err="1" smtClean="0"/>
            <a:t>відсутні</a:t>
          </a:r>
          <a:r>
            <a:rPr lang="ru-RU" sz="1600" kern="1200" dirty="0" smtClean="0"/>
            <a:t>. </a:t>
          </a:r>
          <a:endParaRPr lang="ru-RU" sz="1600" kern="1200" dirty="0"/>
        </a:p>
      </dsp:txBody>
      <dsp:txXfrm>
        <a:off x="461917" y="1219873"/>
        <a:ext cx="6190150" cy="319654"/>
      </dsp:txXfrm>
    </dsp:sp>
    <dsp:sp modelId="{6CBB8459-079B-46E9-915D-A88B4E686A2C}">
      <dsp:nvSpPr>
        <dsp:cNvPr id="0" name=""/>
        <dsp:cNvSpPr/>
      </dsp:nvSpPr>
      <dsp:spPr>
        <a:xfrm>
          <a:off x="0" y="1924019"/>
          <a:ext cx="889248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61F3F0-156A-49A2-A3C9-CE1427928808}">
      <dsp:nvSpPr>
        <dsp:cNvPr id="0" name=""/>
        <dsp:cNvSpPr/>
      </dsp:nvSpPr>
      <dsp:spPr>
        <a:xfrm>
          <a:off x="444624" y="1746900"/>
          <a:ext cx="6224736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4. </a:t>
          </a:r>
          <a:r>
            <a:rPr lang="ru-RU" sz="1600" kern="1200" dirty="0" err="1" smtClean="0"/>
            <a:t>Реквізити</a:t>
          </a:r>
          <a:r>
            <a:rPr lang="ru-RU" sz="1600" kern="1200" dirty="0" smtClean="0"/>
            <a:t>, час поставки: </a:t>
          </a:r>
          <a:r>
            <a:rPr lang="ru-RU" sz="1600" kern="1200" dirty="0" err="1" smtClean="0"/>
            <a:t>визначаються</a:t>
          </a:r>
          <a:r>
            <a:rPr lang="ru-RU" sz="1600" kern="1200" dirty="0" smtClean="0"/>
            <a:t> сторонами угоди. </a:t>
          </a:r>
          <a:endParaRPr lang="ru-RU" sz="1600" kern="1200" dirty="0"/>
        </a:p>
      </dsp:txBody>
      <dsp:txXfrm>
        <a:off x="461917" y="1764193"/>
        <a:ext cx="6190150" cy="319654"/>
      </dsp:txXfrm>
    </dsp:sp>
    <dsp:sp modelId="{CDFF9AFD-65CE-404C-9D4F-AFDB1C65B1ED}">
      <dsp:nvSpPr>
        <dsp:cNvPr id="0" name=""/>
        <dsp:cNvSpPr/>
      </dsp:nvSpPr>
      <dsp:spPr>
        <a:xfrm>
          <a:off x="0" y="2468339"/>
          <a:ext cx="889248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18A78-776F-4654-B61A-8DB94E0A0755}">
      <dsp:nvSpPr>
        <dsp:cNvPr id="0" name=""/>
        <dsp:cNvSpPr/>
      </dsp:nvSpPr>
      <dsp:spPr>
        <a:xfrm>
          <a:off x="444624" y="2291219"/>
          <a:ext cx="6224736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5. </a:t>
          </a:r>
          <a:r>
            <a:rPr lang="ru-RU" sz="1600" kern="1200" dirty="0" err="1" smtClean="0"/>
            <a:t>Ліквідність</a:t>
          </a:r>
          <a:r>
            <a:rPr lang="ru-RU" sz="1600" kern="1200" dirty="0" smtClean="0"/>
            <a:t>: «плата </a:t>
          </a:r>
          <a:r>
            <a:rPr lang="ru-RU" sz="1600" kern="1200" dirty="0" err="1" smtClean="0"/>
            <a:t>проти</a:t>
          </a:r>
          <a:r>
            <a:rPr lang="ru-RU" sz="1600" kern="1200" dirty="0" smtClean="0"/>
            <a:t> поставки». </a:t>
          </a:r>
          <a:endParaRPr lang="ru-RU" sz="1600" kern="1200" dirty="0"/>
        </a:p>
      </dsp:txBody>
      <dsp:txXfrm>
        <a:off x="461917" y="2308512"/>
        <a:ext cx="6190150" cy="319654"/>
      </dsp:txXfrm>
    </dsp:sp>
    <dsp:sp modelId="{77212002-223A-4A53-9411-F359E9D2EDAB}">
      <dsp:nvSpPr>
        <dsp:cNvPr id="0" name=""/>
        <dsp:cNvSpPr/>
      </dsp:nvSpPr>
      <dsp:spPr>
        <a:xfrm>
          <a:off x="0" y="3012659"/>
          <a:ext cx="8892480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68915B-B69A-41B2-A63E-70E24E21DDB7}">
      <dsp:nvSpPr>
        <dsp:cNvPr id="0" name=""/>
        <dsp:cNvSpPr/>
      </dsp:nvSpPr>
      <dsp:spPr>
        <a:xfrm>
          <a:off x="444624" y="2835539"/>
          <a:ext cx="6224736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6. </a:t>
          </a:r>
          <a:r>
            <a:rPr lang="ru-RU" sz="1600" kern="1200" dirty="0" err="1" smtClean="0"/>
            <a:t>Спосіб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торгівлі</a:t>
          </a:r>
          <a:r>
            <a:rPr lang="ru-RU" sz="1600" kern="1200" dirty="0" smtClean="0"/>
            <a:t>: </a:t>
          </a:r>
          <a:r>
            <a:rPr lang="ru-RU" sz="1600" kern="1200" dirty="0" err="1" smtClean="0"/>
            <a:t>договірна</a:t>
          </a:r>
          <a:r>
            <a:rPr lang="ru-RU" sz="1600" kern="1200" dirty="0" smtClean="0"/>
            <a:t> процедура. </a:t>
          </a:r>
          <a:endParaRPr lang="ru-RU" sz="1600" kern="1200" dirty="0"/>
        </a:p>
      </dsp:txBody>
      <dsp:txXfrm>
        <a:off x="461917" y="2852832"/>
        <a:ext cx="6190150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EEEB0-7EFE-41E2-B3D6-34CCB7A89B27}">
      <dsp:nvSpPr>
        <dsp:cNvPr id="0" name=""/>
        <dsp:cNvSpPr/>
      </dsp:nvSpPr>
      <dsp:spPr>
        <a:xfrm>
          <a:off x="0" y="1348"/>
          <a:ext cx="9144000" cy="60600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дата угоди – дата </a:t>
          </a:r>
          <a:r>
            <a:rPr lang="ru-RU" sz="1600" kern="1200" dirty="0" err="1" smtClean="0"/>
            <a:t>підписання</a:t>
          </a:r>
          <a:r>
            <a:rPr lang="ru-RU" sz="1600" kern="1200" dirty="0" smtClean="0"/>
            <a:t> форвардного контракту; </a:t>
          </a:r>
          <a:endParaRPr lang="ru-RU" sz="1600" kern="1200" dirty="0"/>
        </a:p>
      </dsp:txBody>
      <dsp:txXfrm>
        <a:off x="29583" y="30931"/>
        <a:ext cx="9084834" cy="546836"/>
      </dsp:txXfrm>
    </dsp:sp>
    <dsp:sp modelId="{6B8BF1C0-0C2F-4BE4-BEF8-F1A1D7B82112}">
      <dsp:nvSpPr>
        <dsp:cNvPr id="0" name=""/>
        <dsp:cNvSpPr/>
      </dsp:nvSpPr>
      <dsp:spPr>
        <a:xfrm>
          <a:off x="0" y="619978"/>
          <a:ext cx="9144000" cy="60600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дата поставки активу; </a:t>
          </a:r>
          <a:endParaRPr lang="ru-RU" sz="1600" kern="1200" dirty="0"/>
        </a:p>
      </dsp:txBody>
      <dsp:txXfrm>
        <a:off x="29583" y="649561"/>
        <a:ext cx="9084834" cy="546836"/>
      </dsp:txXfrm>
    </dsp:sp>
    <dsp:sp modelId="{3AC34C9B-172C-4A40-9F32-CA4A2C277C21}">
      <dsp:nvSpPr>
        <dsp:cNvPr id="0" name=""/>
        <dsp:cNvSpPr/>
      </dsp:nvSpPr>
      <dsp:spPr>
        <a:xfrm>
          <a:off x="0" y="1238608"/>
          <a:ext cx="9144000" cy="60600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дата </a:t>
          </a:r>
          <a:r>
            <a:rPr lang="ru-RU" sz="1600" kern="1200" dirty="0" err="1" smtClean="0"/>
            <a:t>погашення</a:t>
          </a:r>
          <a:r>
            <a:rPr lang="ru-RU" sz="1600" kern="1200" dirty="0" smtClean="0"/>
            <a:t> – дата </a:t>
          </a:r>
          <a:r>
            <a:rPr lang="ru-RU" sz="1600" kern="1200" dirty="0" err="1" smtClean="0"/>
            <a:t>розрахунків</a:t>
          </a:r>
          <a:r>
            <a:rPr lang="ru-RU" sz="1600" kern="1200" dirty="0" smtClean="0"/>
            <a:t> за </a:t>
          </a:r>
          <a:r>
            <a:rPr lang="ru-RU" sz="1600" kern="1200" dirty="0" err="1" smtClean="0"/>
            <a:t>поставлений</a:t>
          </a:r>
          <a:r>
            <a:rPr lang="ru-RU" sz="1600" kern="1200" dirty="0" smtClean="0"/>
            <a:t> актив; </a:t>
          </a:r>
          <a:endParaRPr lang="ru-RU" sz="1600" kern="1200" dirty="0"/>
        </a:p>
      </dsp:txBody>
      <dsp:txXfrm>
        <a:off x="29583" y="1268191"/>
        <a:ext cx="9084834" cy="546836"/>
      </dsp:txXfrm>
    </dsp:sp>
    <dsp:sp modelId="{25FB6EF5-944D-4C7E-B5CD-69DAE3F6FB4C}">
      <dsp:nvSpPr>
        <dsp:cNvPr id="0" name=""/>
        <dsp:cNvSpPr/>
      </dsp:nvSpPr>
      <dsp:spPr>
        <a:xfrm>
          <a:off x="0" y="1857238"/>
          <a:ext cx="9144000" cy="60600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дата </a:t>
          </a:r>
          <a:r>
            <a:rPr lang="ru-RU" sz="1600" kern="1200" dirty="0" err="1" smtClean="0"/>
            <a:t>фіксингу</a:t>
          </a:r>
          <a:r>
            <a:rPr lang="ru-RU" sz="1600" kern="1200" dirty="0" smtClean="0"/>
            <a:t> – дата, на яку </a:t>
          </a:r>
          <a:r>
            <a:rPr lang="ru-RU" sz="1600" kern="1200" dirty="0" err="1" smtClean="0"/>
            <a:t>фіксується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ринкова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ціна</a:t>
          </a:r>
          <a:r>
            <a:rPr lang="ru-RU" sz="1600" kern="1200" dirty="0" smtClean="0"/>
            <a:t> активу; </a:t>
          </a:r>
          <a:endParaRPr lang="ru-RU" sz="1600" kern="1200" dirty="0"/>
        </a:p>
      </dsp:txBody>
      <dsp:txXfrm>
        <a:off x="29583" y="1886821"/>
        <a:ext cx="9084834" cy="546836"/>
      </dsp:txXfrm>
    </dsp:sp>
    <dsp:sp modelId="{C7D662A9-C39B-4C9B-B518-44B9A703E399}">
      <dsp:nvSpPr>
        <dsp:cNvPr id="0" name=""/>
        <dsp:cNvSpPr/>
      </dsp:nvSpPr>
      <dsp:spPr>
        <a:xfrm>
          <a:off x="0" y="2475869"/>
          <a:ext cx="9144000" cy="60600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</a:t>
          </a:r>
          <a:r>
            <a:rPr lang="ru-RU" sz="1600" kern="1200" dirty="0" err="1" smtClean="0"/>
            <a:t>форвардний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період</a:t>
          </a:r>
          <a:r>
            <a:rPr lang="ru-RU" sz="1600" kern="1200" dirty="0" smtClean="0"/>
            <a:t> – час </a:t>
          </a:r>
          <a:r>
            <a:rPr lang="ru-RU" sz="1600" kern="1200" dirty="0" err="1" smtClean="0"/>
            <a:t>від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дати</a:t>
          </a:r>
          <a:r>
            <a:rPr lang="ru-RU" sz="1600" kern="1200" dirty="0" smtClean="0"/>
            <a:t> угоди до </a:t>
          </a:r>
          <a:r>
            <a:rPr lang="ru-RU" sz="1600" kern="1200" dirty="0" err="1" smtClean="0"/>
            <a:t>дати</a:t>
          </a:r>
          <a:r>
            <a:rPr lang="ru-RU" sz="1600" kern="1200" dirty="0" smtClean="0"/>
            <a:t> поставки активу; </a:t>
          </a:r>
          <a:endParaRPr lang="ru-RU" sz="1600" kern="1200" dirty="0"/>
        </a:p>
      </dsp:txBody>
      <dsp:txXfrm>
        <a:off x="29583" y="2505452"/>
        <a:ext cx="9084834" cy="546836"/>
      </dsp:txXfrm>
    </dsp:sp>
    <dsp:sp modelId="{EDACE672-27AB-478F-94B5-CA086B32DFCD}">
      <dsp:nvSpPr>
        <dsp:cNvPr id="0" name=""/>
        <dsp:cNvSpPr/>
      </dsp:nvSpPr>
      <dsp:spPr>
        <a:xfrm>
          <a:off x="0" y="3094499"/>
          <a:ext cx="9144000" cy="60600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</a:t>
          </a:r>
          <a:r>
            <a:rPr lang="ru-RU" sz="1600" kern="1200" dirty="0" err="1" smtClean="0"/>
            <a:t>контрактний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період</a:t>
          </a:r>
          <a:r>
            <a:rPr lang="ru-RU" sz="1600" kern="1200" dirty="0" smtClean="0"/>
            <a:t> – час </a:t>
          </a:r>
          <a:r>
            <a:rPr lang="ru-RU" sz="1600" kern="1200" dirty="0" err="1" smtClean="0"/>
            <a:t>від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дати</a:t>
          </a:r>
          <a:r>
            <a:rPr lang="ru-RU" sz="1600" kern="1200" dirty="0" smtClean="0"/>
            <a:t> поставки активу до </a:t>
          </a:r>
          <a:r>
            <a:rPr lang="ru-RU" sz="1600" kern="1200" dirty="0" err="1" smtClean="0"/>
            <a:t>дати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погашення</a:t>
          </a:r>
          <a:r>
            <a:rPr lang="ru-RU" sz="1600" kern="1200" dirty="0" smtClean="0"/>
            <a:t>; </a:t>
          </a:r>
          <a:endParaRPr lang="ru-RU" sz="1600" kern="1200" dirty="0"/>
        </a:p>
      </dsp:txBody>
      <dsp:txXfrm>
        <a:off x="29583" y="3124082"/>
        <a:ext cx="9084834" cy="546836"/>
      </dsp:txXfrm>
    </dsp:sp>
    <dsp:sp modelId="{09EBB8A5-BEAC-44F2-9B1B-D1BA0D09066D}">
      <dsp:nvSpPr>
        <dsp:cNvPr id="0" name=""/>
        <dsp:cNvSpPr/>
      </dsp:nvSpPr>
      <dsp:spPr>
        <a:xfrm>
          <a:off x="0" y="3713129"/>
          <a:ext cx="9144000" cy="60600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</a:t>
          </a:r>
          <a:r>
            <a:rPr lang="ru-RU" sz="1600" kern="1200" dirty="0" err="1" smtClean="0"/>
            <a:t>контрактна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ціна</a:t>
          </a:r>
          <a:r>
            <a:rPr lang="ru-RU" sz="1600" kern="1200" dirty="0" smtClean="0"/>
            <a:t> – </a:t>
          </a:r>
          <a:r>
            <a:rPr lang="ru-RU" sz="1600" kern="1200" dirty="0" err="1" smtClean="0"/>
            <a:t>ціна</a:t>
          </a:r>
          <a:r>
            <a:rPr lang="ru-RU" sz="1600" kern="1200" dirty="0" smtClean="0"/>
            <a:t>, яка </a:t>
          </a:r>
          <a:r>
            <a:rPr lang="ru-RU" sz="1600" kern="1200" dirty="0" err="1" smtClean="0"/>
            <a:t>визначена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зафіксована</a:t>
          </a:r>
          <a:r>
            <a:rPr lang="ru-RU" sz="1600" kern="1200" dirty="0" smtClean="0"/>
            <a:t> на дату </a:t>
          </a:r>
          <a:r>
            <a:rPr lang="ru-RU" sz="1600" kern="1200" dirty="0" err="1" smtClean="0"/>
            <a:t>укладення</a:t>
          </a:r>
          <a:r>
            <a:rPr lang="ru-RU" sz="1600" kern="1200" dirty="0" smtClean="0"/>
            <a:t> угоди і </a:t>
          </a:r>
          <a:r>
            <a:rPr lang="ru-RU" sz="1600" kern="1200" dirty="0" err="1" smtClean="0"/>
            <a:t>гарантується</a:t>
          </a:r>
          <a:r>
            <a:rPr lang="ru-RU" sz="1600" kern="1200" dirty="0" smtClean="0"/>
            <a:t> на весь </a:t>
          </a:r>
          <a:r>
            <a:rPr lang="ru-RU" sz="1600" kern="1200" dirty="0" err="1" smtClean="0"/>
            <a:t>період</a:t>
          </a:r>
          <a:r>
            <a:rPr lang="ru-RU" sz="1600" kern="1200" dirty="0" smtClean="0"/>
            <a:t> контракту. </a:t>
          </a:r>
          <a:endParaRPr lang="ru-RU" sz="1600" kern="1200" dirty="0"/>
        </a:p>
      </dsp:txBody>
      <dsp:txXfrm>
        <a:off x="29583" y="3742712"/>
        <a:ext cx="9084834" cy="546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FB1D4-9488-4854-8EE7-46B27F37EFA5}">
      <dsp:nvSpPr>
        <dsp:cNvPr id="0" name=""/>
        <dsp:cNvSpPr/>
      </dsp:nvSpPr>
      <dsp:spPr>
        <a:xfrm>
          <a:off x="0" y="1791"/>
          <a:ext cx="8352928" cy="582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Основні</a:t>
          </a:r>
          <a:r>
            <a:rPr lang="ru-RU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характеристики </a:t>
          </a:r>
          <a:r>
            <a:rPr lang="ru-RU" sz="20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ф’ючерсного</a:t>
          </a:r>
          <a:r>
            <a:rPr lang="ru-RU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контракту: </a:t>
          </a:r>
          <a:endParaRPr lang="ru-RU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460" y="30251"/>
        <a:ext cx="8296008" cy="526079"/>
      </dsp:txXfrm>
    </dsp:sp>
    <dsp:sp modelId="{3E8D6668-2EA2-47A8-89CE-0AD07F33571C}">
      <dsp:nvSpPr>
        <dsp:cNvPr id="0" name=""/>
        <dsp:cNvSpPr/>
      </dsp:nvSpPr>
      <dsp:spPr>
        <a:xfrm>
          <a:off x="0" y="596926"/>
          <a:ext cx="8352928" cy="582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біржовий</a:t>
          </a:r>
          <a:r>
            <a:rPr lang="ru-RU" sz="1600" kern="1200" dirty="0" smtClean="0"/>
            <a:t> характер </a:t>
          </a:r>
          <a:r>
            <a:rPr lang="ru-RU" sz="1600" kern="1200" dirty="0" err="1" smtClean="0"/>
            <a:t>торгівлі</a:t>
          </a:r>
          <a:r>
            <a:rPr lang="ru-RU" sz="1600" kern="1200" dirty="0" smtClean="0"/>
            <a:t>; </a:t>
          </a:r>
          <a:endParaRPr lang="ru-RU" sz="1600" kern="1200" dirty="0"/>
        </a:p>
      </dsp:txBody>
      <dsp:txXfrm>
        <a:off x="28460" y="625386"/>
        <a:ext cx="8296008" cy="526079"/>
      </dsp:txXfrm>
    </dsp:sp>
    <dsp:sp modelId="{8E7C26CF-25C5-4085-8A2E-63B2C4902B43}">
      <dsp:nvSpPr>
        <dsp:cNvPr id="0" name=""/>
        <dsp:cNvSpPr/>
      </dsp:nvSpPr>
      <dsp:spPr>
        <a:xfrm>
          <a:off x="0" y="1192061"/>
          <a:ext cx="8352928" cy="582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стандартні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умови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контрактів</a:t>
          </a:r>
          <a:r>
            <a:rPr lang="ru-RU" sz="1600" kern="1200" dirty="0" smtClean="0"/>
            <a:t> (</a:t>
          </a:r>
          <a:r>
            <a:rPr lang="ru-RU" sz="1600" kern="1200" dirty="0" err="1" smtClean="0"/>
            <a:t>крім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ціни</a:t>
          </a:r>
          <a:r>
            <a:rPr lang="ru-RU" sz="1600" kern="1200" dirty="0" smtClean="0"/>
            <a:t>); </a:t>
          </a:r>
          <a:endParaRPr lang="ru-RU" sz="1600" kern="1200" dirty="0"/>
        </a:p>
      </dsp:txBody>
      <dsp:txXfrm>
        <a:off x="28460" y="1220521"/>
        <a:ext cx="8296008" cy="526079"/>
      </dsp:txXfrm>
    </dsp:sp>
    <dsp:sp modelId="{7CE40FD3-CF7D-40CE-8364-51FC198F254A}">
      <dsp:nvSpPr>
        <dsp:cNvPr id="0" name=""/>
        <dsp:cNvSpPr/>
      </dsp:nvSpPr>
      <dsp:spPr>
        <a:xfrm>
          <a:off x="0" y="1787196"/>
          <a:ext cx="8352928" cy="582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гарантія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клірингової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палати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виконання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всіх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контрактів</a:t>
          </a:r>
          <a:r>
            <a:rPr lang="ru-RU" sz="1600" kern="1200" dirty="0" smtClean="0"/>
            <a:t>; </a:t>
          </a:r>
          <a:endParaRPr lang="ru-RU" sz="1600" kern="1200" dirty="0"/>
        </a:p>
      </dsp:txBody>
      <dsp:txXfrm>
        <a:off x="28460" y="1815656"/>
        <a:ext cx="8296008" cy="526079"/>
      </dsp:txXfrm>
    </dsp:sp>
    <dsp:sp modelId="{44AA2A4E-0AA2-486C-A59B-55A4DA304693}">
      <dsp:nvSpPr>
        <dsp:cNvPr id="0" name=""/>
        <dsp:cNvSpPr/>
      </dsp:nvSpPr>
      <dsp:spPr>
        <a:xfrm>
          <a:off x="0" y="2382331"/>
          <a:ext cx="8352928" cy="582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висока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ліквідність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зумовлена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існуванням</a:t>
          </a:r>
          <a:r>
            <a:rPr lang="ru-RU" sz="1600" kern="1200" dirty="0" smtClean="0"/>
            <a:t> активно </a:t>
          </a:r>
          <a:r>
            <a:rPr lang="ru-RU" sz="1600" kern="1200" dirty="0" err="1" smtClean="0"/>
            <a:t>діючого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вторинного</a:t>
          </a:r>
          <a:r>
            <a:rPr lang="ru-RU" sz="1600" kern="1200" dirty="0" smtClean="0"/>
            <a:t> ринку; </a:t>
          </a:r>
          <a:endParaRPr lang="ru-RU" sz="1600" kern="1200" dirty="0"/>
        </a:p>
      </dsp:txBody>
      <dsp:txXfrm>
        <a:off x="28460" y="2410791"/>
        <a:ext cx="8296008" cy="526079"/>
      </dsp:txXfrm>
    </dsp:sp>
    <dsp:sp modelId="{C7FBE5C2-A68C-4807-A244-44E0B9085F67}">
      <dsp:nvSpPr>
        <dsp:cNvPr id="0" name=""/>
        <dsp:cNvSpPr/>
      </dsp:nvSpPr>
      <dsp:spPr>
        <a:xfrm>
          <a:off x="0" y="2977466"/>
          <a:ext cx="8352928" cy="582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низька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вартість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укладання</a:t>
          </a:r>
          <a:r>
            <a:rPr lang="ru-RU" sz="1600" kern="1200" dirty="0" smtClean="0"/>
            <a:t> угоди; </a:t>
          </a:r>
          <a:endParaRPr lang="ru-RU" sz="1600" kern="1200" dirty="0"/>
        </a:p>
      </dsp:txBody>
      <dsp:txXfrm>
        <a:off x="28460" y="3005926"/>
        <a:ext cx="8296008" cy="526079"/>
      </dsp:txXfrm>
    </dsp:sp>
    <dsp:sp modelId="{9ADDFF78-A085-45CE-919E-5E35E0A6B9AB}">
      <dsp:nvSpPr>
        <dsp:cNvPr id="0" name=""/>
        <dsp:cNvSpPr/>
      </dsp:nvSpPr>
      <dsp:spPr>
        <a:xfrm>
          <a:off x="0" y="3572601"/>
          <a:ext cx="8352928" cy="582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доступність</a:t>
          </a:r>
          <a:r>
            <a:rPr lang="ru-RU" sz="1600" kern="1200" dirty="0" smtClean="0"/>
            <a:t> (</a:t>
          </a:r>
          <a:r>
            <a:rPr lang="ru-RU" sz="1600" kern="1200" dirty="0" err="1" smtClean="0"/>
            <a:t>саме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цей</a:t>
          </a:r>
          <a:r>
            <a:rPr lang="ru-RU" sz="1600" kern="1200" dirty="0" smtClean="0"/>
            <a:t> принцип є </a:t>
          </a:r>
          <a:r>
            <a:rPr lang="ru-RU" sz="1600" kern="1200" dirty="0" err="1" smtClean="0"/>
            <a:t>основним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організації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біржі</a:t>
          </a:r>
          <a:r>
            <a:rPr lang="ru-RU" sz="1600" kern="1200" dirty="0" smtClean="0"/>
            <a:t>); </a:t>
          </a:r>
          <a:endParaRPr lang="ru-RU" sz="1600" kern="1200" dirty="0"/>
        </a:p>
      </dsp:txBody>
      <dsp:txXfrm>
        <a:off x="28460" y="3601061"/>
        <a:ext cx="8296008" cy="526079"/>
      </dsp:txXfrm>
    </dsp:sp>
    <dsp:sp modelId="{C358E0F2-902C-454B-8382-3412DAFC5309}">
      <dsp:nvSpPr>
        <dsp:cNvPr id="0" name=""/>
        <dsp:cNvSpPr/>
      </dsp:nvSpPr>
      <dsp:spPr>
        <a:xfrm>
          <a:off x="0" y="4167736"/>
          <a:ext cx="8352928" cy="582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можливість</a:t>
          </a:r>
          <a:r>
            <a:rPr lang="ru-RU" sz="1600" kern="1200" dirty="0" smtClean="0"/>
            <a:t>, але не </a:t>
          </a:r>
          <a:r>
            <a:rPr lang="ru-RU" sz="1600" kern="1200" dirty="0" err="1" smtClean="0"/>
            <a:t>обов’язковість</a:t>
          </a:r>
          <a:r>
            <a:rPr lang="ru-RU" sz="1600" kern="1200" dirty="0" smtClean="0"/>
            <a:t>, реального </a:t>
          </a:r>
          <a:r>
            <a:rPr lang="ru-RU" sz="1600" kern="1200" dirty="0" err="1" smtClean="0"/>
            <a:t>постачання</a:t>
          </a:r>
          <a:r>
            <a:rPr lang="ru-RU" sz="1600" kern="1200" dirty="0" smtClean="0"/>
            <a:t> (</a:t>
          </a:r>
          <a:r>
            <a:rPr lang="ru-RU" sz="1600" kern="1200" dirty="0" err="1" smtClean="0"/>
            <a:t>прийняття</a:t>
          </a:r>
          <a:r>
            <a:rPr lang="ru-RU" sz="1600" kern="1200" dirty="0" smtClean="0"/>
            <a:t>) </a:t>
          </a:r>
          <a:r>
            <a:rPr lang="ru-RU" sz="1600" kern="1200" dirty="0" err="1" smtClean="0"/>
            <a:t>базових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інструментів</a:t>
          </a:r>
          <a:r>
            <a:rPr lang="ru-RU" sz="1600" kern="1200" dirty="0" smtClean="0"/>
            <a:t> за </a:t>
          </a:r>
          <a:r>
            <a:rPr lang="ru-RU" sz="1600" kern="1200" dirty="0" err="1" smtClean="0"/>
            <a:t>укладеними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угодами</a:t>
          </a:r>
          <a:r>
            <a:rPr lang="ru-RU" sz="1600" kern="1200" dirty="0" smtClean="0"/>
            <a:t>. </a:t>
          </a:r>
          <a:endParaRPr lang="ru-RU" sz="1600" kern="1200" dirty="0"/>
        </a:p>
      </dsp:txBody>
      <dsp:txXfrm>
        <a:off x="28460" y="4196196"/>
        <a:ext cx="8296008" cy="526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A33FB-0D49-4310-8B9D-3F2105A74B71}">
      <dsp:nvSpPr>
        <dsp:cNvPr id="0" name=""/>
        <dsp:cNvSpPr/>
      </dsp:nvSpPr>
      <dsp:spPr>
        <a:xfrm>
          <a:off x="0" y="144011"/>
          <a:ext cx="8568952" cy="11392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покритий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варант</a:t>
          </a:r>
          <a:r>
            <a:rPr lang="ru-RU" sz="1600" b="1" kern="1200" dirty="0" smtClean="0"/>
            <a:t> </a:t>
          </a:r>
          <a:r>
            <a:rPr lang="ru-RU" sz="1600" kern="1200" dirty="0" smtClean="0"/>
            <a:t>– </a:t>
          </a:r>
          <a:r>
            <a:rPr lang="ru-RU" sz="1600" kern="1200" dirty="0" err="1" smtClean="0"/>
            <a:t>варант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надає</a:t>
          </a:r>
          <a:r>
            <a:rPr lang="ru-RU" sz="1600" kern="1200" dirty="0" smtClean="0"/>
            <a:t> право </a:t>
          </a:r>
          <a:r>
            <a:rPr lang="ru-RU" sz="1600" kern="1200" dirty="0" err="1" smtClean="0"/>
            <a:t>його</a:t>
          </a:r>
          <a:r>
            <a:rPr lang="ru-RU" sz="1600" kern="1200" dirty="0" smtClean="0"/>
            <a:t> держателю </a:t>
          </a:r>
          <a:r>
            <a:rPr lang="ru-RU" sz="1600" kern="1200" dirty="0" err="1" smtClean="0"/>
            <a:t>купувати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чи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продавати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певну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кількість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акцій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валюти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або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інших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фінансових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інструментів</a:t>
          </a:r>
          <a:r>
            <a:rPr lang="ru-RU" sz="1600" kern="1200" dirty="0" smtClean="0"/>
            <a:t> у </a:t>
          </a:r>
          <a:r>
            <a:rPr lang="ru-RU" sz="1600" kern="1200" dirty="0" err="1" smtClean="0"/>
            <a:t>емітента</a:t>
          </a:r>
          <a:r>
            <a:rPr lang="ru-RU" sz="1600" kern="1200" dirty="0" smtClean="0"/>
            <a:t> за </a:t>
          </a:r>
          <a:r>
            <a:rPr lang="ru-RU" sz="1600" kern="1200" dirty="0" err="1" smtClean="0"/>
            <a:t>визначеною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ціною</a:t>
          </a:r>
          <a:r>
            <a:rPr lang="ru-RU" sz="1600" kern="1200" dirty="0" smtClean="0"/>
            <a:t> та у </a:t>
          </a:r>
          <a:r>
            <a:rPr lang="ru-RU" sz="1600" kern="1200" dirty="0" err="1" smtClean="0"/>
            <a:t>визначений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термін</a:t>
          </a:r>
          <a:r>
            <a:rPr lang="ru-RU" sz="1600" kern="1200" dirty="0" smtClean="0"/>
            <a:t>;</a:t>
          </a:r>
          <a:endParaRPr lang="ru-RU" sz="1600" kern="1200" dirty="0"/>
        </a:p>
      </dsp:txBody>
      <dsp:txXfrm>
        <a:off x="55615" y="199626"/>
        <a:ext cx="8457722" cy="1028057"/>
      </dsp:txXfrm>
    </dsp:sp>
    <dsp:sp modelId="{66067D16-2CA8-4146-A33B-55DF9416E825}">
      <dsp:nvSpPr>
        <dsp:cNvPr id="0" name=""/>
        <dsp:cNvSpPr/>
      </dsp:nvSpPr>
      <dsp:spPr>
        <a:xfrm>
          <a:off x="0" y="1297699"/>
          <a:ext cx="8568952" cy="11392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err="1" smtClean="0"/>
            <a:t>екс-варант</a:t>
          </a:r>
          <a:r>
            <a:rPr lang="ru-RU" sz="1600" b="1" i="0" kern="1200" dirty="0" smtClean="0"/>
            <a:t> </a:t>
          </a:r>
          <a:r>
            <a:rPr lang="ru-RU" sz="1600" b="1" i="0" kern="1200" dirty="0" err="1" smtClean="0"/>
            <a:t>або</a:t>
          </a:r>
          <a:r>
            <a:rPr lang="ru-RU" sz="1600" b="1" i="0" kern="1200" dirty="0" smtClean="0"/>
            <a:t> </a:t>
          </a:r>
          <a:r>
            <a:rPr lang="ru-RU" sz="1600" b="1" i="0" kern="1200" dirty="0" err="1" smtClean="0"/>
            <a:t>підпісний</a:t>
          </a:r>
          <a:r>
            <a:rPr lang="ru-RU" sz="1600" b="1" i="0" kern="1200" dirty="0" smtClean="0"/>
            <a:t> </a:t>
          </a:r>
          <a:r>
            <a:rPr lang="ru-RU" sz="1600" b="1" i="0" kern="1200" dirty="0" err="1" smtClean="0"/>
            <a:t>варант</a:t>
          </a:r>
          <a:r>
            <a:rPr lang="ru-RU" sz="1600" b="1" i="0" kern="1200" dirty="0" smtClean="0"/>
            <a:t> </a:t>
          </a:r>
          <a:r>
            <a:rPr lang="ru-RU" sz="1600" kern="1200" dirty="0" smtClean="0"/>
            <a:t>– </a:t>
          </a:r>
          <a:r>
            <a:rPr lang="ru-RU" sz="1600" kern="1200" dirty="0" err="1" smtClean="0"/>
            <a:t>варант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надає</a:t>
          </a:r>
          <a:r>
            <a:rPr lang="ru-RU" sz="1600" kern="1200" dirty="0" smtClean="0"/>
            <a:t> право </a:t>
          </a:r>
          <a:r>
            <a:rPr lang="ru-RU" sz="1600" kern="1200" dirty="0" err="1" smtClean="0"/>
            <a:t>акціонеру</a:t>
          </a:r>
          <a:r>
            <a:rPr lang="ru-RU" sz="1600" kern="1200" dirty="0" smtClean="0"/>
            <a:t> на </a:t>
          </a:r>
          <a:r>
            <a:rPr lang="ru-RU" sz="1600" kern="1200" dirty="0" err="1" smtClean="0"/>
            <a:t>придбання</a:t>
          </a:r>
          <a:r>
            <a:rPr lang="ru-RU" sz="1600" kern="1200" dirty="0" smtClean="0"/>
            <a:t> за </a:t>
          </a:r>
          <a:r>
            <a:rPr lang="ru-RU" sz="1600" kern="1200" dirty="0" err="1" smtClean="0"/>
            <a:t>пільговою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ціною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нових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звичайних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акцій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компанії</a:t>
          </a:r>
          <a:r>
            <a:rPr lang="ru-RU" sz="1600" kern="1200" dirty="0" smtClean="0"/>
            <a:t> до </a:t>
          </a:r>
          <a:r>
            <a:rPr lang="ru-RU" sz="1600" kern="1200" dirty="0" err="1" smtClean="0"/>
            <a:t>їх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публічного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розміщення</a:t>
          </a:r>
          <a:r>
            <a:rPr lang="ru-RU" sz="1600" kern="1200" dirty="0" smtClean="0"/>
            <a:t>;</a:t>
          </a:r>
          <a:endParaRPr lang="ru-RU" sz="1600" kern="1200" dirty="0"/>
        </a:p>
      </dsp:txBody>
      <dsp:txXfrm>
        <a:off x="55615" y="1353314"/>
        <a:ext cx="8457722" cy="1028057"/>
      </dsp:txXfrm>
    </dsp:sp>
    <dsp:sp modelId="{C1481345-4AAE-4464-9EC0-CE4A99D1EC89}">
      <dsp:nvSpPr>
        <dsp:cNvPr id="0" name=""/>
        <dsp:cNvSpPr/>
      </dsp:nvSpPr>
      <dsp:spPr>
        <a:xfrm>
          <a:off x="0" y="2451386"/>
          <a:ext cx="8568952" cy="11392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відривний</a:t>
          </a:r>
          <a:r>
            <a:rPr lang="ru-RU" sz="1600" b="1" kern="1200" dirty="0" smtClean="0"/>
            <a:t> варант </a:t>
          </a:r>
          <a:r>
            <a:rPr lang="ru-RU" sz="1600" kern="1200" dirty="0" smtClean="0"/>
            <a:t>– варант, що додається до цінного папера та надає власнику право купувати базовий актив за певною ціною протягом певного часу. Може бути проданий незалежно від пакета цінних паперів, разом з якими був емітований;</a:t>
          </a:r>
          <a:endParaRPr lang="ru-RU" sz="1600" kern="1200" dirty="0"/>
        </a:p>
      </dsp:txBody>
      <dsp:txXfrm>
        <a:off x="55615" y="2507001"/>
        <a:ext cx="8457722" cy="1028057"/>
      </dsp:txXfrm>
    </dsp:sp>
    <dsp:sp modelId="{D8C94098-7E7A-4C19-9561-001F5C5AAB07}">
      <dsp:nvSpPr>
        <dsp:cNvPr id="0" name=""/>
        <dsp:cNvSpPr/>
      </dsp:nvSpPr>
      <dsp:spPr>
        <a:xfrm>
          <a:off x="0" y="3605074"/>
          <a:ext cx="8568952" cy="12914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безпечний</a:t>
          </a:r>
          <a:r>
            <a:rPr lang="ru-RU" sz="1600" b="1" kern="1200" dirty="0" smtClean="0"/>
            <a:t> або «весільний» варант </a:t>
          </a:r>
          <a:r>
            <a:rPr lang="ru-RU" sz="1600" kern="1200" dirty="0" smtClean="0"/>
            <a:t>– варант, що вимагає від його власника повернення облігацій під час купівлі нового інструменту з фіксованим доходом – нової облігації (дві облігації повинні мати однакові характеристики – номінальну вартість, термін погашення, дохід і т. і.). Випуск таких варантів дає змогу підтримувати рівень заборгованості компанії на постійному рівні.</a:t>
          </a:r>
          <a:endParaRPr lang="ru-RU" sz="1600" kern="1200" dirty="0"/>
        </a:p>
      </dsp:txBody>
      <dsp:txXfrm>
        <a:off x="63045" y="3668119"/>
        <a:ext cx="8442862" cy="1165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08912" cy="4968552"/>
          </a:xfrm>
        </p:spPr>
        <p:txBody>
          <a:bodyPr>
            <a:normAutofit/>
          </a:bodyPr>
          <a:lstStyle/>
          <a:p>
            <a:pPr marL="475488" indent="-457200" algn="just">
              <a:buFont typeface="+mj-lt"/>
              <a:buAutoNum type="arabicPeriod"/>
            </a:pPr>
            <a:r>
              <a:rPr lang="ru-RU" sz="2800" dirty="0" err="1"/>
              <a:t>Деривативи</a:t>
            </a:r>
            <a:r>
              <a:rPr lang="ru-RU" sz="2800" dirty="0"/>
              <a:t>: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особливості</a:t>
            </a:r>
            <a:r>
              <a:rPr lang="ru-RU" sz="2800" dirty="0"/>
              <a:t> та </a:t>
            </a:r>
            <a:r>
              <a:rPr lang="ru-RU" sz="2800" dirty="0" err="1"/>
              <a:t>види</a:t>
            </a:r>
            <a:r>
              <a:rPr lang="ru-RU" sz="2800" dirty="0"/>
              <a:t>. </a:t>
            </a:r>
          </a:p>
          <a:p>
            <a:pPr marL="475488" indent="-457200" algn="just">
              <a:buFont typeface="+mj-lt"/>
              <a:buAutoNum type="arabicPeriod"/>
            </a:pPr>
            <a:r>
              <a:rPr lang="ru-RU" sz="2800" dirty="0" err="1" smtClean="0"/>
              <a:t>Форвардні</a:t>
            </a:r>
            <a:r>
              <a:rPr lang="ru-RU" sz="2800" dirty="0" smtClean="0"/>
              <a:t> </a:t>
            </a:r>
            <a:r>
              <a:rPr lang="ru-RU" sz="2800" dirty="0" err="1"/>
              <a:t>контракти</a:t>
            </a:r>
            <a:r>
              <a:rPr lang="ru-RU" sz="2800" dirty="0"/>
              <a:t> та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особливості</a:t>
            </a:r>
            <a:r>
              <a:rPr lang="ru-RU" sz="2800" dirty="0"/>
              <a:t>. </a:t>
            </a:r>
          </a:p>
          <a:p>
            <a:pPr marL="475488" indent="-457200" algn="just">
              <a:buFont typeface="+mj-lt"/>
              <a:buAutoNum type="arabicPeriod"/>
            </a:pPr>
            <a:r>
              <a:rPr lang="ru-RU" sz="2800" dirty="0" err="1" smtClean="0"/>
              <a:t>Ф’ючерсні</a:t>
            </a:r>
            <a:r>
              <a:rPr lang="ru-RU" sz="2800" dirty="0" smtClean="0"/>
              <a:t> </a:t>
            </a:r>
            <a:r>
              <a:rPr lang="ru-RU" sz="2800" dirty="0" err="1"/>
              <a:t>контракти</a:t>
            </a:r>
            <a:r>
              <a:rPr lang="ru-RU" sz="2800" dirty="0"/>
              <a:t>.</a:t>
            </a:r>
          </a:p>
          <a:p>
            <a:pPr marL="475488" indent="-457200" algn="just">
              <a:buFont typeface="+mj-lt"/>
              <a:buAutoNum type="arabicPeriod"/>
            </a:pPr>
            <a:r>
              <a:rPr lang="ru-RU" sz="2800" dirty="0" err="1" smtClean="0"/>
              <a:t>Опціони</a:t>
            </a:r>
            <a:r>
              <a:rPr lang="ru-RU" sz="2800" dirty="0" smtClean="0"/>
              <a:t> </a:t>
            </a:r>
            <a:r>
              <a:rPr lang="ru-RU" sz="2800" dirty="0"/>
              <a:t>та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особливості</a:t>
            </a:r>
            <a:r>
              <a:rPr lang="ru-RU" sz="2800" dirty="0"/>
              <a:t>. </a:t>
            </a:r>
          </a:p>
          <a:p>
            <a:pPr marL="475488" indent="-457200" algn="just">
              <a:buFont typeface="+mj-lt"/>
              <a:buAutoNum type="arabicPeriod"/>
            </a:pPr>
            <a:r>
              <a:rPr lang="ru-RU" sz="2800" dirty="0" err="1" smtClean="0"/>
              <a:t>Свопи</a:t>
            </a:r>
            <a:r>
              <a:rPr lang="ru-RU" sz="2800" dirty="0" smtClean="0"/>
              <a:t> </a:t>
            </a:r>
            <a:r>
              <a:rPr lang="ru-RU" sz="2800" dirty="0"/>
              <a:t>та </a:t>
            </a:r>
            <a:r>
              <a:rPr lang="ru-RU" sz="2800" dirty="0" err="1"/>
              <a:t>варанти</a:t>
            </a:r>
            <a:r>
              <a:rPr lang="ru-RU" sz="2800" dirty="0"/>
              <a:t>. 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нових</a:t>
            </a:r>
            <a:r>
              <a:rPr lang="ru-RU" sz="2800" dirty="0"/>
              <a:t> </a:t>
            </a:r>
            <a:r>
              <a:rPr lang="ru-RU" sz="2800" dirty="0" err="1"/>
              <a:t>фінансових</a:t>
            </a:r>
            <a:r>
              <a:rPr lang="ru-RU" sz="2800" dirty="0"/>
              <a:t> </a:t>
            </a:r>
            <a:r>
              <a:rPr lang="ru-RU" sz="2800" dirty="0" err="1"/>
              <a:t>інструментів</a:t>
            </a:r>
            <a:r>
              <a:rPr lang="ru-RU" sz="2800" dirty="0"/>
              <a:t>. </a:t>
            </a:r>
          </a:p>
          <a:p>
            <a:pPr marL="475488" indent="-457200" algn="just">
              <a:buFont typeface="+mj-lt"/>
              <a:buAutoNum type="arabicPeriod"/>
            </a:pPr>
            <a:endParaRPr lang="ru-RU" dirty="0"/>
          </a:p>
          <a:p>
            <a:pPr marL="475488" indent="-457200" algn="just">
              <a:buFont typeface="+mj-lt"/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Тема. </a:t>
            </a:r>
            <a:r>
              <a:rPr lang="ru-RU" sz="3600" dirty="0" err="1"/>
              <a:t>Похідні</a:t>
            </a:r>
            <a:r>
              <a:rPr lang="ru-RU" sz="3600" dirty="0"/>
              <a:t> </a:t>
            </a:r>
            <a:r>
              <a:rPr lang="ru-RU" sz="3600" dirty="0" err="1"/>
              <a:t>фінансові</a:t>
            </a:r>
            <a:r>
              <a:rPr lang="ru-RU" sz="3600" dirty="0"/>
              <a:t> </a:t>
            </a:r>
            <a:r>
              <a:rPr lang="ru-RU" sz="3600" dirty="0" err="1"/>
              <a:t>інструменти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22455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914400"/>
          </a:xfrm>
        </p:spPr>
        <p:txBody>
          <a:bodyPr/>
          <a:lstStyle/>
          <a:p>
            <a:pPr algn="ctr"/>
            <a:r>
              <a:rPr lang="ru-RU" sz="2400" dirty="0"/>
              <a:t>Для </a:t>
            </a:r>
            <a:r>
              <a:rPr lang="ru-RU" sz="2400" dirty="0" err="1"/>
              <a:t>форвардних</a:t>
            </a:r>
            <a:r>
              <a:rPr lang="ru-RU" sz="2400" dirty="0"/>
              <a:t> </a:t>
            </a:r>
            <a:r>
              <a:rPr lang="ru-RU" sz="2400" dirty="0" err="1"/>
              <a:t>контрактів</a:t>
            </a:r>
            <a:r>
              <a:rPr lang="ru-RU" sz="2400" dirty="0"/>
              <a:t> за </a:t>
            </a:r>
            <a:r>
              <a:rPr lang="ru-RU" sz="2400" dirty="0" err="1"/>
              <a:t>відсотковими</a:t>
            </a:r>
            <a:r>
              <a:rPr lang="ru-RU" sz="2400" dirty="0"/>
              <a:t> ставками </a:t>
            </a:r>
            <a:r>
              <a:rPr lang="ru-RU" sz="2400" dirty="0" err="1"/>
              <a:t>загальноприйнятими</a:t>
            </a:r>
            <a:r>
              <a:rPr lang="ru-RU" sz="2400" dirty="0"/>
              <a:t> є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терміни</a:t>
            </a:r>
            <a:r>
              <a:rPr lang="ru-RU" sz="2400" dirty="0"/>
              <a:t>: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7098120"/>
              </p:ext>
            </p:extLst>
          </p:nvPr>
        </p:nvGraphicFramePr>
        <p:xfrm>
          <a:off x="1" y="1124744"/>
          <a:ext cx="9144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0" y="5517232"/>
            <a:ext cx="9036496" cy="1340768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dirty="0" err="1"/>
              <a:t>Найактивнішими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форвардного ринку є банки,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форвардні</a:t>
            </a:r>
            <a:r>
              <a:rPr lang="ru-RU" dirty="0"/>
              <a:t> </a:t>
            </a:r>
            <a:r>
              <a:rPr lang="ru-RU" dirty="0" err="1"/>
              <a:t>контракти</a:t>
            </a:r>
            <a:r>
              <a:rPr lang="ru-RU" dirty="0"/>
              <a:t> для </a:t>
            </a:r>
            <a:r>
              <a:rPr lang="ru-RU" dirty="0" err="1"/>
              <a:t>хеджування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клієнтам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854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881" y="52437"/>
            <a:ext cx="3960440" cy="3212976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ru-RU" sz="1800" dirty="0" err="1"/>
              <a:t>Типовий</a:t>
            </a:r>
            <a:r>
              <a:rPr lang="ru-RU" sz="1800" dirty="0"/>
              <a:t> </a:t>
            </a:r>
            <a:r>
              <a:rPr lang="ru-RU" sz="1800" dirty="0" err="1"/>
              <a:t>форвардний</a:t>
            </a:r>
            <a:r>
              <a:rPr lang="ru-RU" sz="1800" dirty="0"/>
              <a:t> </a:t>
            </a:r>
            <a:r>
              <a:rPr lang="ru-RU" sz="1800" dirty="0" err="1"/>
              <a:t>період</a:t>
            </a:r>
            <a:r>
              <a:rPr lang="ru-RU" sz="1800" dirty="0"/>
              <a:t> – </a:t>
            </a:r>
            <a:r>
              <a:rPr lang="ru-RU" sz="1800" dirty="0" err="1"/>
              <a:t>від</a:t>
            </a:r>
            <a:r>
              <a:rPr lang="ru-RU" sz="1800" dirty="0"/>
              <a:t> 1 до 3 </a:t>
            </a:r>
            <a:r>
              <a:rPr lang="ru-RU" sz="1800" dirty="0" err="1"/>
              <a:t>місяців</a:t>
            </a:r>
            <a:r>
              <a:rPr lang="ru-RU" sz="1800" dirty="0"/>
              <a:t>, </a:t>
            </a:r>
            <a:r>
              <a:rPr lang="ru-RU" sz="1800" dirty="0" err="1"/>
              <a:t>типовий</a:t>
            </a:r>
            <a:r>
              <a:rPr lang="ru-RU" sz="1800" dirty="0"/>
              <a:t> </a:t>
            </a:r>
            <a:r>
              <a:rPr lang="ru-RU" sz="1800" dirty="0" err="1"/>
              <a:t>контрактний</a:t>
            </a:r>
            <a:r>
              <a:rPr lang="ru-RU" sz="1800" dirty="0"/>
              <a:t> </a:t>
            </a:r>
            <a:r>
              <a:rPr lang="ru-RU" sz="1800" dirty="0" err="1"/>
              <a:t>період</a:t>
            </a:r>
            <a:r>
              <a:rPr lang="ru-RU" sz="1800" dirty="0"/>
              <a:t> становить 12–24 </a:t>
            </a:r>
            <a:r>
              <a:rPr lang="ru-RU" sz="1800" dirty="0" err="1"/>
              <a:t>місяці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дає</a:t>
            </a:r>
            <a:r>
              <a:rPr lang="ru-RU" sz="1800" dirty="0"/>
              <a:t> </a:t>
            </a:r>
            <a:r>
              <a:rPr lang="ru-RU" sz="1800" dirty="0" err="1"/>
              <a:t>підстави</a:t>
            </a:r>
            <a:r>
              <a:rPr lang="ru-RU" sz="1800" dirty="0"/>
              <a:t> </a:t>
            </a:r>
            <a:r>
              <a:rPr lang="ru-RU" sz="1800" dirty="0" err="1"/>
              <a:t>відносити</a:t>
            </a:r>
            <a:r>
              <a:rPr lang="ru-RU" sz="1800" dirty="0"/>
              <a:t> </a:t>
            </a:r>
            <a:r>
              <a:rPr lang="ru-RU" sz="1800" dirty="0" err="1"/>
              <a:t>форвардні</a:t>
            </a:r>
            <a:r>
              <a:rPr lang="ru-RU" sz="1800" dirty="0"/>
              <a:t> </a:t>
            </a:r>
            <a:r>
              <a:rPr lang="ru-RU" sz="1800" dirty="0" err="1"/>
              <a:t>контракти</a:t>
            </a:r>
            <a:r>
              <a:rPr lang="ru-RU" sz="1800" dirty="0"/>
              <a:t> до </a:t>
            </a:r>
            <a:r>
              <a:rPr lang="ru-RU" sz="1800" dirty="0" err="1"/>
              <a:t>середньострокових</a:t>
            </a:r>
            <a:r>
              <a:rPr lang="ru-RU" sz="1800" dirty="0"/>
              <a:t> </a:t>
            </a:r>
            <a:r>
              <a:rPr lang="ru-RU" sz="1800" dirty="0" err="1"/>
              <a:t>похідних</a:t>
            </a:r>
            <a:r>
              <a:rPr lang="ru-RU" sz="1800" dirty="0"/>
              <a:t> </a:t>
            </a:r>
            <a:r>
              <a:rPr lang="ru-RU" sz="1800" dirty="0" err="1"/>
              <a:t>фінансових</a:t>
            </a:r>
            <a:r>
              <a:rPr lang="ru-RU" sz="1800" dirty="0"/>
              <a:t> </a:t>
            </a:r>
            <a:r>
              <a:rPr lang="ru-RU" sz="1800" dirty="0" err="1"/>
              <a:t>інструментів</a:t>
            </a:r>
            <a:r>
              <a:rPr lang="ru-RU" sz="1800" dirty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07504" y="3429000"/>
            <a:ext cx="9036496" cy="3428999"/>
          </a:xfrm>
        </p:spPr>
        <p:txBody>
          <a:bodyPr>
            <a:normAutofit lnSpcReduction="10000"/>
          </a:bodyPr>
          <a:lstStyle/>
          <a:p>
            <a:pPr marL="18288" indent="0" algn="just">
              <a:buNone/>
            </a:pPr>
            <a:r>
              <a:rPr lang="ru-RU" dirty="0" err="1"/>
              <a:t>Форвардний</a:t>
            </a:r>
            <a:r>
              <a:rPr lang="ru-RU" dirty="0"/>
              <a:t> та </a:t>
            </a:r>
            <a:r>
              <a:rPr lang="ru-RU" dirty="0" err="1"/>
              <a:t>контрактний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сума </a:t>
            </a:r>
            <a:r>
              <a:rPr lang="ru-RU" dirty="0" err="1"/>
              <a:t>форвардної</a:t>
            </a:r>
            <a:r>
              <a:rPr lang="ru-RU" dirty="0"/>
              <a:t> угоди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довільними</a:t>
            </a:r>
            <a:r>
              <a:rPr lang="ru-RU" dirty="0"/>
              <a:t> і </a:t>
            </a:r>
            <a:r>
              <a:rPr lang="ru-RU" dirty="0" err="1"/>
              <a:t>визначаються</a:t>
            </a:r>
            <a:r>
              <a:rPr lang="ru-RU" dirty="0"/>
              <a:t> за </a:t>
            </a:r>
            <a:r>
              <a:rPr lang="ru-RU" dirty="0" err="1"/>
              <a:t>бажанням</a:t>
            </a:r>
            <a:r>
              <a:rPr lang="ru-RU" dirty="0"/>
              <a:t> та потребами </a:t>
            </a:r>
            <a:r>
              <a:rPr lang="ru-RU" dirty="0" err="1"/>
              <a:t>клієнта</a:t>
            </a:r>
            <a:r>
              <a:rPr lang="ru-RU" dirty="0"/>
              <a:t>.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форвардних</a:t>
            </a:r>
            <a:r>
              <a:rPr lang="ru-RU" dirty="0"/>
              <a:t> </a:t>
            </a:r>
            <a:r>
              <a:rPr lang="ru-RU" dirty="0" err="1"/>
              <a:t>контрактів</a:t>
            </a:r>
            <a:r>
              <a:rPr lang="ru-RU" dirty="0"/>
              <a:t> </a:t>
            </a:r>
            <a:r>
              <a:rPr lang="ru-RU" dirty="0" err="1"/>
              <a:t>відбивають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форвардного </a:t>
            </a:r>
            <a:r>
              <a:rPr lang="ru-RU" dirty="0" err="1"/>
              <a:t>періоду</a:t>
            </a:r>
            <a:r>
              <a:rPr lang="ru-RU" dirty="0"/>
              <a:t> до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контракту в </a:t>
            </a:r>
            <a:r>
              <a:rPr lang="ru-RU" dirty="0" err="1"/>
              <a:t>місяцях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форвардний</a:t>
            </a:r>
            <a:r>
              <a:rPr lang="ru-RU" dirty="0"/>
              <a:t> і </a:t>
            </a:r>
            <a:r>
              <a:rPr lang="ru-RU" dirty="0" err="1"/>
              <a:t>контрактний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коли </a:t>
            </a:r>
            <a:r>
              <a:rPr lang="ru-RU" dirty="0" err="1"/>
              <a:t>форвардний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становить 1 </a:t>
            </a:r>
            <a:r>
              <a:rPr lang="ru-RU" dirty="0" err="1"/>
              <a:t>місяць</a:t>
            </a:r>
            <a:r>
              <a:rPr lang="ru-RU" dirty="0"/>
              <a:t>, а </a:t>
            </a:r>
            <a:r>
              <a:rPr lang="ru-RU" dirty="0" err="1"/>
              <a:t>контрактний</a:t>
            </a:r>
            <a:r>
              <a:rPr lang="ru-RU" dirty="0"/>
              <a:t> – 3 </a:t>
            </a:r>
            <a:r>
              <a:rPr lang="ru-RU" dirty="0" err="1"/>
              <a:t>місяці</a:t>
            </a:r>
            <a:r>
              <a:rPr lang="ru-RU" dirty="0"/>
              <a:t>, контракт </a:t>
            </a:r>
            <a:r>
              <a:rPr lang="ru-RU" dirty="0" err="1"/>
              <a:t>матиме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«один до </a:t>
            </a:r>
            <a:r>
              <a:rPr lang="ru-RU" dirty="0" err="1"/>
              <a:t>чотирьох</a:t>
            </a:r>
            <a:r>
              <a:rPr lang="ru-RU" dirty="0"/>
              <a:t>» (</a:t>
            </a:r>
            <a:r>
              <a:rPr lang="ru-RU" dirty="0" err="1"/>
              <a:t>записують</a:t>
            </a:r>
            <a:r>
              <a:rPr lang="ru-RU" dirty="0"/>
              <a:t> 1/4).</a:t>
            </a:r>
          </a:p>
          <a:p>
            <a:pPr marL="18288" indent="0" algn="just">
              <a:buNone/>
            </a:pPr>
            <a:r>
              <a:rPr lang="ru-RU" dirty="0"/>
              <a:t>На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форвардних</a:t>
            </a:r>
            <a:r>
              <a:rPr lang="ru-RU" dirty="0"/>
              <a:t> ринках </a:t>
            </a:r>
            <a:r>
              <a:rPr lang="ru-RU" dirty="0" err="1"/>
              <a:t>типові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контрактів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5 до 100 млн дол. США, але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сум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</a:t>
            </a:r>
          </a:p>
          <a:p>
            <a:pPr marL="18288" indent="0" algn="just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469" y="116632"/>
            <a:ext cx="4751572" cy="316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12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543800" cy="914400"/>
          </a:xfrm>
        </p:spPr>
        <p:txBody>
          <a:bodyPr/>
          <a:lstStyle/>
          <a:p>
            <a:pPr algn="ctr"/>
            <a:r>
              <a:rPr lang="ru-RU" sz="3600" dirty="0"/>
              <a:t>3. </a:t>
            </a:r>
            <a:r>
              <a:rPr lang="ru-RU" sz="3600" dirty="0" err="1"/>
              <a:t>Ф’ючерсні</a:t>
            </a:r>
            <a:r>
              <a:rPr lang="ru-RU" sz="3600" dirty="0"/>
              <a:t> </a:t>
            </a:r>
            <a:r>
              <a:rPr lang="ru-RU" sz="3600" dirty="0" err="1"/>
              <a:t>контракти</a:t>
            </a:r>
            <a:r>
              <a:rPr lang="ru-RU" sz="36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9992" y="764704"/>
            <a:ext cx="4421068" cy="3168352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b="1" i="1" dirty="0" err="1"/>
              <a:t>Ф’ючерс</a:t>
            </a:r>
            <a:r>
              <a:rPr lang="ru-RU" b="1" i="1" dirty="0"/>
              <a:t> – </a:t>
            </a:r>
            <a:r>
              <a:rPr lang="ru-RU" dirty="0" err="1"/>
              <a:t>стандартний</a:t>
            </a:r>
            <a:r>
              <a:rPr lang="ru-RU" dirty="0"/>
              <a:t> документ, </a:t>
            </a:r>
            <a:r>
              <a:rPr lang="ru-RU" dirty="0" err="1"/>
              <a:t>укладений</a:t>
            </a:r>
            <a:r>
              <a:rPr lang="ru-RU" dirty="0"/>
              <a:t> як </a:t>
            </a:r>
            <a:r>
              <a:rPr lang="ru-RU" dirty="0" err="1"/>
              <a:t>стандартизований</a:t>
            </a:r>
            <a:r>
              <a:rPr lang="ru-RU" dirty="0"/>
              <a:t> контракт,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засвідчує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 </a:t>
            </a:r>
            <a:r>
              <a:rPr lang="ru-RU" dirty="0" err="1"/>
              <a:t>продати</a:t>
            </a:r>
            <a:r>
              <a:rPr lang="ru-RU" dirty="0"/>
              <a:t> (</a:t>
            </a:r>
            <a:r>
              <a:rPr lang="ru-RU" dirty="0" err="1"/>
              <a:t>придбати</a:t>
            </a:r>
            <a:r>
              <a:rPr lang="ru-RU" dirty="0"/>
              <a:t>)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базового активу у </a:t>
            </a:r>
            <a:r>
              <a:rPr lang="ru-RU" dirty="0" err="1"/>
              <a:t>визначений</a:t>
            </a:r>
            <a:r>
              <a:rPr lang="ru-RU" dirty="0"/>
              <a:t> час у </a:t>
            </a:r>
            <a:r>
              <a:rPr lang="ru-RU" dirty="0" err="1"/>
              <a:t>майбутньому</a:t>
            </a:r>
            <a:r>
              <a:rPr lang="ru-RU" dirty="0"/>
              <a:t> з </a:t>
            </a:r>
            <a:r>
              <a:rPr lang="ru-RU" dirty="0" err="1"/>
              <a:t>фіксацією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базового активу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укладення</a:t>
            </a:r>
            <a:r>
              <a:rPr lang="ru-RU" dirty="0"/>
              <a:t> контракту.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79512" y="3861048"/>
            <a:ext cx="8818168" cy="2866865"/>
          </a:xfrm>
        </p:spPr>
        <p:txBody>
          <a:bodyPr>
            <a:normAutofit fontScale="92500"/>
          </a:bodyPr>
          <a:lstStyle/>
          <a:p>
            <a:pPr marL="18288" indent="0" algn="just">
              <a:buNone/>
            </a:pPr>
            <a:r>
              <a:rPr lang="ru-RU" b="1" dirty="0" err="1"/>
              <a:t>Ф’ючерси</a:t>
            </a:r>
            <a:r>
              <a:rPr lang="ru-RU" b="1" dirty="0"/>
              <a:t>, на </a:t>
            </a:r>
            <a:r>
              <a:rPr lang="ru-RU" b="1" dirty="0" err="1"/>
              <a:t>відміну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форварда</a:t>
            </a:r>
            <a:r>
              <a:rPr lang="ru-RU" dirty="0"/>
              <a:t>, </a:t>
            </a:r>
            <a:r>
              <a:rPr lang="ru-RU" dirty="0" err="1"/>
              <a:t>укладаються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біржі</a:t>
            </a:r>
            <a:r>
              <a:rPr lang="ru-RU" dirty="0"/>
              <a:t>, тому вони є </a:t>
            </a:r>
            <a:r>
              <a:rPr lang="ru-RU" dirty="0" err="1"/>
              <a:t>високоліквідними</a:t>
            </a:r>
            <a:r>
              <a:rPr lang="ru-RU" dirty="0"/>
              <a:t> </a:t>
            </a:r>
            <a:r>
              <a:rPr lang="ru-RU" dirty="0" err="1"/>
              <a:t>фінансовими</a:t>
            </a:r>
            <a:r>
              <a:rPr lang="ru-RU" dirty="0"/>
              <a:t> </a:t>
            </a:r>
            <a:r>
              <a:rPr lang="ru-RU" dirty="0" err="1"/>
              <a:t>інструментами</a:t>
            </a:r>
            <a:r>
              <a:rPr lang="ru-RU" dirty="0"/>
              <a:t>. </a:t>
            </a:r>
            <a:r>
              <a:rPr lang="ru-RU" dirty="0" err="1"/>
              <a:t>Базовими</a:t>
            </a:r>
            <a:r>
              <a:rPr lang="ru-RU" dirty="0"/>
              <a:t> активами для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ф’ючерсів</a:t>
            </a:r>
            <a:r>
              <a:rPr lang="ru-RU" dirty="0"/>
              <a:t> є </a:t>
            </a:r>
            <a:r>
              <a:rPr lang="ru-RU" dirty="0" err="1"/>
              <a:t>боргові</a:t>
            </a:r>
            <a:r>
              <a:rPr lang="ru-RU" dirty="0"/>
              <a:t>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папери</a:t>
            </a:r>
            <a:r>
              <a:rPr lang="ru-RU" dirty="0"/>
              <a:t>, валюта, </a:t>
            </a:r>
            <a:r>
              <a:rPr lang="ru-RU" dirty="0" err="1"/>
              <a:t>дорогоцінні</a:t>
            </a:r>
            <a:r>
              <a:rPr lang="ru-RU" dirty="0"/>
              <a:t> метали, </a:t>
            </a:r>
            <a:r>
              <a:rPr lang="ru-RU" dirty="0" err="1"/>
              <a:t>фондові</a:t>
            </a:r>
            <a:r>
              <a:rPr lang="ru-RU" dirty="0"/>
              <a:t> </a:t>
            </a:r>
            <a:r>
              <a:rPr lang="ru-RU" dirty="0" err="1"/>
              <a:t>індекси</a:t>
            </a:r>
            <a:r>
              <a:rPr lang="ru-RU" dirty="0"/>
              <a:t>. </a:t>
            </a:r>
            <a:r>
              <a:rPr lang="ru-RU" dirty="0" err="1"/>
              <a:t>Емітентом</a:t>
            </a:r>
            <a:r>
              <a:rPr lang="ru-RU" dirty="0"/>
              <a:t> </a:t>
            </a:r>
            <a:r>
              <a:rPr lang="ru-RU" dirty="0" err="1"/>
              <a:t>ф’ючерсу</a:t>
            </a:r>
            <a:r>
              <a:rPr lang="ru-RU" dirty="0"/>
              <a:t> є створена фондовою </a:t>
            </a:r>
            <a:r>
              <a:rPr lang="ru-RU" dirty="0" err="1"/>
              <a:t>біржею</a:t>
            </a:r>
            <a:r>
              <a:rPr lang="ru-RU" dirty="0"/>
              <a:t> (товарною </a:t>
            </a:r>
            <a:r>
              <a:rPr lang="ru-RU" dirty="0" err="1"/>
              <a:t>біржею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торговельно</a:t>
            </a:r>
            <a:r>
              <a:rPr lang="ru-RU" dirty="0"/>
              <a:t> – </a:t>
            </a:r>
            <a:r>
              <a:rPr lang="ru-RU" dirty="0" err="1"/>
              <a:t>інформаційною</a:t>
            </a:r>
            <a:r>
              <a:rPr lang="ru-RU" dirty="0"/>
              <a:t> системою </a:t>
            </a:r>
            <a:r>
              <a:rPr lang="ru-RU" dirty="0" err="1"/>
              <a:t>клірингово-розрахункова</a:t>
            </a:r>
            <a:r>
              <a:rPr lang="ru-RU" dirty="0"/>
              <a:t> палата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розрахунково-кліринговий</a:t>
            </a:r>
            <a:r>
              <a:rPr lang="ru-RU" dirty="0"/>
              <a:t> банк. </a:t>
            </a:r>
            <a:r>
              <a:rPr lang="ru-RU" dirty="0" err="1"/>
              <a:t>Ф’ючерси</a:t>
            </a:r>
            <a:r>
              <a:rPr lang="ru-RU" dirty="0"/>
              <a:t> </a:t>
            </a:r>
            <a:r>
              <a:rPr lang="ru-RU" dirty="0" err="1"/>
              <a:t>реєструються</a:t>
            </a:r>
            <a:r>
              <a:rPr lang="ru-RU" dirty="0"/>
              <a:t> </a:t>
            </a:r>
            <a:r>
              <a:rPr lang="ru-RU" dirty="0" err="1"/>
              <a:t>розрахунковою</a:t>
            </a:r>
            <a:r>
              <a:rPr lang="ru-RU" dirty="0"/>
              <a:t> палатою </a:t>
            </a:r>
            <a:r>
              <a:rPr lang="ru-RU" dirty="0" err="1"/>
              <a:t>біржі</a:t>
            </a:r>
            <a:r>
              <a:rPr lang="ru-RU" dirty="0"/>
              <a:t>. Для </a:t>
            </a:r>
            <a:r>
              <a:rPr lang="ru-RU" dirty="0" err="1"/>
              <a:t>покупця</a:t>
            </a:r>
            <a:r>
              <a:rPr lang="ru-RU" dirty="0"/>
              <a:t> і </a:t>
            </a:r>
            <a:r>
              <a:rPr lang="ru-RU" dirty="0" err="1"/>
              <a:t>продавця</a:t>
            </a:r>
            <a:r>
              <a:rPr lang="ru-RU" dirty="0"/>
              <a:t> </a:t>
            </a:r>
            <a:r>
              <a:rPr lang="ru-RU" dirty="0" err="1"/>
              <a:t>розрахункова</a:t>
            </a:r>
            <a:r>
              <a:rPr lang="ru-RU" dirty="0"/>
              <a:t> палата є контрагентом,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продавець</a:t>
            </a:r>
            <a:r>
              <a:rPr lang="ru-RU" dirty="0"/>
              <a:t> і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 </a:t>
            </a:r>
            <a:r>
              <a:rPr lang="ru-RU" dirty="0" err="1"/>
              <a:t>розрахунковою</a:t>
            </a:r>
            <a:r>
              <a:rPr lang="ru-RU" dirty="0"/>
              <a:t> палатою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513099" cy="280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0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764704"/>
            <a:ext cx="8856984" cy="5904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489992"/>
          </a:xfrm>
        </p:spPr>
        <p:txBody>
          <a:bodyPr/>
          <a:lstStyle/>
          <a:p>
            <a:r>
              <a:rPr lang="ru-RU" sz="3200" dirty="0" err="1"/>
              <a:t>Основні</a:t>
            </a:r>
            <a:r>
              <a:rPr lang="ru-RU" sz="3200" dirty="0"/>
              <a:t> характеристики </a:t>
            </a:r>
            <a:r>
              <a:rPr lang="ru-RU" sz="3200" dirty="0" err="1"/>
              <a:t>ф’ючерсу</a:t>
            </a:r>
            <a:r>
              <a:rPr lang="ru-RU" sz="3200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640960" cy="547260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dirty="0"/>
              <a:t>1. </a:t>
            </a:r>
            <a:r>
              <a:rPr lang="ru-RU" dirty="0" err="1"/>
              <a:t>Сторони</a:t>
            </a:r>
            <a:r>
              <a:rPr lang="ru-RU" dirty="0"/>
              <a:t> угоди: </a:t>
            </a:r>
            <a:r>
              <a:rPr lang="ru-RU" dirty="0" err="1"/>
              <a:t>продавець</a:t>
            </a:r>
            <a:r>
              <a:rPr lang="ru-RU" dirty="0"/>
              <a:t> (</a:t>
            </a:r>
            <a:r>
              <a:rPr lang="ru-RU" dirty="0" err="1"/>
              <a:t>покупець</a:t>
            </a:r>
            <a:r>
              <a:rPr lang="ru-RU" dirty="0"/>
              <a:t>) контракту і </a:t>
            </a:r>
            <a:r>
              <a:rPr lang="ru-RU" dirty="0" err="1"/>
              <a:t>біржа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розрахункова</a:t>
            </a:r>
            <a:r>
              <a:rPr lang="ru-RU" dirty="0"/>
              <a:t> (</a:t>
            </a:r>
            <a:r>
              <a:rPr lang="ru-RU" dirty="0" err="1"/>
              <a:t>клірингова</a:t>
            </a:r>
            <a:r>
              <a:rPr lang="ru-RU" dirty="0"/>
              <a:t>) палата (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 у </a:t>
            </a:r>
            <a:r>
              <a:rPr lang="ru-RU" dirty="0" err="1"/>
              <a:t>контракті</a:t>
            </a:r>
            <a:r>
              <a:rPr lang="ru-RU" dirty="0"/>
              <a:t> </a:t>
            </a:r>
            <a:r>
              <a:rPr lang="ru-RU" dirty="0" err="1"/>
              <a:t>знеособлено</a:t>
            </a:r>
            <a:r>
              <a:rPr lang="ru-RU" dirty="0"/>
              <a:t>). Вона (</a:t>
            </a:r>
            <a:r>
              <a:rPr lang="ru-RU" dirty="0" err="1"/>
              <a:t>біржа</a:t>
            </a:r>
            <a:r>
              <a:rPr lang="ru-RU" dirty="0"/>
              <a:t>) </a:t>
            </a:r>
            <a:r>
              <a:rPr lang="ru-RU" dirty="0" err="1"/>
              <a:t>виплачує</a:t>
            </a:r>
            <a:r>
              <a:rPr lang="ru-RU" dirty="0"/>
              <a:t> </a:t>
            </a:r>
            <a:r>
              <a:rPr lang="ru-RU" dirty="0" err="1"/>
              <a:t>стороні</a:t>
            </a:r>
            <a:r>
              <a:rPr lang="ru-RU" dirty="0"/>
              <a:t>, яка </a:t>
            </a:r>
            <a:r>
              <a:rPr lang="ru-RU" dirty="0" err="1"/>
              <a:t>виграла</a:t>
            </a:r>
            <a:r>
              <a:rPr lang="ru-RU" dirty="0"/>
              <a:t>, і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програла</a:t>
            </a:r>
            <a:r>
              <a:rPr lang="ru-RU" dirty="0"/>
              <a:t>, </a:t>
            </a:r>
            <a:r>
              <a:rPr lang="ru-RU" dirty="0" err="1"/>
              <a:t>різницю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вартістю</a:t>
            </a:r>
            <a:r>
              <a:rPr lang="ru-RU" dirty="0"/>
              <a:t> контракту в день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укладення</a:t>
            </a:r>
            <a:r>
              <a:rPr lang="ru-RU" dirty="0"/>
              <a:t> і </a:t>
            </a:r>
            <a:r>
              <a:rPr lang="ru-RU" dirty="0" err="1"/>
              <a:t>вартістю</a:t>
            </a:r>
            <a:r>
              <a:rPr lang="ru-RU" dirty="0"/>
              <a:t> контракту на момент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 Дату </a:t>
            </a:r>
            <a:r>
              <a:rPr lang="ru-RU" dirty="0" err="1"/>
              <a:t>виконання</a:t>
            </a:r>
            <a:r>
              <a:rPr lang="ru-RU" dirty="0"/>
              <a:t> умов угоди </a:t>
            </a:r>
            <a:r>
              <a:rPr lang="ru-RU" dirty="0" err="1"/>
              <a:t>називають</a:t>
            </a:r>
            <a:r>
              <a:rPr lang="ru-RU" dirty="0"/>
              <a:t> датою поставки. </a:t>
            </a:r>
          </a:p>
          <a:p>
            <a:pPr marL="18288" indent="0" algn="just">
              <a:buNone/>
            </a:pPr>
            <a:r>
              <a:rPr lang="ru-RU" dirty="0"/>
              <a:t>2. Права і </a:t>
            </a:r>
            <a:r>
              <a:rPr lang="ru-RU" dirty="0" err="1"/>
              <a:t>зобов’язання</a:t>
            </a:r>
            <a:r>
              <a:rPr lang="ru-RU" dirty="0"/>
              <a:t>: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перевідступатися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особам. </a:t>
            </a:r>
          </a:p>
          <a:p>
            <a:pPr marL="18288" indent="0" algn="just">
              <a:buNone/>
            </a:pPr>
            <a:r>
              <a:rPr lang="ru-RU" dirty="0"/>
              <a:t>3. </a:t>
            </a:r>
            <a:r>
              <a:rPr lang="ru-RU" dirty="0" err="1"/>
              <a:t>Емітент</a:t>
            </a:r>
            <a:r>
              <a:rPr lang="ru-RU" dirty="0"/>
              <a:t> і гарант: </a:t>
            </a:r>
            <a:r>
              <a:rPr lang="ru-RU" dirty="0" err="1"/>
              <a:t>Розрахункова</a:t>
            </a:r>
            <a:r>
              <a:rPr lang="ru-RU" dirty="0"/>
              <a:t> палата. </a:t>
            </a:r>
          </a:p>
          <a:p>
            <a:pPr marL="18288" indent="0" algn="just">
              <a:buNone/>
            </a:pPr>
            <a:r>
              <a:rPr lang="ru-RU" dirty="0"/>
              <a:t>4. </a:t>
            </a:r>
            <a:r>
              <a:rPr lang="ru-RU" dirty="0" err="1"/>
              <a:t>Реквізити</a:t>
            </a:r>
            <a:r>
              <a:rPr lang="ru-RU" dirty="0"/>
              <a:t>, час поставки: </a:t>
            </a:r>
            <a:r>
              <a:rPr lang="ru-RU" dirty="0" err="1"/>
              <a:t>стандартизовані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</a:t>
            </a:r>
            <a:r>
              <a:rPr lang="ru-RU" dirty="0" err="1"/>
              <a:t>якості</a:t>
            </a:r>
            <a:r>
              <a:rPr lang="ru-RU" dirty="0"/>
              <a:t> базового активу, </a:t>
            </a:r>
            <a:r>
              <a:rPr lang="ru-RU" dirty="0" err="1"/>
              <a:t>дати</a:t>
            </a:r>
            <a:r>
              <a:rPr lang="ru-RU" dirty="0"/>
              <a:t> поставки (в </a:t>
            </a:r>
            <a:r>
              <a:rPr lang="ru-RU" dirty="0" err="1"/>
              <a:t>березні</a:t>
            </a:r>
            <a:r>
              <a:rPr lang="ru-RU" dirty="0"/>
              <a:t>, </a:t>
            </a:r>
            <a:r>
              <a:rPr lang="ru-RU" dirty="0" err="1"/>
              <a:t>червні</a:t>
            </a:r>
            <a:r>
              <a:rPr lang="ru-RU" dirty="0"/>
              <a:t>, </a:t>
            </a:r>
            <a:r>
              <a:rPr lang="ru-RU" dirty="0" err="1"/>
              <a:t>вересні</a:t>
            </a:r>
            <a:r>
              <a:rPr lang="ru-RU" dirty="0"/>
              <a:t>, </a:t>
            </a:r>
            <a:r>
              <a:rPr lang="ru-RU" dirty="0" err="1"/>
              <a:t>грудні</a:t>
            </a:r>
            <a:r>
              <a:rPr lang="ru-RU" dirty="0"/>
              <a:t>). </a:t>
            </a:r>
          </a:p>
          <a:p>
            <a:pPr marL="18288" indent="0" algn="just">
              <a:buNone/>
            </a:pPr>
            <a:r>
              <a:rPr lang="ru-RU" dirty="0"/>
              <a:t>5. </a:t>
            </a:r>
            <a:r>
              <a:rPr lang="ru-RU" dirty="0" err="1"/>
              <a:t>Ліквідність</a:t>
            </a:r>
            <a:r>
              <a:rPr lang="ru-RU" dirty="0"/>
              <a:t>: </a:t>
            </a:r>
            <a:r>
              <a:rPr lang="ru-RU" dirty="0" err="1"/>
              <a:t>ліквідація</a:t>
            </a:r>
            <a:r>
              <a:rPr lang="ru-RU" dirty="0"/>
              <a:t> (</a:t>
            </a:r>
            <a:r>
              <a:rPr lang="ru-RU" dirty="0" err="1"/>
              <a:t>закриття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) у </a:t>
            </a:r>
            <a:r>
              <a:rPr lang="ru-RU" dirty="0" err="1"/>
              <a:t>двох</a:t>
            </a:r>
            <a:r>
              <a:rPr lang="ru-RU" dirty="0"/>
              <a:t> формах: поставка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зворотної</a:t>
            </a:r>
            <a:r>
              <a:rPr lang="ru-RU" dirty="0"/>
              <a:t> (</a:t>
            </a:r>
            <a:r>
              <a:rPr lang="ru-RU" dirty="0" err="1"/>
              <a:t>офсетної</a:t>
            </a:r>
            <a:r>
              <a:rPr lang="ru-RU" dirty="0"/>
              <a:t>) угоди (у 98%). </a:t>
            </a:r>
          </a:p>
          <a:p>
            <a:pPr marL="18288" indent="0" algn="just">
              <a:buNone/>
            </a:pPr>
            <a:r>
              <a:rPr lang="ru-RU" dirty="0"/>
              <a:t>6.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: </a:t>
            </a:r>
            <a:r>
              <a:rPr lang="ru-RU" dirty="0" err="1"/>
              <a:t>відкриті</a:t>
            </a:r>
            <a:r>
              <a:rPr lang="ru-RU" dirty="0"/>
              <a:t> торги. </a:t>
            </a:r>
          </a:p>
          <a:p>
            <a:pPr marL="18288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408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4016"/>
            <a:ext cx="8820980" cy="1844824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ф’ючерсна</a:t>
            </a:r>
            <a:r>
              <a:rPr lang="ru-RU" dirty="0"/>
              <a:t> угода є законною </a:t>
            </a:r>
            <a:r>
              <a:rPr lang="ru-RU" dirty="0" err="1"/>
              <a:t>угодою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покупцем</a:t>
            </a:r>
            <a:r>
              <a:rPr lang="ru-RU" dirty="0"/>
              <a:t> (</a:t>
            </a:r>
            <a:r>
              <a:rPr lang="ru-RU" dirty="0" err="1"/>
              <a:t>продавцем</a:t>
            </a:r>
            <a:r>
              <a:rPr lang="ru-RU" dirty="0"/>
              <a:t>) і </a:t>
            </a:r>
            <a:r>
              <a:rPr lang="ru-RU" dirty="0" err="1"/>
              <a:t>біржею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кліринговою</a:t>
            </a:r>
            <a:r>
              <a:rPr lang="ru-RU" dirty="0"/>
              <a:t> палатою,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покупець</a:t>
            </a:r>
            <a:r>
              <a:rPr lang="ru-RU" dirty="0"/>
              <a:t> (</a:t>
            </a:r>
            <a:r>
              <a:rPr lang="ru-RU" dirty="0" err="1"/>
              <a:t>продавець</a:t>
            </a:r>
            <a:r>
              <a:rPr lang="ru-RU" dirty="0"/>
              <a:t>) </a:t>
            </a:r>
            <a:r>
              <a:rPr lang="ru-RU" dirty="0" err="1"/>
              <a:t>погоджується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(</a:t>
            </a:r>
            <a:r>
              <a:rPr lang="ru-RU" dirty="0" err="1"/>
              <a:t>здійснити</a:t>
            </a:r>
            <a:r>
              <a:rPr lang="ru-RU" dirty="0"/>
              <a:t>) поставку </a:t>
            </a:r>
            <a:r>
              <a:rPr lang="ru-RU" dirty="0" err="1"/>
              <a:t>певного</a:t>
            </a:r>
            <a:r>
              <a:rPr lang="ru-RU" dirty="0"/>
              <a:t> активу за </a:t>
            </a:r>
            <a:r>
              <a:rPr lang="ru-RU" dirty="0" err="1"/>
              <a:t>обумовленою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визначеного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часу (рис. 2).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51520" y="4005064"/>
            <a:ext cx="8712968" cy="2772927"/>
          </a:xfrm>
        </p:spPr>
        <p:txBody>
          <a:bodyPr>
            <a:normAutofit lnSpcReduction="10000"/>
          </a:bodyPr>
          <a:lstStyle/>
          <a:p>
            <a:pPr marL="18288" indent="0" algn="just">
              <a:buNone/>
            </a:pPr>
            <a:r>
              <a:rPr lang="ru-RU" dirty="0"/>
              <a:t>Дату </a:t>
            </a:r>
            <a:r>
              <a:rPr lang="ru-RU" dirty="0" err="1"/>
              <a:t>виконання</a:t>
            </a:r>
            <a:r>
              <a:rPr lang="ru-RU" dirty="0"/>
              <a:t> умов угоди </a:t>
            </a:r>
            <a:r>
              <a:rPr lang="ru-RU" dirty="0" err="1"/>
              <a:t>називають</a:t>
            </a:r>
            <a:r>
              <a:rPr lang="ru-RU" dirty="0"/>
              <a:t> датою поставки. </a:t>
            </a:r>
            <a:r>
              <a:rPr lang="ru-RU" dirty="0" err="1"/>
              <a:t>Ціну</a:t>
            </a:r>
            <a:r>
              <a:rPr lang="ru-RU" dirty="0"/>
              <a:t> базового активу, </a:t>
            </a:r>
            <a:r>
              <a:rPr lang="ru-RU" dirty="0" err="1"/>
              <a:t>зафіксовану</a:t>
            </a:r>
            <a:r>
              <a:rPr lang="ru-RU" dirty="0"/>
              <a:t> в </a:t>
            </a:r>
            <a:r>
              <a:rPr lang="ru-RU" dirty="0" err="1"/>
              <a:t>контракті</a:t>
            </a:r>
            <a:r>
              <a:rPr lang="ru-RU" dirty="0"/>
              <a:t>,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поставки.</a:t>
            </a:r>
          </a:p>
          <a:p>
            <a:pPr marL="18288" indent="0" algn="just">
              <a:buNone/>
            </a:pPr>
            <a:r>
              <a:rPr lang="ru-RU" dirty="0" err="1"/>
              <a:t>Біржа</a:t>
            </a:r>
            <a:r>
              <a:rPr lang="ru-RU" dirty="0"/>
              <a:t> є гарантом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ф’ючерсу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розрахунковій</a:t>
            </a:r>
            <a:r>
              <a:rPr lang="ru-RU" dirty="0"/>
              <a:t> </a:t>
            </a:r>
            <a:r>
              <a:rPr lang="ru-RU" dirty="0" err="1"/>
              <a:t>палаті</a:t>
            </a:r>
            <a:r>
              <a:rPr lang="ru-RU" dirty="0"/>
              <a:t> для </a:t>
            </a:r>
            <a:r>
              <a:rPr lang="ru-RU" dirty="0" err="1"/>
              <a:t>покупця</a:t>
            </a:r>
            <a:r>
              <a:rPr lang="ru-RU" dirty="0"/>
              <a:t> і </a:t>
            </a:r>
            <a:r>
              <a:rPr lang="ru-RU" dirty="0" err="1"/>
              <a:t>продавця</a:t>
            </a:r>
            <a:r>
              <a:rPr lang="ru-RU" dirty="0"/>
              <a:t> </a:t>
            </a:r>
            <a:r>
              <a:rPr lang="ru-RU" dirty="0" err="1"/>
              <a:t>відкривається</a:t>
            </a:r>
            <a:r>
              <a:rPr lang="ru-RU" dirty="0"/>
              <a:t> </a:t>
            </a:r>
            <a:r>
              <a:rPr lang="ru-RU" dirty="0" err="1"/>
              <a:t>маржевий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, на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перераховується</a:t>
            </a:r>
            <a:r>
              <a:rPr lang="ru-RU" dirty="0"/>
              <a:t> початкова маржа (1-6%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контракту).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ділового</a:t>
            </a:r>
            <a:r>
              <a:rPr lang="ru-RU" dirty="0"/>
              <a:t> дня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варіаційна</a:t>
            </a:r>
            <a:r>
              <a:rPr lang="ru-RU" dirty="0"/>
              <a:t> (</a:t>
            </a:r>
            <a:r>
              <a:rPr lang="ru-RU" dirty="0" err="1"/>
              <a:t>змінна</a:t>
            </a:r>
            <a:r>
              <a:rPr lang="ru-RU" dirty="0"/>
              <a:t>) маржа: для одних </a:t>
            </a:r>
            <a:r>
              <a:rPr lang="ru-RU" dirty="0" err="1"/>
              <a:t>учасників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сума </a:t>
            </a:r>
            <a:r>
              <a:rPr lang="ru-RU" dirty="0" err="1"/>
              <a:t>виграшу</a:t>
            </a:r>
            <a:r>
              <a:rPr lang="ru-RU" dirty="0"/>
              <a:t>, для </a:t>
            </a:r>
            <a:r>
              <a:rPr lang="ru-RU" dirty="0" err="1"/>
              <a:t>інших</a:t>
            </a:r>
            <a:r>
              <a:rPr lang="ru-RU" dirty="0"/>
              <a:t> – </a:t>
            </a:r>
            <a:r>
              <a:rPr lang="ru-RU" dirty="0" err="1"/>
              <a:t>програшу</a:t>
            </a:r>
            <a:r>
              <a:rPr lang="ru-RU" dirty="0"/>
              <a:t>.</a:t>
            </a:r>
          </a:p>
          <a:p>
            <a:pPr marL="18288" indent="0" algn="just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8092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471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3" y="116632"/>
            <a:ext cx="4824536" cy="3429000"/>
          </a:xfrm>
        </p:spPr>
        <p:txBody>
          <a:bodyPr>
            <a:normAutofit lnSpcReduction="10000"/>
          </a:bodyPr>
          <a:lstStyle/>
          <a:p>
            <a:pPr marL="18288" indent="0" algn="just">
              <a:buNone/>
            </a:pPr>
            <a:r>
              <a:rPr lang="ru-RU" dirty="0" err="1"/>
              <a:t>Мінімальна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в </a:t>
            </a:r>
            <a:r>
              <a:rPr lang="ru-RU" dirty="0" err="1"/>
              <a:t>ціні</a:t>
            </a:r>
            <a:r>
              <a:rPr lang="ru-RU" dirty="0"/>
              <a:t> </a:t>
            </a:r>
            <a:r>
              <a:rPr lang="ru-RU" dirty="0" err="1"/>
              <a:t>ф’ючерсу</a:t>
            </a:r>
            <a:r>
              <a:rPr lang="ru-RU" dirty="0"/>
              <a:t> – </a:t>
            </a:r>
            <a:r>
              <a:rPr lang="ru-RU" dirty="0" err="1"/>
              <a:t>крок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–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тіком</a:t>
            </a:r>
            <a:r>
              <a:rPr lang="ru-RU" dirty="0"/>
              <a:t> (</a:t>
            </a:r>
            <a:r>
              <a:rPr lang="en-US" dirty="0"/>
              <a:t>tick). </a:t>
            </a:r>
            <a:r>
              <a:rPr lang="ru-RU" dirty="0" err="1"/>
              <a:t>Тік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стандартну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у грошовому </a:t>
            </a:r>
            <a:r>
              <a:rPr lang="ru-RU" dirty="0" err="1"/>
              <a:t>вираженні</a:t>
            </a:r>
            <a:r>
              <a:rPr lang="ru-RU" dirty="0"/>
              <a:t> для кожного типу </a:t>
            </a:r>
            <a:r>
              <a:rPr lang="ru-RU" dirty="0" err="1"/>
              <a:t>ф’ючерсних</a:t>
            </a:r>
            <a:r>
              <a:rPr lang="ru-RU" dirty="0"/>
              <a:t> </a:t>
            </a:r>
            <a:r>
              <a:rPr lang="ru-RU" dirty="0" err="1"/>
              <a:t>контрактів</a:t>
            </a:r>
            <a:r>
              <a:rPr lang="ru-RU" dirty="0"/>
              <a:t>. </a:t>
            </a:r>
            <a:r>
              <a:rPr lang="ru-RU" dirty="0" err="1"/>
              <a:t>Знаючи</a:t>
            </a:r>
            <a:r>
              <a:rPr lang="ru-RU" dirty="0"/>
              <a:t>, на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тіків</a:t>
            </a:r>
            <a:r>
              <a:rPr lang="ru-RU" dirty="0"/>
              <a:t> </a:t>
            </a:r>
            <a:r>
              <a:rPr lang="ru-RU" dirty="0" err="1"/>
              <a:t>змінилася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dirty="0" err="1"/>
              <a:t>ф’ючерсу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дня,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одного </a:t>
            </a:r>
            <a:r>
              <a:rPr lang="ru-RU" dirty="0" err="1"/>
              <a:t>тіка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обчислити</a:t>
            </a:r>
            <a:r>
              <a:rPr lang="ru-RU" dirty="0"/>
              <a:t> суму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прибутків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зазнаних</a:t>
            </a:r>
            <a:r>
              <a:rPr lang="ru-RU" dirty="0"/>
              <a:t> </a:t>
            </a:r>
            <a:r>
              <a:rPr lang="ru-RU" dirty="0" err="1"/>
              <a:t>збитків</a:t>
            </a:r>
            <a:r>
              <a:rPr lang="ru-RU" dirty="0"/>
              <a:t> за </a:t>
            </a:r>
            <a:r>
              <a:rPr lang="ru-RU" dirty="0" err="1"/>
              <a:t>відкритою</a:t>
            </a:r>
            <a:r>
              <a:rPr lang="ru-RU" dirty="0"/>
              <a:t> </a:t>
            </a:r>
            <a:r>
              <a:rPr lang="ru-RU" dirty="0" err="1"/>
              <a:t>ф’ючерсною</a:t>
            </a:r>
            <a:r>
              <a:rPr lang="ru-RU" dirty="0"/>
              <a:t> </a:t>
            </a:r>
            <a:r>
              <a:rPr lang="ru-RU" dirty="0" err="1"/>
              <a:t>позицією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07504" y="3573016"/>
            <a:ext cx="8856984" cy="3284984"/>
          </a:xfrm>
        </p:spPr>
        <p:txBody>
          <a:bodyPr>
            <a:normAutofit fontScale="92500"/>
          </a:bodyPr>
          <a:lstStyle/>
          <a:p>
            <a:pPr marL="18288" indent="0" algn="just">
              <a:buNone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учасник</a:t>
            </a:r>
            <a:r>
              <a:rPr lang="ru-RU" dirty="0"/>
              <a:t> ринку </a:t>
            </a:r>
            <a:r>
              <a:rPr lang="ru-RU" dirty="0" err="1"/>
              <a:t>уклав</a:t>
            </a:r>
            <a:r>
              <a:rPr lang="ru-RU" dirty="0"/>
              <a:t> угоду на поставку </a:t>
            </a:r>
            <a:r>
              <a:rPr lang="ru-RU" dirty="0" err="1"/>
              <a:t>певного</a:t>
            </a:r>
            <a:r>
              <a:rPr lang="ru-RU" dirty="0"/>
              <a:t> активу, то </a:t>
            </a:r>
            <a:r>
              <a:rPr lang="ru-RU" dirty="0" err="1"/>
              <a:t>кажуть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відкрив</a:t>
            </a:r>
            <a:r>
              <a:rPr lang="ru-RU" dirty="0"/>
              <a:t> </a:t>
            </a:r>
            <a:r>
              <a:rPr lang="ru-RU" dirty="0" err="1"/>
              <a:t>коротку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продав контракт.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учасник</a:t>
            </a:r>
            <a:r>
              <a:rPr lang="ru-RU" dirty="0"/>
              <a:t> ринку </a:t>
            </a:r>
            <a:r>
              <a:rPr lang="ru-RU" dirty="0" err="1"/>
              <a:t>уклав</a:t>
            </a:r>
            <a:r>
              <a:rPr lang="ru-RU" dirty="0"/>
              <a:t> угоду,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зобов’язався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поставку </a:t>
            </a:r>
            <a:r>
              <a:rPr lang="ru-RU" dirty="0" err="1"/>
              <a:t>певного</a:t>
            </a:r>
            <a:r>
              <a:rPr lang="ru-RU" dirty="0"/>
              <a:t> активу, то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відкрив</a:t>
            </a:r>
            <a:r>
              <a:rPr lang="ru-RU" dirty="0"/>
              <a:t> </a:t>
            </a:r>
            <a:r>
              <a:rPr lang="ru-RU" dirty="0" err="1"/>
              <a:t>довгу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купив контракт.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ф’ючерсному</a:t>
            </a:r>
            <a:r>
              <a:rPr lang="ru-RU" dirty="0"/>
              <a:t> ринку </a:t>
            </a:r>
            <a:r>
              <a:rPr lang="ru-RU" dirty="0" err="1"/>
              <a:t>зросли</a:t>
            </a:r>
            <a:r>
              <a:rPr lang="ru-RU" dirty="0"/>
              <a:t>, то той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відкрив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ліквідував</a:t>
            </a:r>
            <a:r>
              <a:rPr lang="ru-RU" dirty="0"/>
              <a:t> </a:t>
            </a:r>
            <a:r>
              <a:rPr lang="ru-RU" dirty="0" err="1"/>
              <a:t>довгу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(купив, а </a:t>
            </a:r>
            <a:r>
              <a:rPr lang="ru-RU" dirty="0" err="1"/>
              <a:t>потім</a:t>
            </a:r>
            <a:r>
              <a:rPr lang="ru-RU" dirty="0"/>
              <a:t> продав контракт),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відкрив</a:t>
            </a:r>
            <a:r>
              <a:rPr lang="ru-RU" dirty="0"/>
              <a:t>/</a:t>
            </a:r>
            <a:r>
              <a:rPr lang="ru-RU" dirty="0" err="1"/>
              <a:t>закрив</a:t>
            </a:r>
            <a:r>
              <a:rPr lang="ru-RU" dirty="0"/>
              <a:t> </a:t>
            </a:r>
            <a:r>
              <a:rPr lang="ru-RU" dirty="0" err="1"/>
              <a:t>коротку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</a:t>
            </a:r>
            <a:r>
              <a:rPr lang="ru-RU" dirty="0" err="1"/>
              <a:t>отримає</a:t>
            </a:r>
            <a:r>
              <a:rPr lang="ru-RU" dirty="0"/>
              <a:t> </a:t>
            </a:r>
            <a:r>
              <a:rPr lang="ru-RU" dirty="0" err="1"/>
              <a:t>збитки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при </a:t>
            </a:r>
            <a:r>
              <a:rPr lang="ru-RU" dirty="0" err="1"/>
              <a:t>падінні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на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ф’ючерсні</a:t>
            </a:r>
            <a:r>
              <a:rPr lang="ru-RU" dirty="0"/>
              <a:t> </a:t>
            </a:r>
            <a:r>
              <a:rPr lang="ru-RU" dirty="0" err="1"/>
              <a:t>контракти</a:t>
            </a:r>
            <a:r>
              <a:rPr lang="ru-RU" dirty="0"/>
              <a:t> </a:t>
            </a:r>
            <a:r>
              <a:rPr lang="ru-RU" dirty="0" err="1"/>
              <a:t>продавці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контрактів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прибутки</a:t>
            </a:r>
            <a:r>
              <a:rPr lang="ru-RU" dirty="0"/>
              <a:t>, а </a:t>
            </a:r>
            <a:r>
              <a:rPr lang="ru-RU" dirty="0" err="1"/>
              <a:t>покупці</a:t>
            </a:r>
            <a:r>
              <a:rPr lang="ru-RU" dirty="0"/>
              <a:t> </a:t>
            </a:r>
            <a:r>
              <a:rPr lang="ru-RU" dirty="0" err="1"/>
              <a:t>контрактів</a:t>
            </a:r>
            <a:r>
              <a:rPr lang="ru-RU" dirty="0"/>
              <a:t> </a:t>
            </a:r>
            <a:r>
              <a:rPr lang="ru-RU" dirty="0" err="1"/>
              <a:t>зазнають</a:t>
            </a:r>
            <a:r>
              <a:rPr lang="ru-RU" dirty="0"/>
              <a:t> таких самих </a:t>
            </a:r>
            <a:r>
              <a:rPr lang="ru-RU" dirty="0" err="1"/>
              <a:t>збитків</a:t>
            </a:r>
            <a:r>
              <a:rPr lang="ru-RU" dirty="0"/>
              <a:t>. При </a:t>
            </a:r>
            <a:r>
              <a:rPr lang="ru-RU" dirty="0" err="1"/>
              <a:t>зростанні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на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контракти</a:t>
            </a:r>
            <a:r>
              <a:rPr lang="ru-RU" dirty="0"/>
              <a:t> </a:t>
            </a:r>
            <a:r>
              <a:rPr lang="ru-RU" dirty="0" err="1"/>
              <a:t>виграють</a:t>
            </a:r>
            <a:r>
              <a:rPr lang="ru-RU" dirty="0"/>
              <a:t> </a:t>
            </a:r>
            <a:r>
              <a:rPr lang="ru-RU" dirty="0" err="1"/>
              <a:t>покупці</a:t>
            </a:r>
            <a:r>
              <a:rPr lang="ru-RU" dirty="0"/>
              <a:t> </a:t>
            </a:r>
            <a:r>
              <a:rPr lang="ru-RU" dirty="0" err="1"/>
              <a:t>контрактів</a:t>
            </a:r>
            <a:r>
              <a:rPr lang="ru-RU" dirty="0"/>
              <a:t> і </a:t>
            </a:r>
            <a:r>
              <a:rPr lang="ru-RU" dirty="0" err="1"/>
              <a:t>програють</a:t>
            </a:r>
            <a:r>
              <a:rPr lang="ru-RU" dirty="0"/>
              <a:t> </a:t>
            </a:r>
            <a:r>
              <a:rPr lang="ru-RU" dirty="0" err="1"/>
              <a:t>продавці</a:t>
            </a:r>
            <a:r>
              <a:rPr lang="ru-RU" dirty="0"/>
              <a:t> </a:t>
            </a:r>
            <a:r>
              <a:rPr lang="ru-RU" dirty="0" err="1"/>
              <a:t>контрактів</a:t>
            </a:r>
            <a:r>
              <a:rPr lang="ru-RU" dirty="0"/>
              <a:t>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338"/>
            <a:ext cx="3837620" cy="330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382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43800" cy="1274440"/>
          </a:xfrm>
        </p:spPr>
        <p:txBody>
          <a:bodyPr/>
          <a:lstStyle/>
          <a:p>
            <a:pPr algn="just"/>
            <a:r>
              <a:rPr lang="ru-RU" sz="2000" b="1" i="1" dirty="0"/>
              <a:t>Мета </a:t>
            </a:r>
            <a:r>
              <a:rPr lang="ru-RU" sz="2000" b="1" i="1" dirty="0" err="1"/>
              <a:t>укладання</a:t>
            </a:r>
            <a:r>
              <a:rPr lang="ru-RU" sz="2000" b="1" i="1" dirty="0"/>
              <a:t> </a:t>
            </a:r>
            <a:r>
              <a:rPr lang="ru-RU" sz="2000" dirty="0" err="1"/>
              <a:t>ф’ючерсного</a:t>
            </a:r>
            <a:r>
              <a:rPr lang="ru-RU" sz="2000" dirty="0"/>
              <a:t> контракту </a:t>
            </a:r>
            <a:r>
              <a:rPr lang="ru-RU" sz="2000" dirty="0" err="1"/>
              <a:t>полягає</a:t>
            </a:r>
            <a:r>
              <a:rPr lang="ru-RU" sz="2000" dirty="0"/>
              <a:t> в тому,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зафіксувати</a:t>
            </a:r>
            <a:r>
              <a:rPr lang="ru-RU" sz="2000" dirty="0"/>
              <a:t> в </a:t>
            </a:r>
            <a:r>
              <a:rPr lang="ru-RU" sz="2000" dirty="0" err="1"/>
              <a:t>даний</a:t>
            </a:r>
            <a:r>
              <a:rPr lang="ru-RU" sz="2000" dirty="0"/>
              <a:t> момент </a:t>
            </a:r>
            <a:r>
              <a:rPr lang="ru-RU" sz="2000" dirty="0" err="1"/>
              <a:t>ціну</a:t>
            </a:r>
            <a:r>
              <a:rPr lang="ru-RU" sz="2000" dirty="0"/>
              <a:t>, за </a:t>
            </a:r>
            <a:r>
              <a:rPr lang="ru-RU" sz="2000" dirty="0" err="1"/>
              <a:t>якою</a:t>
            </a:r>
            <a:r>
              <a:rPr lang="ru-RU" sz="2000" dirty="0"/>
              <a:t> </a:t>
            </a:r>
            <a:r>
              <a:rPr lang="ru-RU" sz="2000" dirty="0" err="1"/>
              <a:t>відбудеться</a:t>
            </a:r>
            <a:r>
              <a:rPr lang="ru-RU" sz="2000" dirty="0"/>
              <a:t> </a:t>
            </a:r>
            <a:r>
              <a:rPr lang="ru-RU" sz="2000" dirty="0" err="1"/>
              <a:t>операція</a:t>
            </a:r>
            <a:r>
              <a:rPr lang="ru-RU" sz="2000" dirty="0"/>
              <a:t> продажу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купівлі</a:t>
            </a:r>
            <a:r>
              <a:rPr lang="ru-RU" sz="2000" dirty="0"/>
              <a:t> </a:t>
            </a:r>
            <a:r>
              <a:rPr lang="ru-RU" sz="2000" dirty="0" err="1"/>
              <a:t>базових</a:t>
            </a:r>
            <a:r>
              <a:rPr lang="ru-RU" sz="2000" dirty="0"/>
              <a:t> </a:t>
            </a:r>
            <a:r>
              <a:rPr lang="ru-RU" sz="2000" dirty="0" err="1"/>
              <a:t>інструментів</a:t>
            </a:r>
            <a:r>
              <a:rPr lang="ru-RU" sz="2000" dirty="0"/>
              <a:t> у </a:t>
            </a:r>
            <a:r>
              <a:rPr lang="ru-RU" sz="2000" dirty="0" err="1"/>
              <a:t>майбутньому</a:t>
            </a:r>
            <a:r>
              <a:rPr lang="ru-RU" sz="2000" dirty="0"/>
              <a:t>.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06927449"/>
              </p:ext>
            </p:extLst>
          </p:nvPr>
        </p:nvGraphicFramePr>
        <p:xfrm>
          <a:off x="467544" y="1844824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290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43800" cy="914400"/>
          </a:xfrm>
        </p:spPr>
        <p:txBody>
          <a:bodyPr/>
          <a:lstStyle/>
          <a:p>
            <a:pPr algn="ctr"/>
            <a:r>
              <a:rPr lang="ru-RU" sz="2800" dirty="0" err="1"/>
              <a:t>Отже</a:t>
            </a:r>
            <a:r>
              <a:rPr lang="ru-RU" sz="2800" dirty="0"/>
              <a:t>, </a:t>
            </a:r>
            <a:r>
              <a:rPr lang="ru-RU" sz="2800" dirty="0" err="1"/>
              <a:t>кожен</a:t>
            </a:r>
            <a:r>
              <a:rPr lang="ru-RU" sz="2800" dirty="0"/>
              <a:t> </a:t>
            </a:r>
            <a:r>
              <a:rPr lang="ru-RU" sz="2800" dirty="0" err="1"/>
              <a:t>учасник</a:t>
            </a:r>
            <a:r>
              <a:rPr lang="ru-RU" sz="2800" dirty="0"/>
              <a:t> </a:t>
            </a:r>
            <a:r>
              <a:rPr lang="ru-RU" sz="2800" dirty="0" err="1"/>
              <a:t>ф’ючерсної</a:t>
            </a:r>
            <a:r>
              <a:rPr lang="ru-RU" sz="2800" dirty="0"/>
              <a:t> </a:t>
            </a:r>
            <a:r>
              <a:rPr lang="ru-RU" sz="2800" dirty="0" err="1"/>
              <a:t>торгівлі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два шляхи </a:t>
            </a:r>
            <a:r>
              <a:rPr lang="ru-RU" sz="2800" dirty="0" err="1"/>
              <a:t>виходу</a:t>
            </a:r>
            <a:r>
              <a:rPr lang="ru-RU" sz="2800" dirty="0"/>
              <a:t> з ринку: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568952" cy="5184576"/>
          </a:xfrm>
        </p:spPr>
        <p:txBody>
          <a:bodyPr>
            <a:normAutofit fontScale="92500"/>
          </a:bodyPr>
          <a:lstStyle/>
          <a:p>
            <a:pPr marL="18288" indent="0" algn="just">
              <a:buNone/>
            </a:pPr>
            <a:r>
              <a:rPr lang="ru-RU" dirty="0"/>
              <a:t>1) </a:t>
            </a:r>
            <a:r>
              <a:rPr lang="ru-RU" dirty="0" err="1"/>
              <a:t>закриття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через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зворотньої</a:t>
            </a:r>
            <a:r>
              <a:rPr lang="ru-RU" dirty="0"/>
              <a:t> </a:t>
            </a:r>
            <a:r>
              <a:rPr lang="ru-RU" dirty="0" err="1"/>
              <a:t>офсетної</a:t>
            </a:r>
            <a:r>
              <a:rPr lang="ru-RU" dirty="0"/>
              <a:t> угоди.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учасник</a:t>
            </a:r>
            <a:r>
              <a:rPr lang="ru-RU" dirty="0"/>
              <a:t> </a:t>
            </a:r>
            <a:r>
              <a:rPr lang="ru-RU" dirty="0" err="1"/>
              <a:t>офсетної</a:t>
            </a:r>
            <a:r>
              <a:rPr lang="ru-RU" dirty="0"/>
              <a:t> угоди повинен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брокерові</a:t>
            </a:r>
            <a:r>
              <a:rPr lang="ru-RU" dirty="0"/>
              <a:t> наказ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угоди:</a:t>
            </a:r>
          </a:p>
          <a:p>
            <a:pPr marL="18288" indent="0" algn="just">
              <a:buNone/>
            </a:pPr>
            <a:r>
              <a:rPr lang="ru-RU" dirty="0"/>
              <a:t>- </a:t>
            </a:r>
            <a:r>
              <a:rPr lang="ru-RU" dirty="0" err="1"/>
              <a:t>утримувач</a:t>
            </a:r>
            <a:r>
              <a:rPr lang="ru-RU" dirty="0"/>
              <a:t> </a:t>
            </a:r>
            <a:r>
              <a:rPr lang="ru-RU" dirty="0" err="1"/>
              <a:t>довгої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(особа,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контрактом) </a:t>
            </a:r>
            <a:r>
              <a:rPr lang="ru-RU" dirty="0" err="1"/>
              <a:t>дає</a:t>
            </a:r>
            <a:r>
              <a:rPr lang="ru-RU" dirty="0"/>
              <a:t> наказ на продаж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ф’ючерсного</a:t>
            </a:r>
            <a:r>
              <a:rPr lang="ru-RU" dirty="0"/>
              <a:t> контракту;</a:t>
            </a:r>
          </a:p>
          <a:p>
            <a:pPr marL="18288" indent="0" algn="just">
              <a:buNone/>
            </a:pPr>
            <a:r>
              <a:rPr lang="ru-RU" dirty="0"/>
              <a:t>- </a:t>
            </a:r>
            <a:r>
              <a:rPr lang="ru-RU" dirty="0" err="1"/>
              <a:t>утримувач</a:t>
            </a:r>
            <a:r>
              <a:rPr lang="ru-RU" dirty="0"/>
              <a:t> </a:t>
            </a:r>
            <a:r>
              <a:rPr lang="ru-RU" dirty="0" err="1"/>
              <a:t>короткої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(особа, </a:t>
            </a:r>
            <a:r>
              <a:rPr lang="ru-RU" dirty="0" err="1"/>
              <a:t>що</a:t>
            </a:r>
            <a:r>
              <a:rPr lang="ru-RU" dirty="0"/>
              <a:t> продала контракт) </a:t>
            </a:r>
            <a:r>
              <a:rPr lang="ru-RU" dirty="0" err="1"/>
              <a:t>дає</a:t>
            </a:r>
            <a:r>
              <a:rPr lang="ru-RU" dirty="0"/>
              <a:t> наказ на </a:t>
            </a:r>
            <a:r>
              <a:rPr lang="ru-RU" dirty="0" err="1"/>
              <a:t>купівлю</a:t>
            </a:r>
            <a:r>
              <a:rPr lang="ru-RU" dirty="0"/>
              <a:t> такого самого контракту;</a:t>
            </a:r>
          </a:p>
          <a:p>
            <a:pPr marL="18288" indent="0" algn="just">
              <a:buNone/>
            </a:pPr>
            <a:r>
              <a:rPr lang="ru-RU" dirty="0"/>
              <a:t>2) поставка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предметом </a:t>
            </a:r>
            <a:r>
              <a:rPr lang="ru-RU" dirty="0" err="1"/>
              <a:t>ф’ючерсної</a:t>
            </a:r>
            <a:r>
              <a:rPr lang="ru-RU" dirty="0"/>
              <a:t> угоди.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виставляються</a:t>
            </a:r>
            <a:r>
              <a:rPr lang="ru-RU" dirty="0"/>
              <a:t> </a:t>
            </a:r>
            <a:r>
              <a:rPr lang="ru-RU" dirty="0" err="1"/>
              <a:t>нотиси</a:t>
            </a:r>
            <a:r>
              <a:rPr lang="ru-RU" dirty="0"/>
              <a:t> – </a:t>
            </a:r>
            <a:r>
              <a:rPr lang="ru-RU" dirty="0" err="1"/>
              <a:t>повідомлення</a:t>
            </a:r>
            <a:r>
              <a:rPr lang="ru-RU" dirty="0"/>
              <a:t> про поставку. У кожному </a:t>
            </a:r>
            <a:r>
              <a:rPr lang="ru-RU" dirty="0" err="1"/>
              <a:t>ноти</a:t>
            </a:r>
            <a:r>
              <a:rPr lang="ru-RU" dirty="0"/>
              <a:t> </a:t>
            </a:r>
            <a:r>
              <a:rPr lang="ru-RU" dirty="0" err="1"/>
              <a:t>сі</a:t>
            </a:r>
            <a:r>
              <a:rPr lang="ru-RU" dirty="0"/>
              <a:t> </a:t>
            </a:r>
            <a:r>
              <a:rPr lang="ru-RU" dirty="0" err="1"/>
              <a:t>повідомляється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, дата контракту, час </a:t>
            </a:r>
            <a:r>
              <a:rPr lang="ru-RU" dirty="0" err="1"/>
              <a:t>одержання</a:t>
            </a:r>
            <a:r>
              <a:rPr lang="ru-RU" dirty="0"/>
              <a:t> нотиса </a:t>
            </a:r>
            <a:r>
              <a:rPr lang="ru-RU" dirty="0" err="1"/>
              <a:t>розрахунковою</a:t>
            </a:r>
            <a:r>
              <a:rPr lang="ru-RU" dirty="0"/>
              <a:t> палатою</a:t>
            </a:r>
            <a:r>
              <a:rPr lang="ru-RU" dirty="0" smtClean="0"/>
              <a:t>.</a:t>
            </a:r>
          </a:p>
          <a:p>
            <a:pPr marL="18288" indent="0" algn="just">
              <a:buNone/>
            </a:pPr>
            <a:endParaRPr lang="ru-RU" dirty="0" smtClean="0"/>
          </a:p>
          <a:p>
            <a:pPr marL="18288" indent="0" algn="just">
              <a:buNone/>
            </a:pP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/>
              <a:t>недоліками</a:t>
            </a:r>
            <a:r>
              <a:rPr lang="ru-RU" dirty="0"/>
              <a:t> </a:t>
            </a:r>
            <a:r>
              <a:rPr lang="ru-RU" dirty="0" err="1"/>
              <a:t>ф’ючерсних</a:t>
            </a:r>
            <a:r>
              <a:rPr lang="ru-RU" dirty="0"/>
              <a:t> </a:t>
            </a:r>
            <a:r>
              <a:rPr lang="ru-RU" dirty="0" err="1"/>
              <a:t>контрактів</a:t>
            </a:r>
            <a:r>
              <a:rPr lang="ru-RU" dirty="0"/>
              <a:t> є </a:t>
            </a:r>
            <a:r>
              <a:rPr lang="ru-RU" dirty="0" err="1"/>
              <a:t>неможливість</a:t>
            </a:r>
            <a:r>
              <a:rPr lang="ru-RU" dirty="0"/>
              <a:t> поставки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в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передбачено</a:t>
            </a:r>
            <a:r>
              <a:rPr lang="ru-RU" dirty="0"/>
              <a:t> контрактом на </a:t>
            </a:r>
            <a:r>
              <a:rPr lang="ru-RU" dirty="0" err="1"/>
              <a:t>даний</a:t>
            </a:r>
            <a:r>
              <a:rPr lang="ru-RU" dirty="0"/>
              <a:t> актив.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біржі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відсутнім</a:t>
            </a:r>
            <a:r>
              <a:rPr lang="ru-RU" dirty="0"/>
              <a:t> </a:t>
            </a:r>
            <a:r>
              <a:rPr lang="ru-RU" dirty="0" err="1"/>
              <a:t>ф’ючерсний</a:t>
            </a:r>
            <a:r>
              <a:rPr lang="ru-RU" dirty="0"/>
              <a:t> контракт на </a:t>
            </a:r>
            <a:r>
              <a:rPr lang="ru-RU" dirty="0" err="1"/>
              <a:t>необхідний</a:t>
            </a:r>
            <a:r>
              <a:rPr lang="ru-RU" dirty="0"/>
              <a:t> у </a:t>
            </a:r>
            <a:r>
              <a:rPr lang="ru-RU" dirty="0" err="1"/>
              <a:t>цей</a:t>
            </a:r>
            <a:r>
              <a:rPr lang="ru-RU" dirty="0"/>
              <a:t> момент актив.</a:t>
            </a:r>
          </a:p>
          <a:p>
            <a:pPr marL="18288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84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43800" cy="655944"/>
          </a:xfrm>
        </p:spPr>
        <p:txBody>
          <a:bodyPr/>
          <a:lstStyle/>
          <a:p>
            <a:pPr algn="ctr"/>
            <a:r>
              <a:rPr lang="ru-RU" sz="4000" dirty="0"/>
              <a:t>4. </a:t>
            </a:r>
            <a:r>
              <a:rPr lang="ru-RU" sz="4000" dirty="0" err="1"/>
              <a:t>Опціони</a:t>
            </a:r>
            <a:r>
              <a:rPr lang="ru-RU" sz="4000" dirty="0"/>
              <a:t> та </a:t>
            </a:r>
            <a:r>
              <a:rPr lang="ru-RU" sz="4000" dirty="0" err="1"/>
              <a:t>їх</a:t>
            </a:r>
            <a:r>
              <a:rPr lang="ru-RU" sz="4000" dirty="0"/>
              <a:t> </a:t>
            </a:r>
            <a:r>
              <a:rPr lang="ru-RU" sz="4000" dirty="0" err="1"/>
              <a:t>особливості</a:t>
            </a:r>
            <a:r>
              <a:rPr lang="ru-RU" sz="40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4438208" cy="3490712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dirty="0" err="1"/>
              <a:t>Опціон</a:t>
            </a:r>
            <a:r>
              <a:rPr lang="ru-RU" dirty="0"/>
              <a:t> – </a:t>
            </a:r>
            <a:r>
              <a:rPr lang="ru-RU" dirty="0" err="1"/>
              <a:t>строкова</a:t>
            </a:r>
            <a:r>
              <a:rPr lang="ru-RU" dirty="0"/>
              <a:t> угода,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засвідчує</a:t>
            </a:r>
            <a:r>
              <a:rPr lang="ru-RU" dirty="0"/>
              <a:t> право </a:t>
            </a:r>
            <a:r>
              <a:rPr lang="ru-RU" dirty="0" err="1"/>
              <a:t>його</a:t>
            </a:r>
            <a:r>
              <a:rPr lang="ru-RU" dirty="0"/>
              <a:t> держателя </a:t>
            </a:r>
            <a:r>
              <a:rPr lang="ru-RU" dirty="0" err="1"/>
              <a:t>купити</a:t>
            </a:r>
            <a:r>
              <a:rPr lang="ru-RU" dirty="0"/>
              <a:t>, </a:t>
            </a:r>
            <a:r>
              <a:rPr lang="ru-RU" dirty="0" err="1"/>
              <a:t>продати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угоди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за </a:t>
            </a:r>
            <a:r>
              <a:rPr lang="ru-RU" dirty="0" err="1"/>
              <a:t>обумовлену</a:t>
            </a:r>
            <a:r>
              <a:rPr lang="ru-RU" dirty="0"/>
              <a:t> </a:t>
            </a:r>
            <a:r>
              <a:rPr lang="ru-RU" dirty="0" err="1"/>
              <a:t>опціоном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і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ним </a:t>
            </a:r>
            <a:r>
              <a:rPr lang="ru-RU" dirty="0" err="1"/>
              <a:t>передбачено</a:t>
            </a:r>
            <a:r>
              <a:rPr lang="ru-RU" dirty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07504" y="3717032"/>
            <a:ext cx="8890176" cy="2928119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dirty="0" err="1"/>
              <a:t>Специфічність</a:t>
            </a:r>
            <a:r>
              <a:rPr lang="ru-RU" dirty="0"/>
              <a:t> угоди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вона не є </a:t>
            </a:r>
            <a:r>
              <a:rPr lang="ru-RU" dirty="0" err="1"/>
              <a:t>обов’язковою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. Право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угоди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покупцеві</a:t>
            </a:r>
            <a:r>
              <a:rPr lang="ru-RU" dirty="0"/>
              <a:t> </a:t>
            </a:r>
            <a:r>
              <a:rPr lang="ru-RU" dirty="0" err="1"/>
              <a:t>опціону</a:t>
            </a:r>
            <a:r>
              <a:rPr lang="ru-RU" dirty="0"/>
              <a:t>. З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випливає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покупцем</a:t>
            </a:r>
            <a:r>
              <a:rPr lang="ru-RU" dirty="0"/>
              <a:t> і </a:t>
            </a:r>
            <a:r>
              <a:rPr lang="ru-RU" dirty="0" err="1"/>
              <a:t>продавцем</a:t>
            </a:r>
            <a:r>
              <a:rPr lang="ru-RU" dirty="0"/>
              <a:t> </a:t>
            </a:r>
            <a:r>
              <a:rPr lang="ru-RU" dirty="0" err="1"/>
              <a:t>поділений</a:t>
            </a:r>
            <a:r>
              <a:rPr lang="ru-RU" dirty="0"/>
              <a:t> </a:t>
            </a:r>
            <a:r>
              <a:rPr lang="ru-RU" dirty="0" err="1"/>
              <a:t>нерівномірно</a:t>
            </a:r>
            <a:r>
              <a:rPr lang="ru-RU" dirty="0"/>
              <a:t>. </a:t>
            </a:r>
          </a:p>
          <a:p>
            <a:pPr marL="18288" indent="0" algn="just">
              <a:buNone/>
            </a:pP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опціон</a:t>
            </a:r>
            <a:r>
              <a:rPr lang="ru-RU" dirty="0"/>
              <a:t>, коли право держателя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реалізовано</a:t>
            </a:r>
            <a:r>
              <a:rPr lang="ru-RU" dirty="0"/>
              <a:t> будь-коли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опціонного</a:t>
            </a:r>
            <a:r>
              <a:rPr lang="ru-RU" dirty="0"/>
              <a:t> строку, і </a:t>
            </a: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опціон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настання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. </a:t>
            </a:r>
          </a:p>
          <a:p>
            <a:pPr marL="18288" indent="0" algn="just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9902" y="876300"/>
            <a:ext cx="4464097" cy="269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373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192"/>
            <a:ext cx="7543800" cy="914400"/>
          </a:xfrm>
        </p:spPr>
        <p:txBody>
          <a:bodyPr/>
          <a:lstStyle/>
          <a:p>
            <a:pPr algn="just"/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прав,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надаються</a:t>
            </a:r>
            <a:r>
              <a:rPr lang="ru-RU" sz="2800" dirty="0"/>
              <a:t> </a:t>
            </a:r>
            <a:r>
              <a:rPr lang="ru-RU" sz="2800" dirty="0" err="1"/>
              <a:t>власнику</a:t>
            </a:r>
            <a:r>
              <a:rPr lang="ru-RU" sz="2800" dirty="0"/>
              <a:t> (</a:t>
            </a:r>
            <a:r>
              <a:rPr lang="ru-RU" sz="2800" dirty="0" err="1"/>
              <a:t>покупцю</a:t>
            </a:r>
            <a:r>
              <a:rPr lang="ru-RU" sz="2800" dirty="0"/>
              <a:t>) </a:t>
            </a:r>
            <a:r>
              <a:rPr lang="ru-RU" sz="2800" dirty="0" err="1"/>
              <a:t>опціону</a:t>
            </a:r>
            <a:r>
              <a:rPr lang="ru-RU" sz="2800" dirty="0"/>
              <a:t>,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поділяють</a:t>
            </a:r>
            <a:r>
              <a:rPr lang="ru-RU" sz="2800" dirty="0"/>
              <a:t> на: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640960" cy="5544616"/>
          </a:xfrm>
        </p:spPr>
        <p:txBody>
          <a:bodyPr>
            <a:normAutofit fontScale="92500" lnSpcReduction="10000"/>
          </a:bodyPr>
          <a:lstStyle/>
          <a:p>
            <a:pPr marL="18288" indent="0" algn="just">
              <a:buNone/>
            </a:pPr>
            <a:r>
              <a:rPr lang="ru-RU" b="1" i="1" dirty="0" err="1"/>
              <a:t>Опціон</a:t>
            </a:r>
            <a:r>
              <a:rPr lang="ru-RU" b="1" i="1" dirty="0"/>
              <a:t> </a:t>
            </a:r>
            <a:r>
              <a:rPr lang="ru-RU" b="1" i="1" dirty="0" err="1"/>
              <a:t>колл</a:t>
            </a:r>
            <a:r>
              <a:rPr lang="ru-RU" b="1" i="1" dirty="0"/>
              <a:t> </a:t>
            </a:r>
            <a:r>
              <a:rPr lang="en-US" b="1" i="1" dirty="0"/>
              <a:t>CALL (</a:t>
            </a:r>
            <a:r>
              <a:rPr lang="ru-RU" b="1" i="1" dirty="0" err="1"/>
              <a:t>опціон</a:t>
            </a:r>
            <a:r>
              <a:rPr lang="ru-RU" b="1" i="1" dirty="0"/>
              <a:t> на </a:t>
            </a:r>
            <a:r>
              <a:rPr lang="ru-RU" b="1" i="1" dirty="0" err="1"/>
              <a:t>купівлю</a:t>
            </a:r>
            <a:r>
              <a:rPr lang="ru-RU" dirty="0"/>
              <a:t>) – контракт,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право </a:t>
            </a:r>
            <a:r>
              <a:rPr lang="ru-RU" dirty="0" err="1"/>
              <a:t>покупцю</a:t>
            </a:r>
            <a:r>
              <a:rPr lang="ru-RU" dirty="0"/>
              <a:t> (</a:t>
            </a:r>
            <a:r>
              <a:rPr lang="ru-RU" dirty="0" err="1"/>
              <a:t>власнику</a:t>
            </a:r>
            <a:r>
              <a:rPr lang="ru-RU" dirty="0"/>
              <a:t>) на </a:t>
            </a:r>
            <a:r>
              <a:rPr lang="ru-RU" dirty="0" err="1"/>
              <a:t>купівлю</a:t>
            </a:r>
            <a:r>
              <a:rPr lang="ru-RU" dirty="0"/>
              <a:t> в особи, яка продала </a:t>
            </a:r>
            <a:r>
              <a:rPr lang="ru-RU" dirty="0" err="1"/>
              <a:t>опціон</a:t>
            </a:r>
            <a:r>
              <a:rPr lang="ru-RU" dirty="0"/>
              <a:t>, </a:t>
            </a:r>
            <a:r>
              <a:rPr lang="ru-RU" dirty="0" err="1"/>
              <a:t>обумовленої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активу за </a:t>
            </a:r>
            <a:r>
              <a:rPr lang="ru-RU" dirty="0" err="1"/>
              <a:t>фіксованою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визначеного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. </a:t>
            </a:r>
          </a:p>
          <a:p>
            <a:pPr marL="18288" indent="0" algn="just">
              <a:buNone/>
            </a:pPr>
            <a:endParaRPr lang="ru-RU" dirty="0" smtClean="0"/>
          </a:p>
          <a:p>
            <a:pPr marL="18288" indent="0" algn="just">
              <a:buNone/>
            </a:pPr>
            <a:r>
              <a:rPr lang="ru-RU" b="1" i="1" dirty="0" err="1" smtClean="0"/>
              <a:t>Опціон</a:t>
            </a:r>
            <a:r>
              <a:rPr lang="ru-RU" b="1" i="1" dirty="0" smtClean="0"/>
              <a:t> </a:t>
            </a:r>
            <a:r>
              <a:rPr lang="ru-RU" b="1" i="1" dirty="0"/>
              <a:t>пут </a:t>
            </a:r>
            <a:r>
              <a:rPr lang="en-US" b="1" i="1" dirty="0"/>
              <a:t>PUT (</a:t>
            </a:r>
            <a:r>
              <a:rPr lang="ru-RU" b="1" i="1" dirty="0" err="1"/>
              <a:t>опціон</a:t>
            </a:r>
            <a:r>
              <a:rPr lang="ru-RU" b="1" i="1" dirty="0"/>
              <a:t> на продаж) – </a:t>
            </a:r>
            <a:r>
              <a:rPr lang="ru-RU" dirty="0"/>
              <a:t>контракт,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право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покупцю</a:t>
            </a:r>
            <a:r>
              <a:rPr lang="ru-RU" dirty="0"/>
              <a:t> </a:t>
            </a:r>
            <a:r>
              <a:rPr lang="ru-RU" dirty="0" err="1"/>
              <a:t>продати</a:t>
            </a:r>
            <a:r>
              <a:rPr lang="ru-RU" dirty="0"/>
              <a:t> </a:t>
            </a:r>
            <a:r>
              <a:rPr lang="ru-RU" dirty="0" err="1"/>
              <a:t>обумовлену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активу за </a:t>
            </a:r>
            <a:r>
              <a:rPr lang="ru-RU" dirty="0" err="1"/>
              <a:t>фіксованою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визначеного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. </a:t>
            </a:r>
          </a:p>
          <a:p>
            <a:pPr marL="18288" indent="0" algn="just">
              <a:buNone/>
            </a:pP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опціону</a:t>
            </a:r>
            <a:r>
              <a:rPr lang="ru-RU" dirty="0"/>
              <a:t> </a:t>
            </a:r>
            <a:r>
              <a:rPr lang="ru-RU" dirty="0" err="1"/>
              <a:t>відкриває</a:t>
            </a:r>
            <a:r>
              <a:rPr lang="ru-RU" dirty="0"/>
              <a:t> </a:t>
            </a:r>
            <a:r>
              <a:rPr lang="ru-RU" dirty="0" err="1"/>
              <a:t>довгу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(як за </a:t>
            </a:r>
            <a:r>
              <a:rPr lang="en-US" dirty="0"/>
              <a:t>PUT, </a:t>
            </a:r>
            <a:r>
              <a:rPr lang="ru-RU" dirty="0"/>
              <a:t>так і за </a:t>
            </a:r>
            <a:r>
              <a:rPr lang="en-US" dirty="0"/>
              <a:t>CALL), 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опціону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коротку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за </a:t>
            </a:r>
            <a:r>
              <a:rPr lang="ru-RU" dirty="0" err="1"/>
              <a:t>даною</a:t>
            </a:r>
            <a:r>
              <a:rPr lang="ru-RU" dirty="0"/>
              <a:t> </a:t>
            </a:r>
            <a:r>
              <a:rPr lang="ru-RU" dirty="0" err="1"/>
              <a:t>угодою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виду </a:t>
            </a:r>
            <a:r>
              <a:rPr lang="ru-RU" dirty="0" err="1"/>
              <a:t>опціону</a:t>
            </a:r>
            <a:r>
              <a:rPr lang="ru-RU" dirty="0"/>
              <a:t>. </a:t>
            </a:r>
          </a:p>
          <a:p>
            <a:pPr marL="18288" indent="0" algn="just">
              <a:buNone/>
            </a:pPr>
            <a:endParaRPr lang="ru-RU" dirty="0" smtClean="0"/>
          </a:p>
          <a:p>
            <a:pPr marL="18288" indent="0" algn="just">
              <a:buNone/>
            </a:pP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опціонами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проводитися</a:t>
            </a:r>
            <a:r>
              <a:rPr lang="ru-RU" dirty="0"/>
              <a:t> для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на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,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учасник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балансову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опціон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покритим</a:t>
            </a:r>
            <a:r>
              <a:rPr lang="ru-RU" dirty="0"/>
              <a:t>, а </a:t>
            </a:r>
            <a:r>
              <a:rPr lang="ru-RU" dirty="0" err="1"/>
              <a:t>позиція</a:t>
            </a:r>
            <a:r>
              <a:rPr lang="ru-RU" dirty="0"/>
              <a:t> – </a:t>
            </a:r>
            <a:r>
              <a:rPr lang="ru-RU" dirty="0" err="1"/>
              <a:t>застрахованою</a:t>
            </a:r>
            <a:r>
              <a:rPr lang="ru-RU" dirty="0"/>
              <a:t>. </a:t>
            </a:r>
            <a:r>
              <a:rPr lang="ru-RU" dirty="0" err="1"/>
              <a:t>Опціон</a:t>
            </a:r>
            <a:r>
              <a:rPr lang="ru-RU" dirty="0"/>
              <a:t>, </a:t>
            </a:r>
            <a:r>
              <a:rPr lang="ru-RU" dirty="0" err="1"/>
              <a:t>використовуваний</a:t>
            </a:r>
            <a:r>
              <a:rPr lang="ru-RU" dirty="0"/>
              <a:t> для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в </a:t>
            </a:r>
            <a:r>
              <a:rPr lang="ru-RU" dirty="0" err="1"/>
              <a:t>цінах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 та продажу за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балансової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,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непокритим</a:t>
            </a:r>
            <a:r>
              <a:rPr lang="ru-RU" dirty="0"/>
              <a:t>.</a:t>
            </a:r>
          </a:p>
          <a:p>
            <a:pPr marL="18288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79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4800" cy="666328"/>
          </a:xfrm>
        </p:spPr>
        <p:txBody>
          <a:bodyPr>
            <a:noAutofit/>
          </a:bodyPr>
          <a:lstStyle/>
          <a:p>
            <a:r>
              <a:rPr lang="ru-RU" sz="3200" dirty="0"/>
              <a:t>1. </a:t>
            </a:r>
            <a:r>
              <a:rPr lang="ru-RU" sz="3200" dirty="0" err="1"/>
              <a:t>Деривативи</a:t>
            </a:r>
            <a:r>
              <a:rPr lang="ru-RU" sz="3200" dirty="0"/>
              <a:t>: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особливості</a:t>
            </a:r>
            <a:r>
              <a:rPr lang="ru-RU" sz="3200" dirty="0"/>
              <a:t> та </a:t>
            </a:r>
            <a:r>
              <a:rPr lang="ru-RU" sz="3200" dirty="0" err="1"/>
              <a:t>види</a:t>
            </a:r>
            <a:r>
              <a:rPr lang="ru-RU" sz="3200" dirty="0"/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4716016" cy="5832648"/>
          </a:xfrm>
        </p:spPr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ru-RU" sz="2400" b="1" i="1" dirty="0" err="1" smtClean="0"/>
              <a:t>Похідні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фінансові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інструменти</a:t>
            </a:r>
            <a:r>
              <a:rPr lang="ru-RU" sz="2400" b="1" i="1" dirty="0"/>
              <a:t> (</a:t>
            </a:r>
            <a:r>
              <a:rPr lang="ru-RU" sz="2400" b="1" i="1" dirty="0" err="1"/>
              <a:t>деривативи</a:t>
            </a:r>
            <a:r>
              <a:rPr lang="ru-RU" sz="2400" b="1" i="1" dirty="0"/>
              <a:t>) </a:t>
            </a:r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стандартні</a:t>
            </a:r>
            <a:r>
              <a:rPr lang="ru-RU" sz="2400" dirty="0"/>
              <a:t> </a:t>
            </a:r>
            <a:r>
              <a:rPr lang="ru-RU" sz="2400" dirty="0" err="1"/>
              <a:t>документи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засвідчують</a:t>
            </a:r>
            <a:r>
              <a:rPr lang="ru-RU" sz="2400" dirty="0"/>
              <a:t> право та/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зобов’язання</a:t>
            </a:r>
            <a:r>
              <a:rPr lang="ru-RU" sz="2400" dirty="0"/>
              <a:t> </a:t>
            </a:r>
            <a:r>
              <a:rPr lang="ru-RU" sz="2400" dirty="0" err="1"/>
              <a:t>придбати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продати</a:t>
            </a:r>
            <a:r>
              <a:rPr lang="ru-RU" sz="2400" dirty="0"/>
              <a:t> </a:t>
            </a:r>
            <a:r>
              <a:rPr lang="ru-RU" sz="2400" dirty="0" err="1"/>
              <a:t>базовий</a:t>
            </a:r>
            <a:r>
              <a:rPr lang="ru-RU" sz="2400" dirty="0"/>
              <a:t> актив на </a:t>
            </a:r>
            <a:r>
              <a:rPr lang="ru-RU" sz="2400" dirty="0" err="1"/>
              <a:t>визначених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 у </a:t>
            </a:r>
            <a:r>
              <a:rPr lang="ru-RU" sz="2400" dirty="0" err="1"/>
              <a:t>майбутньому</a:t>
            </a:r>
            <a:r>
              <a:rPr lang="ru-RU" sz="2400" dirty="0"/>
              <a:t>. </a:t>
            </a:r>
            <a:r>
              <a:rPr lang="ru-RU" sz="2400" dirty="0" err="1"/>
              <a:t>Ціни</a:t>
            </a:r>
            <a:r>
              <a:rPr lang="ru-RU" sz="2400" dirty="0"/>
              <a:t> на </a:t>
            </a:r>
            <a:r>
              <a:rPr lang="ru-RU" sz="2400" dirty="0" err="1"/>
              <a:t>похідні</a:t>
            </a:r>
            <a:r>
              <a:rPr lang="ru-RU" sz="2400" dirty="0"/>
              <a:t> </a:t>
            </a:r>
            <a:r>
              <a:rPr lang="ru-RU" sz="2400" dirty="0" err="1"/>
              <a:t>фінансові</a:t>
            </a:r>
            <a:r>
              <a:rPr lang="ru-RU" sz="2400" dirty="0"/>
              <a:t> </a:t>
            </a:r>
            <a:r>
              <a:rPr lang="ru-RU" sz="2400" dirty="0" err="1"/>
              <a:t>інструменти</a:t>
            </a:r>
            <a:r>
              <a:rPr lang="ru-RU" sz="2400" dirty="0"/>
              <a:t> </a:t>
            </a:r>
            <a:r>
              <a:rPr lang="ru-RU" sz="2400" dirty="0" err="1"/>
              <a:t>встановлюються</a:t>
            </a:r>
            <a:r>
              <a:rPr lang="ru-RU" sz="2400" dirty="0"/>
              <a:t>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цін</a:t>
            </a:r>
            <a:r>
              <a:rPr lang="ru-RU" sz="2400" dirty="0"/>
              <a:t> </a:t>
            </a:r>
            <a:r>
              <a:rPr lang="ru-RU" sz="2400" dirty="0" err="1"/>
              <a:t>активів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покладені</a:t>
            </a:r>
            <a:r>
              <a:rPr lang="ru-RU" sz="2400" dirty="0"/>
              <a:t> в </a:t>
            </a:r>
            <a:r>
              <a:rPr lang="ru-RU" sz="2400" dirty="0" err="1"/>
              <a:t>їх</a:t>
            </a:r>
            <a:r>
              <a:rPr lang="ru-RU" sz="2400" dirty="0"/>
              <a:t> основу (</a:t>
            </a:r>
            <a:r>
              <a:rPr lang="ru-RU" sz="2400" dirty="0" err="1"/>
              <a:t>базових</a:t>
            </a:r>
            <a:r>
              <a:rPr lang="ru-RU" sz="2400" dirty="0"/>
              <a:t> </a:t>
            </a:r>
            <a:r>
              <a:rPr lang="ru-RU" sz="2400" dirty="0" err="1"/>
              <a:t>активів</a:t>
            </a:r>
            <a:r>
              <a:rPr lang="ru-RU" sz="2400" dirty="0"/>
              <a:t>). </a:t>
            </a:r>
          </a:p>
          <a:p>
            <a:pPr marL="114300" indent="0" algn="just">
              <a:buNone/>
            </a:pPr>
            <a:r>
              <a:rPr lang="ru-RU" sz="2400" b="1" i="1" dirty="0" err="1"/>
              <a:t>Базовими</a:t>
            </a:r>
            <a:r>
              <a:rPr lang="ru-RU" sz="2400" b="1" i="1" dirty="0"/>
              <a:t> активами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цінні</a:t>
            </a:r>
            <a:r>
              <a:rPr lang="ru-RU" sz="2400" dirty="0"/>
              <a:t> </a:t>
            </a:r>
            <a:r>
              <a:rPr lang="ru-RU" sz="2400" dirty="0" err="1"/>
              <a:t>папери</a:t>
            </a:r>
            <a:r>
              <a:rPr lang="ru-RU" sz="2400" dirty="0"/>
              <a:t>, </a:t>
            </a:r>
            <a:r>
              <a:rPr lang="ru-RU" sz="2400" dirty="0" err="1"/>
              <a:t>відсоткові</a:t>
            </a:r>
            <a:r>
              <a:rPr lang="ru-RU" sz="2400" dirty="0"/>
              <a:t> ставки, </a:t>
            </a:r>
            <a:r>
              <a:rPr lang="ru-RU" sz="2400" dirty="0" err="1"/>
              <a:t>фондові</a:t>
            </a:r>
            <a:r>
              <a:rPr lang="ru-RU" sz="2400" dirty="0"/>
              <a:t> </a:t>
            </a:r>
            <a:r>
              <a:rPr lang="ru-RU" sz="2400" dirty="0" err="1"/>
              <a:t>індекси</a:t>
            </a:r>
            <a:r>
              <a:rPr lang="ru-RU" sz="2400" dirty="0"/>
              <a:t>, </a:t>
            </a:r>
            <a:r>
              <a:rPr lang="ru-RU" sz="2400" dirty="0" err="1"/>
              <a:t>товарні</a:t>
            </a:r>
            <a:r>
              <a:rPr lang="ru-RU" sz="2400" dirty="0"/>
              <a:t> </a:t>
            </a:r>
            <a:r>
              <a:rPr lang="ru-RU" sz="2400" dirty="0" err="1"/>
              <a:t>ресурси</a:t>
            </a:r>
            <a:r>
              <a:rPr lang="ru-RU" sz="2400" dirty="0"/>
              <a:t>, </a:t>
            </a:r>
            <a:r>
              <a:rPr lang="ru-RU" sz="2400" dirty="0" err="1"/>
              <a:t>дорогоцінні</a:t>
            </a:r>
            <a:r>
              <a:rPr lang="ru-RU" sz="2400" dirty="0"/>
              <a:t> метали, </a:t>
            </a:r>
            <a:r>
              <a:rPr lang="ru-RU" sz="2400" dirty="0" err="1"/>
              <a:t>іноземна</a:t>
            </a:r>
            <a:r>
              <a:rPr lang="ru-RU" sz="2400" dirty="0"/>
              <a:t> валюта </a:t>
            </a:r>
            <a:r>
              <a:rPr lang="ru-RU" sz="2400" dirty="0" err="1"/>
              <a:t>тощо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покладені</a:t>
            </a:r>
            <a:r>
              <a:rPr lang="ru-RU" sz="2400" dirty="0"/>
              <a:t> в основу угоди. </a:t>
            </a:r>
          </a:p>
          <a:p>
            <a:pPr marL="114300" indent="0" algn="just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33" y="1268760"/>
            <a:ext cx="424847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262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543800" cy="914400"/>
          </a:xfrm>
        </p:spPr>
        <p:txBody>
          <a:bodyPr/>
          <a:lstStyle/>
          <a:p>
            <a:pPr algn="ctr"/>
            <a:r>
              <a:rPr lang="ru-RU" sz="2000" dirty="0" err="1"/>
              <a:t>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співвідношення</a:t>
            </a:r>
            <a:r>
              <a:rPr lang="ru-RU" sz="2000" dirty="0"/>
              <a:t> </a:t>
            </a:r>
            <a:r>
              <a:rPr lang="ru-RU" sz="2000" dirty="0" err="1"/>
              <a:t>поточної</a:t>
            </a:r>
            <a:r>
              <a:rPr lang="ru-RU" sz="2000" dirty="0"/>
              <a:t> </a:t>
            </a:r>
            <a:r>
              <a:rPr lang="ru-RU" sz="2000" dirty="0" err="1"/>
              <a:t>ринкової</a:t>
            </a:r>
            <a:r>
              <a:rPr lang="ru-RU" sz="2000" dirty="0"/>
              <a:t> </a:t>
            </a:r>
            <a:r>
              <a:rPr lang="ru-RU" sz="2000" dirty="0" err="1"/>
              <a:t>ціни</a:t>
            </a:r>
            <a:r>
              <a:rPr lang="ru-RU" sz="2000" dirty="0"/>
              <a:t> (S) та </a:t>
            </a:r>
            <a:r>
              <a:rPr lang="ru-RU" sz="2000" dirty="0" err="1"/>
              <a:t>ціни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(М) </a:t>
            </a:r>
            <a:r>
              <a:rPr lang="ru-RU" sz="2000" dirty="0" err="1"/>
              <a:t>опціони</a:t>
            </a:r>
            <a:r>
              <a:rPr lang="ru-RU" sz="2000" dirty="0"/>
              <a:t> </a:t>
            </a:r>
            <a:r>
              <a:rPr lang="ru-RU" sz="2000" dirty="0" err="1"/>
              <a:t>поділяються</a:t>
            </a:r>
            <a:r>
              <a:rPr lang="ru-RU" sz="2000" dirty="0"/>
              <a:t> на три </a:t>
            </a:r>
            <a:r>
              <a:rPr lang="ru-RU" sz="2000" dirty="0" err="1"/>
              <a:t>категорії</a:t>
            </a:r>
            <a:r>
              <a:rPr lang="ru-RU" sz="200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784976" cy="5400600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ru-RU" dirty="0">
                <a:effectLst/>
              </a:rPr>
              <a:t>1. </a:t>
            </a:r>
            <a:r>
              <a:rPr lang="ru-RU" b="1" dirty="0" err="1">
                <a:effectLst/>
              </a:rPr>
              <a:t>Опціони</a:t>
            </a:r>
            <a:r>
              <a:rPr lang="ru-RU" b="1" dirty="0">
                <a:effectLst/>
              </a:rPr>
              <a:t> з </a:t>
            </a:r>
            <a:r>
              <a:rPr lang="ru-RU" b="1" dirty="0" err="1">
                <a:effectLst/>
              </a:rPr>
              <a:t>виграшем</a:t>
            </a:r>
            <a:r>
              <a:rPr lang="ru-RU" b="1" dirty="0">
                <a:effectLst/>
              </a:rPr>
              <a:t> – ITM (</a:t>
            </a:r>
            <a:r>
              <a:rPr lang="ru-RU" b="1" dirty="0" err="1">
                <a:effectLst/>
              </a:rPr>
              <a:t>in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the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money</a:t>
            </a:r>
            <a:r>
              <a:rPr lang="ru-RU" b="1" dirty="0">
                <a:effectLst/>
              </a:rPr>
              <a:t>)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Ціна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виконання</a:t>
            </a:r>
            <a:r>
              <a:rPr lang="ru-RU" dirty="0">
                <a:effectLst/>
              </a:rPr>
              <a:t> такого </a:t>
            </a:r>
            <a:r>
              <a:rPr lang="ru-RU" dirty="0" err="1">
                <a:effectLst/>
              </a:rPr>
              <a:t>опціону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вигідніша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покупцеві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ніж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поточна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ціна</a:t>
            </a:r>
            <a:r>
              <a:rPr lang="ru-RU" dirty="0">
                <a:effectLst/>
              </a:rPr>
              <a:t> базового </a:t>
            </a:r>
            <a:r>
              <a:rPr lang="ru-RU" dirty="0" err="1">
                <a:effectLst/>
              </a:rPr>
              <a:t>інструмента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оскільки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разі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негайного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виконання</a:t>
            </a:r>
            <a:r>
              <a:rPr lang="ru-RU" dirty="0">
                <a:effectLst/>
              </a:rPr>
              <a:t> приносить </a:t>
            </a:r>
            <a:r>
              <a:rPr lang="ru-RU" dirty="0" err="1">
                <a:effectLst/>
              </a:rPr>
              <a:t>прибуток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Справджуються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співвідношення</a:t>
            </a:r>
            <a:r>
              <a:rPr lang="ru-RU" dirty="0">
                <a:effectLst/>
              </a:rPr>
              <a:t>: 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М &lt; S – для CALL, М &gt; S – для PUT. 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2. </a:t>
            </a:r>
            <a:r>
              <a:rPr lang="ru-RU" b="1" dirty="0" err="1">
                <a:effectLst/>
              </a:rPr>
              <a:t>Опціони</a:t>
            </a:r>
            <a:r>
              <a:rPr lang="ru-RU" b="1" dirty="0">
                <a:effectLst/>
              </a:rPr>
              <a:t> без </a:t>
            </a:r>
            <a:r>
              <a:rPr lang="ru-RU" b="1" dirty="0" err="1">
                <a:effectLst/>
              </a:rPr>
              <a:t>виграшу</a:t>
            </a:r>
            <a:r>
              <a:rPr lang="ru-RU" b="1" dirty="0">
                <a:effectLst/>
              </a:rPr>
              <a:t> – АТМ (</a:t>
            </a:r>
            <a:r>
              <a:rPr lang="ru-RU" b="1" dirty="0" err="1">
                <a:effectLst/>
              </a:rPr>
              <a:t>at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the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money</a:t>
            </a:r>
            <a:r>
              <a:rPr lang="ru-RU" b="1" dirty="0">
                <a:effectLst/>
              </a:rPr>
              <a:t>). </a:t>
            </a:r>
            <a:r>
              <a:rPr lang="ru-RU" dirty="0" err="1">
                <a:effectLst/>
              </a:rPr>
              <a:t>Ціна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виконання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дорівнює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поточній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ціні</a:t>
            </a:r>
            <a:r>
              <a:rPr lang="ru-RU" dirty="0">
                <a:effectLst/>
              </a:rPr>
              <a:t> базового </a:t>
            </a:r>
            <a:r>
              <a:rPr lang="ru-RU" dirty="0" err="1">
                <a:effectLst/>
              </a:rPr>
              <a:t>інструмента</a:t>
            </a:r>
            <a:r>
              <a:rPr lang="ru-RU" dirty="0">
                <a:effectLst/>
              </a:rPr>
              <a:t> і у </a:t>
            </a:r>
            <a:r>
              <a:rPr lang="ru-RU" dirty="0" err="1">
                <a:effectLst/>
              </a:rPr>
              <a:t>разі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негайного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виконання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принесе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власникові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прибутків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ані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завдасть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збитків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Виконується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рівність</a:t>
            </a:r>
            <a:r>
              <a:rPr lang="ru-RU" dirty="0">
                <a:effectLst/>
              </a:rPr>
              <a:t> М = S. 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3. </a:t>
            </a:r>
            <a:r>
              <a:rPr lang="ru-RU" b="1" dirty="0" err="1">
                <a:effectLst/>
              </a:rPr>
              <a:t>Опціони</a:t>
            </a:r>
            <a:r>
              <a:rPr lang="ru-RU" b="1" dirty="0">
                <a:effectLst/>
              </a:rPr>
              <a:t> з </a:t>
            </a:r>
            <a:r>
              <a:rPr lang="ru-RU" b="1" dirty="0" err="1">
                <a:effectLst/>
              </a:rPr>
              <a:t>програшем</a:t>
            </a:r>
            <a:r>
              <a:rPr lang="ru-RU" b="1" dirty="0">
                <a:effectLst/>
              </a:rPr>
              <a:t> – OTM (</a:t>
            </a:r>
            <a:r>
              <a:rPr lang="ru-RU" b="1" dirty="0" err="1">
                <a:effectLst/>
              </a:rPr>
              <a:t>out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of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the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money</a:t>
            </a:r>
            <a:r>
              <a:rPr lang="ru-RU" b="1" dirty="0">
                <a:effectLst/>
              </a:rPr>
              <a:t>). </a:t>
            </a:r>
            <a:r>
              <a:rPr lang="ru-RU" dirty="0" err="1">
                <a:effectLst/>
              </a:rPr>
              <a:t>Ціна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виконання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нижча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поточну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ціну</a:t>
            </a:r>
            <a:r>
              <a:rPr lang="ru-RU" dirty="0">
                <a:effectLst/>
              </a:rPr>
              <a:t> активу для PUT і </a:t>
            </a:r>
            <a:r>
              <a:rPr lang="ru-RU" dirty="0" err="1">
                <a:effectLst/>
              </a:rPr>
              <a:t>вища</a:t>
            </a:r>
            <a:r>
              <a:rPr lang="ru-RU" dirty="0">
                <a:effectLst/>
              </a:rPr>
              <a:t> – для CALL (</a:t>
            </a:r>
            <a:r>
              <a:rPr lang="ru-RU" dirty="0" err="1">
                <a:effectLst/>
              </a:rPr>
              <a:t>невигідна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власникові</a:t>
            </a:r>
            <a:r>
              <a:rPr lang="ru-RU" dirty="0">
                <a:effectLst/>
              </a:rPr>
              <a:t>). У </a:t>
            </a:r>
            <a:r>
              <a:rPr lang="ru-RU" dirty="0" err="1">
                <a:effectLst/>
              </a:rPr>
              <a:t>разі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негайного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виконання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покупець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опціону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зазнає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фінансових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втрат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Справджуються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співвідношення</a:t>
            </a:r>
            <a:r>
              <a:rPr lang="ru-RU" dirty="0">
                <a:effectLst/>
              </a:rPr>
              <a:t>: М &gt; S – для CALL, М &lt; S – для PUT.</a:t>
            </a:r>
          </a:p>
          <a:p>
            <a:pPr marL="18288" indent="0">
              <a:buNone/>
            </a:pPr>
            <a:r>
              <a:rPr lang="ru-RU" dirty="0" err="1">
                <a:effectLst/>
              </a:rPr>
              <a:t>Нижня</a:t>
            </a:r>
            <a:r>
              <a:rPr lang="ru-RU" dirty="0">
                <a:effectLst/>
              </a:rPr>
              <a:t> межа </a:t>
            </a:r>
            <a:r>
              <a:rPr lang="ru-RU" dirty="0" err="1">
                <a:effectLst/>
              </a:rPr>
              <a:t>премії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відповідає</a:t>
            </a:r>
            <a:r>
              <a:rPr lang="ru-RU" dirty="0">
                <a:effectLst/>
              </a:rPr>
              <a:t> «</a:t>
            </a:r>
            <a:r>
              <a:rPr lang="ru-RU" b="1" dirty="0" err="1">
                <a:effectLst/>
              </a:rPr>
              <a:t>внутрішній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вартості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опціону</a:t>
            </a:r>
            <a:r>
              <a:rPr lang="ru-RU" i="1" dirty="0">
                <a:effectLst/>
              </a:rPr>
              <a:t>» </a:t>
            </a:r>
            <a:r>
              <a:rPr lang="ru-RU" dirty="0">
                <a:effectLst/>
              </a:rPr>
              <a:t>як </a:t>
            </a:r>
            <a:r>
              <a:rPr lang="ru-RU" dirty="0" err="1">
                <a:effectLst/>
              </a:rPr>
              <a:t>різниця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між</a:t>
            </a:r>
            <a:r>
              <a:rPr lang="ru-RU" dirty="0">
                <a:effectLst/>
              </a:rPr>
              <a:t> поточною </a:t>
            </a:r>
            <a:r>
              <a:rPr lang="ru-RU" dirty="0" err="1">
                <a:effectLst/>
              </a:rPr>
              <a:t>ціною</a:t>
            </a:r>
            <a:r>
              <a:rPr lang="ru-RU" dirty="0">
                <a:effectLst/>
              </a:rPr>
              <a:t> базового активу та </a:t>
            </a:r>
            <a:r>
              <a:rPr lang="ru-RU" dirty="0" err="1">
                <a:effectLst/>
              </a:rPr>
              <a:t>ціною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виконання</a:t>
            </a:r>
            <a:r>
              <a:rPr lang="ru-RU" dirty="0">
                <a:effectLst/>
              </a:rPr>
              <a:t> контракту у </a:t>
            </a:r>
            <a:r>
              <a:rPr lang="ru-RU" dirty="0" err="1">
                <a:effectLst/>
              </a:rPr>
              <a:t>разі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реалізації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Верхня</a:t>
            </a:r>
            <a:r>
              <a:rPr lang="ru-RU" dirty="0">
                <a:effectLst/>
              </a:rPr>
              <a:t> межа </a:t>
            </a:r>
            <a:r>
              <a:rPr lang="ru-RU" dirty="0" err="1">
                <a:effectLst/>
              </a:rPr>
              <a:t>визначається</a:t>
            </a:r>
            <a:r>
              <a:rPr lang="ru-RU" dirty="0">
                <a:effectLst/>
              </a:rPr>
              <a:t> </a:t>
            </a:r>
            <a:r>
              <a:rPr lang="ru-RU" b="1" dirty="0">
                <a:effectLst/>
              </a:rPr>
              <a:t>часовою (</a:t>
            </a:r>
            <a:r>
              <a:rPr lang="ru-RU" b="1" dirty="0" err="1">
                <a:effectLst/>
              </a:rPr>
              <a:t>зовнішньою</a:t>
            </a:r>
            <a:r>
              <a:rPr lang="ru-RU" b="1" dirty="0">
                <a:effectLst/>
              </a:rPr>
              <a:t>) </a:t>
            </a:r>
            <a:r>
              <a:rPr lang="ru-RU" b="1" dirty="0" err="1">
                <a:effectLst/>
              </a:rPr>
              <a:t>вартістю</a:t>
            </a:r>
            <a:r>
              <a:rPr lang="ru-RU" b="1" dirty="0">
                <a:effectLst/>
              </a:rPr>
              <a:t>,</a:t>
            </a:r>
            <a:r>
              <a:rPr lang="ru-RU" i="1" dirty="0">
                <a:effectLst/>
              </a:rPr>
              <a:t> </a:t>
            </a:r>
            <a:r>
              <a:rPr lang="ru-RU" dirty="0">
                <a:effectLst/>
              </a:rPr>
              <a:t>як </a:t>
            </a:r>
            <a:r>
              <a:rPr lang="ru-RU" dirty="0" err="1">
                <a:effectLst/>
              </a:rPr>
              <a:t>різниця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між</a:t>
            </a:r>
            <a:r>
              <a:rPr lang="ru-RU" dirty="0">
                <a:effectLst/>
              </a:rPr>
              <a:t> фактичною </a:t>
            </a:r>
            <a:r>
              <a:rPr lang="ru-RU" dirty="0" err="1">
                <a:effectLst/>
              </a:rPr>
              <a:t>премією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внутрішньою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вартістю</a:t>
            </a:r>
            <a:r>
              <a:rPr lang="ru-RU" dirty="0">
                <a:effectLst/>
              </a:rPr>
              <a:t>. Часова </a:t>
            </a:r>
            <a:r>
              <a:rPr lang="ru-RU" dirty="0" err="1">
                <a:effectLst/>
              </a:rPr>
              <a:t>вартість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залежить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ризику</a:t>
            </a:r>
            <a:r>
              <a:rPr lang="ru-RU" dirty="0">
                <a:effectLst/>
              </a:rPr>
              <a:t>. </a:t>
            </a:r>
          </a:p>
          <a:p>
            <a:pPr marL="18288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975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4392488" cy="4392488"/>
          </a:xfrm>
        </p:spPr>
        <p:txBody>
          <a:bodyPr>
            <a:normAutofit fontScale="77500" lnSpcReduction="20000"/>
          </a:bodyPr>
          <a:lstStyle/>
          <a:p>
            <a:pPr marL="18288" indent="0" algn="just">
              <a:buNone/>
            </a:pPr>
            <a:r>
              <a:rPr lang="ru-RU" dirty="0" err="1"/>
              <a:t>Опціонні</a:t>
            </a:r>
            <a:r>
              <a:rPr lang="ru-RU" dirty="0"/>
              <a:t> </a:t>
            </a:r>
            <a:r>
              <a:rPr lang="ru-RU" dirty="0" err="1"/>
              <a:t>контракти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інструментами</a:t>
            </a:r>
            <a:r>
              <a:rPr lang="ru-RU" dirty="0"/>
              <a:t> </a:t>
            </a:r>
            <a:r>
              <a:rPr lang="ru-RU" dirty="0" err="1"/>
              <a:t>хеджування</a:t>
            </a:r>
            <a:r>
              <a:rPr lang="ru-RU" dirty="0"/>
              <a:t>:</a:t>
            </a:r>
          </a:p>
          <a:p>
            <a:pPr marL="18288" indent="0" algn="just">
              <a:buNone/>
            </a:pPr>
            <a:r>
              <a:rPr lang="ru-RU" dirty="0"/>
              <a:t> -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опціону</a:t>
            </a:r>
            <a:r>
              <a:rPr lang="ru-RU" dirty="0"/>
              <a:t>; </a:t>
            </a:r>
          </a:p>
          <a:p>
            <a:pPr marL="18288" indent="0" algn="just">
              <a:buNone/>
            </a:pPr>
            <a:r>
              <a:rPr lang="ru-RU" dirty="0"/>
              <a:t>- </a:t>
            </a:r>
            <a:r>
              <a:rPr lang="ru-RU" dirty="0" err="1"/>
              <a:t>потенційний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 </a:t>
            </a:r>
            <a:r>
              <a:rPr lang="ru-RU" dirty="0" err="1"/>
              <a:t>опціону</a:t>
            </a:r>
            <a:r>
              <a:rPr lang="ru-RU" dirty="0"/>
              <a:t> не </a:t>
            </a:r>
            <a:r>
              <a:rPr lang="ru-RU" dirty="0" err="1"/>
              <a:t>обмежується</a:t>
            </a:r>
            <a:r>
              <a:rPr lang="ru-RU" dirty="0"/>
              <a:t>, як </a:t>
            </a:r>
            <a:r>
              <a:rPr lang="ru-RU" dirty="0" err="1"/>
              <a:t>це</a:t>
            </a:r>
            <a:r>
              <a:rPr lang="ru-RU" dirty="0"/>
              <a:t> характерно для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хеджування</a:t>
            </a:r>
            <a:r>
              <a:rPr lang="ru-RU" dirty="0"/>
              <a:t>, </a:t>
            </a:r>
            <a:r>
              <a:rPr lang="ru-RU" dirty="0" err="1"/>
              <a:t>натомість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 </a:t>
            </a:r>
            <a:r>
              <a:rPr lang="ru-RU" dirty="0" err="1"/>
              <a:t>обмежено</a:t>
            </a:r>
            <a:r>
              <a:rPr lang="ru-RU" dirty="0"/>
              <a:t> величиною </a:t>
            </a:r>
            <a:r>
              <a:rPr lang="ru-RU" dirty="0" err="1"/>
              <a:t>опціонної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, яка </a:t>
            </a:r>
            <a:r>
              <a:rPr lang="ru-RU" dirty="0" err="1"/>
              <a:t>визначається</a:t>
            </a:r>
            <a:r>
              <a:rPr lang="ru-RU" dirty="0"/>
              <a:t> в момент </a:t>
            </a:r>
            <a:r>
              <a:rPr lang="ru-RU" dirty="0" err="1"/>
              <a:t>укладання</a:t>
            </a:r>
            <a:r>
              <a:rPr lang="ru-RU" dirty="0"/>
              <a:t> контракту.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планувати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у </a:t>
            </a:r>
            <a:r>
              <a:rPr lang="ru-RU" dirty="0" err="1"/>
              <a:t>напрямі</a:t>
            </a:r>
            <a:r>
              <a:rPr lang="ru-RU" dirty="0"/>
              <a:t> </a:t>
            </a:r>
            <a:r>
              <a:rPr lang="ru-RU" dirty="0" err="1"/>
              <a:t>компенсації</a:t>
            </a:r>
            <a:r>
              <a:rPr lang="ru-RU" dirty="0"/>
              <a:t> </a:t>
            </a:r>
            <a:r>
              <a:rPr lang="ru-RU" dirty="0" err="1"/>
              <a:t>ймовірних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за </a:t>
            </a:r>
            <a:r>
              <a:rPr lang="ru-RU" dirty="0" err="1"/>
              <a:t>опціоном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включити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опціону</a:t>
            </a:r>
            <a:r>
              <a:rPr lang="ru-RU" dirty="0"/>
              <a:t> в </a:t>
            </a:r>
            <a:r>
              <a:rPr lang="ru-RU" dirty="0" err="1"/>
              <a:t>кошторис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для </a:t>
            </a:r>
            <a:r>
              <a:rPr lang="ru-RU" dirty="0" err="1"/>
              <a:t>замовника</a:t>
            </a:r>
            <a:r>
              <a:rPr lang="ru-RU" dirty="0"/>
              <a:t>.</a:t>
            </a:r>
          </a:p>
          <a:p>
            <a:pPr marL="18288" indent="0" algn="just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51520" y="4077072"/>
            <a:ext cx="8712968" cy="2767435"/>
          </a:xfrm>
        </p:spPr>
        <p:txBody>
          <a:bodyPr>
            <a:normAutofit fontScale="92500" lnSpcReduction="10000"/>
          </a:bodyPr>
          <a:lstStyle/>
          <a:p>
            <a:pPr marL="18288" indent="0" algn="just">
              <a:buNone/>
            </a:pP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недолік</a:t>
            </a:r>
            <a:r>
              <a:rPr lang="ru-RU" dirty="0"/>
              <a:t> </a:t>
            </a:r>
            <a:r>
              <a:rPr lang="ru-RU" dirty="0" err="1"/>
              <a:t>опціонів</a:t>
            </a:r>
            <a:r>
              <a:rPr lang="ru-RU" dirty="0"/>
              <a:t> –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. </a:t>
            </a:r>
            <a:r>
              <a:rPr lang="ru-RU" dirty="0" err="1"/>
              <a:t>Опціони</a:t>
            </a:r>
            <a:r>
              <a:rPr lang="ru-RU" dirty="0"/>
              <a:t> – </a:t>
            </a:r>
            <a:r>
              <a:rPr lang="ru-RU" dirty="0" err="1"/>
              <a:t>зручні</a:t>
            </a:r>
            <a:r>
              <a:rPr lang="ru-RU" dirty="0"/>
              <a:t> й </a:t>
            </a:r>
            <a:r>
              <a:rPr lang="ru-RU" dirty="0" err="1"/>
              <a:t>гнучкі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, але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і в </a:t>
            </a:r>
            <a:r>
              <a:rPr lang="ru-RU" dirty="0" err="1"/>
              <a:t>середньому</a:t>
            </a:r>
            <a:r>
              <a:rPr lang="ru-RU" dirty="0"/>
              <a:t> становить </a:t>
            </a:r>
            <a:r>
              <a:rPr lang="ru-RU" dirty="0" err="1"/>
              <a:t>близько</a:t>
            </a:r>
            <a:r>
              <a:rPr lang="ru-RU" dirty="0"/>
              <a:t> 3%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угоди. Для </a:t>
            </a:r>
            <a:r>
              <a:rPr lang="ru-RU" dirty="0" err="1"/>
              <a:t>порівняння</a:t>
            </a:r>
            <a:r>
              <a:rPr lang="ru-RU" dirty="0"/>
              <a:t>: </a:t>
            </a:r>
            <a:r>
              <a:rPr lang="ru-RU" dirty="0" err="1"/>
              <a:t>форварди</a:t>
            </a:r>
            <a:r>
              <a:rPr lang="ru-RU" dirty="0"/>
              <a:t> – </a:t>
            </a:r>
            <a:r>
              <a:rPr lang="ru-RU" dirty="0" err="1"/>
              <a:t>комісійні</a:t>
            </a:r>
            <a:r>
              <a:rPr lang="ru-RU" dirty="0"/>
              <a:t> не </a:t>
            </a:r>
            <a:r>
              <a:rPr lang="ru-RU" dirty="0" err="1"/>
              <a:t>стягуються</a:t>
            </a:r>
            <a:r>
              <a:rPr lang="ru-RU" dirty="0"/>
              <a:t>, </a:t>
            </a:r>
            <a:r>
              <a:rPr lang="ru-RU" dirty="0" err="1"/>
              <a:t>ф’ючерси</a:t>
            </a:r>
            <a:r>
              <a:rPr lang="ru-RU" dirty="0"/>
              <a:t> –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мінімальні</a:t>
            </a:r>
            <a:r>
              <a:rPr lang="ru-RU" dirty="0"/>
              <a:t>, </a:t>
            </a:r>
            <a:r>
              <a:rPr lang="ru-RU" dirty="0" err="1"/>
              <a:t>свопи</a:t>
            </a:r>
            <a:r>
              <a:rPr lang="ru-RU" dirty="0"/>
              <a:t> – </a:t>
            </a:r>
            <a:r>
              <a:rPr lang="ru-RU" dirty="0" err="1"/>
              <a:t>близько</a:t>
            </a:r>
            <a:r>
              <a:rPr lang="ru-RU" dirty="0"/>
              <a:t> 1%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контракту,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опціони</a:t>
            </a:r>
            <a:r>
              <a:rPr lang="ru-RU" dirty="0"/>
              <a:t> – 3%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угоди і </a:t>
            </a:r>
            <a:r>
              <a:rPr lang="ru-RU" dirty="0" err="1"/>
              <a:t>вище</a:t>
            </a:r>
            <a:r>
              <a:rPr lang="ru-RU" dirty="0"/>
              <a:t>.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недолік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виплати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опціонної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наперед, </a:t>
            </a:r>
            <a:r>
              <a:rPr lang="ru-RU" dirty="0" err="1"/>
              <a:t>тобто</a:t>
            </a:r>
            <a:r>
              <a:rPr lang="ru-RU" dirty="0"/>
              <a:t> в момент </a:t>
            </a:r>
            <a:r>
              <a:rPr lang="ru-RU" dirty="0" err="1"/>
              <a:t>укладання</a:t>
            </a:r>
            <a:r>
              <a:rPr lang="ru-RU" dirty="0"/>
              <a:t> угоди. </a:t>
            </a:r>
            <a:r>
              <a:rPr lang="ru-RU" dirty="0" err="1"/>
              <a:t>Недолік</a:t>
            </a:r>
            <a:r>
              <a:rPr lang="ru-RU" dirty="0"/>
              <a:t> </a:t>
            </a:r>
            <a:r>
              <a:rPr lang="ru-RU" dirty="0" err="1"/>
              <a:t>біржових</a:t>
            </a:r>
            <a:r>
              <a:rPr lang="ru-RU" dirty="0"/>
              <a:t> </a:t>
            </a:r>
            <a:r>
              <a:rPr lang="ru-RU" dirty="0" err="1"/>
              <a:t>опціонів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стандартні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,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та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базових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потребам </a:t>
            </a:r>
            <a:r>
              <a:rPr lang="ru-RU" dirty="0" err="1"/>
              <a:t>учасників</a:t>
            </a:r>
            <a:r>
              <a:rPr lang="ru-RU" dirty="0"/>
              <a:t> ринку.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92467"/>
            <a:ext cx="4211960" cy="322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842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43800" cy="914400"/>
          </a:xfrm>
        </p:spPr>
        <p:txBody>
          <a:bodyPr/>
          <a:lstStyle/>
          <a:p>
            <a:pPr algn="just"/>
            <a:r>
              <a:rPr lang="ru-RU" sz="3600" dirty="0"/>
              <a:t>5. </a:t>
            </a:r>
            <a:r>
              <a:rPr lang="ru-RU" sz="3600" dirty="0" err="1"/>
              <a:t>Свопи</a:t>
            </a:r>
            <a:r>
              <a:rPr lang="ru-RU" sz="3600" dirty="0"/>
              <a:t> та </a:t>
            </a:r>
            <a:r>
              <a:rPr lang="ru-RU" sz="3600" dirty="0" err="1"/>
              <a:t>варанти</a:t>
            </a:r>
            <a:r>
              <a:rPr lang="ru-RU" sz="3600" dirty="0"/>
              <a:t>. </a:t>
            </a:r>
            <a:r>
              <a:rPr lang="ru-RU" sz="3600" dirty="0" err="1"/>
              <a:t>Створення</a:t>
            </a:r>
            <a:r>
              <a:rPr lang="ru-RU" sz="3600" dirty="0"/>
              <a:t> </a:t>
            </a:r>
            <a:r>
              <a:rPr lang="ru-RU" sz="3600" dirty="0" err="1"/>
              <a:t>нових</a:t>
            </a:r>
            <a:r>
              <a:rPr lang="ru-RU" sz="3600" dirty="0"/>
              <a:t> </a:t>
            </a:r>
            <a:r>
              <a:rPr lang="ru-RU" sz="3600" dirty="0" err="1"/>
              <a:t>фінансових</a:t>
            </a:r>
            <a:r>
              <a:rPr lang="ru-RU" sz="3600" dirty="0"/>
              <a:t> </a:t>
            </a:r>
            <a:r>
              <a:rPr lang="ru-RU" sz="3600" dirty="0" err="1"/>
              <a:t>інструментів</a:t>
            </a:r>
            <a:r>
              <a:rPr lang="ru-RU" sz="36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68760"/>
            <a:ext cx="3995936" cy="3429000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dirty="0"/>
              <a:t>Своп – контракт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на право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сумою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</a:t>
            </a:r>
            <a:r>
              <a:rPr lang="ru-RU" dirty="0" err="1"/>
              <a:t>відсоткових</a:t>
            </a:r>
            <a:r>
              <a:rPr lang="ru-RU" dirty="0"/>
              <a:t> </a:t>
            </a:r>
            <a:r>
              <a:rPr lang="ru-RU" dirty="0" err="1"/>
              <a:t>платежів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/>
              <a:t>зафіксованих</a:t>
            </a:r>
            <a:r>
              <a:rPr lang="ru-RU" dirty="0"/>
              <a:t> у </a:t>
            </a:r>
            <a:r>
              <a:rPr lang="ru-RU" dirty="0" err="1"/>
              <a:t>договорі</a:t>
            </a:r>
            <a:r>
              <a:rPr lang="ru-RU" dirty="0"/>
              <a:t> з метою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, </a:t>
            </a:r>
            <a:r>
              <a:rPr lang="ru-RU" dirty="0" err="1"/>
              <a:t>витрат</a:t>
            </a:r>
            <a:r>
              <a:rPr lang="ru-RU" dirty="0"/>
              <a:t> і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39952" y="3425825"/>
            <a:ext cx="4978936" cy="3432175"/>
          </a:xfrm>
        </p:spPr>
        <p:txBody>
          <a:bodyPr>
            <a:normAutofit lnSpcReduction="10000"/>
          </a:bodyPr>
          <a:lstStyle/>
          <a:p>
            <a:pPr marL="18288" indent="0" algn="just">
              <a:buNone/>
            </a:pPr>
            <a:r>
              <a:rPr lang="ru-RU" dirty="0" err="1"/>
              <a:t>Валютний</a:t>
            </a:r>
            <a:r>
              <a:rPr lang="ru-RU" dirty="0"/>
              <a:t> своп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строкових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при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укладаються</a:t>
            </a:r>
            <a:r>
              <a:rPr lang="ru-RU" dirty="0"/>
              <a:t> угоди на </a:t>
            </a:r>
            <a:r>
              <a:rPr lang="ru-RU" dirty="0" err="1"/>
              <a:t>купівлю</a:t>
            </a:r>
            <a:r>
              <a:rPr lang="ru-RU" dirty="0"/>
              <a:t>–продаж </a:t>
            </a:r>
            <a:r>
              <a:rPr lang="ru-RU" dirty="0" err="1"/>
              <a:t>валюти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«спот» при </a:t>
            </a:r>
            <a:r>
              <a:rPr lang="ru-RU" dirty="0" err="1"/>
              <a:t>одночасному</a:t>
            </a:r>
            <a:r>
              <a:rPr lang="ru-RU" dirty="0"/>
              <a:t> </a:t>
            </a:r>
            <a:r>
              <a:rPr lang="ru-RU" dirty="0" err="1"/>
              <a:t>укладенні</a:t>
            </a:r>
            <a:r>
              <a:rPr lang="ru-RU" dirty="0"/>
              <a:t> угоди на </a:t>
            </a:r>
            <a:r>
              <a:rPr lang="ru-RU" dirty="0" err="1"/>
              <a:t>її</a:t>
            </a:r>
            <a:r>
              <a:rPr lang="ru-RU" dirty="0"/>
              <a:t> продаж-</a:t>
            </a:r>
            <a:r>
              <a:rPr lang="ru-RU" dirty="0" err="1"/>
              <a:t>купівлю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«форвард»,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комбінація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протилежних</a:t>
            </a:r>
            <a:r>
              <a:rPr lang="ru-RU" dirty="0"/>
              <a:t> </a:t>
            </a:r>
            <a:r>
              <a:rPr lang="ru-RU" dirty="0" err="1"/>
              <a:t>конверсійних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на </a:t>
            </a:r>
            <a:r>
              <a:rPr lang="ru-RU" dirty="0" err="1"/>
              <a:t>однакові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, але з </a:t>
            </a:r>
            <a:r>
              <a:rPr lang="ru-RU" dirty="0" err="1"/>
              <a:t>різними</a:t>
            </a:r>
            <a:r>
              <a:rPr lang="ru-RU" dirty="0"/>
              <a:t> датами поставки </a:t>
            </a:r>
            <a:r>
              <a:rPr lang="ru-RU" dirty="0" err="1"/>
              <a:t>валюти</a:t>
            </a:r>
            <a:r>
              <a:rPr lang="ru-RU" dirty="0"/>
              <a:t>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688594" cy="225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374441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033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4824536" cy="3816424"/>
          </a:xfrm>
        </p:spPr>
        <p:txBody>
          <a:bodyPr>
            <a:normAutofit fontScale="92500" lnSpcReduction="20000"/>
          </a:bodyPr>
          <a:lstStyle/>
          <a:p>
            <a:pPr marL="18288" indent="0" algn="just">
              <a:buNone/>
            </a:pPr>
            <a:r>
              <a:rPr lang="ru-RU" b="1" dirty="0" err="1"/>
              <a:t>Відсотковий</a:t>
            </a:r>
            <a:r>
              <a:rPr lang="ru-RU" b="1" dirty="0"/>
              <a:t> своп – </a:t>
            </a:r>
            <a:r>
              <a:rPr lang="ru-RU" dirty="0"/>
              <a:t>контракт </a:t>
            </a:r>
            <a:r>
              <a:rPr lang="ru-RU" dirty="0" err="1"/>
              <a:t>укладається</a:t>
            </a:r>
            <a:r>
              <a:rPr lang="ru-RU" dirty="0"/>
              <a:t> на </a:t>
            </a:r>
            <a:r>
              <a:rPr lang="ru-RU" dirty="0" err="1"/>
              <a:t>позабіржовому</a:t>
            </a:r>
            <a:r>
              <a:rPr lang="ru-RU" dirty="0"/>
              <a:t> ринку,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фінансово-кредитними</a:t>
            </a:r>
            <a:r>
              <a:rPr lang="ru-RU" dirty="0"/>
              <a:t> </a:t>
            </a:r>
            <a:r>
              <a:rPr lang="ru-RU" dirty="0" err="1"/>
              <a:t>інститутами</a:t>
            </a:r>
            <a:r>
              <a:rPr lang="ru-RU" dirty="0"/>
              <a:t>, на </a:t>
            </a:r>
            <a:r>
              <a:rPr lang="ru-RU" dirty="0" err="1"/>
              <a:t>базову</a:t>
            </a:r>
            <a:r>
              <a:rPr lang="ru-RU" dirty="0"/>
              <a:t> суму,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вираховується</a:t>
            </a:r>
            <a:r>
              <a:rPr lang="ru-RU" dirty="0"/>
              <a:t> </a:t>
            </a:r>
            <a:r>
              <a:rPr lang="ru-RU" dirty="0" err="1"/>
              <a:t>відсоткова</a:t>
            </a:r>
            <a:r>
              <a:rPr lang="ru-RU" dirty="0"/>
              <a:t> ставка (</a:t>
            </a:r>
            <a:r>
              <a:rPr lang="ru-RU" dirty="0" err="1"/>
              <a:t>наприклад</a:t>
            </a:r>
            <a:r>
              <a:rPr lang="ru-RU" dirty="0"/>
              <a:t> тверда ставка </a:t>
            </a:r>
            <a:r>
              <a:rPr lang="ru-RU" dirty="0" err="1"/>
              <a:t>обмінюється</a:t>
            </a:r>
            <a:r>
              <a:rPr lang="ru-RU" dirty="0"/>
              <a:t> на </a:t>
            </a:r>
            <a:r>
              <a:rPr lang="ru-RU" dirty="0" err="1"/>
              <a:t>плаваючу</a:t>
            </a:r>
            <a:r>
              <a:rPr lang="ru-RU" dirty="0"/>
              <a:t>). В </a:t>
            </a:r>
            <a:r>
              <a:rPr lang="ru-RU" dirty="0" err="1"/>
              <a:t>кінці</a:t>
            </a:r>
            <a:r>
              <a:rPr lang="ru-RU" dirty="0"/>
              <a:t> строку </a:t>
            </a:r>
            <a:r>
              <a:rPr lang="ru-RU" dirty="0" err="1"/>
              <a:t>виводиться</a:t>
            </a:r>
            <a:r>
              <a:rPr lang="ru-RU" dirty="0"/>
              <a:t> сальдо: для одного з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позитивне</a:t>
            </a:r>
            <a:r>
              <a:rPr lang="ru-RU" dirty="0"/>
              <a:t>, для </a:t>
            </a:r>
            <a:r>
              <a:rPr lang="ru-RU" dirty="0" err="1"/>
              <a:t>іншого</a:t>
            </a:r>
            <a:r>
              <a:rPr lang="ru-RU" dirty="0"/>
              <a:t> – </a:t>
            </a:r>
            <a:r>
              <a:rPr lang="ru-RU" dirty="0" err="1"/>
              <a:t>негативне</a:t>
            </a:r>
            <a:r>
              <a:rPr lang="ru-RU" dirty="0"/>
              <a:t>. (За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достатньої</a:t>
            </a:r>
            <a:r>
              <a:rPr lang="ru-RU" dirty="0"/>
              <a:t> </a:t>
            </a:r>
            <a:r>
              <a:rPr lang="ru-RU" dirty="0" err="1"/>
              <a:t>кредитоспроможності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кредит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плаваючу</a:t>
            </a:r>
            <a:r>
              <a:rPr lang="ru-RU" dirty="0"/>
              <a:t> ставку, а </a:t>
            </a:r>
            <a:r>
              <a:rPr lang="ru-RU" dirty="0" err="1"/>
              <a:t>потім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свопу </a:t>
            </a:r>
            <a:r>
              <a:rPr lang="ru-RU" dirty="0" err="1"/>
              <a:t>обмінює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 </a:t>
            </a:r>
            <a:r>
              <a:rPr lang="ru-RU" dirty="0" err="1"/>
              <a:t>фіксовану</a:t>
            </a:r>
            <a:r>
              <a:rPr lang="ru-RU" dirty="0"/>
              <a:t> ставку.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залучаються</a:t>
            </a:r>
            <a:r>
              <a:rPr lang="ru-RU" dirty="0"/>
              <a:t> </a:t>
            </a:r>
            <a:r>
              <a:rPr lang="ru-RU" dirty="0" err="1"/>
              <a:t>компанією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фіксований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).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51520" y="4149080"/>
            <a:ext cx="8746160" cy="2568079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b="1" dirty="0"/>
              <a:t>Своп-</a:t>
            </a:r>
            <a:r>
              <a:rPr lang="ru-RU" b="1" dirty="0" err="1"/>
              <a:t>контракти</a:t>
            </a:r>
            <a:r>
              <a:rPr lang="ru-RU" b="1" dirty="0"/>
              <a:t> є </a:t>
            </a:r>
            <a:r>
              <a:rPr lang="ru-RU" dirty="0" err="1"/>
              <a:t>позабіржовими</a:t>
            </a:r>
            <a:r>
              <a:rPr lang="ru-RU" dirty="0"/>
              <a:t> </a:t>
            </a:r>
            <a:r>
              <a:rPr lang="ru-RU" dirty="0" err="1"/>
              <a:t>інструментами</a:t>
            </a:r>
            <a:r>
              <a:rPr lang="ru-RU" dirty="0"/>
              <a:t> й </a:t>
            </a:r>
            <a:r>
              <a:rPr lang="ru-RU" dirty="0" err="1"/>
              <a:t>оформлюються</a:t>
            </a:r>
            <a:r>
              <a:rPr lang="ru-RU" dirty="0"/>
              <a:t> як </a:t>
            </a:r>
            <a:r>
              <a:rPr lang="ru-RU" dirty="0" err="1"/>
              <a:t>юридичний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закріплюються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 кожного </a:t>
            </a:r>
            <a:r>
              <a:rPr lang="ru-RU" dirty="0" err="1"/>
              <a:t>учасника</a:t>
            </a:r>
            <a:r>
              <a:rPr lang="ru-RU" dirty="0"/>
              <a:t> і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невдачі</a:t>
            </a:r>
            <a:r>
              <a:rPr lang="ru-RU" dirty="0"/>
              <a:t> – </a:t>
            </a:r>
            <a:r>
              <a:rPr lang="ru-RU" dirty="0" err="1"/>
              <a:t>виходу</a:t>
            </a:r>
            <a:r>
              <a:rPr lang="ru-RU" dirty="0"/>
              <a:t> з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відмови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. </a:t>
            </a:r>
          </a:p>
          <a:p>
            <a:pPr marL="18288" indent="0" algn="just">
              <a:buNone/>
            </a:pPr>
            <a:r>
              <a:rPr lang="ru-RU" dirty="0" err="1"/>
              <a:t>Учасниками</a:t>
            </a:r>
            <a:r>
              <a:rPr lang="ru-RU" dirty="0"/>
              <a:t> своп-</a:t>
            </a:r>
            <a:r>
              <a:rPr lang="ru-RU" dirty="0" err="1"/>
              <a:t>контрактів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банки,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пенсійні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/>
              <a:t>, </a:t>
            </a:r>
            <a:r>
              <a:rPr lang="ru-RU" dirty="0" err="1"/>
              <a:t>кредитні</a:t>
            </a:r>
            <a:r>
              <a:rPr lang="ru-RU" dirty="0"/>
              <a:t> </a:t>
            </a:r>
            <a:r>
              <a:rPr lang="ru-RU" dirty="0" err="1"/>
              <a:t>спілки</a:t>
            </a:r>
            <a:r>
              <a:rPr lang="ru-RU" dirty="0"/>
              <a:t>, </a:t>
            </a:r>
            <a:r>
              <a:rPr lang="ru-RU" dirty="0" err="1"/>
              <a:t>довірчі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Часто своп-</a:t>
            </a:r>
            <a:r>
              <a:rPr lang="ru-RU" dirty="0" err="1"/>
              <a:t>контракти</a:t>
            </a:r>
            <a:r>
              <a:rPr lang="ru-RU" dirty="0"/>
              <a:t> </a:t>
            </a:r>
            <a:r>
              <a:rPr lang="ru-RU" dirty="0" err="1"/>
              <a:t>укладаються</a:t>
            </a:r>
            <a:r>
              <a:rPr lang="ru-RU" dirty="0"/>
              <a:t> на </a:t>
            </a:r>
            <a:r>
              <a:rPr lang="ru-RU" dirty="0" err="1"/>
              <a:t>міжбанківському</a:t>
            </a:r>
            <a:r>
              <a:rPr lang="ru-RU" dirty="0"/>
              <a:t> ринку. </a:t>
            </a:r>
          </a:p>
          <a:p>
            <a:pPr marL="18288" indent="0" algn="just"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32656"/>
            <a:ext cx="3888433" cy="363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227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6048672"/>
          </a:xfrm>
        </p:spPr>
        <p:txBody>
          <a:bodyPr>
            <a:normAutofit fontScale="92500" lnSpcReduction="10000"/>
          </a:bodyPr>
          <a:lstStyle/>
          <a:p>
            <a:pPr marL="18288" indent="0" algn="just">
              <a:buNone/>
            </a:pPr>
            <a:r>
              <a:rPr lang="ru-RU" b="1" dirty="0"/>
              <a:t>Своп-</a:t>
            </a:r>
            <a:r>
              <a:rPr lang="ru-RU" b="1" dirty="0" err="1"/>
              <a:t>контракти</a:t>
            </a:r>
            <a:r>
              <a:rPr lang="ru-RU" b="1" dirty="0"/>
              <a:t> –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недорогі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хеджування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. За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зацікавлена</a:t>
            </a:r>
            <a:r>
              <a:rPr lang="ru-RU" dirty="0"/>
              <a:t> сторона </a:t>
            </a:r>
            <a:r>
              <a:rPr lang="ru-RU" dirty="0" err="1"/>
              <a:t>сплачує</a:t>
            </a:r>
            <a:r>
              <a:rPr lang="ru-RU" dirty="0"/>
              <a:t> </a:t>
            </a:r>
            <a:r>
              <a:rPr lang="ru-RU" dirty="0" err="1"/>
              <a:t>комісійну</a:t>
            </a:r>
            <a:r>
              <a:rPr lang="ru-RU" dirty="0"/>
              <a:t> </a:t>
            </a:r>
            <a:r>
              <a:rPr lang="ru-RU" dirty="0" err="1"/>
              <a:t>винагороду</a:t>
            </a:r>
            <a:r>
              <a:rPr lang="ru-RU" dirty="0"/>
              <a:t> в </a:t>
            </a:r>
            <a:r>
              <a:rPr lang="ru-RU" dirty="0" err="1"/>
              <a:t>розмірі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1 %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угоди.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контракти</a:t>
            </a:r>
            <a:r>
              <a:rPr lang="ru-RU" dirty="0"/>
              <a:t> банки </a:t>
            </a:r>
            <a:r>
              <a:rPr lang="ru-RU" dirty="0" err="1"/>
              <a:t>укладають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хеджувати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клієнтам</a:t>
            </a:r>
            <a:r>
              <a:rPr lang="ru-RU" dirty="0"/>
              <a:t> для </a:t>
            </a:r>
            <a:r>
              <a:rPr lang="ru-RU" dirty="0" err="1"/>
              <a:t>хеджування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за </a:t>
            </a:r>
            <a:r>
              <a:rPr lang="ru-RU" dirty="0" err="1"/>
              <a:t>це</a:t>
            </a:r>
            <a:r>
              <a:rPr lang="ru-RU" dirty="0"/>
              <a:t> банк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винагороду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комісійних</a:t>
            </a:r>
            <a:r>
              <a:rPr lang="ru-RU" dirty="0"/>
              <a:t>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згадані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досягатися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угоді</a:t>
            </a:r>
            <a:r>
              <a:rPr lang="ru-RU" dirty="0"/>
              <a:t>. </a:t>
            </a:r>
            <a:r>
              <a:rPr lang="ru-RU" dirty="0" err="1"/>
              <a:t>Загалом</a:t>
            </a:r>
            <a:r>
              <a:rPr lang="ru-RU" dirty="0"/>
              <a:t> банки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ширші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з </a:t>
            </a:r>
            <a:r>
              <a:rPr lang="ru-RU" dirty="0" err="1"/>
              <a:t>розміщення</a:t>
            </a:r>
            <a:r>
              <a:rPr lang="ru-RU" dirty="0"/>
              <a:t> та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тому своп-</a:t>
            </a:r>
            <a:r>
              <a:rPr lang="ru-RU" dirty="0" err="1"/>
              <a:t>контракти</a:t>
            </a:r>
            <a:r>
              <a:rPr lang="ru-RU" dirty="0"/>
              <a:t>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комісійних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сплачуються</a:t>
            </a:r>
            <a:r>
              <a:rPr lang="ru-RU" dirty="0"/>
              <a:t> на момент </a:t>
            </a:r>
            <a:r>
              <a:rPr lang="ru-RU" dirty="0" err="1"/>
              <a:t>укладення</a:t>
            </a:r>
            <a:r>
              <a:rPr lang="ru-RU" dirty="0"/>
              <a:t> договору,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для банку й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привабливі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. </a:t>
            </a:r>
          </a:p>
          <a:p>
            <a:pPr marL="18288" indent="0" algn="just">
              <a:buNone/>
            </a:pPr>
            <a:r>
              <a:rPr lang="ru-RU" b="1" dirty="0"/>
              <a:t>Своп-</a:t>
            </a:r>
            <a:r>
              <a:rPr lang="ru-RU" b="1" dirty="0" err="1"/>
              <a:t>контракти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низку </a:t>
            </a:r>
            <a:r>
              <a:rPr lang="ru-RU" b="1" dirty="0" err="1"/>
              <a:t>переваг</a:t>
            </a:r>
            <a:r>
              <a:rPr lang="ru-RU" b="1" dirty="0"/>
              <a:t> </a:t>
            </a:r>
            <a:r>
              <a:rPr lang="ru-RU" b="1" dirty="0" err="1"/>
              <a:t>порівняно</a:t>
            </a:r>
            <a:r>
              <a:rPr lang="ru-RU" b="1" dirty="0"/>
              <a:t> з </a:t>
            </a:r>
            <a:r>
              <a:rPr lang="ru-RU" b="1" dirty="0" err="1"/>
              <a:t>іншими</a:t>
            </a:r>
            <a:r>
              <a:rPr lang="ru-RU" b="1" dirty="0"/>
              <a:t> </a:t>
            </a:r>
            <a:r>
              <a:rPr lang="ru-RU" b="1" dirty="0" err="1"/>
              <a:t>деривативами</a:t>
            </a:r>
            <a:r>
              <a:rPr lang="ru-RU" b="1" dirty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/>
              <a:t>сторони</a:t>
            </a:r>
            <a:r>
              <a:rPr lang="ru-RU" dirty="0"/>
              <a:t> контракту </a:t>
            </a:r>
            <a:r>
              <a:rPr lang="ru-RU" dirty="0" err="1"/>
              <a:t>дістають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поставленої</a:t>
            </a:r>
            <a:r>
              <a:rPr lang="ru-RU" dirty="0"/>
              <a:t> мети: </a:t>
            </a:r>
            <a:r>
              <a:rPr lang="ru-RU" dirty="0" err="1"/>
              <a:t>хеджування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/>
              <a:t>свопів</a:t>
            </a:r>
            <a:r>
              <a:rPr lang="ru-RU" dirty="0"/>
              <a:t> </a:t>
            </a:r>
            <a:r>
              <a:rPr lang="ru-RU" dirty="0" err="1"/>
              <a:t>нижча</a:t>
            </a:r>
            <a:r>
              <a:rPr lang="ru-RU" dirty="0"/>
              <a:t> за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хеджування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таких, як </a:t>
            </a:r>
            <a:r>
              <a:rPr lang="ru-RU" dirty="0" err="1"/>
              <a:t>опціони</a:t>
            </a:r>
            <a:r>
              <a:rPr lang="ru-RU" dirty="0"/>
              <a:t>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взаємної</a:t>
            </a:r>
            <a:r>
              <a:rPr lang="ru-RU" dirty="0"/>
              <a:t> </a:t>
            </a:r>
            <a:r>
              <a:rPr lang="ru-RU" dirty="0" err="1"/>
              <a:t>домовленості</a:t>
            </a:r>
            <a:r>
              <a:rPr lang="ru-RU" dirty="0"/>
              <a:t> </a:t>
            </a:r>
            <a:r>
              <a:rPr lang="ru-RU" dirty="0" err="1"/>
              <a:t>комісійні</a:t>
            </a:r>
            <a:r>
              <a:rPr lang="ru-RU" dirty="0"/>
              <a:t> за </a:t>
            </a:r>
            <a:r>
              <a:rPr lang="ru-RU" dirty="0" err="1"/>
              <a:t>угодами</a:t>
            </a:r>
            <a:r>
              <a:rPr lang="ru-RU" dirty="0"/>
              <a:t> своп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не </a:t>
            </a:r>
            <a:r>
              <a:rPr lang="ru-RU" dirty="0" err="1"/>
              <a:t>стягуватися</a:t>
            </a:r>
            <a:r>
              <a:rPr lang="ru-RU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/>
              <a:t>угоди </a:t>
            </a:r>
            <a:r>
              <a:rPr lang="ru-RU" dirty="0" err="1"/>
              <a:t>укладаються</a:t>
            </a:r>
            <a:r>
              <a:rPr lang="ru-RU" dirty="0"/>
              <a:t> на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та </a:t>
            </a:r>
            <a:r>
              <a:rPr lang="ru-RU" dirty="0" err="1"/>
              <a:t>базовий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на </a:t>
            </a:r>
            <a:r>
              <a:rPr lang="ru-RU" dirty="0" err="1"/>
              <a:t>відміну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ф’ючерсів</a:t>
            </a:r>
            <a:r>
              <a:rPr lang="ru-RU" dirty="0"/>
              <a:t>.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свопів</a:t>
            </a:r>
            <a:r>
              <a:rPr lang="ru-RU" dirty="0"/>
              <a:t> добре </a:t>
            </a:r>
            <a:r>
              <a:rPr lang="ru-RU" dirty="0" err="1"/>
              <a:t>розвинений</a:t>
            </a:r>
            <a:r>
              <a:rPr lang="ru-RU" dirty="0"/>
              <a:t>, </a:t>
            </a:r>
            <a:r>
              <a:rPr lang="ru-RU" dirty="0" err="1"/>
              <a:t>отже</a:t>
            </a:r>
            <a:r>
              <a:rPr lang="ru-RU" dirty="0"/>
              <a:t> процедура </a:t>
            </a:r>
            <a:r>
              <a:rPr lang="ru-RU" dirty="0" err="1"/>
              <a:t>укладання</a:t>
            </a:r>
            <a:r>
              <a:rPr lang="ru-RU" dirty="0"/>
              <a:t> своп-</a:t>
            </a:r>
            <a:r>
              <a:rPr lang="ru-RU" dirty="0" err="1"/>
              <a:t>контрактів</a:t>
            </a:r>
            <a:r>
              <a:rPr lang="ru-RU" dirty="0"/>
              <a:t> легко </a:t>
            </a:r>
            <a:r>
              <a:rPr lang="ru-RU" dirty="0" err="1"/>
              <a:t>реалізується</a:t>
            </a:r>
            <a:r>
              <a:rPr lang="ru-RU" dirty="0"/>
              <a:t>,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обговорюються</a:t>
            </a:r>
            <a:r>
              <a:rPr lang="ru-RU" dirty="0"/>
              <a:t>, як правило, по телефону. </a:t>
            </a:r>
          </a:p>
          <a:p>
            <a:pPr marL="18288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078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36096" y="188640"/>
            <a:ext cx="3273552" cy="3429000"/>
          </a:xfrm>
        </p:spPr>
        <p:txBody>
          <a:bodyPr/>
          <a:lstStyle/>
          <a:p>
            <a:pPr marL="18288" indent="0" algn="just">
              <a:buNone/>
            </a:pPr>
            <a:r>
              <a:rPr lang="ru-RU" dirty="0" err="1"/>
              <a:t>Варант</a:t>
            </a:r>
            <a:r>
              <a:rPr lang="ru-RU" dirty="0"/>
              <a:t> – </a:t>
            </a:r>
            <a:r>
              <a:rPr lang="ru-RU" dirty="0" err="1"/>
              <a:t>цінний</a:t>
            </a:r>
            <a:r>
              <a:rPr lang="ru-RU" dirty="0"/>
              <a:t> </a:t>
            </a:r>
            <a:r>
              <a:rPr lang="ru-RU" dirty="0" err="1"/>
              <a:t>папір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випускається</a:t>
            </a:r>
            <a:r>
              <a:rPr lang="ru-RU" dirty="0"/>
              <a:t> разом з </a:t>
            </a:r>
            <a:r>
              <a:rPr lang="ru-RU" dirty="0" err="1"/>
              <a:t>привілейованими</a:t>
            </a:r>
            <a:r>
              <a:rPr lang="ru-RU" dirty="0"/>
              <a:t> </a:t>
            </a:r>
            <a:r>
              <a:rPr lang="ru-RU" dirty="0" err="1"/>
              <a:t>акціями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облігаціями</a:t>
            </a:r>
            <a:r>
              <a:rPr lang="ru-RU" dirty="0"/>
              <a:t> і </a:t>
            </a:r>
            <a:r>
              <a:rPr lang="ru-RU" dirty="0" err="1"/>
              <a:t>дає</a:t>
            </a:r>
            <a:r>
              <a:rPr lang="ru-RU" dirty="0"/>
              <a:t> право </a:t>
            </a:r>
            <a:r>
              <a:rPr lang="ru-RU" dirty="0" err="1"/>
              <a:t>власнику</a:t>
            </a:r>
            <a:r>
              <a:rPr lang="ru-RU" dirty="0"/>
              <a:t> (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встановленого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) на </a:t>
            </a:r>
            <a:r>
              <a:rPr lang="ru-RU" dirty="0" err="1"/>
              <a:t>купівлю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 за </a:t>
            </a:r>
            <a:r>
              <a:rPr lang="ru-RU" dirty="0" err="1"/>
              <a:t>обумовлену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3528" y="3789040"/>
            <a:ext cx="8458128" cy="2856111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опціону</a:t>
            </a:r>
            <a:r>
              <a:rPr lang="ru-RU" dirty="0"/>
              <a:t> на </a:t>
            </a:r>
            <a:r>
              <a:rPr lang="ru-RU" dirty="0" err="1"/>
              <a:t>купівлю</a:t>
            </a:r>
            <a:r>
              <a:rPr lang="ru-RU" dirty="0"/>
              <a:t>. </a:t>
            </a:r>
            <a:r>
              <a:rPr lang="ru-RU" dirty="0" err="1"/>
              <a:t>Володіння</a:t>
            </a:r>
            <a:r>
              <a:rPr lang="ru-RU" dirty="0"/>
              <a:t> </a:t>
            </a:r>
            <a:r>
              <a:rPr lang="ru-RU" dirty="0" err="1"/>
              <a:t>варантами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власнику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та </a:t>
            </a:r>
            <a:r>
              <a:rPr lang="ru-RU" dirty="0" err="1"/>
              <a:t>привілейованих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 і </a:t>
            </a:r>
            <a:r>
              <a:rPr lang="ru-RU" dirty="0" err="1"/>
              <a:t>облігацій</a:t>
            </a:r>
            <a:r>
              <a:rPr lang="ru-RU" dirty="0"/>
              <a:t> (при </a:t>
            </a:r>
            <a:r>
              <a:rPr lang="ru-RU" dirty="0" err="1"/>
              <a:t>зростанні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). </a:t>
            </a:r>
            <a:r>
              <a:rPr lang="ru-RU" dirty="0" err="1"/>
              <a:t>Варанти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випускатися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ПАТ і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документарній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варанту</a:t>
            </a:r>
            <a:r>
              <a:rPr lang="ru-RU" dirty="0"/>
              <a:t> не повинен </a:t>
            </a:r>
            <a:r>
              <a:rPr lang="ru-RU" dirty="0" err="1"/>
              <a:t>перевищувати</a:t>
            </a:r>
            <a:r>
              <a:rPr lang="ru-RU" dirty="0"/>
              <a:t> 1 року. </a:t>
            </a:r>
          </a:p>
          <a:p>
            <a:pPr marL="18288" indent="0" algn="just">
              <a:buNone/>
            </a:pPr>
            <a:r>
              <a:rPr lang="ru-RU" dirty="0" err="1"/>
              <a:t>Ціна</a:t>
            </a:r>
            <a:r>
              <a:rPr lang="ru-RU" dirty="0"/>
              <a:t>, за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варант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право на покупку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обміняні</a:t>
            </a:r>
            <a:r>
              <a:rPr lang="ru-RU" dirty="0"/>
              <a:t> на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цінний</a:t>
            </a:r>
            <a:r>
              <a:rPr lang="ru-RU" dirty="0"/>
              <a:t> </a:t>
            </a:r>
            <a:r>
              <a:rPr lang="ru-RU" dirty="0" err="1"/>
              <a:t>папір</a:t>
            </a:r>
            <a:r>
              <a:rPr lang="ru-RU" dirty="0"/>
              <a:t>,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</a:t>
            </a:r>
          </a:p>
          <a:p>
            <a:pPr marL="18288" indent="0" algn="just"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404664"/>
            <a:ext cx="475704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442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6632"/>
            <a:ext cx="8712968" cy="33123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3528" y="3717032"/>
            <a:ext cx="8424936" cy="3140968"/>
          </a:xfrm>
        </p:spPr>
        <p:txBody>
          <a:bodyPr>
            <a:normAutofit fontScale="92500"/>
          </a:bodyPr>
          <a:lstStyle/>
          <a:p>
            <a:pPr marL="18288" indent="0" algn="just">
              <a:buNone/>
            </a:pP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варантами</a:t>
            </a:r>
            <a:r>
              <a:rPr lang="ru-RU" dirty="0"/>
              <a:t> є </a:t>
            </a:r>
            <a:r>
              <a:rPr lang="ru-RU" dirty="0" err="1"/>
              <a:t>високоприбутковими</a:t>
            </a:r>
            <a:r>
              <a:rPr lang="ru-RU" dirty="0"/>
              <a:t>, але </a:t>
            </a:r>
            <a:r>
              <a:rPr lang="ru-RU" dirty="0" err="1"/>
              <a:t>водночас</a:t>
            </a:r>
            <a:r>
              <a:rPr lang="ru-RU" dirty="0"/>
              <a:t> і </a:t>
            </a:r>
            <a:r>
              <a:rPr lang="ru-RU" dirty="0" err="1"/>
              <a:t>ризикованими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,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варанта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.</a:t>
            </a:r>
          </a:p>
          <a:p>
            <a:pPr marL="18288" indent="0" algn="just">
              <a:buNone/>
            </a:pPr>
            <a:r>
              <a:rPr lang="ru-RU" b="1" dirty="0" err="1"/>
              <a:t>Операції</a:t>
            </a:r>
            <a:r>
              <a:rPr lang="ru-RU" b="1" dirty="0"/>
              <a:t> з </a:t>
            </a:r>
            <a:r>
              <a:rPr lang="ru-RU" b="1" dirty="0" err="1"/>
              <a:t>варантами</a:t>
            </a:r>
            <a:r>
              <a:rPr lang="ru-RU" b="1" dirty="0"/>
              <a:t> </a:t>
            </a:r>
            <a:r>
              <a:rPr lang="ru-RU" b="1" dirty="0" err="1"/>
              <a:t>проводять</a:t>
            </a:r>
            <a:r>
              <a:rPr lang="ru-RU" b="1" dirty="0"/>
              <a:t> з такими </a:t>
            </a:r>
            <a:r>
              <a:rPr lang="ru-RU" b="1" dirty="0" err="1"/>
              <a:t>цілями</a:t>
            </a:r>
            <a:r>
              <a:rPr lang="ru-RU" b="1" dirty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/>
              <a:t>умов для </a:t>
            </a:r>
            <a:r>
              <a:rPr lang="ru-RU" dirty="0" err="1"/>
              <a:t>набуття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 за </a:t>
            </a:r>
            <a:r>
              <a:rPr lang="ru-RU" dirty="0" err="1"/>
              <a:t>фіксованою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/>
              <a:t>ризику</a:t>
            </a:r>
            <a:r>
              <a:rPr lang="ru-RU" dirty="0"/>
              <a:t> при </a:t>
            </a:r>
            <a:r>
              <a:rPr lang="ru-RU" dirty="0" err="1"/>
              <a:t>формуванні</a:t>
            </a:r>
            <a:r>
              <a:rPr lang="ru-RU" dirty="0"/>
              <a:t> контрольного пакета </a:t>
            </a:r>
            <a:r>
              <a:rPr lang="ru-RU" dirty="0" err="1"/>
              <a:t>акцій</a:t>
            </a:r>
            <a:r>
              <a:rPr lang="ru-RU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в </a:t>
            </a:r>
            <a:r>
              <a:rPr lang="ru-RU" dirty="0" err="1"/>
              <a:t>ціні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 і </a:t>
            </a:r>
            <a:r>
              <a:rPr lang="ru-RU" dirty="0" err="1"/>
              <a:t>варанта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на </a:t>
            </a:r>
            <a:r>
              <a:rPr lang="ru-RU" dirty="0" err="1"/>
              <a:t>фінансовому</a:t>
            </a:r>
            <a:r>
              <a:rPr lang="ru-RU" dirty="0"/>
              <a:t> ринку.</a:t>
            </a:r>
          </a:p>
          <a:p>
            <a:pPr marL="18288" indent="0" algn="just">
              <a:buNone/>
            </a:pP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231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408"/>
            <a:ext cx="7543800" cy="713204"/>
          </a:xfrm>
        </p:spPr>
        <p:txBody>
          <a:bodyPr/>
          <a:lstStyle/>
          <a:p>
            <a:pPr algn="ctr"/>
            <a:r>
              <a:rPr lang="ru-RU" sz="3200" dirty="0" err="1"/>
              <a:t>Розрізняють</a:t>
            </a:r>
            <a:r>
              <a:rPr lang="ru-RU" sz="3200" dirty="0"/>
              <a:t> </a:t>
            </a:r>
            <a:r>
              <a:rPr lang="ru-RU" sz="3200" dirty="0" err="1"/>
              <a:t>такі</a:t>
            </a:r>
            <a:r>
              <a:rPr lang="ru-RU" sz="3200" dirty="0"/>
              <a:t> </a:t>
            </a:r>
            <a:r>
              <a:rPr lang="ru-RU" sz="3200" dirty="0" err="1"/>
              <a:t>варанти</a:t>
            </a:r>
            <a:r>
              <a:rPr lang="ru-RU" sz="3200" dirty="0"/>
              <a:t>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2987815"/>
              </p:ext>
            </p:extLst>
          </p:nvPr>
        </p:nvGraphicFramePr>
        <p:xfrm>
          <a:off x="323528" y="980728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7580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276872"/>
            <a:ext cx="8856984" cy="4437112"/>
          </a:xfrm>
        </p:spPr>
        <p:txBody>
          <a:bodyPr>
            <a:normAutofit fontScale="85000" lnSpcReduction="20000"/>
          </a:bodyPr>
          <a:lstStyle/>
          <a:p>
            <a:pPr marL="18288" indent="0" algn="just">
              <a:buNone/>
            </a:pP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похідних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</a:t>
            </a:r>
            <a:r>
              <a:rPr lang="ru-RU" dirty="0" err="1"/>
              <a:t>інжинірингу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шляхом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комбінацій</a:t>
            </a:r>
            <a:r>
              <a:rPr lang="ru-RU" dirty="0"/>
              <a:t>. Так,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комбінаційні</a:t>
            </a:r>
            <a:r>
              <a:rPr lang="ru-RU" dirty="0"/>
              <a:t> </a:t>
            </a:r>
            <a:r>
              <a:rPr lang="ru-RU" dirty="0" err="1"/>
              <a:t>опціони</a:t>
            </a:r>
            <a:r>
              <a:rPr lang="ru-RU" dirty="0"/>
              <a:t>: стренг, </a:t>
            </a:r>
            <a:r>
              <a:rPr lang="ru-RU" dirty="0" err="1"/>
              <a:t>стред</a:t>
            </a:r>
            <a:r>
              <a:rPr lang="ru-RU" dirty="0"/>
              <a:t>, </a:t>
            </a:r>
            <a:r>
              <a:rPr lang="ru-RU" dirty="0" err="1"/>
              <a:t>стріп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pPr marL="18288" indent="0" algn="just">
              <a:buNone/>
            </a:pPr>
            <a:r>
              <a:rPr lang="ru-RU" dirty="0" err="1"/>
              <a:t>Інтернаціоналізація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</a:t>
            </a:r>
            <a:r>
              <a:rPr lang="ru-RU" dirty="0" err="1"/>
              <a:t>призвела</a:t>
            </a:r>
            <a:r>
              <a:rPr lang="ru-RU" dirty="0"/>
              <a:t> до </a:t>
            </a:r>
            <a:r>
              <a:rPr lang="ru-RU" dirty="0" err="1"/>
              <a:t>появи</a:t>
            </a:r>
            <a:r>
              <a:rPr lang="ru-RU" dirty="0"/>
              <a:t> таких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, як </a:t>
            </a: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депозитарні</a:t>
            </a:r>
            <a:r>
              <a:rPr lang="ru-RU" dirty="0"/>
              <a:t> </a:t>
            </a:r>
            <a:r>
              <a:rPr lang="ru-RU" dirty="0" err="1"/>
              <a:t>розписки</a:t>
            </a:r>
            <a:r>
              <a:rPr lang="ru-RU" dirty="0"/>
              <a:t> (АДР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ADR) </a:t>
            </a:r>
            <a:r>
              <a:rPr lang="ru-RU" dirty="0"/>
              <a:t>та </a:t>
            </a:r>
            <a:r>
              <a:rPr lang="ru-RU" dirty="0" err="1"/>
              <a:t>глобальні</a:t>
            </a:r>
            <a:r>
              <a:rPr lang="ru-RU" dirty="0"/>
              <a:t> </a:t>
            </a:r>
            <a:r>
              <a:rPr lang="ru-RU" dirty="0" err="1"/>
              <a:t>депозитарні</a:t>
            </a:r>
            <a:r>
              <a:rPr lang="ru-RU" dirty="0"/>
              <a:t> </a:t>
            </a:r>
            <a:r>
              <a:rPr lang="ru-RU" dirty="0" err="1"/>
              <a:t>розписки</a:t>
            </a:r>
            <a:r>
              <a:rPr lang="ru-RU" dirty="0"/>
              <a:t> (ГДР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GDR). </a:t>
            </a:r>
            <a:r>
              <a:rPr lang="ru-RU" dirty="0"/>
              <a:t>Вони </a:t>
            </a:r>
            <a:r>
              <a:rPr lang="ru-RU" dirty="0" err="1"/>
              <a:t>підтверджують</a:t>
            </a:r>
            <a:r>
              <a:rPr lang="ru-RU" dirty="0"/>
              <a:t> право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випускаються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. </a:t>
            </a:r>
            <a:r>
              <a:rPr lang="ru-RU" dirty="0" err="1"/>
              <a:t>Емітуються</a:t>
            </a:r>
            <a:r>
              <a:rPr lang="ru-RU" dirty="0"/>
              <a:t> банками – </a:t>
            </a:r>
            <a:r>
              <a:rPr lang="ru-RU" dirty="0" err="1"/>
              <a:t>депозитаріями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. АДР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випущені</a:t>
            </a:r>
            <a:r>
              <a:rPr lang="ru-RU" dirty="0"/>
              <a:t> в 1927 р., у наш час </a:t>
            </a:r>
            <a:r>
              <a:rPr lang="ru-RU" dirty="0" err="1"/>
              <a:t>випускаються</a:t>
            </a:r>
            <a:r>
              <a:rPr lang="ru-RU" dirty="0"/>
              <a:t> в США. </a:t>
            </a:r>
          </a:p>
          <a:p>
            <a:pPr marL="18288" indent="0" algn="just">
              <a:buNone/>
            </a:pP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депозитарні</a:t>
            </a:r>
            <a:r>
              <a:rPr lang="ru-RU" dirty="0"/>
              <a:t> </a:t>
            </a:r>
            <a:r>
              <a:rPr lang="ru-RU" dirty="0" err="1"/>
              <a:t>розписки</a:t>
            </a:r>
            <a:r>
              <a:rPr lang="ru-RU" dirty="0"/>
              <a:t> (</a:t>
            </a:r>
            <a:r>
              <a:rPr lang="ru-RU" dirty="0" err="1"/>
              <a:t>депозитні</a:t>
            </a:r>
            <a:r>
              <a:rPr lang="ru-RU" dirty="0"/>
              <a:t> </a:t>
            </a:r>
            <a:r>
              <a:rPr lang="ru-RU" dirty="0" err="1"/>
              <a:t>свідоцтва</a:t>
            </a:r>
            <a:r>
              <a:rPr lang="ru-RU" dirty="0"/>
              <a:t>) </a:t>
            </a:r>
            <a:r>
              <a:rPr lang="ru-RU" dirty="0" err="1"/>
              <a:t>репрезентують</a:t>
            </a:r>
            <a:r>
              <a:rPr lang="ru-RU" dirty="0"/>
              <a:t> </a:t>
            </a:r>
            <a:r>
              <a:rPr lang="ru-RU" dirty="0" err="1"/>
              <a:t>євроакції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у </a:t>
            </a:r>
            <a:r>
              <a:rPr lang="ru-RU" dirty="0" err="1"/>
              <a:t>депозитаріях</a:t>
            </a:r>
            <a:r>
              <a:rPr lang="ru-RU" dirty="0"/>
              <a:t> США і </a:t>
            </a:r>
            <a:r>
              <a:rPr lang="ru-RU" dirty="0" err="1"/>
              <a:t>обмінені</a:t>
            </a:r>
            <a:r>
              <a:rPr lang="ru-RU" dirty="0"/>
              <a:t> на </a:t>
            </a:r>
            <a:r>
              <a:rPr lang="ru-RU" dirty="0" err="1"/>
              <a:t>депозитні</a:t>
            </a:r>
            <a:r>
              <a:rPr lang="ru-RU" dirty="0"/>
              <a:t> </a:t>
            </a:r>
            <a:r>
              <a:rPr lang="ru-RU" dirty="0" err="1"/>
              <a:t>свідоцтва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на </a:t>
            </a:r>
            <a:r>
              <a:rPr lang="ru-RU" dirty="0" err="1"/>
              <a:t>американському</a:t>
            </a:r>
            <a:r>
              <a:rPr lang="ru-RU" dirty="0"/>
              <a:t> фондовому ринку. Таким чином </a:t>
            </a:r>
            <a:r>
              <a:rPr lang="ru-RU" dirty="0" err="1"/>
              <a:t>європейські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доступ на РЦП США. </a:t>
            </a:r>
          </a:p>
          <a:p>
            <a:pPr marL="18288" indent="0" algn="just">
              <a:buNone/>
            </a:pPr>
            <a:r>
              <a:rPr lang="ru-RU" dirty="0" err="1"/>
              <a:t>Євроакції</a:t>
            </a:r>
            <a:r>
              <a:rPr lang="ru-RU" dirty="0"/>
              <a:t> </a:t>
            </a:r>
            <a:r>
              <a:rPr lang="ru-RU" dirty="0" err="1"/>
              <a:t>котируються</a:t>
            </a:r>
            <a:r>
              <a:rPr lang="ru-RU" dirty="0"/>
              <a:t> на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фондових</a:t>
            </a:r>
            <a:r>
              <a:rPr lang="ru-RU" dirty="0"/>
              <a:t> </a:t>
            </a:r>
            <a:r>
              <a:rPr lang="ru-RU" dirty="0" err="1"/>
              <a:t>біржах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(</a:t>
            </a:r>
            <a:r>
              <a:rPr lang="ru-RU" dirty="0" err="1"/>
              <a:t>Лондонській</a:t>
            </a:r>
            <a:r>
              <a:rPr lang="ru-RU" dirty="0"/>
              <a:t>, </a:t>
            </a:r>
            <a:r>
              <a:rPr lang="ru-RU" dirty="0" err="1"/>
              <a:t>Франкфуртській</a:t>
            </a:r>
            <a:r>
              <a:rPr lang="ru-RU" dirty="0"/>
              <a:t>, </a:t>
            </a:r>
            <a:r>
              <a:rPr lang="ru-RU" dirty="0" err="1"/>
              <a:t>Паризькій</a:t>
            </a:r>
            <a:r>
              <a:rPr lang="ru-RU" dirty="0"/>
              <a:t>, </a:t>
            </a:r>
            <a:r>
              <a:rPr lang="ru-RU" dirty="0" err="1"/>
              <a:t>Люксембурзькій</a:t>
            </a:r>
            <a:r>
              <a:rPr lang="ru-RU" dirty="0"/>
              <a:t>). </a:t>
            </a:r>
          </a:p>
          <a:p>
            <a:pPr marL="18288" indent="0" algn="just">
              <a:buNone/>
            </a:pPr>
            <a:r>
              <a:rPr lang="ru-RU" dirty="0" err="1"/>
              <a:t>Глобальні</a:t>
            </a:r>
            <a:r>
              <a:rPr lang="ru-RU" dirty="0"/>
              <a:t> </a:t>
            </a:r>
            <a:r>
              <a:rPr lang="ru-RU" dirty="0" err="1"/>
              <a:t>депозитарні</a:t>
            </a:r>
            <a:r>
              <a:rPr lang="ru-RU" dirty="0"/>
              <a:t> </a:t>
            </a:r>
            <a:r>
              <a:rPr lang="ru-RU" dirty="0" err="1"/>
              <a:t>розписки</a:t>
            </a:r>
            <a:r>
              <a:rPr lang="ru-RU" dirty="0"/>
              <a:t> </a:t>
            </a:r>
            <a:r>
              <a:rPr lang="ru-RU" dirty="0" err="1"/>
              <a:t>випускаються</a:t>
            </a:r>
            <a:r>
              <a:rPr lang="ru-RU" dirty="0"/>
              <a:t> в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для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в </a:t>
            </a:r>
            <a:r>
              <a:rPr lang="ru-RU" dirty="0" err="1"/>
              <a:t>акції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.</a:t>
            </a:r>
          </a:p>
          <a:p>
            <a:pPr marL="18288" indent="0" algn="just">
              <a:buNone/>
            </a:pP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43"/>
            <a:ext cx="8568952" cy="220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21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767" y="404664"/>
            <a:ext cx="7543800" cy="914400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/>
              <a:t>Зокрема</a:t>
            </a:r>
            <a:r>
              <a:rPr lang="ru-RU" sz="2400" dirty="0"/>
              <a:t>, </a:t>
            </a:r>
            <a:r>
              <a:rPr lang="ru-RU" sz="2400" dirty="0" err="1"/>
              <a:t>найпоширенішою</a:t>
            </a:r>
            <a:r>
              <a:rPr lang="ru-RU" sz="2400" dirty="0"/>
              <a:t> є </a:t>
            </a:r>
            <a:r>
              <a:rPr lang="ru-RU" sz="2400" dirty="0" err="1"/>
              <a:t>ознака</a:t>
            </a:r>
            <a:r>
              <a:rPr lang="ru-RU" sz="2400" dirty="0"/>
              <a:t> </a:t>
            </a:r>
            <a:r>
              <a:rPr lang="ru-RU" sz="2400" dirty="0" err="1"/>
              <a:t>систематизації</a:t>
            </a:r>
            <a:r>
              <a:rPr lang="ru-RU" sz="2400" dirty="0"/>
              <a:t> і </a:t>
            </a:r>
            <a:r>
              <a:rPr lang="ru-RU" sz="2400" dirty="0" err="1"/>
              <a:t>групування</a:t>
            </a:r>
            <a:r>
              <a:rPr lang="ru-RU" sz="2400" dirty="0"/>
              <a:t> </a:t>
            </a:r>
            <a:r>
              <a:rPr lang="ru-RU" sz="2400" dirty="0" err="1"/>
              <a:t>деривативів</a:t>
            </a:r>
            <a:r>
              <a:rPr lang="ru-RU" sz="2400" dirty="0"/>
              <a:t> за видом базового активу (рис. 1).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56" y="1700808"/>
            <a:ext cx="8676456" cy="240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0" y="4725144"/>
            <a:ext cx="9036496" cy="213285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1600" dirty="0"/>
              <a:t>Основу </a:t>
            </a:r>
            <a:r>
              <a:rPr lang="ru-RU" sz="1600" dirty="0" err="1"/>
              <a:t>класу</a:t>
            </a:r>
            <a:r>
              <a:rPr lang="ru-RU" sz="1600" dirty="0"/>
              <a:t> </a:t>
            </a:r>
            <a:r>
              <a:rPr lang="ru-RU" sz="1600" dirty="0" err="1"/>
              <a:t>похідних</a:t>
            </a:r>
            <a:r>
              <a:rPr lang="ru-RU" sz="1600" dirty="0"/>
              <a:t> </a:t>
            </a:r>
            <a:r>
              <a:rPr lang="ru-RU" sz="1600" dirty="0" err="1"/>
              <a:t>фінансових</a:t>
            </a:r>
            <a:r>
              <a:rPr lang="ru-RU" sz="1600" dirty="0"/>
              <a:t> </a:t>
            </a:r>
            <a:r>
              <a:rPr lang="ru-RU" sz="1600" dirty="0" err="1"/>
              <a:t>інструментів</a:t>
            </a:r>
            <a:r>
              <a:rPr lang="ru-RU" sz="1600" dirty="0"/>
              <a:t> </a:t>
            </a:r>
            <a:r>
              <a:rPr lang="ru-RU" sz="1600" dirty="0" err="1"/>
              <a:t>становлять</a:t>
            </a:r>
            <a:r>
              <a:rPr lang="ru-RU" sz="1600" dirty="0"/>
              <a:t> </a:t>
            </a:r>
            <a:r>
              <a:rPr lang="ru-RU" sz="1600" dirty="0" err="1"/>
              <a:t>ф’ючерсні</a:t>
            </a:r>
            <a:r>
              <a:rPr lang="ru-RU" sz="1600" dirty="0"/>
              <a:t>, </a:t>
            </a:r>
            <a:r>
              <a:rPr lang="ru-RU" sz="1600" dirty="0" err="1"/>
              <a:t>форвардні</a:t>
            </a:r>
            <a:r>
              <a:rPr lang="ru-RU" sz="1600" dirty="0"/>
              <a:t> </a:t>
            </a:r>
            <a:r>
              <a:rPr lang="ru-RU" sz="1600" dirty="0" err="1"/>
              <a:t>контракти</a:t>
            </a:r>
            <a:r>
              <a:rPr lang="ru-RU" sz="1600" dirty="0"/>
              <a:t>, </a:t>
            </a:r>
            <a:r>
              <a:rPr lang="ru-RU" sz="1600" dirty="0" err="1"/>
              <a:t>опціони</a:t>
            </a:r>
            <a:r>
              <a:rPr lang="ru-RU" sz="1600" dirty="0"/>
              <a:t>, </a:t>
            </a:r>
            <a:r>
              <a:rPr lang="ru-RU" sz="1600" dirty="0" err="1"/>
              <a:t>свопи</a:t>
            </a:r>
            <a:r>
              <a:rPr lang="ru-RU" sz="1600" dirty="0"/>
              <a:t> та </a:t>
            </a:r>
            <a:r>
              <a:rPr lang="ru-RU" sz="1600" dirty="0" err="1"/>
              <a:t>варанти</a:t>
            </a:r>
            <a:r>
              <a:rPr lang="ru-RU" sz="1600" dirty="0"/>
              <a:t>. </a:t>
            </a:r>
            <a:r>
              <a:rPr lang="ru-RU" sz="1600" dirty="0" err="1"/>
              <a:t>Крім</a:t>
            </a:r>
            <a:r>
              <a:rPr lang="ru-RU" sz="1600" dirty="0"/>
              <a:t> того, на </a:t>
            </a:r>
            <a:r>
              <a:rPr lang="ru-RU" sz="1600" dirty="0" err="1"/>
              <a:t>фінансовому</a:t>
            </a:r>
            <a:r>
              <a:rPr lang="ru-RU" sz="1600" dirty="0"/>
              <a:t> ринку </a:t>
            </a:r>
            <a:r>
              <a:rPr lang="ru-RU" sz="1600" dirty="0" err="1"/>
              <a:t>з’являються</a:t>
            </a:r>
            <a:r>
              <a:rPr lang="ru-RU" sz="1600" dirty="0"/>
              <a:t> </a:t>
            </a:r>
            <a:r>
              <a:rPr lang="ru-RU" sz="1600" dirty="0" err="1"/>
              <a:t>похідні</a:t>
            </a:r>
            <a:r>
              <a:rPr lang="ru-RU" sz="1600" dirty="0"/>
              <a:t> </a:t>
            </a:r>
            <a:r>
              <a:rPr lang="ru-RU" sz="1600" dirty="0" err="1"/>
              <a:t>фінансові</a:t>
            </a:r>
            <a:r>
              <a:rPr lang="ru-RU" sz="1600" dirty="0"/>
              <a:t> </a:t>
            </a:r>
            <a:r>
              <a:rPr lang="ru-RU" sz="1600" dirty="0" err="1"/>
              <a:t>інструменти</a:t>
            </a:r>
            <a:r>
              <a:rPr lang="ru-RU" sz="1600" dirty="0"/>
              <a:t> «другого </a:t>
            </a:r>
            <a:r>
              <a:rPr lang="ru-RU" sz="1600" dirty="0" err="1"/>
              <a:t>покоління</a:t>
            </a:r>
            <a:r>
              <a:rPr lang="ru-RU" sz="1600" dirty="0"/>
              <a:t>», основою </a:t>
            </a:r>
            <a:r>
              <a:rPr lang="ru-RU" sz="1600" dirty="0" err="1"/>
              <a:t>яких</a:t>
            </a:r>
            <a:r>
              <a:rPr lang="ru-RU" sz="1600" dirty="0"/>
              <a:t> є </a:t>
            </a:r>
            <a:r>
              <a:rPr lang="ru-RU" sz="1600" dirty="0" err="1"/>
              <a:t>обіг</a:t>
            </a:r>
            <a:r>
              <a:rPr lang="ru-RU" sz="1600" dirty="0"/>
              <a:t> </a:t>
            </a:r>
            <a:r>
              <a:rPr lang="ru-RU" sz="1600" dirty="0" err="1"/>
              <a:t>похідних</a:t>
            </a:r>
            <a:r>
              <a:rPr lang="ru-RU" sz="1600" dirty="0"/>
              <a:t> </a:t>
            </a:r>
            <a:r>
              <a:rPr lang="ru-RU" sz="1600" dirty="0" err="1"/>
              <a:t>цінних</a:t>
            </a:r>
            <a:r>
              <a:rPr lang="ru-RU" sz="1600" dirty="0"/>
              <a:t> </a:t>
            </a:r>
            <a:r>
              <a:rPr lang="ru-RU" sz="1600" dirty="0" err="1"/>
              <a:t>паперів</a:t>
            </a:r>
            <a:r>
              <a:rPr lang="ru-RU" sz="1600" dirty="0"/>
              <a:t> </a:t>
            </a:r>
            <a:r>
              <a:rPr lang="ru-RU" sz="1600" dirty="0" err="1"/>
              <a:t>першого</a:t>
            </a:r>
            <a:r>
              <a:rPr lang="ru-RU" sz="1600" dirty="0"/>
              <a:t> порядку: </a:t>
            </a:r>
            <a:r>
              <a:rPr lang="ru-RU" sz="1600" dirty="0" err="1"/>
              <a:t>опціони</a:t>
            </a:r>
            <a:r>
              <a:rPr lang="ru-RU" sz="1600" dirty="0"/>
              <a:t> на </a:t>
            </a:r>
            <a:r>
              <a:rPr lang="ru-RU" sz="1600" dirty="0" err="1"/>
              <a:t>ф’ючерси</a:t>
            </a:r>
            <a:r>
              <a:rPr lang="ru-RU" sz="1600" dirty="0"/>
              <a:t>, </a:t>
            </a:r>
            <a:r>
              <a:rPr lang="ru-RU" sz="1600" dirty="0" err="1"/>
              <a:t>ф’ючерси</a:t>
            </a:r>
            <a:r>
              <a:rPr lang="ru-RU" sz="1600" dirty="0"/>
              <a:t> на </a:t>
            </a:r>
            <a:r>
              <a:rPr lang="ru-RU" sz="1600" dirty="0" err="1"/>
              <a:t>фондові</a:t>
            </a:r>
            <a:r>
              <a:rPr lang="ru-RU" sz="1600" dirty="0"/>
              <a:t> </a:t>
            </a:r>
            <a:r>
              <a:rPr lang="ru-RU" sz="1600" dirty="0" err="1"/>
              <a:t>індекси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 </a:t>
            </a:r>
            <a:r>
              <a:rPr lang="ru-RU" sz="1600" dirty="0" err="1"/>
              <a:t>Оскільки</a:t>
            </a:r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вони </a:t>
            </a:r>
            <a:r>
              <a:rPr lang="ru-RU" sz="1600" dirty="0" err="1"/>
              <a:t>пов’язані</a:t>
            </a:r>
            <a:r>
              <a:rPr lang="ru-RU" sz="1600" dirty="0"/>
              <a:t> з </a:t>
            </a:r>
            <a:r>
              <a:rPr lang="ru-RU" sz="1600" dirty="0" err="1"/>
              <a:t>виконанням</a:t>
            </a:r>
            <a:r>
              <a:rPr lang="ru-RU" sz="1600" dirty="0"/>
              <a:t> </a:t>
            </a:r>
            <a:r>
              <a:rPr lang="ru-RU" sz="1600" dirty="0" err="1"/>
              <a:t>певних</a:t>
            </a:r>
            <a:r>
              <a:rPr lang="ru-RU" sz="1600" dirty="0"/>
              <a:t> </a:t>
            </a:r>
            <a:r>
              <a:rPr lang="ru-RU" sz="1600" dirty="0" err="1"/>
              <a:t>дій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</a:t>
            </a:r>
            <a:r>
              <a:rPr lang="ru-RU" sz="1600" dirty="0" err="1"/>
              <a:t>визначеного</a:t>
            </a:r>
            <a:r>
              <a:rPr lang="ru-RU" sz="1600" dirty="0"/>
              <a:t> </a:t>
            </a:r>
            <a:r>
              <a:rPr lang="ru-RU" sz="1600" dirty="0" err="1"/>
              <a:t>періоду</a:t>
            </a:r>
            <a:r>
              <a:rPr lang="ru-RU" sz="1600" dirty="0"/>
              <a:t> часу </a:t>
            </a:r>
            <a:r>
              <a:rPr lang="ru-RU" sz="1600" dirty="0" err="1"/>
              <a:t>або</a:t>
            </a:r>
            <a:r>
              <a:rPr lang="ru-RU" sz="1600" dirty="0"/>
              <a:t> у </a:t>
            </a:r>
            <a:r>
              <a:rPr lang="ru-RU" sz="1600" dirty="0" err="1"/>
              <a:t>визначений</a:t>
            </a:r>
            <a:r>
              <a:rPr lang="ru-RU" sz="1600" dirty="0"/>
              <a:t> момент у </a:t>
            </a:r>
            <a:r>
              <a:rPr lang="ru-RU" sz="1600" dirty="0" err="1"/>
              <a:t>майбутньому</a:t>
            </a:r>
            <a:r>
              <a:rPr lang="ru-RU" sz="1600" dirty="0"/>
              <a:t>,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називають</a:t>
            </a:r>
            <a:r>
              <a:rPr lang="ru-RU" sz="1600" dirty="0"/>
              <a:t> </a:t>
            </a:r>
            <a:r>
              <a:rPr lang="ru-RU" sz="1600" dirty="0" err="1"/>
              <a:t>строковими</a:t>
            </a:r>
            <a:r>
              <a:rPr lang="ru-RU" sz="1600" dirty="0"/>
              <a:t> контрактами.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293096"/>
            <a:ext cx="7920880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Рис. 1. </a:t>
            </a:r>
            <a:r>
              <a:rPr lang="ru-RU" sz="1400" dirty="0" err="1"/>
              <a:t>Класифікація</a:t>
            </a:r>
            <a:r>
              <a:rPr lang="ru-RU" sz="1400" dirty="0"/>
              <a:t> </a:t>
            </a:r>
            <a:r>
              <a:rPr lang="ru-RU" sz="1400" dirty="0" err="1"/>
              <a:t>фінансових</a:t>
            </a:r>
            <a:r>
              <a:rPr lang="ru-RU" sz="1400" dirty="0"/>
              <a:t> </a:t>
            </a:r>
            <a:r>
              <a:rPr lang="ru-RU" sz="1400" dirty="0" err="1"/>
              <a:t>деривативів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8913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132856"/>
            <a:ext cx="8784976" cy="4320480"/>
          </a:xfrm>
        </p:spPr>
        <p:txBody>
          <a:bodyPr>
            <a:normAutofit fontScale="25000" lnSpcReduction="20000"/>
          </a:bodyPr>
          <a:lstStyle/>
          <a:p>
            <a:pPr marL="114300" indent="0" algn="just">
              <a:buNone/>
            </a:pPr>
            <a:r>
              <a:rPr lang="ru-RU" sz="8000" dirty="0" smtClean="0"/>
              <a:t>    </a:t>
            </a:r>
            <a:r>
              <a:rPr lang="ru-RU" sz="8000" dirty="0" err="1" smtClean="0"/>
              <a:t>Похідні</a:t>
            </a:r>
            <a:r>
              <a:rPr lang="ru-RU" sz="8000" dirty="0" smtClean="0"/>
              <a:t> </a:t>
            </a:r>
            <a:r>
              <a:rPr lang="ru-RU" sz="8000" dirty="0" err="1"/>
              <a:t>фінансові</a:t>
            </a:r>
            <a:r>
              <a:rPr lang="ru-RU" sz="8000" dirty="0"/>
              <a:t> </a:t>
            </a:r>
            <a:r>
              <a:rPr lang="ru-RU" sz="8000" dirty="0" err="1"/>
              <a:t>інструменти</a:t>
            </a:r>
            <a:r>
              <a:rPr lang="ru-RU" sz="8000" dirty="0"/>
              <a:t> </a:t>
            </a:r>
            <a:r>
              <a:rPr lang="ru-RU" sz="8000" dirty="0" err="1"/>
              <a:t>поділяють</a:t>
            </a:r>
            <a:r>
              <a:rPr lang="ru-RU" sz="8000" dirty="0"/>
              <a:t> на </a:t>
            </a:r>
            <a:r>
              <a:rPr lang="ru-RU" sz="8000" b="1" i="1" dirty="0" err="1"/>
              <a:t>умовні</a:t>
            </a:r>
            <a:r>
              <a:rPr lang="ru-RU" sz="8000" dirty="0"/>
              <a:t> (</a:t>
            </a:r>
            <a:r>
              <a:rPr lang="ru-RU" sz="8000" dirty="0" err="1"/>
              <a:t>біржові</a:t>
            </a:r>
            <a:r>
              <a:rPr lang="ru-RU" sz="8000" dirty="0"/>
              <a:t> та </a:t>
            </a:r>
            <a:r>
              <a:rPr lang="ru-RU" sz="8000" dirty="0" err="1"/>
              <a:t>позабіржові</a:t>
            </a:r>
            <a:r>
              <a:rPr lang="ru-RU" sz="8000" dirty="0"/>
              <a:t> </a:t>
            </a:r>
            <a:r>
              <a:rPr lang="ru-RU" sz="8000" dirty="0" err="1"/>
              <a:t>опціони</a:t>
            </a:r>
            <a:r>
              <a:rPr lang="ru-RU" sz="8000" dirty="0"/>
              <a:t>, а </a:t>
            </a:r>
            <a:r>
              <a:rPr lang="ru-RU" sz="8000" dirty="0" err="1"/>
              <a:t>також</a:t>
            </a:r>
            <a:r>
              <a:rPr lang="ru-RU" sz="8000" dirty="0"/>
              <a:t> </a:t>
            </a:r>
            <a:r>
              <a:rPr lang="ru-RU" sz="8000" dirty="0" err="1"/>
              <a:t>різні</a:t>
            </a:r>
            <a:r>
              <a:rPr lang="ru-RU" sz="8000" dirty="0"/>
              <a:t> </a:t>
            </a:r>
            <a:r>
              <a:rPr lang="ru-RU" sz="8000" dirty="0" err="1"/>
              <a:t>види</a:t>
            </a:r>
            <a:r>
              <a:rPr lang="ru-RU" sz="8000" dirty="0"/>
              <a:t> </a:t>
            </a:r>
            <a:r>
              <a:rPr lang="ru-RU" sz="8000" dirty="0" err="1"/>
              <a:t>страхування</a:t>
            </a:r>
            <a:r>
              <a:rPr lang="ru-RU" sz="8000" dirty="0"/>
              <a:t> </a:t>
            </a:r>
            <a:r>
              <a:rPr lang="ru-RU" sz="8000" dirty="0" err="1"/>
              <a:t>контрактів</a:t>
            </a:r>
            <a:r>
              <a:rPr lang="ru-RU" sz="8000" dirty="0"/>
              <a:t>) і </a:t>
            </a:r>
            <a:r>
              <a:rPr lang="ru-RU" sz="8000" b="1" i="1" dirty="0" err="1"/>
              <a:t>безумовні</a:t>
            </a:r>
            <a:r>
              <a:rPr lang="ru-RU" sz="8000" dirty="0"/>
              <a:t> (</a:t>
            </a:r>
            <a:r>
              <a:rPr lang="ru-RU" sz="8000" dirty="0" err="1"/>
              <a:t>ф’ючерси</a:t>
            </a:r>
            <a:r>
              <a:rPr lang="ru-RU" sz="8000" dirty="0"/>
              <a:t>, </a:t>
            </a:r>
            <a:r>
              <a:rPr lang="ru-RU" sz="8000" dirty="0" err="1"/>
              <a:t>форварди</a:t>
            </a:r>
            <a:r>
              <a:rPr lang="ru-RU" sz="8000" dirty="0"/>
              <a:t> та </a:t>
            </a:r>
            <a:r>
              <a:rPr lang="ru-RU" sz="8000" dirty="0" err="1"/>
              <a:t>свопи</a:t>
            </a:r>
            <a:r>
              <a:rPr lang="ru-RU" sz="8000" dirty="0" smtClean="0"/>
              <a:t>).</a:t>
            </a:r>
          </a:p>
          <a:p>
            <a:pPr marL="114300" indent="0" algn="just">
              <a:buNone/>
            </a:pPr>
            <a:r>
              <a:rPr lang="ru-RU" sz="8000" dirty="0"/>
              <a:t> </a:t>
            </a:r>
            <a:r>
              <a:rPr lang="ru-RU" sz="8000" dirty="0" smtClean="0"/>
              <a:t>   </a:t>
            </a:r>
            <a:r>
              <a:rPr lang="ru-RU" sz="8000" dirty="0" err="1" smtClean="0"/>
              <a:t>Ф’ючерсні</a:t>
            </a:r>
            <a:r>
              <a:rPr lang="ru-RU" sz="8000" dirty="0"/>
              <a:t>, </a:t>
            </a:r>
            <a:r>
              <a:rPr lang="ru-RU" sz="8000" dirty="0" err="1"/>
              <a:t>форвардні</a:t>
            </a:r>
            <a:r>
              <a:rPr lang="ru-RU" sz="8000" dirty="0"/>
              <a:t> та </a:t>
            </a:r>
            <a:r>
              <a:rPr lang="ru-RU" sz="8000" dirty="0" err="1"/>
              <a:t>опціонні</a:t>
            </a:r>
            <a:r>
              <a:rPr lang="ru-RU" sz="8000" dirty="0"/>
              <a:t> угоди </a:t>
            </a:r>
            <a:r>
              <a:rPr lang="ru-RU" sz="8000" dirty="0" err="1"/>
              <a:t>пов’язані</a:t>
            </a:r>
            <a:r>
              <a:rPr lang="ru-RU" sz="8000" dirty="0"/>
              <a:t> з </a:t>
            </a:r>
            <a:r>
              <a:rPr lang="ru-RU" sz="8000" dirty="0" err="1"/>
              <a:t>купівлею</a:t>
            </a:r>
            <a:r>
              <a:rPr lang="ru-RU" sz="8000" dirty="0"/>
              <a:t>–</a:t>
            </a:r>
            <a:r>
              <a:rPr lang="ru-RU" sz="8000" dirty="0" err="1"/>
              <a:t>продажем</a:t>
            </a:r>
            <a:r>
              <a:rPr lang="ru-RU" sz="8000" dirty="0"/>
              <a:t> </a:t>
            </a:r>
            <a:r>
              <a:rPr lang="ru-RU" sz="8000" dirty="0" err="1"/>
              <a:t>певного</a:t>
            </a:r>
            <a:r>
              <a:rPr lang="ru-RU" sz="8000" dirty="0"/>
              <a:t> активу у </a:t>
            </a:r>
            <a:r>
              <a:rPr lang="ru-RU" sz="8000" dirty="0" err="1"/>
              <a:t>визначений</a:t>
            </a:r>
            <a:r>
              <a:rPr lang="ru-RU" sz="8000" dirty="0"/>
              <a:t> момент у </a:t>
            </a:r>
            <a:r>
              <a:rPr lang="ru-RU" sz="8000" dirty="0" err="1"/>
              <a:t>майбутньому</a:t>
            </a:r>
            <a:r>
              <a:rPr lang="ru-RU" sz="8000" dirty="0"/>
              <a:t> за наперед </a:t>
            </a:r>
            <a:r>
              <a:rPr lang="ru-RU" sz="8000" dirty="0" err="1"/>
              <a:t>обумовленою</a:t>
            </a:r>
            <a:r>
              <a:rPr lang="ru-RU" sz="8000" dirty="0"/>
              <a:t> </a:t>
            </a:r>
            <a:r>
              <a:rPr lang="ru-RU" sz="8000" dirty="0" err="1"/>
              <a:t>ціною</a:t>
            </a:r>
            <a:r>
              <a:rPr lang="ru-RU" sz="8000" dirty="0"/>
              <a:t>. </a:t>
            </a:r>
            <a:r>
              <a:rPr lang="ru-RU" sz="8000" dirty="0" err="1"/>
              <a:t>Ця</a:t>
            </a:r>
            <a:r>
              <a:rPr lang="ru-RU" sz="8000" dirty="0"/>
              <a:t> </a:t>
            </a:r>
            <a:r>
              <a:rPr lang="ru-RU" sz="8000" dirty="0" err="1"/>
              <a:t>ціна</a:t>
            </a:r>
            <a:r>
              <a:rPr lang="ru-RU" sz="8000" dirty="0"/>
              <a:t> </a:t>
            </a:r>
            <a:r>
              <a:rPr lang="ru-RU" sz="8000" dirty="0" err="1"/>
              <a:t>має</a:t>
            </a:r>
            <a:r>
              <a:rPr lang="ru-RU" sz="8000" dirty="0"/>
              <a:t> </a:t>
            </a:r>
            <a:r>
              <a:rPr lang="ru-RU" sz="8000" dirty="0" err="1"/>
              <a:t>назву</a:t>
            </a:r>
            <a:r>
              <a:rPr lang="ru-RU" sz="8000" dirty="0"/>
              <a:t> </a:t>
            </a:r>
            <a:r>
              <a:rPr lang="ru-RU" sz="8000" dirty="0" err="1"/>
              <a:t>форвардної</a:t>
            </a:r>
            <a:r>
              <a:rPr lang="ru-RU" sz="8000" dirty="0"/>
              <a:t> </a:t>
            </a:r>
            <a:r>
              <a:rPr lang="ru-RU" sz="8000" dirty="0" err="1"/>
              <a:t>ціни</a:t>
            </a:r>
            <a:r>
              <a:rPr lang="ru-RU" sz="8000" dirty="0"/>
              <a:t> на </a:t>
            </a:r>
            <a:r>
              <a:rPr lang="ru-RU" sz="8000" dirty="0" err="1"/>
              <a:t>відміну</a:t>
            </a:r>
            <a:r>
              <a:rPr lang="ru-RU" sz="8000" dirty="0"/>
              <a:t> </a:t>
            </a:r>
            <a:r>
              <a:rPr lang="ru-RU" sz="8000" dirty="0" err="1"/>
              <a:t>від</a:t>
            </a:r>
            <a:r>
              <a:rPr lang="ru-RU" sz="8000" dirty="0"/>
              <a:t> </a:t>
            </a:r>
            <a:r>
              <a:rPr lang="ru-RU" sz="8000" dirty="0" err="1"/>
              <a:t>ціни</a:t>
            </a:r>
            <a:r>
              <a:rPr lang="ru-RU" sz="8000" dirty="0"/>
              <a:t> продажу активу на реальному ринку в </a:t>
            </a:r>
            <a:r>
              <a:rPr lang="ru-RU" sz="8000" dirty="0" err="1"/>
              <a:t>даний</a:t>
            </a:r>
            <a:r>
              <a:rPr lang="ru-RU" sz="8000" dirty="0"/>
              <a:t> момент часу, яку </a:t>
            </a:r>
            <a:r>
              <a:rPr lang="ru-RU" sz="8000" dirty="0" err="1"/>
              <a:t>називають</a:t>
            </a:r>
            <a:r>
              <a:rPr lang="ru-RU" sz="8000" dirty="0"/>
              <a:t> поточною </a:t>
            </a:r>
            <a:r>
              <a:rPr lang="ru-RU" sz="8000" dirty="0" err="1"/>
              <a:t>ринковою</a:t>
            </a:r>
            <a:r>
              <a:rPr lang="ru-RU" sz="8000" dirty="0"/>
              <a:t> </a:t>
            </a:r>
            <a:r>
              <a:rPr lang="ru-RU" sz="8000" dirty="0" err="1"/>
              <a:t>ціною</a:t>
            </a:r>
            <a:r>
              <a:rPr lang="ru-RU" sz="8000" dirty="0"/>
              <a:t>, </a:t>
            </a:r>
            <a:r>
              <a:rPr lang="ru-RU" sz="8000" dirty="0" err="1"/>
              <a:t>ціною</a:t>
            </a:r>
            <a:r>
              <a:rPr lang="ru-RU" sz="8000" dirty="0"/>
              <a:t> грошового ринку </a:t>
            </a:r>
            <a:r>
              <a:rPr lang="ru-RU" sz="8000" dirty="0" err="1"/>
              <a:t>або</a:t>
            </a:r>
            <a:r>
              <a:rPr lang="ru-RU" sz="8000" dirty="0"/>
              <a:t> </a:t>
            </a:r>
            <a:r>
              <a:rPr lang="ru-RU" sz="8000" dirty="0" err="1"/>
              <a:t>ціною</a:t>
            </a:r>
            <a:r>
              <a:rPr lang="ru-RU" sz="8000" dirty="0"/>
              <a:t> спот. </a:t>
            </a:r>
            <a:endParaRPr lang="ru-RU" sz="8000" dirty="0" smtClean="0"/>
          </a:p>
          <a:p>
            <a:pPr marL="114300" indent="0" algn="just">
              <a:buNone/>
            </a:pPr>
            <a:endParaRPr lang="ru-RU" sz="8000" b="1" i="1" dirty="0" smtClean="0"/>
          </a:p>
          <a:p>
            <a:pPr marL="114300" indent="0" algn="just">
              <a:buNone/>
            </a:pPr>
            <a:r>
              <a:rPr lang="ru-RU" sz="8000" b="1" i="1" dirty="0" smtClean="0"/>
              <a:t>Спот </a:t>
            </a:r>
            <a:r>
              <a:rPr lang="ru-RU" sz="8000" b="1" i="1" dirty="0" err="1"/>
              <a:t>ринок</a:t>
            </a:r>
            <a:r>
              <a:rPr lang="ru-RU" sz="8000" b="1" i="1" dirty="0"/>
              <a:t> </a:t>
            </a:r>
            <a:r>
              <a:rPr lang="ru-RU" sz="8000" dirty="0"/>
              <a:t>– </a:t>
            </a:r>
            <a:r>
              <a:rPr lang="ru-RU" sz="8000" dirty="0" err="1"/>
              <a:t>ринок</a:t>
            </a:r>
            <a:r>
              <a:rPr lang="ru-RU" sz="8000" dirty="0"/>
              <a:t>, на </a:t>
            </a:r>
            <a:r>
              <a:rPr lang="ru-RU" sz="8000" dirty="0" err="1"/>
              <a:t>якому</a:t>
            </a:r>
            <a:r>
              <a:rPr lang="ru-RU" sz="8000" dirty="0"/>
              <a:t> </a:t>
            </a:r>
            <a:r>
              <a:rPr lang="ru-RU" sz="8000" dirty="0" err="1"/>
              <a:t>обмін</a:t>
            </a:r>
            <a:r>
              <a:rPr lang="ru-RU" sz="8000" dirty="0"/>
              <a:t> </a:t>
            </a:r>
            <a:r>
              <a:rPr lang="ru-RU" sz="8000" dirty="0" err="1"/>
              <a:t>активів</a:t>
            </a:r>
            <a:r>
              <a:rPr lang="ru-RU" sz="8000" dirty="0"/>
              <a:t> на </a:t>
            </a:r>
            <a:r>
              <a:rPr lang="ru-RU" sz="8000" dirty="0" err="1"/>
              <a:t>гроші</a:t>
            </a:r>
            <a:r>
              <a:rPr lang="ru-RU" sz="8000" dirty="0"/>
              <a:t> </a:t>
            </a:r>
            <a:r>
              <a:rPr lang="ru-RU" sz="8000" dirty="0" err="1"/>
              <a:t>відбувається</a:t>
            </a:r>
            <a:r>
              <a:rPr lang="ru-RU" sz="8000" dirty="0"/>
              <a:t> </a:t>
            </a:r>
            <a:r>
              <a:rPr lang="ru-RU" sz="8000" dirty="0" err="1"/>
              <a:t>безпосередньо</a:t>
            </a:r>
            <a:r>
              <a:rPr lang="ru-RU" sz="8000" dirty="0"/>
              <a:t> </a:t>
            </a:r>
            <a:r>
              <a:rPr lang="ru-RU" sz="8000" dirty="0" err="1"/>
              <a:t>під</a:t>
            </a:r>
            <a:r>
              <a:rPr lang="ru-RU" sz="8000" dirty="0"/>
              <a:t> час угоди (</a:t>
            </a:r>
            <a:r>
              <a:rPr lang="ru-RU" sz="8000" dirty="0" err="1"/>
              <a:t>протягом</a:t>
            </a:r>
            <a:r>
              <a:rPr lang="ru-RU" sz="8000" dirty="0"/>
              <a:t> </a:t>
            </a:r>
            <a:r>
              <a:rPr lang="ru-RU" sz="8000" dirty="0" err="1"/>
              <a:t>трьох</a:t>
            </a:r>
            <a:r>
              <a:rPr lang="ru-RU" sz="8000" dirty="0"/>
              <a:t> </a:t>
            </a:r>
            <a:r>
              <a:rPr lang="ru-RU" sz="8000" dirty="0" err="1"/>
              <a:t>робочих</a:t>
            </a:r>
            <a:r>
              <a:rPr lang="ru-RU" sz="8000" dirty="0"/>
              <a:t> </a:t>
            </a:r>
            <a:r>
              <a:rPr lang="ru-RU" sz="8000" dirty="0" err="1"/>
              <a:t>днів</a:t>
            </a:r>
            <a:r>
              <a:rPr lang="ru-RU" sz="8000" dirty="0"/>
              <a:t>). </a:t>
            </a:r>
            <a:endParaRPr lang="ru-RU" sz="8000" b="1" i="1" dirty="0" smtClean="0"/>
          </a:p>
          <a:p>
            <a:pPr marL="114300" indent="0" algn="just">
              <a:buNone/>
            </a:pPr>
            <a:r>
              <a:rPr lang="ru-RU" sz="8000" b="1" i="1" dirty="0" err="1" smtClean="0"/>
              <a:t>Строкові</a:t>
            </a:r>
            <a:r>
              <a:rPr lang="ru-RU" sz="8000" b="1" i="1" dirty="0" smtClean="0"/>
              <a:t> </a:t>
            </a:r>
            <a:r>
              <a:rPr lang="ru-RU" sz="8000" b="1" i="1" dirty="0" err="1"/>
              <a:t>операції</a:t>
            </a:r>
            <a:r>
              <a:rPr lang="ru-RU" sz="8000" b="1" i="1" dirty="0"/>
              <a:t> </a:t>
            </a:r>
            <a:r>
              <a:rPr lang="ru-RU" sz="8000" dirty="0"/>
              <a:t>– </a:t>
            </a:r>
            <a:r>
              <a:rPr lang="ru-RU" sz="8000" dirty="0" err="1"/>
              <a:t>операції</a:t>
            </a:r>
            <a:r>
              <a:rPr lang="ru-RU" sz="8000" dirty="0"/>
              <a:t>, </a:t>
            </a:r>
            <a:r>
              <a:rPr lang="ru-RU" sz="8000" dirty="0" err="1"/>
              <a:t>пов’язані</a:t>
            </a:r>
            <a:r>
              <a:rPr lang="ru-RU" sz="8000" dirty="0"/>
              <a:t> з </a:t>
            </a:r>
            <a:r>
              <a:rPr lang="ru-RU" sz="8000" dirty="0" err="1"/>
              <a:t>поставкою</a:t>
            </a:r>
            <a:r>
              <a:rPr lang="ru-RU" sz="8000" dirty="0"/>
              <a:t> </a:t>
            </a:r>
            <a:r>
              <a:rPr lang="ru-RU" sz="8000" dirty="0" err="1"/>
              <a:t>цінних</a:t>
            </a:r>
            <a:r>
              <a:rPr lang="ru-RU" sz="8000" dirty="0"/>
              <a:t> </a:t>
            </a:r>
            <a:r>
              <a:rPr lang="ru-RU" sz="8000" dirty="0" err="1"/>
              <a:t>паперів</a:t>
            </a:r>
            <a:r>
              <a:rPr lang="ru-RU" sz="8000" dirty="0"/>
              <a:t> на строк </a:t>
            </a:r>
            <a:r>
              <a:rPr lang="ru-RU" sz="8000" dirty="0" err="1"/>
              <a:t>понад</a:t>
            </a:r>
            <a:r>
              <a:rPr lang="ru-RU" sz="8000" dirty="0"/>
              <a:t> три </a:t>
            </a:r>
            <a:r>
              <a:rPr lang="ru-RU" sz="8000" dirty="0" err="1"/>
              <a:t>робочі</a:t>
            </a:r>
            <a:r>
              <a:rPr lang="ru-RU" sz="8000" dirty="0"/>
              <a:t> </a:t>
            </a:r>
            <a:r>
              <a:rPr lang="ru-RU" sz="8000" dirty="0" err="1"/>
              <a:t>дні</a:t>
            </a:r>
            <a:r>
              <a:rPr lang="ru-RU" sz="8000" dirty="0"/>
              <a:t> з дня </a:t>
            </a:r>
            <a:r>
              <a:rPr lang="ru-RU" sz="8000" dirty="0" err="1"/>
              <a:t>їх</a:t>
            </a:r>
            <a:r>
              <a:rPr lang="ru-RU" sz="8000" dirty="0"/>
              <a:t> </a:t>
            </a:r>
            <a:r>
              <a:rPr lang="ru-RU" sz="8000" dirty="0" err="1"/>
              <a:t>укладення</a:t>
            </a:r>
            <a:r>
              <a:rPr lang="ru-RU" sz="8000" dirty="0"/>
              <a:t>. </a:t>
            </a:r>
            <a:r>
              <a:rPr lang="ru-RU" sz="8000" dirty="0" err="1"/>
              <a:t>Стандартні</a:t>
            </a:r>
            <a:r>
              <a:rPr lang="ru-RU" sz="8000" dirty="0"/>
              <a:t> </a:t>
            </a:r>
            <a:r>
              <a:rPr lang="ru-RU" sz="8000" dirty="0" err="1"/>
              <a:t>терміни</a:t>
            </a:r>
            <a:r>
              <a:rPr lang="ru-RU" sz="8000" dirty="0"/>
              <a:t> </a:t>
            </a:r>
            <a:r>
              <a:rPr lang="ru-RU" sz="8000" dirty="0" err="1"/>
              <a:t>виконання</a:t>
            </a:r>
            <a:r>
              <a:rPr lang="ru-RU" sz="8000" dirty="0"/>
              <a:t> </a:t>
            </a:r>
            <a:r>
              <a:rPr lang="ru-RU" sz="8000" dirty="0" err="1"/>
              <a:t>строкових</a:t>
            </a:r>
            <a:r>
              <a:rPr lang="ru-RU" sz="8000" dirty="0"/>
              <a:t> </a:t>
            </a:r>
            <a:r>
              <a:rPr lang="ru-RU" sz="8000" dirty="0" err="1"/>
              <a:t>контрактів</a:t>
            </a:r>
            <a:r>
              <a:rPr lang="ru-RU" sz="8000" dirty="0"/>
              <a:t> – 1, 3, 6, 9, 12 </a:t>
            </a:r>
            <a:r>
              <a:rPr lang="ru-RU" sz="8000" dirty="0" err="1"/>
              <a:t>місяців</a:t>
            </a:r>
            <a:r>
              <a:rPr lang="ru-RU" sz="8000" dirty="0"/>
              <a:t>. </a:t>
            </a:r>
          </a:p>
          <a:p>
            <a:pPr marL="114300" indent="0" algn="just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25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260648"/>
            <a:ext cx="8712968" cy="2952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8426" y="260648"/>
            <a:ext cx="8568952" cy="3168352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строкових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є </a:t>
            </a:r>
            <a:r>
              <a:rPr lang="ru-RU" dirty="0" err="1"/>
              <a:t>обов’язковими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право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виконати</a:t>
            </a:r>
            <a:r>
              <a:rPr lang="ru-RU" dirty="0"/>
              <a:t> угоду.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орієнтовані</a:t>
            </a:r>
            <a:r>
              <a:rPr lang="ru-RU" dirty="0"/>
              <a:t> на поставку активу, </a:t>
            </a:r>
            <a:r>
              <a:rPr lang="ru-RU" dirty="0" err="1"/>
              <a:t>покладеного</a:t>
            </a:r>
            <a:r>
              <a:rPr lang="ru-RU" dirty="0"/>
              <a:t> в основу угоди, </a:t>
            </a:r>
            <a:r>
              <a:rPr lang="ru-RU" dirty="0" err="1"/>
              <a:t>інші</a:t>
            </a:r>
            <a:r>
              <a:rPr lang="ru-RU" dirty="0"/>
              <a:t> практично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закінчуються</a:t>
            </a:r>
            <a:r>
              <a:rPr lang="ru-RU" dirty="0"/>
              <a:t> реальною </a:t>
            </a:r>
            <a:r>
              <a:rPr lang="ru-RU" dirty="0" err="1"/>
              <a:t>поставкою</a:t>
            </a:r>
            <a:r>
              <a:rPr lang="ru-RU" dirty="0"/>
              <a:t> активу.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укладаються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на </a:t>
            </a:r>
            <a:r>
              <a:rPr lang="ru-RU" dirty="0" err="1"/>
              <a:t>біржі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як </a:t>
            </a:r>
            <a:r>
              <a:rPr lang="ru-RU" dirty="0" err="1"/>
              <a:t>біржовими</a:t>
            </a:r>
            <a:r>
              <a:rPr lang="ru-RU" dirty="0"/>
              <a:t> так і </a:t>
            </a:r>
            <a:r>
              <a:rPr lang="ru-RU" dirty="0" err="1"/>
              <a:t>позабіржовими</a:t>
            </a:r>
            <a:r>
              <a:rPr lang="ru-RU" dirty="0"/>
              <a:t>.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біржові</a:t>
            </a:r>
            <a:r>
              <a:rPr lang="ru-RU" dirty="0"/>
              <a:t> </a:t>
            </a:r>
            <a:r>
              <a:rPr lang="ru-RU" dirty="0" err="1"/>
              <a:t>строкові</a:t>
            </a:r>
            <a:r>
              <a:rPr lang="ru-RU" dirty="0"/>
              <a:t> </a:t>
            </a:r>
            <a:r>
              <a:rPr lang="ru-RU" dirty="0" err="1"/>
              <a:t>контракти</a:t>
            </a:r>
            <a:r>
              <a:rPr lang="ru-RU" dirty="0"/>
              <a:t> </a:t>
            </a:r>
            <a:r>
              <a:rPr lang="ru-RU" dirty="0" err="1"/>
              <a:t>передбачають</a:t>
            </a:r>
            <a:r>
              <a:rPr lang="ru-RU" dirty="0"/>
              <a:t> </a:t>
            </a:r>
            <a:r>
              <a:rPr lang="ru-RU" dirty="0" err="1"/>
              <a:t>дострокове</a:t>
            </a:r>
            <a:r>
              <a:rPr lang="ru-RU" dirty="0"/>
              <a:t> й </a:t>
            </a:r>
            <a:r>
              <a:rPr lang="ru-RU" dirty="0" err="1"/>
              <a:t>одностороннє</a:t>
            </a:r>
            <a:r>
              <a:rPr lang="ru-RU" dirty="0"/>
              <a:t>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 через </a:t>
            </a:r>
            <a:r>
              <a:rPr lang="ru-RU" dirty="0" err="1"/>
              <a:t>укладання</a:t>
            </a:r>
            <a:r>
              <a:rPr lang="ru-RU" dirty="0"/>
              <a:t> угоди, </a:t>
            </a:r>
            <a:r>
              <a:rPr lang="ru-RU" dirty="0" err="1"/>
              <a:t>протилежної</a:t>
            </a:r>
            <a:r>
              <a:rPr lang="ru-RU" dirty="0"/>
              <a:t> за </a:t>
            </a:r>
            <a:r>
              <a:rPr lang="ru-RU" dirty="0" err="1"/>
              <a:t>напрямом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відповідному</a:t>
            </a:r>
            <a:r>
              <a:rPr lang="ru-RU" dirty="0"/>
              <a:t> строковому контракту. </a:t>
            </a:r>
            <a:r>
              <a:rPr lang="ru-RU" dirty="0" smtClean="0"/>
              <a:t> </a:t>
            </a:r>
          </a:p>
          <a:p>
            <a:pPr marL="114300" indent="0" algn="just">
              <a:buNone/>
            </a:pPr>
            <a:endParaRPr lang="ru-RU" dirty="0"/>
          </a:p>
          <a:p>
            <a:pPr marL="114300" indent="0" algn="just">
              <a:buNone/>
            </a:pP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похідного</a:t>
            </a:r>
            <a:r>
              <a:rPr lang="ru-RU" dirty="0"/>
              <a:t> </a:t>
            </a:r>
            <a:r>
              <a:rPr lang="ru-RU" dirty="0" err="1"/>
              <a:t>цінного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випускається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емітованих</a:t>
            </a:r>
            <a:r>
              <a:rPr lang="ru-RU" dirty="0"/>
              <a:t> </a:t>
            </a:r>
            <a:r>
              <a:rPr lang="ru-RU" dirty="0" err="1"/>
              <a:t>класичних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– </a:t>
            </a:r>
            <a:r>
              <a:rPr lang="ru-RU" dirty="0" err="1"/>
              <a:t>акцій</a:t>
            </a:r>
            <a:r>
              <a:rPr lang="ru-RU" dirty="0"/>
              <a:t> та </a:t>
            </a:r>
            <a:r>
              <a:rPr lang="ru-RU" dirty="0" err="1"/>
              <a:t>облігацій</a:t>
            </a:r>
            <a:r>
              <a:rPr lang="ru-RU" dirty="0"/>
              <a:t>.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17951298"/>
              </p:ext>
            </p:extLst>
          </p:nvPr>
        </p:nvGraphicFramePr>
        <p:xfrm>
          <a:off x="359532" y="3873624"/>
          <a:ext cx="8424935" cy="266252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84811"/>
                <a:gridCol w="1684811"/>
                <a:gridCol w="1684811"/>
                <a:gridCol w="1684811"/>
                <a:gridCol w="1685691"/>
              </a:tblGrid>
              <a:tr h="1183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Назва контракту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Біржовий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Позабіржовий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Обов’язковий до виконання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Орієнтований на поставку активу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</a:tr>
              <a:tr h="295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Ф’ючерс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</a:tr>
              <a:tr h="295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Форвард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+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</a:tr>
              <a:tr h="88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Опціон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+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+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+,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якщо опціон позабіржовий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572" marR="45572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565848"/>
            <a:ext cx="444410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Таблиця1. Ознаки строкових контрактів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648072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/>
              <a:t>Поява</a:t>
            </a:r>
            <a:r>
              <a:rPr lang="ru-RU" sz="2400" dirty="0"/>
              <a:t> та </a:t>
            </a:r>
            <a:r>
              <a:rPr lang="ru-RU" sz="2400" dirty="0" err="1"/>
              <a:t>бурхливий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похідних</a:t>
            </a:r>
            <a:r>
              <a:rPr lang="ru-RU" sz="2400" dirty="0"/>
              <a:t> </a:t>
            </a:r>
            <a:r>
              <a:rPr lang="ru-RU" sz="2400" dirty="0" err="1"/>
              <a:t>цінних</a:t>
            </a:r>
            <a:r>
              <a:rPr lang="ru-RU" sz="2400" dirty="0"/>
              <a:t> </a:t>
            </a:r>
            <a:r>
              <a:rPr lang="ru-RU" sz="2400" dirty="0" err="1"/>
              <a:t>паперів</a:t>
            </a:r>
            <a:r>
              <a:rPr lang="ru-RU" sz="2400" dirty="0"/>
              <a:t> </a:t>
            </a:r>
            <a:r>
              <a:rPr lang="ru-RU" sz="2400" dirty="0" err="1"/>
              <a:t>пояснюється</a:t>
            </a:r>
            <a:r>
              <a:rPr lang="ru-RU" sz="2400" dirty="0"/>
              <a:t> такими причинами: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9144000" cy="374441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2000" dirty="0" smtClean="0"/>
              <a:t>1)</a:t>
            </a:r>
            <a:r>
              <a:rPr lang="ru-RU" sz="2000" dirty="0" err="1" smtClean="0"/>
              <a:t>можливістю</a:t>
            </a:r>
            <a:r>
              <a:rPr lang="ru-RU" sz="2000" dirty="0" smtClean="0"/>
              <a:t> </a:t>
            </a:r>
            <a:r>
              <a:rPr lang="ru-RU" sz="2000" dirty="0" err="1"/>
              <a:t>страхування</a:t>
            </a:r>
            <a:r>
              <a:rPr lang="ru-RU" sz="2000" dirty="0"/>
              <a:t> (</a:t>
            </a:r>
            <a:r>
              <a:rPr lang="ru-RU" sz="2000" dirty="0" err="1"/>
              <a:t>хеджування</a:t>
            </a:r>
            <a:r>
              <a:rPr lang="ru-RU" sz="2000" dirty="0"/>
              <a:t>) спот-</a:t>
            </a:r>
            <a:r>
              <a:rPr lang="ru-RU" sz="2000" dirty="0" err="1"/>
              <a:t>угод</a:t>
            </a:r>
            <a:r>
              <a:rPr lang="ru-RU" sz="2000" dirty="0"/>
              <a:t> шляхом </a:t>
            </a:r>
            <a:r>
              <a:rPr lang="ru-RU" sz="2000" dirty="0" err="1"/>
              <a:t>укладення</a:t>
            </a:r>
            <a:r>
              <a:rPr lang="ru-RU" sz="2000" dirty="0"/>
              <a:t> </a:t>
            </a:r>
            <a:r>
              <a:rPr lang="ru-RU" sz="2000" dirty="0" err="1"/>
              <a:t>строкових</a:t>
            </a:r>
            <a:r>
              <a:rPr lang="ru-RU" sz="2000" dirty="0"/>
              <a:t> </a:t>
            </a:r>
            <a:r>
              <a:rPr lang="ru-RU" sz="2000" dirty="0" err="1"/>
              <a:t>угод</a:t>
            </a:r>
            <a:r>
              <a:rPr lang="ru-RU" sz="2000" dirty="0"/>
              <a:t> на </a:t>
            </a:r>
            <a:r>
              <a:rPr lang="ru-RU" sz="2000" dirty="0" err="1"/>
              <a:t>цінні</a:t>
            </a:r>
            <a:r>
              <a:rPr lang="ru-RU" sz="2000" dirty="0"/>
              <a:t> </a:t>
            </a:r>
            <a:r>
              <a:rPr lang="ru-RU" sz="2000" dirty="0" err="1"/>
              <a:t>папери</a:t>
            </a:r>
            <a:r>
              <a:rPr lang="ru-RU" sz="2000" dirty="0"/>
              <a:t>; </a:t>
            </a:r>
          </a:p>
          <a:p>
            <a:pPr marL="114300" indent="0">
              <a:buNone/>
            </a:pPr>
            <a:r>
              <a:rPr lang="ru-RU" sz="2000" dirty="0" smtClean="0"/>
              <a:t>2)потребою </a:t>
            </a:r>
            <a:r>
              <a:rPr lang="ru-RU" sz="2000" dirty="0" err="1"/>
              <a:t>фінансового</a:t>
            </a:r>
            <a:r>
              <a:rPr lang="ru-RU" sz="2000" dirty="0"/>
              <a:t> ринку в </a:t>
            </a:r>
            <a:r>
              <a:rPr lang="ru-RU" sz="2000" dirty="0" err="1"/>
              <a:t>створенні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фінансових</a:t>
            </a:r>
            <a:r>
              <a:rPr lang="ru-RU" sz="2000" dirty="0"/>
              <a:t> </a:t>
            </a:r>
            <a:r>
              <a:rPr lang="ru-RU" sz="2000" dirty="0" err="1"/>
              <a:t>інструментів</a:t>
            </a:r>
            <a:r>
              <a:rPr lang="ru-RU" sz="2000" dirty="0"/>
              <a:t>; </a:t>
            </a:r>
          </a:p>
          <a:p>
            <a:pPr marL="114300" indent="0">
              <a:buNone/>
            </a:pPr>
            <a:r>
              <a:rPr lang="ru-RU" sz="2000" dirty="0" smtClean="0"/>
              <a:t>3)потребами </a:t>
            </a:r>
            <a:r>
              <a:rPr lang="ru-RU" sz="2000" dirty="0" err="1"/>
              <a:t>спекулянтів</a:t>
            </a:r>
            <a:r>
              <a:rPr lang="ru-RU" sz="2000" dirty="0"/>
              <a:t> </a:t>
            </a:r>
            <a:r>
              <a:rPr lang="ru-RU" sz="2000" dirty="0" err="1"/>
              <a:t>цінними</a:t>
            </a:r>
            <a:r>
              <a:rPr lang="ru-RU" sz="2000" dirty="0"/>
              <a:t> </a:t>
            </a:r>
            <a:r>
              <a:rPr lang="ru-RU" sz="2000" dirty="0" err="1"/>
              <a:t>паперами</a:t>
            </a:r>
            <a:r>
              <a:rPr lang="ru-RU" sz="2000" dirty="0"/>
              <a:t>. </a:t>
            </a:r>
          </a:p>
          <a:p>
            <a:pPr marL="114300" indent="0" algn="just">
              <a:buNone/>
            </a:pPr>
            <a:r>
              <a:rPr lang="ru-RU" sz="2000" dirty="0" err="1" smtClean="0"/>
              <a:t>Деривативи</a:t>
            </a:r>
            <a:r>
              <a:rPr lang="ru-RU" sz="2000" dirty="0" smtClean="0"/>
              <a:t> </a:t>
            </a:r>
            <a:r>
              <a:rPr lang="ru-RU" sz="2000" dirty="0" err="1"/>
              <a:t>використовуються</a:t>
            </a:r>
            <a:r>
              <a:rPr lang="ru-RU" sz="2000" dirty="0"/>
              <a:t> для </a:t>
            </a:r>
            <a:r>
              <a:rPr lang="ru-RU" sz="2000" dirty="0" err="1"/>
              <a:t>хеджування</a:t>
            </a:r>
            <a:r>
              <a:rPr lang="ru-RU" sz="2000" dirty="0"/>
              <a:t> і </a:t>
            </a:r>
            <a:r>
              <a:rPr lang="ru-RU" sz="2000" dirty="0" err="1"/>
              <a:t>спекуляцій</a:t>
            </a:r>
            <a:r>
              <a:rPr lang="ru-RU" sz="2000" dirty="0"/>
              <a:t>. </a:t>
            </a:r>
          </a:p>
          <a:p>
            <a:pPr marL="114300" indent="0" algn="just">
              <a:buNone/>
            </a:pPr>
            <a:r>
              <a:rPr lang="ru-RU" sz="2000" dirty="0" err="1"/>
              <a:t>Коротке</a:t>
            </a:r>
            <a:r>
              <a:rPr lang="ru-RU" sz="2000" dirty="0"/>
              <a:t> </a:t>
            </a:r>
            <a:r>
              <a:rPr lang="ru-RU" sz="2000" dirty="0" err="1"/>
              <a:t>хеджування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власники</a:t>
            </a:r>
            <a:r>
              <a:rPr lang="ru-RU" sz="2000" dirty="0"/>
              <a:t> активу (</a:t>
            </a:r>
            <a:r>
              <a:rPr lang="ru-RU" sz="2000" dirty="0" err="1"/>
              <a:t>продавці</a:t>
            </a:r>
            <a:r>
              <a:rPr lang="ru-RU" sz="2000" dirty="0"/>
              <a:t>) для </a:t>
            </a:r>
            <a:r>
              <a:rPr lang="ru-RU" sz="2000" dirty="0" err="1"/>
              <a:t>страхування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можливого</a:t>
            </a:r>
            <a:r>
              <a:rPr lang="ru-RU" sz="2000" dirty="0"/>
              <a:t> </a:t>
            </a:r>
            <a:r>
              <a:rPr lang="ru-RU" sz="2000" dirty="0" err="1"/>
              <a:t>падіння</a:t>
            </a:r>
            <a:r>
              <a:rPr lang="ru-RU" sz="2000" dirty="0"/>
              <a:t> </a:t>
            </a:r>
            <a:r>
              <a:rPr lang="ru-RU" sz="2000" dirty="0" err="1"/>
              <a:t>цін</a:t>
            </a:r>
            <a:r>
              <a:rPr lang="ru-RU" sz="2000" dirty="0"/>
              <a:t> на </a:t>
            </a:r>
            <a:r>
              <a:rPr lang="ru-RU" sz="2000" dirty="0" err="1"/>
              <a:t>цей</a:t>
            </a:r>
            <a:r>
              <a:rPr lang="ru-RU" sz="2000" dirty="0"/>
              <a:t> актив,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такий</a:t>
            </a:r>
            <a:r>
              <a:rPr lang="ru-RU" sz="2000" dirty="0"/>
              <a:t> актив </a:t>
            </a:r>
            <a:r>
              <a:rPr lang="ru-RU" sz="2000" dirty="0" err="1"/>
              <a:t>потрібно</a:t>
            </a:r>
            <a:r>
              <a:rPr lang="ru-RU" sz="2000" dirty="0"/>
              <a:t> через </a:t>
            </a:r>
            <a:r>
              <a:rPr lang="ru-RU" sz="2000" dirty="0" err="1"/>
              <a:t>деякий</a:t>
            </a:r>
            <a:r>
              <a:rPr lang="ru-RU" sz="2000" dirty="0"/>
              <a:t> час </a:t>
            </a:r>
            <a:r>
              <a:rPr lang="ru-RU" sz="2000" dirty="0" err="1"/>
              <a:t>продати</a:t>
            </a:r>
            <a:r>
              <a:rPr lang="ru-RU" sz="2000" dirty="0"/>
              <a:t> на ринку. </a:t>
            </a:r>
          </a:p>
          <a:p>
            <a:pPr marL="114300" indent="0" algn="just">
              <a:buNone/>
            </a:pPr>
            <a:r>
              <a:rPr lang="ru-RU" sz="2000" dirty="0" err="1"/>
              <a:t>Довге</a:t>
            </a:r>
            <a:r>
              <a:rPr lang="ru-RU" sz="2000" dirty="0"/>
              <a:t> </a:t>
            </a:r>
            <a:r>
              <a:rPr lang="ru-RU" sz="2000" dirty="0" err="1"/>
              <a:t>хеджування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майбутні</a:t>
            </a:r>
            <a:r>
              <a:rPr lang="ru-RU" sz="2000" dirty="0"/>
              <a:t> </a:t>
            </a:r>
            <a:r>
              <a:rPr lang="ru-RU" sz="2000" dirty="0" err="1"/>
              <a:t>покупці</a:t>
            </a:r>
            <a:r>
              <a:rPr lang="ru-RU" sz="2000" dirty="0"/>
              <a:t> для </a:t>
            </a:r>
            <a:r>
              <a:rPr lang="ru-RU" sz="2000" dirty="0" err="1"/>
              <a:t>страхування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небажаного</a:t>
            </a:r>
            <a:r>
              <a:rPr lang="ru-RU" sz="2000" dirty="0"/>
              <a:t> </a:t>
            </a:r>
            <a:r>
              <a:rPr lang="ru-RU" sz="2000" dirty="0" err="1"/>
              <a:t>зростання</a:t>
            </a:r>
            <a:r>
              <a:rPr lang="ru-RU" sz="2000" dirty="0"/>
              <a:t> </a:t>
            </a:r>
            <a:r>
              <a:rPr lang="ru-RU" sz="2000" dirty="0" err="1"/>
              <a:t>цін</a:t>
            </a:r>
            <a:r>
              <a:rPr lang="ru-RU" sz="2000" dirty="0"/>
              <a:t> на той актив, </a:t>
            </a:r>
            <a:r>
              <a:rPr lang="ru-RU" sz="2000" dirty="0" err="1"/>
              <a:t>який</a:t>
            </a:r>
            <a:r>
              <a:rPr lang="ru-RU" sz="2000" dirty="0"/>
              <a:t> буде </a:t>
            </a:r>
            <a:r>
              <a:rPr lang="ru-RU" sz="2000" dirty="0" err="1"/>
              <a:t>згодом</a:t>
            </a:r>
            <a:r>
              <a:rPr lang="ru-RU" sz="2000" dirty="0"/>
              <a:t> </a:t>
            </a:r>
            <a:r>
              <a:rPr lang="ru-RU" sz="2000" dirty="0" err="1"/>
              <a:t>придбаний</a:t>
            </a:r>
            <a:r>
              <a:rPr lang="ru-RU" sz="2000" dirty="0"/>
              <a:t> ними на ринку. </a:t>
            </a:r>
          </a:p>
          <a:p>
            <a:pPr marL="114300" indent="0" algn="just">
              <a:buNone/>
            </a:pP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483"/>
            <a:ext cx="4716016" cy="225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02014"/>
            <a:ext cx="4427984" cy="225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58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86411672"/>
              </p:ext>
            </p:extLst>
          </p:nvPr>
        </p:nvGraphicFramePr>
        <p:xfrm>
          <a:off x="179512" y="1988840"/>
          <a:ext cx="8784974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5558"/>
                <a:gridCol w="2196472"/>
                <a:gridCol w="2196472"/>
                <a:gridCol w="2196472"/>
              </a:tblGrid>
              <a:tr h="160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Вид хеджування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Мета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Суть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Хто використовує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938" marR="36938" marT="0" marB="0"/>
                </a:tc>
              </a:tr>
              <a:tr h="640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Довге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Страхування від зростання ціни на певний актив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Укладення строкового контракту на купівлю активу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Майбутній покупець активу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938" marR="36938" marT="0" marB="0"/>
                </a:tc>
              </a:tr>
              <a:tr h="640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Коротке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Страхування від падіння ціни на певний актив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Укладення строкового контракту на продаж активу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938" marR="36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Майбутній продавець активу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938" marR="36938" marT="0" marB="0"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0" y="3861048"/>
            <a:ext cx="9036496" cy="2996952"/>
          </a:xfrm>
        </p:spPr>
        <p:txBody>
          <a:bodyPr>
            <a:normAutofit fontScale="85000" lnSpcReduction="20000"/>
          </a:bodyPr>
          <a:lstStyle/>
          <a:p>
            <a:pPr marL="18288" indent="0" algn="just">
              <a:buNone/>
            </a:pP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строкових</a:t>
            </a:r>
            <a:r>
              <a:rPr lang="ru-RU" dirty="0"/>
              <a:t> </a:t>
            </a:r>
            <a:r>
              <a:rPr lang="ru-RU" dirty="0" err="1"/>
              <a:t>похідних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.</a:t>
            </a:r>
          </a:p>
          <a:p>
            <a:pPr marL="18288" indent="0" algn="just">
              <a:buNone/>
            </a:pP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похідного</a:t>
            </a:r>
            <a:r>
              <a:rPr lang="ru-RU" dirty="0"/>
              <a:t> </a:t>
            </a:r>
            <a:r>
              <a:rPr lang="ru-RU" dirty="0" err="1"/>
              <a:t>цінного</a:t>
            </a:r>
            <a:r>
              <a:rPr lang="ru-RU" dirty="0"/>
              <a:t> </a:t>
            </a:r>
            <a:r>
              <a:rPr lang="ru-RU" dirty="0" err="1"/>
              <a:t>папера</a:t>
            </a:r>
            <a:r>
              <a:rPr lang="ru-RU" dirty="0"/>
              <a:t> при </a:t>
            </a:r>
            <a:r>
              <a:rPr lang="ru-RU" dirty="0" err="1"/>
              <a:t>укладенні</a:t>
            </a:r>
            <a:r>
              <a:rPr lang="ru-RU" dirty="0"/>
              <a:t> угоди </a:t>
            </a:r>
            <a:r>
              <a:rPr lang="ru-RU" dirty="0" err="1"/>
              <a:t>відкриває</a:t>
            </a:r>
            <a:r>
              <a:rPr lang="ru-RU" dirty="0"/>
              <a:t> </a:t>
            </a:r>
            <a:r>
              <a:rPr lang="ru-RU" dirty="0" err="1"/>
              <a:t>коротку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продав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в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відкриває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довгу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купив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продав. </a:t>
            </a:r>
          </a:p>
          <a:p>
            <a:pPr marL="18288" indent="0" algn="just">
              <a:buNone/>
            </a:pPr>
            <a:r>
              <a:rPr lang="ru-RU" dirty="0"/>
              <a:t>У </a:t>
            </a:r>
            <a:r>
              <a:rPr lang="ru-RU" dirty="0" err="1"/>
              <a:t>короткій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торговець</a:t>
            </a:r>
            <a:r>
              <a:rPr lang="ru-RU" dirty="0"/>
              <a:t>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позичає</a:t>
            </a:r>
            <a:r>
              <a:rPr lang="ru-RU" dirty="0"/>
              <a:t>, </a:t>
            </a:r>
            <a:r>
              <a:rPr lang="ru-RU" dirty="0" err="1"/>
              <a:t>маючи</a:t>
            </a:r>
            <a:r>
              <a:rPr lang="ru-RU" dirty="0"/>
              <a:t> </a:t>
            </a:r>
            <a:r>
              <a:rPr lang="ru-RU" dirty="0" err="1"/>
              <a:t>надію</a:t>
            </a:r>
            <a:r>
              <a:rPr lang="ru-RU" dirty="0"/>
              <a:t> </a:t>
            </a:r>
            <a:r>
              <a:rPr lang="ru-RU" dirty="0" err="1"/>
              <a:t>виграти</a:t>
            </a:r>
            <a:r>
              <a:rPr lang="ru-RU" dirty="0"/>
              <a:t> на </a:t>
            </a:r>
            <a:r>
              <a:rPr lang="ru-RU" dirty="0" err="1"/>
              <a:t>зниженні</a:t>
            </a:r>
            <a:r>
              <a:rPr lang="ru-RU" dirty="0"/>
              <a:t> </a:t>
            </a:r>
            <a:r>
              <a:rPr lang="ru-RU" dirty="0" err="1"/>
              <a:t>поточної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у </a:t>
            </a:r>
            <a:r>
              <a:rPr lang="ru-RU" dirty="0" err="1"/>
              <a:t>майбутньому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на </a:t>
            </a:r>
            <a:r>
              <a:rPr lang="ru-RU" dirty="0" err="1"/>
              <a:t>поверненні</a:t>
            </a:r>
            <a:r>
              <a:rPr lang="ru-RU" dirty="0"/>
              <a:t> боргу за </a:t>
            </a:r>
            <a:r>
              <a:rPr lang="ru-RU" dirty="0" err="1"/>
              <a:t>нижчою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. У </a:t>
            </a:r>
            <a:r>
              <a:rPr lang="ru-RU" dirty="0" err="1"/>
              <a:t>довгій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учасник</a:t>
            </a:r>
            <a:r>
              <a:rPr lang="ru-RU" dirty="0"/>
              <a:t> угоди </a:t>
            </a:r>
            <a:r>
              <a:rPr lang="ru-RU" dirty="0" err="1"/>
              <a:t>сподівається</a:t>
            </a:r>
            <a:r>
              <a:rPr lang="ru-RU" dirty="0"/>
              <a:t> на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поточної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у </a:t>
            </a:r>
            <a:r>
              <a:rPr lang="ru-RU" dirty="0" err="1"/>
              <a:t>майбутньому</a:t>
            </a:r>
            <a:r>
              <a:rPr lang="ru-RU" dirty="0"/>
              <a:t> та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курсової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. </a:t>
            </a:r>
          </a:p>
          <a:p>
            <a:pPr marL="18288" indent="0" algn="just">
              <a:buNone/>
            </a:pP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строкових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є </a:t>
            </a:r>
            <a:r>
              <a:rPr lang="ru-RU" dirty="0" err="1"/>
              <a:t>ефективним</a:t>
            </a:r>
            <a:r>
              <a:rPr lang="ru-RU" dirty="0"/>
              <a:t> </a:t>
            </a:r>
            <a:r>
              <a:rPr lang="ru-RU" dirty="0" err="1"/>
              <a:t>механізмом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цінового</a:t>
            </a:r>
            <a:r>
              <a:rPr lang="ru-RU" dirty="0"/>
              <a:t>, </a:t>
            </a:r>
            <a:r>
              <a:rPr lang="ru-RU" dirty="0" err="1"/>
              <a:t>відсоткового</a:t>
            </a:r>
            <a:r>
              <a:rPr lang="ru-RU" dirty="0"/>
              <a:t>, валютного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високодохідним</a:t>
            </a:r>
            <a:r>
              <a:rPr lang="ru-RU" dirty="0"/>
              <a:t> </a:t>
            </a: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інвестування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</a:t>
            </a:r>
          </a:p>
          <a:p>
            <a:pPr marL="18288" indent="0" algn="just">
              <a:buNone/>
            </a:pP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0"/>
            <a:ext cx="8549328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Вважають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покупці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підвищувальні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тенденції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продавці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понижувальні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Тих,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хто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грає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підвищенні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цін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називають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биками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а тих,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хто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пониженні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– «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ведмедями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Таблиця 2. Порівняльна таблиця довгого та короткого хеджування</a:t>
            </a:r>
            <a:endParaRPr kumimoji="0" lang="uk-UA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3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43800" cy="914400"/>
          </a:xfrm>
        </p:spPr>
        <p:txBody>
          <a:bodyPr/>
          <a:lstStyle/>
          <a:p>
            <a:pPr algn="ctr"/>
            <a:r>
              <a:rPr lang="ru-RU" sz="3600" dirty="0"/>
              <a:t>2. </a:t>
            </a:r>
            <a:r>
              <a:rPr lang="ru-RU" sz="3600" dirty="0" err="1"/>
              <a:t>Форвардні</a:t>
            </a:r>
            <a:r>
              <a:rPr lang="ru-RU" sz="3600" dirty="0"/>
              <a:t> </a:t>
            </a:r>
            <a:r>
              <a:rPr lang="ru-RU" sz="3600" dirty="0" err="1"/>
              <a:t>контракти</a:t>
            </a:r>
            <a:r>
              <a:rPr lang="ru-RU" sz="3600" dirty="0"/>
              <a:t> та </a:t>
            </a:r>
            <a:r>
              <a:rPr lang="ru-RU" sz="3600" dirty="0" err="1"/>
              <a:t>їх</a:t>
            </a:r>
            <a:r>
              <a:rPr lang="ru-RU" sz="3600" dirty="0"/>
              <a:t> </a:t>
            </a:r>
            <a:r>
              <a:rPr lang="ru-RU" sz="3600" dirty="0" err="1"/>
              <a:t>особливості</a:t>
            </a:r>
            <a:r>
              <a:rPr lang="ru-RU" sz="36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5400600" cy="5256584"/>
          </a:xfrm>
        </p:spPr>
        <p:txBody>
          <a:bodyPr>
            <a:normAutofit fontScale="92500" lnSpcReduction="10000"/>
          </a:bodyPr>
          <a:lstStyle/>
          <a:p>
            <a:pPr marL="18288" indent="0" algn="just">
              <a:buNone/>
            </a:pPr>
            <a:r>
              <a:rPr lang="ru-RU" b="1" dirty="0" err="1"/>
              <a:t>Форвардний</a:t>
            </a:r>
            <a:r>
              <a:rPr lang="ru-RU" b="1" dirty="0"/>
              <a:t> контракт – </a:t>
            </a:r>
            <a:r>
              <a:rPr lang="ru-RU" dirty="0" err="1"/>
              <a:t>це</a:t>
            </a:r>
            <a:r>
              <a:rPr lang="ru-RU" dirty="0"/>
              <a:t> угода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сторонами про </a:t>
            </a:r>
            <a:r>
              <a:rPr lang="ru-RU" dirty="0" err="1"/>
              <a:t>майбутню</a:t>
            </a:r>
            <a:r>
              <a:rPr lang="ru-RU" dirty="0"/>
              <a:t> поставку </a:t>
            </a:r>
            <a:r>
              <a:rPr lang="ru-RU" dirty="0" err="1"/>
              <a:t>фінансового</a:t>
            </a:r>
            <a:r>
              <a:rPr lang="ru-RU" dirty="0"/>
              <a:t> активу (товару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) за наперед </a:t>
            </a:r>
            <a:r>
              <a:rPr lang="ru-RU" dirty="0" err="1"/>
              <a:t>обумовленою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, яка </a:t>
            </a:r>
            <a:r>
              <a:rPr lang="ru-RU" dirty="0" err="1"/>
              <a:t>укладається</a:t>
            </a:r>
            <a:r>
              <a:rPr lang="ru-RU" dirty="0"/>
              <a:t> поза </a:t>
            </a:r>
            <a:r>
              <a:rPr lang="ru-RU" dirty="0" err="1"/>
              <a:t>біржею</a:t>
            </a:r>
            <a:r>
              <a:rPr lang="ru-RU" dirty="0"/>
              <a:t> й </a:t>
            </a:r>
            <a:r>
              <a:rPr lang="ru-RU" dirty="0" err="1"/>
              <a:t>обов’язкова</a:t>
            </a:r>
            <a:r>
              <a:rPr lang="ru-RU" dirty="0"/>
              <a:t> до </a:t>
            </a:r>
            <a:r>
              <a:rPr lang="ru-RU" dirty="0" err="1"/>
              <a:t>виконання</a:t>
            </a:r>
            <a:r>
              <a:rPr lang="ru-RU" dirty="0"/>
              <a:t> для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угоди. </a:t>
            </a:r>
          </a:p>
          <a:p>
            <a:pPr marL="18288" indent="0" algn="just">
              <a:buNone/>
            </a:pPr>
            <a:r>
              <a:rPr lang="ru-RU" i="1" dirty="0" err="1"/>
              <a:t>Форвардний</a:t>
            </a:r>
            <a:r>
              <a:rPr lang="ru-RU" i="1" dirty="0"/>
              <a:t> контракт –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двостороння</a:t>
            </a:r>
            <a:r>
              <a:rPr lang="ru-RU" i="1" dirty="0"/>
              <a:t> угода, яка повинна бути </a:t>
            </a:r>
            <a:r>
              <a:rPr lang="ru-RU" i="1" dirty="0" err="1"/>
              <a:t>виконана</a:t>
            </a:r>
            <a:r>
              <a:rPr lang="ru-RU" i="1" dirty="0"/>
              <a:t> на </a:t>
            </a:r>
            <a:r>
              <a:rPr lang="ru-RU" i="1" dirty="0" err="1"/>
              <a:t>визначену</a:t>
            </a:r>
            <a:r>
              <a:rPr lang="ru-RU" i="1" dirty="0"/>
              <a:t> дату в </a:t>
            </a:r>
            <a:r>
              <a:rPr lang="ru-RU" i="1" dirty="0" err="1"/>
              <a:t>майбутньому</a:t>
            </a:r>
            <a:r>
              <a:rPr lang="ru-RU" i="1" dirty="0"/>
              <a:t>.</a:t>
            </a:r>
          </a:p>
          <a:p>
            <a:pPr marL="18288" indent="0" algn="just">
              <a:buNone/>
            </a:pPr>
            <a:r>
              <a:rPr lang="ru-RU" b="1" dirty="0" err="1"/>
              <a:t>Особливість</a:t>
            </a:r>
            <a:r>
              <a:rPr lang="ru-RU" b="1" dirty="0"/>
              <a:t> форварда:</a:t>
            </a:r>
            <a:r>
              <a:rPr lang="ru-RU" dirty="0"/>
              <a:t> контракт </a:t>
            </a:r>
            <a:r>
              <a:rPr lang="ru-RU" dirty="0" err="1"/>
              <a:t>укладається</a:t>
            </a:r>
            <a:r>
              <a:rPr lang="ru-RU" dirty="0"/>
              <a:t> поза </a:t>
            </a:r>
            <a:r>
              <a:rPr lang="ru-RU" dirty="0" err="1"/>
              <a:t>біржею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гарантії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 </a:t>
            </a:r>
            <a:r>
              <a:rPr lang="ru-RU" dirty="0" err="1"/>
              <a:t>Форварди</a:t>
            </a:r>
            <a:r>
              <a:rPr lang="ru-RU" dirty="0"/>
              <a:t> </a:t>
            </a:r>
            <a:r>
              <a:rPr lang="ru-RU" dirty="0" err="1"/>
              <a:t>укладаються</a:t>
            </a:r>
            <a:r>
              <a:rPr lang="ru-RU" dirty="0"/>
              <a:t>, як правило, з метою </a:t>
            </a:r>
            <a:r>
              <a:rPr lang="ru-RU" dirty="0" err="1"/>
              <a:t>реальної</a:t>
            </a:r>
            <a:r>
              <a:rPr lang="ru-RU" dirty="0"/>
              <a:t> поставки (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продажу) </a:t>
            </a:r>
            <a:r>
              <a:rPr lang="ru-RU" dirty="0" err="1"/>
              <a:t>відповідного</a:t>
            </a:r>
            <a:r>
              <a:rPr lang="ru-RU" dirty="0"/>
              <a:t> активу для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несприятливих</a:t>
            </a:r>
            <a:r>
              <a:rPr lang="ru-RU" dirty="0"/>
              <a:t> </a:t>
            </a:r>
            <a:r>
              <a:rPr lang="ru-RU" dirty="0" err="1"/>
              <a:t>цінових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на </a:t>
            </a:r>
            <a:r>
              <a:rPr lang="ru-RU" dirty="0" err="1"/>
              <a:t>даний</a:t>
            </a:r>
            <a:r>
              <a:rPr lang="ru-RU" dirty="0"/>
              <a:t> актив.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форвардної</a:t>
            </a:r>
            <a:r>
              <a:rPr lang="ru-RU" dirty="0"/>
              <a:t> угоди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передбачатися</a:t>
            </a:r>
            <a:r>
              <a:rPr lang="ru-RU" dirty="0"/>
              <a:t> </a:t>
            </a:r>
            <a:r>
              <a:rPr lang="ru-RU" dirty="0" err="1"/>
              <a:t>штрафні</a:t>
            </a:r>
            <a:r>
              <a:rPr lang="ru-RU" dirty="0"/>
              <a:t> </a:t>
            </a:r>
            <a:r>
              <a:rPr lang="ru-RU" dirty="0" err="1"/>
              <a:t>санкції</a:t>
            </a:r>
            <a:r>
              <a:rPr lang="ru-RU" dirty="0"/>
              <a:t> за </a:t>
            </a:r>
            <a:r>
              <a:rPr lang="ru-RU" dirty="0" err="1"/>
              <a:t>невиконання</a:t>
            </a:r>
            <a:r>
              <a:rPr lang="ru-RU" dirty="0"/>
              <a:t> умов угоди. </a:t>
            </a:r>
          </a:p>
          <a:p>
            <a:pPr marL="18288" indent="0" algn="just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56388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72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581744"/>
          </a:xfrm>
        </p:spPr>
        <p:txBody>
          <a:bodyPr/>
          <a:lstStyle/>
          <a:p>
            <a:pPr algn="ctr"/>
            <a:r>
              <a:rPr lang="ru-RU" sz="2800" dirty="0" err="1"/>
              <a:t>Основні</a:t>
            </a:r>
            <a:r>
              <a:rPr lang="ru-RU" sz="2800" dirty="0"/>
              <a:t> характеристики форварду: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2562202"/>
              </p:ext>
            </p:extLst>
          </p:nvPr>
        </p:nvGraphicFramePr>
        <p:xfrm>
          <a:off x="1" y="658813"/>
          <a:ext cx="889248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79512" y="4217913"/>
            <a:ext cx="8784976" cy="2640087"/>
          </a:xfrm>
        </p:spPr>
        <p:txBody>
          <a:bodyPr>
            <a:normAutofit fontScale="92500" lnSpcReduction="10000"/>
          </a:bodyPr>
          <a:lstStyle/>
          <a:p>
            <a:pPr marL="18288" indent="0" algn="just">
              <a:buNone/>
            </a:pPr>
            <a:r>
              <a:rPr lang="ru-RU" dirty="0"/>
              <a:t>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валютні</a:t>
            </a:r>
            <a:r>
              <a:rPr lang="ru-RU" dirty="0" smtClean="0"/>
              <a:t> </a:t>
            </a:r>
            <a:r>
              <a:rPr lang="ru-RU" dirty="0" err="1"/>
              <a:t>форвардні</a:t>
            </a:r>
            <a:r>
              <a:rPr lang="ru-RU" dirty="0"/>
              <a:t> </a:t>
            </a:r>
            <a:r>
              <a:rPr lang="ru-RU" dirty="0" err="1"/>
              <a:t>контракти</a:t>
            </a:r>
            <a:r>
              <a:rPr lang="ru-RU" dirty="0"/>
              <a:t> – угоди </a:t>
            </a:r>
            <a:r>
              <a:rPr lang="ru-RU" dirty="0" err="1"/>
              <a:t>купівлі</a:t>
            </a:r>
            <a:r>
              <a:rPr lang="ru-RU" dirty="0"/>
              <a:t> (продажу)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за </a:t>
            </a:r>
            <a:r>
              <a:rPr lang="ru-RU" dirty="0" err="1"/>
              <a:t>обмінним</a:t>
            </a:r>
            <a:r>
              <a:rPr lang="ru-RU" dirty="0"/>
              <a:t> курсом, </a:t>
            </a:r>
            <a:r>
              <a:rPr lang="ru-RU" dirty="0" err="1"/>
              <a:t>визначеним</a:t>
            </a:r>
            <a:r>
              <a:rPr lang="ru-RU" dirty="0"/>
              <a:t> у момент </a:t>
            </a:r>
            <a:r>
              <a:rPr lang="ru-RU" dirty="0" err="1"/>
              <a:t>укладання</a:t>
            </a:r>
            <a:r>
              <a:rPr lang="ru-RU" dirty="0"/>
              <a:t> договору на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у </a:t>
            </a:r>
            <a:r>
              <a:rPr lang="ru-RU" dirty="0" err="1"/>
              <a:t>майбутньому</a:t>
            </a:r>
            <a:r>
              <a:rPr lang="ru-RU" dirty="0"/>
              <a:t>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процентні</a:t>
            </a:r>
            <a:r>
              <a:rPr lang="ru-RU" dirty="0" smtClean="0"/>
              <a:t> </a:t>
            </a:r>
            <a:r>
              <a:rPr lang="ru-RU" dirty="0" err="1"/>
              <a:t>форвардні</a:t>
            </a:r>
            <a:r>
              <a:rPr lang="ru-RU" dirty="0"/>
              <a:t> </a:t>
            </a:r>
            <a:r>
              <a:rPr lang="ru-RU" dirty="0" err="1"/>
              <a:t>контракти</a:t>
            </a:r>
            <a:r>
              <a:rPr lang="ru-RU" dirty="0"/>
              <a:t> – угоди про </a:t>
            </a:r>
            <a:r>
              <a:rPr lang="ru-RU" dirty="0" err="1"/>
              <a:t>фіксовану</a:t>
            </a:r>
            <a:r>
              <a:rPr lang="ru-RU" dirty="0"/>
              <a:t> </a:t>
            </a:r>
            <a:r>
              <a:rPr lang="ru-RU" dirty="0" err="1"/>
              <a:t>відсоткову</a:t>
            </a:r>
            <a:r>
              <a:rPr lang="ru-RU" dirty="0"/>
              <a:t> ставку по </a:t>
            </a:r>
            <a:r>
              <a:rPr lang="ru-RU" dirty="0" err="1"/>
              <a:t>майбутньому</a:t>
            </a:r>
            <a:r>
              <a:rPr lang="ru-RU" dirty="0"/>
              <a:t> кредиту;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форвардні</a:t>
            </a:r>
            <a:r>
              <a:rPr lang="ru-RU" dirty="0" smtClean="0"/>
              <a:t> </a:t>
            </a:r>
            <a:r>
              <a:rPr lang="ru-RU" dirty="0" err="1"/>
              <a:t>контракти</a:t>
            </a:r>
            <a:r>
              <a:rPr lang="ru-RU" dirty="0"/>
              <a:t> по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паперах</a:t>
            </a:r>
            <a:r>
              <a:rPr lang="ru-RU" dirty="0"/>
              <a:t> – угоди </a:t>
            </a:r>
            <a:r>
              <a:rPr lang="ru-RU" dirty="0" err="1"/>
              <a:t>купівлі</a:t>
            </a:r>
            <a:r>
              <a:rPr lang="ru-RU" dirty="0"/>
              <a:t> (продажу)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у </a:t>
            </a:r>
            <a:r>
              <a:rPr lang="ru-RU" dirty="0" err="1"/>
              <a:t>майбутньому</a:t>
            </a:r>
            <a:r>
              <a:rPr lang="ru-RU" dirty="0"/>
              <a:t> за </a:t>
            </a:r>
            <a:r>
              <a:rPr lang="ru-RU" dirty="0" err="1"/>
              <a:t>ціною</a:t>
            </a:r>
            <a:r>
              <a:rPr lang="ru-RU" dirty="0"/>
              <a:t>, </a:t>
            </a:r>
            <a:r>
              <a:rPr lang="ru-RU" dirty="0" err="1"/>
              <a:t>визначеною</a:t>
            </a:r>
            <a:r>
              <a:rPr lang="ru-RU" dirty="0"/>
              <a:t> у момент </a:t>
            </a:r>
            <a:r>
              <a:rPr lang="ru-RU" dirty="0" err="1"/>
              <a:t>укладання</a:t>
            </a:r>
            <a:r>
              <a:rPr lang="ru-RU" dirty="0"/>
              <a:t> договору. </a:t>
            </a:r>
          </a:p>
          <a:p>
            <a:pPr marL="18288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960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78</TotalTime>
  <Words>3723</Words>
  <Application>Microsoft Office PowerPoint</Application>
  <PresentationFormat>Экран (4:3)</PresentationFormat>
  <Paragraphs>181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Базовая</vt:lpstr>
      <vt:lpstr>Тема. Похідні фінансові інструменти</vt:lpstr>
      <vt:lpstr>1. Деривативи: їх особливості та види </vt:lpstr>
      <vt:lpstr>Зокрема, найпоширенішою є ознака систематизації і групування деривативів за видом базового активу (рис. 1). </vt:lpstr>
      <vt:lpstr>Презентация PowerPoint</vt:lpstr>
      <vt:lpstr>Презентация PowerPoint</vt:lpstr>
      <vt:lpstr>Поява та бурхливий розвиток похідних цінних паперів пояснюється такими причинами: </vt:lpstr>
      <vt:lpstr>Презентация PowerPoint</vt:lpstr>
      <vt:lpstr>2. Форвардні контракти та їх особливості </vt:lpstr>
      <vt:lpstr>Основні характеристики форварду: </vt:lpstr>
      <vt:lpstr>Для форвардних контрактів за відсотковими ставками загальноприйнятими є такі терміни: </vt:lpstr>
      <vt:lpstr>Презентация PowerPoint</vt:lpstr>
      <vt:lpstr>3. Ф’ючерсні контракти </vt:lpstr>
      <vt:lpstr>Основні характеристики ф’ючерсу: </vt:lpstr>
      <vt:lpstr>Презентация PowerPoint</vt:lpstr>
      <vt:lpstr>Презентация PowerPoint</vt:lpstr>
      <vt:lpstr>Мета укладання ф’ючерсного контракту полягає в тому, щоб зафіксувати в даний момент ціну, за якою відбудеться операція продажу або купівлі базових інструментів у майбутньому. </vt:lpstr>
      <vt:lpstr>Отже, кожен учасник ф’ючерсної торгівлі має два шляхи виходу з ринку: </vt:lpstr>
      <vt:lpstr>4. Опціони та їх особливості </vt:lpstr>
      <vt:lpstr>Залежно від прав, що надаються власнику (покупцю) опціону, їх поділяють на: </vt:lpstr>
      <vt:lpstr>Залежно від співвідношення поточної ринкової ціни (S) та ціни виконання (М) опціони поділяються на три категорії. </vt:lpstr>
      <vt:lpstr>Презентация PowerPoint</vt:lpstr>
      <vt:lpstr>5. Свопи та варанти. Створення нових фінансових інструментів </vt:lpstr>
      <vt:lpstr>Презентация PowerPoint</vt:lpstr>
      <vt:lpstr>Презентация PowerPoint</vt:lpstr>
      <vt:lpstr>Презентация PowerPoint</vt:lpstr>
      <vt:lpstr>Презентация PowerPoint</vt:lpstr>
      <vt:lpstr>Розрізняють такі варанти: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Похідні фінансові інструменти</dc:title>
  <dc:creator>Анна Андреева</dc:creator>
  <cp:lastModifiedBy>Анна Андреева</cp:lastModifiedBy>
  <cp:revision>9</cp:revision>
  <dcterms:created xsi:type="dcterms:W3CDTF">2021-04-18T06:16:45Z</dcterms:created>
  <dcterms:modified xsi:type="dcterms:W3CDTF">2021-04-18T07:46:04Z</dcterms:modified>
</cp:coreProperties>
</file>