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2" r:id="rId5"/>
    <p:sldId id="273" r:id="rId6"/>
    <p:sldId id="258" r:id="rId7"/>
    <p:sldId id="274" r:id="rId8"/>
    <p:sldId id="275" r:id="rId9"/>
    <p:sldId id="276" r:id="rId10"/>
    <p:sldId id="264" r:id="rId11"/>
    <p:sldId id="266" r:id="rId12"/>
    <p:sldId id="265" r:id="rId13"/>
    <p:sldId id="267" r:id="rId14"/>
    <p:sldId id="277" r:id="rId15"/>
    <p:sldId id="278" r:id="rId16"/>
    <p:sldId id="268" r:id="rId17"/>
    <p:sldId id="269" r:id="rId18"/>
    <p:sldId id="279" r:id="rId19"/>
    <p:sldId id="280" r:id="rId20"/>
    <p:sldId id="281" r:id="rId21"/>
    <p:sldId id="259" r:id="rId22"/>
    <p:sldId id="260" r:id="rId23"/>
    <p:sldId id="262" r:id="rId24"/>
    <p:sldId id="261" r:id="rId25"/>
    <p:sldId id="263" r:id="rId26"/>
    <p:sldId id="282" r:id="rId27"/>
    <p:sldId id="284" r:id="rId28"/>
    <p:sldId id="285" r:id="rId29"/>
    <p:sldId id="283" r:id="rId3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F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1EFC8-A2BE-42A0-A9E4-1CC9A336413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A5F8E53-8B40-4F2D-8C3A-A418884C2AAD}">
      <dgm:prSet phldrT="[Текст]"/>
      <dgm:spPr/>
      <dgm:t>
        <a:bodyPr/>
        <a:lstStyle/>
        <a:p>
          <a:r>
            <a:rPr lang="uk-UA" dirty="0"/>
            <a:t>Хімічні елементи</a:t>
          </a:r>
          <a:endParaRPr lang="ru-UA" dirty="0"/>
        </a:p>
      </dgm:t>
    </dgm:pt>
    <dgm:pt modelId="{AC085394-397E-4B17-BD88-EFF0A3FEC6DE}" type="parTrans" cxnId="{556E22A4-F7A7-463F-81BD-AFE793020F62}">
      <dgm:prSet/>
      <dgm:spPr/>
      <dgm:t>
        <a:bodyPr/>
        <a:lstStyle/>
        <a:p>
          <a:endParaRPr lang="ru-UA"/>
        </a:p>
      </dgm:t>
    </dgm:pt>
    <dgm:pt modelId="{57AEAB8A-09E9-4DC3-8E37-AF6C8EA98B86}" type="sibTrans" cxnId="{556E22A4-F7A7-463F-81BD-AFE793020F62}">
      <dgm:prSet/>
      <dgm:spPr/>
      <dgm:t>
        <a:bodyPr/>
        <a:lstStyle/>
        <a:p>
          <a:endParaRPr lang="ru-UA"/>
        </a:p>
      </dgm:t>
    </dgm:pt>
    <dgm:pt modelId="{D815BF2E-336B-4556-8054-BD673AE23304}">
      <dgm:prSet phldrT="[Текст]"/>
      <dgm:spPr/>
      <dgm:t>
        <a:bodyPr/>
        <a:lstStyle/>
        <a:p>
          <a:r>
            <a:rPr lang="uk-UA" dirty="0"/>
            <a:t>Органогени</a:t>
          </a:r>
        </a:p>
        <a:p>
          <a:r>
            <a:rPr lang="uk-UA" dirty="0"/>
            <a:t> (до 2 %)</a:t>
          </a:r>
        </a:p>
        <a:p>
          <a:endParaRPr lang="ru-UA" dirty="0"/>
        </a:p>
      </dgm:t>
    </dgm:pt>
    <dgm:pt modelId="{251519F4-5556-41CD-B725-6AC7AD5829AE}" type="parTrans" cxnId="{D6094FDA-BE48-48F0-9912-BDCF2CCA0225}">
      <dgm:prSet/>
      <dgm:spPr/>
      <dgm:t>
        <a:bodyPr/>
        <a:lstStyle/>
        <a:p>
          <a:endParaRPr lang="ru-UA"/>
        </a:p>
      </dgm:t>
    </dgm:pt>
    <dgm:pt modelId="{1280A6BA-9DC1-410F-A0F4-D18D9810E88F}" type="sibTrans" cxnId="{D6094FDA-BE48-48F0-9912-BDCF2CCA0225}">
      <dgm:prSet/>
      <dgm:spPr/>
      <dgm:t>
        <a:bodyPr/>
        <a:lstStyle/>
        <a:p>
          <a:endParaRPr lang="ru-UA"/>
        </a:p>
      </dgm:t>
    </dgm:pt>
    <dgm:pt modelId="{5759B610-40F2-4BCA-8A2E-812F656D42B2}">
      <dgm:prSet phldrT="[Текст]"/>
      <dgm:spPr/>
      <dgm:t>
        <a:bodyPr/>
        <a:lstStyle/>
        <a:p>
          <a:r>
            <a:rPr lang="uk-UA" dirty="0"/>
            <a:t>С</a:t>
          </a:r>
          <a:r>
            <a:rPr lang="en-US" dirty="0"/>
            <a:t>,N,O,H</a:t>
          </a:r>
          <a:endParaRPr lang="ru-UA" dirty="0"/>
        </a:p>
      </dgm:t>
    </dgm:pt>
    <dgm:pt modelId="{960A0307-CFBA-49FE-80EF-83BEB5BB6C8C}" type="parTrans" cxnId="{C9068C26-4F96-458F-B524-904CD53B6B4E}">
      <dgm:prSet/>
      <dgm:spPr/>
      <dgm:t>
        <a:bodyPr/>
        <a:lstStyle/>
        <a:p>
          <a:endParaRPr lang="ru-UA"/>
        </a:p>
      </dgm:t>
    </dgm:pt>
    <dgm:pt modelId="{E6F61F30-666C-4186-8755-41A37A14F506}" type="sibTrans" cxnId="{C9068C26-4F96-458F-B524-904CD53B6B4E}">
      <dgm:prSet/>
      <dgm:spPr/>
      <dgm:t>
        <a:bodyPr/>
        <a:lstStyle/>
        <a:p>
          <a:endParaRPr lang="ru-UA"/>
        </a:p>
      </dgm:t>
    </dgm:pt>
    <dgm:pt modelId="{1636D6A3-1C60-436B-8150-953C24C4B60D}">
      <dgm:prSet phldrT="[Текст]"/>
      <dgm:spPr/>
      <dgm:t>
        <a:bodyPr/>
        <a:lstStyle/>
        <a:p>
          <a:r>
            <a:rPr lang="uk-UA" dirty="0" err="1"/>
            <a:t>Макроелементи</a:t>
          </a:r>
          <a:r>
            <a:rPr lang="en-US" dirty="0"/>
            <a:t> (</a:t>
          </a:r>
          <a:r>
            <a:rPr lang="ru-RU" dirty="0"/>
            <a:t>до 0,01%)</a:t>
          </a:r>
          <a:endParaRPr lang="ru-UA" dirty="0"/>
        </a:p>
      </dgm:t>
    </dgm:pt>
    <dgm:pt modelId="{A975EF01-38E1-4EB2-8E04-CD944686DD2F}" type="parTrans" cxnId="{F76CCD24-1E9C-417C-BD87-262A9861ADAA}">
      <dgm:prSet/>
      <dgm:spPr/>
      <dgm:t>
        <a:bodyPr/>
        <a:lstStyle/>
        <a:p>
          <a:endParaRPr lang="ru-UA"/>
        </a:p>
      </dgm:t>
    </dgm:pt>
    <dgm:pt modelId="{E27FD98F-6E67-4CC9-AFCC-5934324A9AAC}" type="sibTrans" cxnId="{F76CCD24-1E9C-417C-BD87-262A9861ADAA}">
      <dgm:prSet/>
      <dgm:spPr/>
      <dgm:t>
        <a:bodyPr/>
        <a:lstStyle/>
        <a:p>
          <a:endParaRPr lang="ru-UA"/>
        </a:p>
      </dgm:t>
    </dgm:pt>
    <dgm:pt modelId="{770472AF-1E83-48CD-9500-0F675BC6B778}">
      <dgm:prSet phldrT="[Текст]"/>
      <dgm:spPr/>
      <dgm:t>
        <a:bodyPr/>
        <a:lstStyle/>
        <a:p>
          <a:r>
            <a:rPr lang="uk-UA" dirty="0" err="1"/>
            <a:t>Са</a:t>
          </a:r>
          <a:r>
            <a:rPr lang="uk-UA" dirty="0"/>
            <a:t>, К, </a:t>
          </a:r>
          <a:r>
            <a:rPr lang="uk-UA" dirty="0" err="1"/>
            <a:t>Nа</a:t>
          </a:r>
          <a:r>
            <a:rPr lang="uk-UA" dirty="0"/>
            <a:t>, </a:t>
          </a:r>
          <a:r>
            <a:rPr lang="en-US" dirty="0"/>
            <a:t>S</a:t>
          </a:r>
          <a:r>
            <a:rPr lang="uk-UA" dirty="0"/>
            <a:t>, Р, М</a:t>
          </a:r>
          <a:r>
            <a:rPr lang="en-US" dirty="0"/>
            <a:t>g</a:t>
          </a:r>
          <a:r>
            <a:rPr lang="uk-UA" dirty="0"/>
            <a:t>, СІ</a:t>
          </a:r>
          <a:endParaRPr lang="ru-UA" dirty="0"/>
        </a:p>
      </dgm:t>
    </dgm:pt>
    <dgm:pt modelId="{ED306061-C9A5-4E8E-9337-5460CDFEAB2C}" type="parTrans" cxnId="{9653F26C-5F54-4696-8D98-1A1B40006035}">
      <dgm:prSet/>
      <dgm:spPr/>
      <dgm:t>
        <a:bodyPr/>
        <a:lstStyle/>
        <a:p>
          <a:endParaRPr lang="ru-UA"/>
        </a:p>
      </dgm:t>
    </dgm:pt>
    <dgm:pt modelId="{7F3A7924-330A-4633-B2BA-2D4EFCF86BA8}" type="sibTrans" cxnId="{9653F26C-5F54-4696-8D98-1A1B40006035}">
      <dgm:prSet/>
      <dgm:spPr/>
      <dgm:t>
        <a:bodyPr/>
        <a:lstStyle/>
        <a:p>
          <a:endParaRPr lang="ru-UA"/>
        </a:p>
      </dgm:t>
    </dgm:pt>
    <dgm:pt modelId="{EAF1D62A-B4ED-4E78-BFF8-17D67416120C}">
      <dgm:prSet/>
      <dgm:spPr/>
      <dgm:t>
        <a:bodyPr/>
        <a:lstStyle/>
        <a:p>
          <a:r>
            <a:rPr lang="uk-UA" dirty="0"/>
            <a:t>Мікроелементи (0,001-0,00001%)</a:t>
          </a:r>
          <a:endParaRPr lang="ru-UA" dirty="0"/>
        </a:p>
      </dgm:t>
    </dgm:pt>
    <dgm:pt modelId="{9ACEE3C8-469C-4E71-A21E-089121BABE1C}" type="parTrans" cxnId="{4059D8F3-9D76-45BC-BCF8-1440AF9C55AF}">
      <dgm:prSet/>
      <dgm:spPr/>
      <dgm:t>
        <a:bodyPr/>
        <a:lstStyle/>
        <a:p>
          <a:endParaRPr lang="ru-UA"/>
        </a:p>
      </dgm:t>
    </dgm:pt>
    <dgm:pt modelId="{D9BC1070-C4CA-44F7-86D1-9518036E0B31}" type="sibTrans" cxnId="{4059D8F3-9D76-45BC-BCF8-1440AF9C55AF}">
      <dgm:prSet/>
      <dgm:spPr/>
      <dgm:t>
        <a:bodyPr/>
        <a:lstStyle/>
        <a:p>
          <a:endParaRPr lang="ru-UA"/>
        </a:p>
      </dgm:t>
    </dgm:pt>
    <dgm:pt modelId="{E13DA9D6-1461-4317-A4BD-28FA382C82D1}">
      <dgm:prSet/>
      <dgm:spPr/>
      <dgm:t>
        <a:bodyPr/>
        <a:lstStyle/>
        <a:p>
          <a:r>
            <a:rPr lang="en-US" dirty="0"/>
            <a:t>F</a:t>
          </a:r>
          <a:r>
            <a:rPr lang="uk-UA" dirty="0"/>
            <a:t>е, М</a:t>
          </a:r>
          <a:r>
            <a:rPr lang="en-US" dirty="0"/>
            <a:t>n</a:t>
          </a:r>
          <a:r>
            <a:rPr lang="uk-UA" dirty="0"/>
            <a:t>, </a:t>
          </a:r>
          <a:r>
            <a:rPr lang="en-US" dirty="0"/>
            <a:t>Zn</a:t>
          </a:r>
          <a:r>
            <a:rPr lang="uk-UA" dirty="0"/>
            <a:t>, С</a:t>
          </a:r>
          <a:r>
            <a:rPr lang="en-US" dirty="0"/>
            <a:t>u</a:t>
          </a:r>
          <a:r>
            <a:rPr lang="uk-UA" dirty="0"/>
            <a:t>, В, </a:t>
          </a:r>
          <a:r>
            <a:rPr lang="uk-UA" dirty="0" err="1"/>
            <a:t>Мо</a:t>
          </a:r>
          <a:r>
            <a:rPr lang="uk-UA" dirty="0"/>
            <a:t>, </a:t>
          </a:r>
          <a:r>
            <a:rPr lang="uk-UA" dirty="0" err="1"/>
            <a:t>Со</a:t>
          </a:r>
          <a:r>
            <a:rPr lang="uk-UA" dirty="0"/>
            <a:t> та ін. </a:t>
          </a:r>
          <a:endParaRPr lang="ru-UA" dirty="0"/>
        </a:p>
      </dgm:t>
    </dgm:pt>
    <dgm:pt modelId="{3AD3EEE1-45D1-4D79-AE58-4E17F4A6729B}" type="parTrans" cxnId="{73D6C353-FEDA-4780-8298-856C6AE70593}">
      <dgm:prSet/>
      <dgm:spPr/>
      <dgm:t>
        <a:bodyPr/>
        <a:lstStyle/>
        <a:p>
          <a:endParaRPr lang="ru-UA"/>
        </a:p>
      </dgm:t>
    </dgm:pt>
    <dgm:pt modelId="{6CB668BA-7247-49A0-BA78-7290980FE2A0}" type="sibTrans" cxnId="{73D6C353-FEDA-4780-8298-856C6AE70593}">
      <dgm:prSet/>
      <dgm:spPr/>
      <dgm:t>
        <a:bodyPr/>
        <a:lstStyle/>
        <a:p>
          <a:endParaRPr lang="ru-UA"/>
        </a:p>
      </dgm:t>
    </dgm:pt>
    <dgm:pt modelId="{62A9AE67-FEFD-4AFC-A7FB-E72A6D0486AC}" type="pres">
      <dgm:prSet presAssocID="{7941EFC8-A2BE-42A0-A9E4-1CC9A336413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BAB33A-1ED8-4E5C-8655-A6C63C0A30CD}" type="pres">
      <dgm:prSet presAssocID="{3A5F8E53-8B40-4F2D-8C3A-A418884C2AAD}" presName="hierRoot1" presStyleCnt="0"/>
      <dgm:spPr/>
    </dgm:pt>
    <dgm:pt modelId="{CB5AC8AF-4748-42B9-BE89-9C3BA6B63024}" type="pres">
      <dgm:prSet presAssocID="{3A5F8E53-8B40-4F2D-8C3A-A418884C2AAD}" presName="composite" presStyleCnt="0"/>
      <dgm:spPr/>
    </dgm:pt>
    <dgm:pt modelId="{80F5923A-2414-4196-AD1A-F8D3C93D95F5}" type="pres">
      <dgm:prSet presAssocID="{3A5F8E53-8B40-4F2D-8C3A-A418884C2AAD}" presName="background" presStyleLbl="node0" presStyleIdx="0" presStyleCnt="1"/>
      <dgm:spPr/>
    </dgm:pt>
    <dgm:pt modelId="{638349A3-3FFB-4E01-AA11-5DCC566CD983}" type="pres">
      <dgm:prSet presAssocID="{3A5F8E53-8B40-4F2D-8C3A-A418884C2AAD}" presName="text" presStyleLbl="fgAcc0" presStyleIdx="0" presStyleCnt="1">
        <dgm:presLayoutVars>
          <dgm:chPref val="3"/>
        </dgm:presLayoutVars>
      </dgm:prSet>
      <dgm:spPr/>
    </dgm:pt>
    <dgm:pt modelId="{9E42429A-AB85-4C06-9BC2-4D4ABF9348D8}" type="pres">
      <dgm:prSet presAssocID="{3A5F8E53-8B40-4F2D-8C3A-A418884C2AAD}" presName="hierChild2" presStyleCnt="0"/>
      <dgm:spPr/>
    </dgm:pt>
    <dgm:pt modelId="{91B912E1-F184-4D74-BBF8-DACF552C9550}" type="pres">
      <dgm:prSet presAssocID="{251519F4-5556-41CD-B725-6AC7AD5829AE}" presName="Name10" presStyleLbl="parChTrans1D2" presStyleIdx="0" presStyleCnt="3"/>
      <dgm:spPr/>
    </dgm:pt>
    <dgm:pt modelId="{CEB1438C-793C-4BA1-8A7D-D9F513033043}" type="pres">
      <dgm:prSet presAssocID="{D815BF2E-336B-4556-8054-BD673AE23304}" presName="hierRoot2" presStyleCnt="0"/>
      <dgm:spPr/>
    </dgm:pt>
    <dgm:pt modelId="{29531629-6943-49BC-AA05-05AE354FE101}" type="pres">
      <dgm:prSet presAssocID="{D815BF2E-336B-4556-8054-BD673AE23304}" presName="composite2" presStyleCnt="0"/>
      <dgm:spPr/>
    </dgm:pt>
    <dgm:pt modelId="{25C63EA2-3F5F-4C17-A616-F4E330C33378}" type="pres">
      <dgm:prSet presAssocID="{D815BF2E-336B-4556-8054-BD673AE23304}" presName="background2" presStyleLbl="node2" presStyleIdx="0" presStyleCnt="3"/>
      <dgm:spPr/>
    </dgm:pt>
    <dgm:pt modelId="{4A2DDECB-2A01-4C0F-A756-5A3D413CFA1D}" type="pres">
      <dgm:prSet presAssocID="{D815BF2E-336B-4556-8054-BD673AE23304}" presName="text2" presStyleLbl="fgAcc2" presStyleIdx="0" presStyleCnt="3">
        <dgm:presLayoutVars>
          <dgm:chPref val="3"/>
        </dgm:presLayoutVars>
      </dgm:prSet>
      <dgm:spPr/>
    </dgm:pt>
    <dgm:pt modelId="{FD85A90C-A7C6-4419-B0E5-74453CE20BE5}" type="pres">
      <dgm:prSet presAssocID="{D815BF2E-336B-4556-8054-BD673AE23304}" presName="hierChild3" presStyleCnt="0"/>
      <dgm:spPr/>
    </dgm:pt>
    <dgm:pt modelId="{CEE2D4B4-EC79-443E-9081-B936A3B9EEAE}" type="pres">
      <dgm:prSet presAssocID="{960A0307-CFBA-49FE-80EF-83BEB5BB6C8C}" presName="Name17" presStyleLbl="parChTrans1D3" presStyleIdx="0" presStyleCnt="3"/>
      <dgm:spPr/>
    </dgm:pt>
    <dgm:pt modelId="{45A0B5A3-F3CC-42BD-8B3D-D4A87C3D7B63}" type="pres">
      <dgm:prSet presAssocID="{5759B610-40F2-4BCA-8A2E-812F656D42B2}" presName="hierRoot3" presStyleCnt="0"/>
      <dgm:spPr/>
    </dgm:pt>
    <dgm:pt modelId="{EFC10E0A-0C0B-4C3B-ADE9-4F8EC2E28595}" type="pres">
      <dgm:prSet presAssocID="{5759B610-40F2-4BCA-8A2E-812F656D42B2}" presName="composite3" presStyleCnt="0"/>
      <dgm:spPr/>
    </dgm:pt>
    <dgm:pt modelId="{D62F7744-9BBB-4D00-AF70-C72C361F4C29}" type="pres">
      <dgm:prSet presAssocID="{5759B610-40F2-4BCA-8A2E-812F656D42B2}" presName="background3" presStyleLbl="node3" presStyleIdx="0" presStyleCnt="3"/>
      <dgm:spPr/>
    </dgm:pt>
    <dgm:pt modelId="{AB57A11E-A558-48D7-90F4-8B7E294E51F3}" type="pres">
      <dgm:prSet presAssocID="{5759B610-40F2-4BCA-8A2E-812F656D42B2}" presName="text3" presStyleLbl="fgAcc3" presStyleIdx="0" presStyleCnt="3" custScaleX="120655" custScaleY="92197">
        <dgm:presLayoutVars>
          <dgm:chPref val="3"/>
        </dgm:presLayoutVars>
      </dgm:prSet>
      <dgm:spPr/>
    </dgm:pt>
    <dgm:pt modelId="{1226CCDD-A694-441A-9388-65BA398C2F70}" type="pres">
      <dgm:prSet presAssocID="{5759B610-40F2-4BCA-8A2E-812F656D42B2}" presName="hierChild4" presStyleCnt="0"/>
      <dgm:spPr/>
    </dgm:pt>
    <dgm:pt modelId="{A514872D-E46E-4DCD-AEF6-50A58C1B87FD}" type="pres">
      <dgm:prSet presAssocID="{A975EF01-38E1-4EB2-8E04-CD944686DD2F}" presName="Name10" presStyleLbl="parChTrans1D2" presStyleIdx="1" presStyleCnt="3"/>
      <dgm:spPr/>
    </dgm:pt>
    <dgm:pt modelId="{50E7DD0E-4CB8-434F-B176-DB50F93C5E96}" type="pres">
      <dgm:prSet presAssocID="{1636D6A3-1C60-436B-8150-953C24C4B60D}" presName="hierRoot2" presStyleCnt="0"/>
      <dgm:spPr/>
    </dgm:pt>
    <dgm:pt modelId="{0F36569D-77E0-4BF1-A9A3-DB00092399C0}" type="pres">
      <dgm:prSet presAssocID="{1636D6A3-1C60-436B-8150-953C24C4B60D}" presName="composite2" presStyleCnt="0"/>
      <dgm:spPr/>
    </dgm:pt>
    <dgm:pt modelId="{0708C995-8635-436C-A675-F413F5F86820}" type="pres">
      <dgm:prSet presAssocID="{1636D6A3-1C60-436B-8150-953C24C4B60D}" presName="background2" presStyleLbl="node2" presStyleIdx="1" presStyleCnt="3"/>
      <dgm:spPr/>
    </dgm:pt>
    <dgm:pt modelId="{BD66FE3B-52CB-4178-BF55-D332B823A7E0}" type="pres">
      <dgm:prSet presAssocID="{1636D6A3-1C60-436B-8150-953C24C4B60D}" presName="text2" presStyleLbl="fgAcc2" presStyleIdx="1" presStyleCnt="3" custLinFactNeighborX="26112" custLinFactNeighborY="-8311">
        <dgm:presLayoutVars>
          <dgm:chPref val="3"/>
        </dgm:presLayoutVars>
      </dgm:prSet>
      <dgm:spPr/>
    </dgm:pt>
    <dgm:pt modelId="{8CDEC524-0815-453B-B09F-D36B5AAD8672}" type="pres">
      <dgm:prSet presAssocID="{1636D6A3-1C60-436B-8150-953C24C4B60D}" presName="hierChild3" presStyleCnt="0"/>
      <dgm:spPr/>
    </dgm:pt>
    <dgm:pt modelId="{D47C105A-EAA8-4935-BDCE-F81041600783}" type="pres">
      <dgm:prSet presAssocID="{ED306061-C9A5-4E8E-9337-5460CDFEAB2C}" presName="Name17" presStyleLbl="parChTrans1D3" presStyleIdx="1" presStyleCnt="3"/>
      <dgm:spPr/>
    </dgm:pt>
    <dgm:pt modelId="{4A84F044-051C-4E42-A0BA-B537BD909510}" type="pres">
      <dgm:prSet presAssocID="{770472AF-1E83-48CD-9500-0F675BC6B778}" presName="hierRoot3" presStyleCnt="0"/>
      <dgm:spPr/>
    </dgm:pt>
    <dgm:pt modelId="{EF797C68-72D2-4724-A795-D24370AA8FBB}" type="pres">
      <dgm:prSet presAssocID="{770472AF-1E83-48CD-9500-0F675BC6B778}" presName="composite3" presStyleCnt="0"/>
      <dgm:spPr/>
    </dgm:pt>
    <dgm:pt modelId="{0BCF5BDD-D48F-4BDB-8037-365FF652AA05}" type="pres">
      <dgm:prSet presAssocID="{770472AF-1E83-48CD-9500-0F675BC6B778}" presName="background3" presStyleLbl="node3" presStyleIdx="1" presStyleCnt="3"/>
      <dgm:spPr/>
    </dgm:pt>
    <dgm:pt modelId="{5321A5AE-E985-44DE-936D-FA95F34FE20E}" type="pres">
      <dgm:prSet presAssocID="{770472AF-1E83-48CD-9500-0F675BC6B778}" presName="text3" presStyleLbl="fgAcc3" presStyleIdx="1" presStyleCnt="3" custScaleX="118677" custScaleY="108732">
        <dgm:presLayoutVars>
          <dgm:chPref val="3"/>
        </dgm:presLayoutVars>
      </dgm:prSet>
      <dgm:spPr/>
    </dgm:pt>
    <dgm:pt modelId="{49D76D00-8D5B-4270-8501-CC9E6BD828CD}" type="pres">
      <dgm:prSet presAssocID="{770472AF-1E83-48CD-9500-0F675BC6B778}" presName="hierChild4" presStyleCnt="0"/>
      <dgm:spPr/>
    </dgm:pt>
    <dgm:pt modelId="{C003D918-EB89-4042-AC14-D04A48279D9D}" type="pres">
      <dgm:prSet presAssocID="{9ACEE3C8-469C-4E71-A21E-089121BABE1C}" presName="Name10" presStyleLbl="parChTrans1D2" presStyleIdx="2" presStyleCnt="3"/>
      <dgm:spPr/>
    </dgm:pt>
    <dgm:pt modelId="{051FADA2-15B7-42FD-90C9-044A0CA9480D}" type="pres">
      <dgm:prSet presAssocID="{EAF1D62A-B4ED-4E78-BFF8-17D67416120C}" presName="hierRoot2" presStyleCnt="0"/>
      <dgm:spPr/>
    </dgm:pt>
    <dgm:pt modelId="{245D8766-3907-4AD1-8183-BD321267D621}" type="pres">
      <dgm:prSet presAssocID="{EAF1D62A-B4ED-4E78-BFF8-17D67416120C}" presName="composite2" presStyleCnt="0"/>
      <dgm:spPr/>
    </dgm:pt>
    <dgm:pt modelId="{536891FD-CDE2-4604-B5FC-8465FC4E5748}" type="pres">
      <dgm:prSet presAssocID="{EAF1D62A-B4ED-4E78-BFF8-17D67416120C}" presName="background2" presStyleLbl="node2" presStyleIdx="2" presStyleCnt="3"/>
      <dgm:spPr/>
    </dgm:pt>
    <dgm:pt modelId="{39C61193-77CC-4A4E-A928-BECAE7EA3A78}" type="pres">
      <dgm:prSet presAssocID="{EAF1D62A-B4ED-4E78-BFF8-17D67416120C}" presName="text2" presStyleLbl="fgAcc2" presStyleIdx="2" presStyleCnt="3" custLinFactNeighborX="4816" custLinFactNeighborY="-11527">
        <dgm:presLayoutVars>
          <dgm:chPref val="3"/>
        </dgm:presLayoutVars>
      </dgm:prSet>
      <dgm:spPr/>
    </dgm:pt>
    <dgm:pt modelId="{07C650BC-CDFD-47B6-BB87-AF3F6ED1ABAB}" type="pres">
      <dgm:prSet presAssocID="{EAF1D62A-B4ED-4E78-BFF8-17D67416120C}" presName="hierChild3" presStyleCnt="0"/>
      <dgm:spPr/>
    </dgm:pt>
    <dgm:pt modelId="{71202D90-627D-48A5-8EC2-9BDD3BE56813}" type="pres">
      <dgm:prSet presAssocID="{3AD3EEE1-45D1-4D79-AE58-4E17F4A6729B}" presName="Name17" presStyleLbl="parChTrans1D3" presStyleIdx="2" presStyleCnt="3"/>
      <dgm:spPr/>
    </dgm:pt>
    <dgm:pt modelId="{04EF409A-9798-4308-B40C-E2190CC3650D}" type="pres">
      <dgm:prSet presAssocID="{E13DA9D6-1461-4317-A4BD-28FA382C82D1}" presName="hierRoot3" presStyleCnt="0"/>
      <dgm:spPr/>
    </dgm:pt>
    <dgm:pt modelId="{6E1F4260-0392-444F-8B03-9E0C2CC7A1C4}" type="pres">
      <dgm:prSet presAssocID="{E13DA9D6-1461-4317-A4BD-28FA382C82D1}" presName="composite3" presStyleCnt="0"/>
      <dgm:spPr/>
    </dgm:pt>
    <dgm:pt modelId="{D1DBA266-A960-4D96-83A8-C1C681B83D49}" type="pres">
      <dgm:prSet presAssocID="{E13DA9D6-1461-4317-A4BD-28FA382C82D1}" presName="background3" presStyleLbl="node3" presStyleIdx="2" presStyleCnt="3"/>
      <dgm:spPr/>
    </dgm:pt>
    <dgm:pt modelId="{D161CBC2-BD14-4C7B-BD7E-068DB5FBB5DE}" type="pres">
      <dgm:prSet presAssocID="{E13DA9D6-1461-4317-A4BD-28FA382C82D1}" presName="text3" presStyleLbl="fgAcc3" presStyleIdx="2" presStyleCnt="3" custScaleX="144978" custScaleY="120000">
        <dgm:presLayoutVars>
          <dgm:chPref val="3"/>
        </dgm:presLayoutVars>
      </dgm:prSet>
      <dgm:spPr/>
    </dgm:pt>
    <dgm:pt modelId="{FBB102D7-35F1-49AB-A34A-E576D2F10FA5}" type="pres">
      <dgm:prSet presAssocID="{E13DA9D6-1461-4317-A4BD-28FA382C82D1}" presName="hierChild4" presStyleCnt="0"/>
      <dgm:spPr/>
    </dgm:pt>
  </dgm:ptLst>
  <dgm:cxnLst>
    <dgm:cxn modelId="{F603B300-A5ED-4976-8656-8CD98040A9DD}" type="presOf" srcId="{E13DA9D6-1461-4317-A4BD-28FA382C82D1}" destId="{D161CBC2-BD14-4C7B-BD7E-068DB5FBB5DE}" srcOrd="0" destOrd="0" presId="urn:microsoft.com/office/officeart/2005/8/layout/hierarchy1"/>
    <dgm:cxn modelId="{ACDA5701-F0A5-449B-BBB6-3FCB7FC8E1ED}" type="presOf" srcId="{D815BF2E-336B-4556-8054-BD673AE23304}" destId="{4A2DDECB-2A01-4C0F-A756-5A3D413CFA1D}" srcOrd="0" destOrd="0" presId="urn:microsoft.com/office/officeart/2005/8/layout/hierarchy1"/>
    <dgm:cxn modelId="{402C9E0C-7902-4550-89E8-831CF93EC55A}" type="presOf" srcId="{5759B610-40F2-4BCA-8A2E-812F656D42B2}" destId="{AB57A11E-A558-48D7-90F4-8B7E294E51F3}" srcOrd="0" destOrd="0" presId="urn:microsoft.com/office/officeart/2005/8/layout/hierarchy1"/>
    <dgm:cxn modelId="{888F100D-99B4-43E5-8A89-64BC235F8386}" type="presOf" srcId="{9ACEE3C8-469C-4E71-A21E-089121BABE1C}" destId="{C003D918-EB89-4042-AC14-D04A48279D9D}" srcOrd="0" destOrd="0" presId="urn:microsoft.com/office/officeart/2005/8/layout/hierarchy1"/>
    <dgm:cxn modelId="{F76CCD24-1E9C-417C-BD87-262A9861ADAA}" srcId="{3A5F8E53-8B40-4F2D-8C3A-A418884C2AAD}" destId="{1636D6A3-1C60-436B-8150-953C24C4B60D}" srcOrd="1" destOrd="0" parTransId="{A975EF01-38E1-4EB2-8E04-CD944686DD2F}" sibTransId="{E27FD98F-6E67-4CC9-AFCC-5934324A9AAC}"/>
    <dgm:cxn modelId="{C9068C26-4F96-458F-B524-904CD53B6B4E}" srcId="{D815BF2E-336B-4556-8054-BD673AE23304}" destId="{5759B610-40F2-4BCA-8A2E-812F656D42B2}" srcOrd="0" destOrd="0" parTransId="{960A0307-CFBA-49FE-80EF-83BEB5BB6C8C}" sibTransId="{E6F61F30-666C-4186-8755-41A37A14F506}"/>
    <dgm:cxn modelId="{8687F22C-686E-4D43-A89A-7B31AA51F81D}" type="presOf" srcId="{EAF1D62A-B4ED-4E78-BFF8-17D67416120C}" destId="{39C61193-77CC-4A4E-A928-BECAE7EA3A78}" srcOrd="0" destOrd="0" presId="urn:microsoft.com/office/officeart/2005/8/layout/hierarchy1"/>
    <dgm:cxn modelId="{7542F160-6DBF-4BA1-9BBC-D98EF0248112}" type="presOf" srcId="{1636D6A3-1C60-436B-8150-953C24C4B60D}" destId="{BD66FE3B-52CB-4178-BF55-D332B823A7E0}" srcOrd="0" destOrd="0" presId="urn:microsoft.com/office/officeart/2005/8/layout/hierarchy1"/>
    <dgm:cxn modelId="{9653F26C-5F54-4696-8D98-1A1B40006035}" srcId="{1636D6A3-1C60-436B-8150-953C24C4B60D}" destId="{770472AF-1E83-48CD-9500-0F675BC6B778}" srcOrd="0" destOrd="0" parTransId="{ED306061-C9A5-4E8E-9337-5460CDFEAB2C}" sibTransId="{7F3A7924-330A-4633-B2BA-2D4EFCF86BA8}"/>
    <dgm:cxn modelId="{73D6C353-FEDA-4780-8298-856C6AE70593}" srcId="{EAF1D62A-B4ED-4E78-BFF8-17D67416120C}" destId="{E13DA9D6-1461-4317-A4BD-28FA382C82D1}" srcOrd="0" destOrd="0" parTransId="{3AD3EEE1-45D1-4D79-AE58-4E17F4A6729B}" sibTransId="{6CB668BA-7247-49A0-BA78-7290980FE2A0}"/>
    <dgm:cxn modelId="{D1109B57-49D3-4622-98C9-E8B67D58E480}" type="presOf" srcId="{3A5F8E53-8B40-4F2D-8C3A-A418884C2AAD}" destId="{638349A3-3FFB-4E01-AA11-5DCC566CD983}" srcOrd="0" destOrd="0" presId="urn:microsoft.com/office/officeart/2005/8/layout/hierarchy1"/>
    <dgm:cxn modelId="{F179E293-BC43-40C1-9CBD-E4EA97FB5195}" type="presOf" srcId="{7941EFC8-A2BE-42A0-A9E4-1CC9A336413D}" destId="{62A9AE67-FEFD-4AFC-A7FB-E72A6D0486AC}" srcOrd="0" destOrd="0" presId="urn:microsoft.com/office/officeart/2005/8/layout/hierarchy1"/>
    <dgm:cxn modelId="{556E22A4-F7A7-463F-81BD-AFE793020F62}" srcId="{7941EFC8-A2BE-42A0-A9E4-1CC9A336413D}" destId="{3A5F8E53-8B40-4F2D-8C3A-A418884C2AAD}" srcOrd="0" destOrd="0" parTransId="{AC085394-397E-4B17-BD88-EFF0A3FEC6DE}" sibTransId="{57AEAB8A-09E9-4DC3-8E37-AF6C8EA98B86}"/>
    <dgm:cxn modelId="{F0E9B2A4-3C77-4AEA-BB35-0117290ACA99}" type="presOf" srcId="{ED306061-C9A5-4E8E-9337-5460CDFEAB2C}" destId="{D47C105A-EAA8-4935-BDCE-F81041600783}" srcOrd="0" destOrd="0" presId="urn:microsoft.com/office/officeart/2005/8/layout/hierarchy1"/>
    <dgm:cxn modelId="{2F3638A7-FFEA-499F-A85C-EF3CBFA208A0}" type="presOf" srcId="{3AD3EEE1-45D1-4D79-AE58-4E17F4A6729B}" destId="{71202D90-627D-48A5-8EC2-9BDD3BE56813}" srcOrd="0" destOrd="0" presId="urn:microsoft.com/office/officeart/2005/8/layout/hierarchy1"/>
    <dgm:cxn modelId="{D80523AA-AD22-4BD2-9A30-993CB43BB30F}" type="presOf" srcId="{770472AF-1E83-48CD-9500-0F675BC6B778}" destId="{5321A5AE-E985-44DE-936D-FA95F34FE20E}" srcOrd="0" destOrd="0" presId="urn:microsoft.com/office/officeart/2005/8/layout/hierarchy1"/>
    <dgm:cxn modelId="{84792AB9-B7E6-4EE7-8C44-1EA221EBD0C6}" type="presOf" srcId="{960A0307-CFBA-49FE-80EF-83BEB5BB6C8C}" destId="{CEE2D4B4-EC79-443E-9081-B936A3B9EEAE}" srcOrd="0" destOrd="0" presId="urn:microsoft.com/office/officeart/2005/8/layout/hierarchy1"/>
    <dgm:cxn modelId="{3022DAC8-31A1-4CA1-B6D4-AAF7CF512299}" type="presOf" srcId="{251519F4-5556-41CD-B725-6AC7AD5829AE}" destId="{91B912E1-F184-4D74-BBF8-DACF552C9550}" srcOrd="0" destOrd="0" presId="urn:microsoft.com/office/officeart/2005/8/layout/hierarchy1"/>
    <dgm:cxn modelId="{D6094FDA-BE48-48F0-9912-BDCF2CCA0225}" srcId="{3A5F8E53-8B40-4F2D-8C3A-A418884C2AAD}" destId="{D815BF2E-336B-4556-8054-BD673AE23304}" srcOrd="0" destOrd="0" parTransId="{251519F4-5556-41CD-B725-6AC7AD5829AE}" sibTransId="{1280A6BA-9DC1-410F-A0F4-D18D9810E88F}"/>
    <dgm:cxn modelId="{7A5904E2-2323-4DA1-BE19-1B3A9D8A3891}" type="presOf" srcId="{A975EF01-38E1-4EB2-8E04-CD944686DD2F}" destId="{A514872D-E46E-4DCD-AEF6-50A58C1B87FD}" srcOrd="0" destOrd="0" presId="urn:microsoft.com/office/officeart/2005/8/layout/hierarchy1"/>
    <dgm:cxn modelId="{4059D8F3-9D76-45BC-BCF8-1440AF9C55AF}" srcId="{3A5F8E53-8B40-4F2D-8C3A-A418884C2AAD}" destId="{EAF1D62A-B4ED-4E78-BFF8-17D67416120C}" srcOrd="2" destOrd="0" parTransId="{9ACEE3C8-469C-4E71-A21E-089121BABE1C}" sibTransId="{D9BC1070-C4CA-44F7-86D1-9518036E0B31}"/>
    <dgm:cxn modelId="{4CCF94B1-CE8A-4DFA-AA29-3D77AE5BF5A6}" type="presParOf" srcId="{62A9AE67-FEFD-4AFC-A7FB-E72A6D0486AC}" destId="{8FBAB33A-1ED8-4E5C-8655-A6C63C0A30CD}" srcOrd="0" destOrd="0" presId="urn:microsoft.com/office/officeart/2005/8/layout/hierarchy1"/>
    <dgm:cxn modelId="{7E6CBE4B-0122-4008-8670-123893F152B7}" type="presParOf" srcId="{8FBAB33A-1ED8-4E5C-8655-A6C63C0A30CD}" destId="{CB5AC8AF-4748-42B9-BE89-9C3BA6B63024}" srcOrd="0" destOrd="0" presId="urn:microsoft.com/office/officeart/2005/8/layout/hierarchy1"/>
    <dgm:cxn modelId="{0E27E9ED-CD85-4097-864E-EBB6B1D6637D}" type="presParOf" srcId="{CB5AC8AF-4748-42B9-BE89-9C3BA6B63024}" destId="{80F5923A-2414-4196-AD1A-F8D3C93D95F5}" srcOrd="0" destOrd="0" presId="urn:microsoft.com/office/officeart/2005/8/layout/hierarchy1"/>
    <dgm:cxn modelId="{D77B4915-BC5E-4EB8-853A-9B91921A73E8}" type="presParOf" srcId="{CB5AC8AF-4748-42B9-BE89-9C3BA6B63024}" destId="{638349A3-3FFB-4E01-AA11-5DCC566CD983}" srcOrd="1" destOrd="0" presId="urn:microsoft.com/office/officeart/2005/8/layout/hierarchy1"/>
    <dgm:cxn modelId="{571A20D9-A7B8-45FD-8983-BE27D25FDF9D}" type="presParOf" srcId="{8FBAB33A-1ED8-4E5C-8655-A6C63C0A30CD}" destId="{9E42429A-AB85-4C06-9BC2-4D4ABF9348D8}" srcOrd="1" destOrd="0" presId="urn:microsoft.com/office/officeart/2005/8/layout/hierarchy1"/>
    <dgm:cxn modelId="{F4AC302F-75BD-4D36-BFC5-BDDD4CBCD0AD}" type="presParOf" srcId="{9E42429A-AB85-4C06-9BC2-4D4ABF9348D8}" destId="{91B912E1-F184-4D74-BBF8-DACF552C9550}" srcOrd="0" destOrd="0" presId="urn:microsoft.com/office/officeart/2005/8/layout/hierarchy1"/>
    <dgm:cxn modelId="{419DDFB0-008E-4B46-A32A-52681F7D0936}" type="presParOf" srcId="{9E42429A-AB85-4C06-9BC2-4D4ABF9348D8}" destId="{CEB1438C-793C-4BA1-8A7D-D9F513033043}" srcOrd="1" destOrd="0" presId="urn:microsoft.com/office/officeart/2005/8/layout/hierarchy1"/>
    <dgm:cxn modelId="{EB11252B-432C-4206-9DC3-BB55A9763CD5}" type="presParOf" srcId="{CEB1438C-793C-4BA1-8A7D-D9F513033043}" destId="{29531629-6943-49BC-AA05-05AE354FE101}" srcOrd="0" destOrd="0" presId="urn:microsoft.com/office/officeart/2005/8/layout/hierarchy1"/>
    <dgm:cxn modelId="{07CEC8CC-7430-4904-A812-DC87761DA516}" type="presParOf" srcId="{29531629-6943-49BC-AA05-05AE354FE101}" destId="{25C63EA2-3F5F-4C17-A616-F4E330C33378}" srcOrd="0" destOrd="0" presId="urn:microsoft.com/office/officeart/2005/8/layout/hierarchy1"/>
    <dgm:cxn modelId="{9CD5F5AD-4E15-4502-BA50-E0CCBB244FED}" type="presParOf" srcId="{29531629-6943-49BC-AA05-05AE354FE101}" destId="{4A2DDECB-2A01-4C0F-A756-5A3D413CFA1D}" srcOrd="1" destOrd="0" presId="urn:microsoft.com/office/officeart/2005/8/layout/hierarchy1"/>
    <dgm:cxn modelId="{0D5FFB4C-4323-45A8-94A1-203B3300D71F}" type="presParOf" srcId="{CEB1438C-793C-4BA1-8A7D-D9F513033043}" destId="{FD85A90C-A7C6-4419-B0E5-74453CE20BE5}" srcOrd="1" destOrd="0" presId="urn:microsoft.com/office/officeart/2005/8/layout/hierarchy1"/>
    <dgm:cxn modelId="{0908729F-1500-4105-B84C-24591C23E85B}" type="presParOf" srcId="{FD85A90C-A7C6-4419-B0E5-74453CE20BE5}" destId="{CEE2D4B4-EC79-443E-9081-B936A3B9EEAE}" srcOrd="0" destOrd="0" presId="urn:microsoft.com/office/officeart/2005/8/layout/hierarchy1"/>
    <dgm:cxn modelId="{0D31867B-9CF1-4422-B194-A8ED5FEAB7B4}" type="presParOf" srcId="{FD85A90C-A7C6-4419-B0E5-74453CE20BE5}" destId="{45A0B5A3-F3CC-42BD-8B3D-D4A87C3D7B63}" srcOrd="1" destOrd="0" presId="urn:microsoft.com/office/officeart/2005/8/layout/hierarchy1"/>
    <dgm:cxn modelId="{DD9D6272-82EF-4B97-9E5A-B8022059B24B}" type="presParOf" srcId="{45A0B5A3-F3CC-42BD-8B3D-D4A87C3D7B63}" destId="{EFC10E0A-0C0B-4C3B-ADE9-4F8EC2E28595}" srcOrd="0" destOrd="0" presId="urn:microsoft.com/office/officeart/2005/8/layout/hierarchy1"/>
    <dgm:cxn modelId="{C6639E24-1BFB-43AE-A6A6-DE24571554DF}" type="presParOf" srcId="{EFC10E0A-0C0B-4C3B-ADE9-4F8EC2E28595}" destId="{D62F7744-9BBB-4D00-AF70-C72C361F4C29}" srcOrd="0" destOrd="0" presId="urn:microsoft.com/office/officeart/2005/8/layout/hierarchy1"/>
    <dgm:cxn modelId="{07D9768A-F0C8-4534-928D-DC1190090E25}" type="presParOf" srcId="{EFC10E0A-0C0B-4C3B-ADE9-4F8EC2E28595}" destId="{AB57A11E-A558-48D7-90F4-8B7E294E51F3}" srcOrd="1" destOrd="0" presId="urn:microsoft.com/office/officeart/2005/8/layout/hierarchy1"/>
    <dgm:cxn modelId="{DF77A225-A2F7-4003-A0A1-A8BB3DF87D6E}" type="presParOf" srcId="{45A0B5A3-F3CC-42BD-8B3D-D4A87C3D7B63}" destId="{1226CCDD-A694-441A-9388-65BA398C2F70}" srcOrd="1" destOrd="0" presId="urn:microsoft.com/office/officeart/2005/8/layout/hierarchy1"/>
    <dgm:cxn modelId="{2B26CC28-459B-4092-A987-3FF89A06A4F4}" type="presParOf" srcId="{9E42429A-AB85-4C06-9BC2-4D4ABF9348D8}" destId="{A514872D-E46E-4DCD-AEF6-50A58C1B87FD}" srcOrd="2" destOrd="0" presId="urn:microsoft.com/office/officeart/2005/8/layout/hierarchy1"/>
    <dgm:cxn modelId="{45728CEF-B294-4220-8742-E436572B75A2}" type="presParOf" srcId="{9E42429A-AB85-4C06-9BC2-4D4ABF9348D8}" destId="{50E7DD0E-4CB8-434F-B176-DB50F93C5E96}" srcOrd="3" destOrd="0" presId="urn:microsoft.com/office/officeart/2005/8/layout/hierarchy1"/>
    <dgm:cxn modelId="{DC253E4A-D402-4F7A-AD27-1DE468474ED3}" type="presParOf" srcId="{50E7DD0E-4CB8-434F-B176-DB50F93C5E96}" destId="{0F36569D-77E0-4BF1-A9A3-DB00092399C0}" srcOrd="0" destOrd="0" presId="urn:microsoft.com/office/officeart/2005/8/layout/hierarchy1"/>
    <dgm:cxn modelId="{6F046BD0-D8F1-4915-A614-D04FB0830492}" type="presParOf" srcId="{0F36569D-77E0-4BF1-A9A3-DB00092399C0}" destId="{0708C995-8635-436C-A675-F413F5F86820}" srcOrd="0" destOrd="0" presId="urn:microsoft.com/office/officeart/2005/8/layout/hierarchy1"/>
    <dgm:cxn modelId="{6B8F12D4-B85B-4D5A-B175-84C7563FC2D5}" type="presParOf" srcId="{0F36569D-77E0-4BF1-A9A3-DB00092399C0}" destId="{BD66FE3B-52CB-4178-BF55-D332B823A7E0}" srcOrd="1" destOrd="0" presId="urn:microsoft.com/office/officeart/2005/8/layout/hierarchy1"/>
    <dgm:cxn modelId="{A20596DD-2589-4C7E-9564-AF2F12535BFD}" type="presParOf" srcId="{50E7DD0E-4CB8-434F-B176-DB50F93C5E96}" destId="{8CDEC524-0815-453B-B09F-D36B5AAD8672}" srcOrd="1" destOrd="0" presId="urn:microsoft.com/office/officeart/2005/8/layout/hierarchy1"/>
    <dgm:cxn modelId="{DCAA9C56-4BE6-4639-9A30-99FC00A3E3A3}" type="presParOf" srcId="{8CDEC524-0815-453B-B09F-D36B5AAD8672}" destId="{D47C105A-EAA8-4935-BDCE-F81041600783}" srcOrd="0" destOrd="0" presId="urn:microsoft.com/office/officeart/2005/8/layout/hierarchy1"/>
    <dgm:cxn modelId="{E6B2F012-4AE8-414D-9321-6E2CA46C4445}" type="presParOf" srcId="{8CDEC524-0815-453B-B09F-D36B5AAD8672}" destId="{4A84F044-051C-4E42-A0BA-B537BD909510}" srcOrd="1" destOrd="0" presId="urn:microsoft.com/office/officeart/2005/8/layout/hierarchy1"/>
    <dgm:cxn modelId="{889018DE-CF96-4C50-82A9-4B180224EB74}" type="presParOf" srcId="{4A84F044-051C-4E42-A0BA-B537BD909510}" destId="{EF797C68-72D2-4724-A795-D24370AA8FBB}" srcOrd="0" destOrd="0" presId="urn:microsoft.com/office/officeart/2005/8/layout/hierarchy1"/>
    <dgm:cxn modelId="{8FFB28D8-F1A1-49EA-BB2F-5AB374907D42}" type="presParOf" srcId="{EF797C68-72D2-4724-A795-D24370AA8FBB}" destId="{0BCF5BDD-D48F-4BDB-8037-365FF652AA05}" srcOrd="0" destOrd="0" presId="urn:microsoft.com/office/officeart/2005/8/layout/hierarchy1"/>
    <dgm:cxn modelId="{0A6643D4-0323-4C34-B114-E2E4745695C8}" type="presParOf" srcId="{EF797C68-72D2-4724-A795-D24370AA8FBB}" destId="{5321A5AE-E985-44DE-936D-FA95F34FE20E}" srcOrd="1" destOrd="0" presId="urn:microsoft.com/office/officeart/2005/8/layout/hierarchy1"/>
    <dgm:cxn modelId="{1F184138-B929-49AC-A507-678ED7D31AD0}" type="presParOf" srcId="{4A84F044-051C-4E42-A0BA-B537BD909510}" destId="{49D76D00-8D5B-4270-8501-CC9E6BD828CD}" srcOrd="1" destOrd="0" presId="urn:microsoft.com/office/officeart/2005/8/layout/hierarchy1"/>
    <dgm:cxn modelId="{19341C2A-FDCF-4CBB-88EA-7CFAFD422356}" type="presParOf" srcId="{9E42429A-AB85-4C06-9BC2-4D4ABF9348D8}" destId="{C003D918-EB89-4042-AC14-D04A48279D9D}" srcOrd="4" destOrd="0" presId="urn:microsoft.com/office/officeart/2005/8/layout/hierarchy1"/>
    <dgm:cxn modelId="{FAF4BA96-F39B-4EBE-9E6A-04D50160921F}" type="presParOf" srcId="{9E42429A-AB85-4C06-9BC2-4D4ABF9348D8}" destId="{051FADA2-15B7-42FD-90C9-044A0CA9480D}" srcOrd="5" destOrd="0" presId="urn:microsoft.com/office/officeart/2005/8/layout/hierarchy1"/>
    <dgm:cxn modelId="{FF99C9B4-9F9E-444E-8143-8100262408A7}" type="presParOf" srcId="{051FADA2-15B7-42FD-90C9-044A0CA9480D}" destId="{245D8766-3907-4AD1-8183-BD321267D621}" srcOrd="0" destOrd="0" presId="urn:microsoft.com/office/officeart/2005/8/layout/hierarchy1"/>
    <dgm:cxn modelId="{B2826546-B567-44FF-8BCA-572C5F9A8C89}" type="presParOf" srcId="{245D8766-3907-4AD1-8183-BD321267D621}" destId="{536891FD-CDE2-4604-B5FC-8465FC4E5748}" srcOrd="0" destOrd="0" presId="urn:microsoft.com/office/officeart/2005/8/layout/hierarchy1"/>
    <dgm:cxn modelId="{00C9E0AC-ADC5-4DAD-810E-5479D35AE954}" type="presParOf" srcId="{245D8766-3907-4AD1-8183-BD321267D621}" destId="{39C61193-77CC-4A4E-A928-BECAE7EA3A78}" srcOrd="1" destOrd="0" presId="urn:microsoft.com/office/officeart/2005/8/layout/hierarchy1"/>
    <dgm:cxn modelId="{71340761-0CAB-4EAD-847D-4DFD52F47C9A}" type="presParOf" srcId="{051FADA2-15B7-42FD-90C9-044A0CA9480D}" destId="{07C650BC-CDFD-47B6-BB87-AF3F6ED1ABAB}" srcOrd="1" destOrd="0" presId="urn:microsoft.com/office/officeart/2005/8/layout/hierarchy1"/>
    <dgm:cxn modelId="{974C4B3F-6F52-4DBE-894C-EA692B30DEF5}" type="presParOf" srcId="{07C650BC-CDFD-47B6-BB87-AF3F6ED1ABAB}" destId="{71202D90-627D-48A5-8EC2-9BDD3BE56813}" srcOrd="0" destOrd="0" presId="urn:microsoft.com/office/officeart/2005/8/layout/hierarchy1"/>
    <dgm:cxn modelId="{C2312D21-AD01-43D1-94F6-2B43F61E0DAA}" type="presParOf" srcId="{07C650BC-CDFD-47B6-BB87-AF3F6ED1ABAB}" destId="{04EF409A-9798-4308-B40C-E2190CC3650D}" srcOrd="1" destOrd="0" presId="urn:microsoft.com/office/officeart/2005/8/layout/hierarchy1"/>
    <dgm:cxn modelId="{E87A43D9-F678-499C-9EE4-CE559E732298}" type="presParOf" srcId="{04EF409A-9798-4308-B40C-E2190CC3650D}" destId="{6E1F4260-0392-444F-8B03-9E0C2CC7A1C4}" srcOrd="0" destOrd="0" presId="urn:microsoft.com/office/officeart/2005/8/layout/hierarchy1"/>
    <dgm:cxn modelId="{7F561543-7F5F-4FFA-B3B9-34F333A4D5DA}" type="presParOf" srcId="{6E1F4260-0392-444F-8B03-9E0C2CC7A1C4}" destId="{D1DBA266-A960-4D96-83A8-C1C681B83D49}" srcOrd="0" destOrd="0" presId="urn:microsoft.com/office/officeart/2005/8/layout/hierarchy1"/>
    <dgm:cxn modelId="{0A3A0236-FFA7-4811-B5DE-84FD82168827}" type="presParOf" srcId="{6E1F4260-0392-444F-8B03-9E0C2CC7A1C4}" destId="{D161CBC2-BD14-4C7B-BD7E-068DB5FBB5DE}" srcOrd="1" destOrd="0" presId="urn:microsoft.com/office/officeart/2005/8/layout/hierarchy1"/>
    <dgm:cxn modelId="{F8D1FB55-9586-45F8-A646-2AF03D047D78}" type="presParOf" srcId="{04EF409A-9798-4308-B40C-E2190CC3650D}" destId="{FBB102D7-35F1-49AB-A34A-E576D2F10F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02D90-627D-48A5-8EC2-9BDD3BE56813}">
      <dsp:nvSpPr>
        <dsp:cNvPr id="0" name=""/>
        <dsp:cNvSpPr/>
      </dsp:nvSpPr>
      <dsp:spPr>
        <a:xfrm>
          <a:off x="7963885" y="2788999"/>
          <a:ext cx="91440" cy="681729"/>
        </a:xfrm>
        <a:custGeom>
          <a:avLst/>
          <a:gdLst/>
          <a:ahLst/>
          <a:cxnLst/>
          <a:rect l="0" t="0" r="0" b="0"/>
          <a:pathLst>
            <a:path>
              <a:moveTo>
                <a:pt x="135910" y="0"/>
              </a:moveTo>
              <a:lnTo>
                <a:pt x="135910" y="508241"/>
              </a:lnTo>
              <a:lnTo>
                <a:pt x="45720" y="508241"/>
              </a:lnTo>
              <a:lnTo>
                <a:pt x="45720" y="681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3D918-EB89-4042-AC14-D04A48279D9D}">
      <dsp:nvSpPr>
        <dsp:cNvPr id="0" name=""/>
        <dsp:cNvSpPr/>
      </dsp:nvSpPr>
      <dsp:spPr>
        <a:xfrm>
          <a:off x="5238547" y="1192241"/>
          <a:ext cx="2861248" cy="407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87"/>
              </a:lnTo>
              <a:lnTo>
                <a:pt x="2861248" y="234087"/>
              </a:lnTo>
              <a:lnTo>
                <a:pt x="2861248" y="4075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C105A-EAA8-4935-BDCE-F81041600783}">
      <dsp:nvSpPr>
        <dsp:cNvPr id="0" name=""/>
        <dsp:cNvSpPr/>
      </dsp:nvSpPr>
      <dsp:spPr>
        <a:xfrm>
          <a:off x="5124671" y="2827243"/>
          <a:ext cx="489006" cy="643484"/>
        </a:xfrm>
        <a:custGeom>
          <a:avLst/>
          <a:gdLst/>
          <a:ahLst/>
          <a:cxnLst/>
          <a:rect l="0" t="0" r="0" b="0"/>
          <a:pathLst>
            <a:path>
              <a:moveTo>
                <a:pt x="489006" y="0"/>
              </a:moveTo>
              <a:lnTo>
                <a:pt x="489006" y="469997"/>
              </a:lnTo>
              <a:lnTo>
                <a:pt x="0" y="469997"/>
              </a:lnTo>
              <a:lnTo>
                <a:pt x="0" y="6434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4872D-E46E-4DCD-AEF6-50A58C1B87FD}">
      <dsp:nvSpPr>
        <dsp:cNvPr id="0" name=""/>
        <dsp:cNvSpPr/>
      </dsp:nvSpPr>
      <dsp:spPr>
        <a:xfrm>
          <a:off x="5238547" y="1192241"/>
          <a:ext cx="375130" cy="445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331"/>
              </a:lnTo>
              <a:lnTo>
                <a:pt x="375130" y="272331"/>
              </a:lnTo>
              <a:lnTo>
                <a:pt x="375130" y="4458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2D4B4-EC79-443E-9081-B936A3B9EEAE}">
      <dsp:nvSpPr>
        <dsp:cNvPr id="0" name=""/>
        <dsp:cNvSpPr/>
      </dsp:nvSpPr>
      <dsp:spPr>
        <a:xfrm>
          <a:off x="2421770" y="2926076"/>
          <a:ext cx="91440" cy="5446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46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912E1-F184-4D74-BBF8-DACF552C9550}">
      <dsp:nvSpPr>
        <dsp:cNvPr id="0" name=""/>
        <dsp:cNvSpPr/>
      </dsp:nvSpPr>
      <dsp:spPr>
        <a:xfrm>
          <a:off x="2467490" y="1192241"/>
          <a:ext cx="2771057" cy="544651"/>
        </a:xfrm>
        <a:custGeom>
          <a:avLst/>
          <a:gdLst/>
          <a:ahLst/>
          <a:cxnLst/>
          <a:rect l="0" t="0" r="0" b="0"/>
          <a:pathLst>
            <a:path>
              <a:moveTo>
                <a:pt x="2771057" y="0"/>
              </a:moveTo>
              <a:lnTo>
                <a:pt x="2771057" y="371164"/>
              </a:lnTo>
              <a:lnTo>
                <a:pt x="0" y="371164"/>
              </a:lnTo>
              <a:lnTo>
                <a:pt x="0" y="5446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5923A-2414-4196-AD1A-F8D3C93D95F5}">
      <dsp:nvSpPr>
        <dsp:cNvPr id="0" name=""/>
        <dsp:cNvSpPr/>
      </dsp:nvSpPr>
      <dsp:spPr>
        <a:xfrm>
          <a:off x="4302183" y="3058"/>
          <a:ext cx="1872728" cy="1189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349A3-3FFB-4E01-AA11-5DCC566CD983}">
      <dsp:nvSpPr>
        <dsp:cNvPr id="0" name=""/>
        <dsp:cNvSpPr/>
      </dsp:nvSpPr>
      <dsp:spPr>
        <a:xfrm>
          <a:off x="4510264" y="200735"/>
          <a:ext cx="1872728" cy="118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Хімічні елементи</a:t>
          </a:r>
          <a:endParaRPr lang="ru-UA" sz="1800" kern="1200" dirty="0"/>
        </a:p>
      </dsp:txBody>
      <dsp:txXfrm>
        <a:off x="4545094" y="235565"/>
        <a:ext cx="1803068" cy="1119522"/>
      </dsp:txXfrm>
    </dsp:sp>
    <dsp:sp modelId="{25C63EA2-3F5F-4C17-A616-F4E330C33378}">
      <dsp:nvSpPr>
        <dsp:cNvPr id="0" name=""/>
        <dsp:cNvSpPr/>
      </dsp:nvSpPr>
      <dsp:spPr>
        <a:xfrm>
          <a:off x="1531125" y="1736893"/>
          <a:ext cx="1872728" cy="1189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DDECB-2A01-4C0F-A756-5A3D413CFA1D}">
      <dsp:nvSpPr>
        <dsp:cNvPr id="0" name=""/>
        <dsp:cNvSpPr/>
      </dsp:nvSpPr>
      <dsp:spPr>
        <a:xfrm>
          <a:off x="1739206" y="1934570"/>
          <a:ext cx="1872728" cy="118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Органогени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 (до 2 %)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800" kern="1200" dirty="0"/>
        </a:p>
      </dsp:txBody>
      <dsp:txXfrm>
        <a:off x="1774036" y="1969400"/>
        <a:ext cx="1803068" cy="1119522"/>
      </dsp:txXfrm>
    </dsp:sp>
    <dsp:sp modelId="{D62F7744-9BBB-4D00-AF70-C72C361F4C29}">
      <dsp:nvSpPr>
        <dsp:cNvPr id="0" name=""/>
        <dsp:cNvSpPr/>
      </dsp:nvSpPr>
      <dsp:spPr>
        <a:xfrm>
          <a:off x="1337719" y="3470728"/>
          <a:ext cx="2259540" cy="1096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7A11E-A558-48D7-90F4-8B7E294E51F3}">
      <dsp:nvSpPr>
        <dsp:cNvPr id="0" name=""/>
        <dsp:cNvSpPr/>
      </dsp:nvSpPr>
      <dsp:spPr>
        <a:xfrm>
          <a:off x="1545800" y="3668405"/>
          <a:ext cx="2259540" cy="1096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С</a:t>
          </a:r>
          <a:r>
            <a:rPr lang="en-US" sz="1800" kern="1200" dirty="0"/>
            <a:t>,N,O,H</a:t>
          </a:r>
          <a:endParaRPr lang="ru-UA" sz="1800" kern="1200" dirty="0"/>
        </a:p>
      </dsp:txBody>
      <dsp:txXfrm>
        <a:off x="1577912" y="3700517"/>
        <a:ext cx="2195316" cy="1032166"/>
      </dsp:txXfrm>
    </dsp:sp>
    <dsp:sp modelId="{0708C995-8635-436C-A675-F413F5F86820}">
      <dsp:nvSpPr>
        <dsp:cNvPr id="0" name=""/>
        <dsp:cNvSpPr/>
      </dsp:nvSpPr>
      <dsp:spPr>
        <a:xfrm>
          <a:off x="4677314" y="1638060"/>
          <a:ext cx="1872728" cy="1189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6FE3B-52CB-4178-BF55-D332B823A7E0}">
      <dsp:nvSpPr>
        <dsp:cNvPr id="0" name=""/>
        <dsp:cNvSpPr/>
      </dsp:nvSpPr>
      <dsp:spPr>
        <a:xfrm>
          <a:off x="4885395" y="1835737"/>
          <a:ext cx="1872728" cy="118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 err="1"/>
            <a:t>Макроелементи</a:t>
          </a:r>
          <a:r>
            <a:rPr lang="en-US" sz="1800" kern="1200" dirty="0"/>
            <a:t> (</a:t>
          </a:r>
          <a:r>
            <a:rPr lang="ru-RU" sz="1800" kern="1200" dirty="0"/>
            <a:t>до 0,01%)</a:t>
          </a:r>
          <a:endParaRPr lang="ru-UA" sz="1800" kern="1200" dirty="0"/>
        </a:p>
      </dsp:txBody>
      <dsp:txXfrm>
        <a:off x="4920225" y="1870567"/>
        <a:ext cx="1803068" cy="1119522"/>
      </dsp:txXfrm>
    </dsp:sp>
    <dsp:sp modelId="{0BCF5BDD-D48F-4BDB-8037-365FF652AA05}">
      <dsp:nvSpPr>
        <dsp:cNvPr id="0" name=""/>
        <dsp:cNvSpPr/>
      </dsp:nvSpPr>
      <dsp:spPr>
        <a:xfrm>
          <a:off x="4013422" y="3470728"/>
          <a:ext cx="2222498" cy="1293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1A5AE-E985-44DE-936D-FA95F34FE20E}">
      <dsp:nvSpPr>
        <dsp:cNvPr id="0" name=""/>
        <dsp:cNvSpPr/>
      </dsp:nvSpPr>
      <dsp:spPr>
        <a:xfrm>
          <a:off x="4221503" y="3668405"/>
          <a:ext cx="2222498" cy="12930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 err="1"/>
            <a:t>Са</a:t>
          </a:r>
          <a:r>
            <a:rPr lang="uk-UA" sz="1800" kern="1200" dirty="0"/>
            <a:t>, К, </a:t>
          </a:r>
          <a:r>
            <a:rPr lang="uk-UA" sz="1800" kern="1200" dirty="0" err="1"/>
            <a:t>Nа</a:t>
          </a:r>
          <a:r>
            <a:rPr lang="uk-UA" sz="1800" kern="1200" dirty="0"/>
            <a:t>, </a:t>
          </a:r>
          <a:r>
            <a:rPr lang="en-US" sz="1800" kern="1200" dirty="0"/>
            <a:t>S</a:t>
          </a:r>
          <a:r>
            <a:rPr lang="uk-UA" sz="1800" kern="1200" dirty="0"/>
            <a:t>, Р, М</a:t>
          </a:r>
          <a:r>
            <a:rPr lang="en-US" sz="1800" kern="1200" dirty="0"/>
            <a:t>g</a:t>
          </a:r>
          <a:r>
            <a:rPr lang="uk-UA" sz="1800" kern="1200" dirty="0"/>
            <a:t>, СІ</a:t>
          </a:r>
          <a:endParaRPr lang="ru-UA" sz="1800" kern="1200" dirty="0"/>
        </a:p>
      </dsp:txBody>
      <dsp:txXfrm>
        <a:off x="4259374" y="3706276"/>
        <a:ext cx="2146756" cy="1217280"/>
      </dsp:txXfrm>
    </dsp:sp>
    <dsp:sp modelId="{536891FD-CDE2-4604-B5FC-8465FC4E5748}">
      <dsp:nvSpPr>
        <dsp:cNvPr id="0" name=""/>
        <dsp:cNvSpPr/>
      </dsp:nvSpPr>
      <dsp:spPr>
        <a:xfrm>
          <a:off x="7163431" y="1599816"/>
          <a:ext cx="1872728" cy="1189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61193-77CC-4A4E-A928-BECAE7EA3A78}">
      <dsp:nvSpPr>
        <dsp:cNvPr id="0" name=""/>
        <dsp:cNvSpPr/>
      </dsp:nvSpPr>
      <dsp:spPr>
        <a:xfrm>
          <a:off x="7371512" y="1797493"/>
          <a:ext cx="1872728" cy="1189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Мікроелементи (0,001-0,00001%)</a:t>
          </a:r>
          <a:endParaRPr lang="ru-UA" sz="1800" kern="1200" dirty="0"/>
        </a:p>
      </dsp:txBody>
      <dsp:txXfrm>
        <a:off x="7406342" y="1832323"/>
        <a:ext cx="1803068" cy="1119522"/>
      </dsp:txXfrm>
    </dsp:sp>
    <dsp:sp modelId="{D1DBA266-A960-4D96-83A8-C1C681B83D49}">
      <dsp:nvSpPr>
        <dsp:cNvPr id="0" name=""/>
        <dsp:cNvSpPr/>
      </dsp:nvSpPr>
      <dsp:spPr>
        <a:xfrm>
          <a:off x="6652082" y="3470728"/>
          <a:ext cx="2715044" cy="1427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1CBC2-BD14-4C7B-BD7E-068DB5FBB5DE}">
      <dsp:nvSpPr>
        <dsp:cNvPr id="0" name=""/>
        <dsp:cNvSpPr/>
      </dsp:nvSpPr>
      <dsp:spPr>
        <a:xfrm>
          <a:off x="6860163" y="3668405"/>
          <a:ext cx="2715044" cy="1427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</a:t>
          </a:r>
          <a:r>
            <a:rPr lang="uk-UA" sz="1800" kern="1200" dirty="0"/>
            <a:t>е, М</a:t>
          </a:r>
          <a:r>
            <a:rPr lang="en-US" sz="1800" kern="1200" dirty="0"/>
            <a:t>n</a:t>
          </a:r>
          <a:r>
            <a:rPr lang="uk-UA" sz="1800" kern="1200" dirty="0"/>
            <a:t>, </a:t>
          </a:r>
          <a:r>
            <a:rPr lang="en-US" sz="1800" kern="1200" dirty="0"/>
            <a:t>Zn</a:t>
          </a:r>
          <a:r>
            <a:rPr lang="uk-UA" sz="1800" kern="1200" dirty="0"/>
            <a:t>, С</a:t>
          </a:r>
          <a:r>
            <a:rPr lang="en-US" sz="1800" kern="1200" dirty="0"/>
            <a:t>u</a:t>
          </a:r>
          <a:r>
            <a:rPr lang="uk-UA" sz="1800" kern="1200" dirty="0"/>
            <a:t>, В, </a:t>
          </a:r>
          <a:r>
            <a:rPr lang="uk-UA" sz="1800" kern="1200" dirty="0" err="1"/>
            <a:t>Мо</a:t>
          </a:r>
          <a:r>
            <a:rPr lang="uk-UA" sz="1800" kern="1200" dirty="0"/>
            <a:t>, </a:t>
          </a:r>
          <a:r>
            <a:rPr lang="uk-UA" sz="1800" kern="1200" dirty="0" err="1"/>
            <a:t>Со</a:t>
          </a:r>
          <a:r>
            <a:rPr lang="uk-UA" sz="1800" kern="1200" dirty="0"/>
            <a:t> та ін. </a:t>
          </a:r>
          <a:endParaRPr lang="ru-UA" sz="1800" kern="1200" dirty="0"/>
        </a:p>
      </dsp:txBody>
      <dsp:txXfrm>
        <a:off x="6901959" y="3710201"/>
        <a:ext cx="2631452" cy="1343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4478-3DF7-4821-AC20-6EFC9B2E0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9ECC29-F117-4C88-86B5-33A53CFC2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22744-6322-4760-95AF-4460896A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59E2B-0F32-485A-9866-D4959E7C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3A64A7-8D66-4F12-9F6D-C6B60F0B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313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EE152-6B23-4626-888B-3173E15C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151069-0AA9-45FB-85CC-BAEEBEEC3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B28E5-AAE3-46A6-8502-C852DA31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912A13-FE38-4625-AB13-E172FF53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5486DF-03F0-46CB-B840-B1480EF5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37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F72B8E-FA1C-4865-9660-6481163968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F297CE-BCFA-4571-9156-3E17CF43A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526F4-473C-46D2-98C6-AA4992B0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29C2F-401C-4316-9F5F-34EB62D9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B0A32-01D0-4F6B-B397-03AF26DC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71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EBA66-5A1D-4439-B2CC-48CA4AC9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B78F6E-51DA-4634-A018-EF2CDBBA2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4591DC-DD41-427C-A390-25352D56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3CFA3-EF63-4E49-AC35-2126CF7F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7AB57-1F64-4CD6-B9B2-3C0ECA02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250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23CC3-70AF-4439-8924-F7D404FF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C2BAED-3A15-4744-915B-3F8D4D3BE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41003-CC25-4244-B4BA-55D62C10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89863-1FC3-45D0-BCC6-4955C048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F4B4B4-BAF6-460E-8EE1-5FF9771C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446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0CAA8-1E15-4875-ADA5-588A63E7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7AEF93-0C17-442C-9211-E49147549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8C2D01-88C6-49F4-AF40-DC8B0A1F3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E69E74-0328-4F67-B4D5-7648F0F1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F8620D-E71D-44DC-B0F0-86D5EDAC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3AFB2D-7B5D-421E-9020-11B10891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219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197F5-7EE7-4E7E-851E-581FDC7D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AD6CD2-6FFA-4C5F-8599-FBB2A1D5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A1F158-4B17-4D9D-BC6C-2698A58C2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B9076-4DB4-48E8-9E32-5BFF6838F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43E6E8-8659-4569-B3C0-B4D704FF1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5EAFB5-6466-450A-8980-8B46A8EA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77FCE4-A4D9-4F2D-98F2-950AD959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640722-2B83-45F0-BD61-11CAC5E6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33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34434-E812-4F6A-912C-B8540D1E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22DC03-3CA0-4EC8-9277-686CD0FE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120A58-9571-43FA-928F-224962C2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9E8C80-3589-4581-BE47-725762A6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18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6246CF-4EE7-4536-8C9F-8645E846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F87743-739C-49A5-8AD7-7A901ABD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A7D429-3BFB-4B11-9A2B-4A269667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368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0FF4-08CB-4250-A84A-B9DABF92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36521-4A4D-4DC3-9477-908DBA69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D6797-58DF-4316-8EB8-9058AB7B0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C78E43-10A0-43C3-A0A1-E4DED42D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C41AF3-6700-49BB-A8CC-25A3CAE7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6396ED-390A-42F6-8E96-61CC5F895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074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04EAC-C69B-4962-B8DE-6698BCB9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841DA9-E7A8-4B34-875F-92CF77EB6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8FD062-CC29-4928-93C2-C48BA694A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4AACC5-61E1-4110-B4ED-C411114A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18D707-55E6-40DF-8034-842EEFCB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90449-BF74-4342-A08F-AAD51F3A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0683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B25FB-D8CF-4C88-8F00-EA5C1591D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1240F8-4630-4E44-ACEB-7B54A614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73874-1BBC-4074-BBEA-280EBD991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0DC27-E0C1-4D68-80B0-C93770A770AC}" type="datetimeFigureOut">
              <a:rPr lang="ru-UA" smtClean="0"/>
              <a:t>24.09.2020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574D83-7FD7-4742-82B1-82E6EF23C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BAC27-7E89-4B5D-A2FC-122023F0D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1B94D-5C58-43AF-8DAB-49C1B38362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495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84376-A82B-43E9-9509-05CB8D244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45" y="-170822"/>
            <a:ext cx="10751736" cy="1155560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  <a:latin typeface="Arial Narrow" panose="020B0606020202030204" pitchFamily="34" charset="0"/>
              </a:rPr>
              <a:t>Мікронутрієнти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  <a:latin typeface="Arial Narrow" panose="020B0606020202030204" pitchFamily="34" charset="0"/>
              </a:rPr>
              <a:t>:</a:t>
            </a:r>
            <a:r>
              <a:rPr lang="ru-RU" sz="4800" dirty="0">
                <a:highlight>
                  <a:srgbClr val="00FFFF"/>
                </a:highlight>
                <a:latin typeface="Arial Narrow" panose="020B0606020202030204" pitchFamily="34" charset="0"/>
              </a:rPr>
              <a:t> </a:t>
            </a:r>
            <a:r>
              <a:rPr lang="ru-RU" sz="4800" b="1" i="1" dirty="0" err="1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  <a:latin typeface="Arial Narrow" panose="020B0606020202030204" pitchFamily="34" charset="0"/>
              </a:rPr>
              <a:t>мінеральні</a:t>
            </a:r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  <a:latin typeface="Arial Narrow" panose="020B0606020202030204" pitchFamily="34" charset="0"/>
              </a:rPr>
              <a:t> </a:t>
            </a:r>
            <a:r>
              <a:rPr lang="ru-RU" sz="4800" b="1" i="1" dirty="0" err="1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  <a:latin typeface="Arial Narrow" panose="020B0606020202030204" pitchFamily="34" charset="0"/>
              </a:rPr>
              <a:t>речовини</a:t>
            </a:r>
            <a:endParaRPr lang="ru-UA" sz="4800" b="1" i="1" dirty="0">
              <a:solidFill>
                <a:schemeClr val="accent1">
                  <a:lumMod val="50000"/>
                </a:schemeClr>
              </a:solidFill>
              <a:highlight>
                <a:srgbClr val="00FFFF"/>
              </a:highlight>
              <a:latin typeface="Arial Narrow" panose="020B0606020202030204" pitchFamily="34" charset="0"/>
            </a:endParaRPr>
          </a:p>
        </p:txBody>
      </p:sp>
      <p:pic>
        <p:nvPicPr>
          <p:cNvPr id="1030" name="Picture 6" descr="Взаимодействие минералов">
            <a:extLst>
              <a:ext uri="{FF2B5EF4-FFF2-40B4-BE49-F238E27FC236}">
                <a16:creationId xmlns:a16="http://schemas.microsoft.com/office/drawing/2014/main" id="{2DA04BF1-8E5F-4F64-A370-E76068A11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6" y="3645163"/>
            <a:ext cx="7794853" cy="30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йважливіші вітаміни від А до Я">
            <a:extLst>
              <a:ext uri="{FF2B5EF4-FFF2-40B4-BE49-F238E27FC236}">
                <a16:creationId xmlns:a16="http://schemas.microsoft.com/office/drawing/2014/main" id="{3A650C41-357C-4EE6-9992-4EE15D8E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91" y="1074502"/>
            <a:ext cx="3747879" cy="24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6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45702-66FE-4295-A5D5-12A1C1BC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365125"/>
            <a:ext cx="3624943" cy="941161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Na - 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натрій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DDFA59-7A92-49DD-84CE-123E6ED92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48" t="27322" r="40214" b="18872"/>
          <a:stretch/>
        </p:blipFill>
        <p:spPr>
          <a:xfrm>
            <a:off x="6579442" y="2514561"/>
            <a:ext cx="4257287" cy="32101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F77369-BA12-4720-90F9-78A214A64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5" t="40439" r="42390" b="23223"/>
          <a:stretch/>
        </p:blipFill>
        <p:spPr>
          <a:xfrm>
            <a:off x="239869" y="3429000"/>
            <a:ext cx="5591943" cy="3210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2E165-8C3D-4562-9FFC-BFF82D166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99" t="39482" r="36505" b="47832"/>
          <a:stretch/>
        </p:blipFill>
        <p:spPr>
          <a:xfrm>
            <a:off x="4743892" y="422958"/>
            <a:ext cx="6633962" cy="1766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BA61F-3F3D-45C3-8DB4-8CA3E51142EB}"/>
              </a:ext>
            </a:extLst>
          </p:cNvPr>
          <p:cNvSpPr txBox="1"/>
          <p:nvPr/>
        </p:nvSpPr>
        <p:spPr>
          <a:xfrm>
            <a:off x="1355271" y="2093228"/>
            <a:ext cx="1845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0,15%</a:t>
            </a:r>
          </a:p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1B34A-F25F-4DDA-92F8-373315B8FA3B}"/>
              </a:ext>
            </a:extLst>
          </p:cNvPr>
          <p:cNvSpPr txBox="1"/>
          <p:nvPr/>
        </p:nvSpPr>
        <p:spPr>
          <a:xfrm>
            <a:off x="6579442" y="5992859"/>
            <a:ext cx="537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Нестача- втрата апетиту, апатія, тахікардія;</a:t>
            </a:r>
          </a:p>
          <a:p>
            <a:r>
              <a:rPr lang="uk-UA" dirty="0"/>
              <a:t>Надлишок – тиск, набряки, судоми..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5280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2B816-66F8-40D4-A125-01682334B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3" t="48938" r="42308" b="27472"/>
          <a:stretch/>
        </p:blipFill>
        <p:spPr>
          <a:xfrm>
            <a:off x="451568" y="2853714"/>
            <a:ext cx="5105777" cy="19116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210A2A-FAAC-494F-B785-B7164D28A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6" t="26621" r="40412" b="18242"/>
          <a:stretch/>
        </p:blipFill>
        <p:spPr>
          <a:xfrm>
            <a:off x="6514683" y="2337980"/>
            <a:ext cx="4953838" cy="378135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F1400CB-6CAC-40D6-B063-4FE9641CDB24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2498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K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калій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9744-C719-47F0-8FFE-19085129ABEF}"/>
              </a:ext>
            </a:extLst>
          </p:cNvPr>
          <p:cNvSpPr txBox="1"/>
          <p:nvPr/>
        </p:nvSpPr>
        <p:spPr>
          <a:xfrm>
            <a:off x="1355271" y="2093228"/>
            <a:ext cx="1845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0,35%</a:t>
            </a:r>
          </a:p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AB671-4782-4E91-84E5-B4FE88C3B5B6}"/>
              </a:ext>
            </a:extLst>
          </p:cNvPr>
          <p:cNvSpPr txBox="1"/>
          <p:nvPr/>
        </p:nvSpPr>
        <p:spPr>
          <a:xfrm>
            <a:off x="3853542" y="277346"/>
            <a:ext cx="7952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/>
              <a:t>Відіграє важливу роль у передачі нервових імпульсів у м'язових і нервових клітинах, забезпеченні осмотичних явищ, стимулює діяльність серцевих м'язів.</a:t>
            </a:r>
            <a:endParaRPr lang="ru-UA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525F9F-90A1-48B1-8556-411A0DD93B52}"/>
              </a:ext>
            </a:extLst>
          </p:cNvPr>
          <p:cNvSpPr/>
          <p:nvPr/>
        </p:nvSpPr>
        <p:spPr>
          <a:xfrm>
            <a:off x="179615" y="5163759"/>
            <a:ext cx="6466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Нестача  - порушується синтез глікогену, з'являються серцева аритмія, набряки, посилюється роз­щеплення білків.</a:t>
            </a:r>
          </a:p>
          <a:p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Надлишок - порушення розумової діяльності, фізичного розвитку, функціонування систем організму.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88783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76915C-07F3-4846-B180-33FA530C4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8" t="40586" r="42803" b="28351"/>
          <a:stretch/>
        </p:blipFill>
        <p:spPr>
          <a:xfrm>
            <a:off x="7078738" y="3710353"/>
            <a:ext cx="4873779" cy="242544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400E0E7-9D62-4382-924E-474BAFC1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Ca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кальцій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13B1987-5C31-43E4-9C1A-422A1A5E5D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300" y="1690688"/>
            <a:ext cx="685255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uk-UA" sz="2800" dirty="0"/>
              <a:t>1,5% </a:t>
            </a:r>
            <a:r>
              <a:rPr lang="ru-UA" dirty="0"/>
              <a:t>(~ 99 % </a:t>
            </a:r>
            <a:r>
              <a:rPr lang="uk-UA" dirty="0"/>
              <a:t> </a:t>
            </a:r>
            <a:r>
              <a:rPr lang="ru-UA" dirty="0"/>
              <a:t>у </a:t>
            </a:r>
            <a:r>
              <a:rPr lang="ru-UA" dirty="0" err="1"/>
              <a:t>кістках</a:t>
            </a:r>
            <a:r>
              <a:rPr lang="ru-UA" dirty="0"/>
              <a:t>, 1 % - у </a:t>
            </a:r>
            <a:r>
              <a:rPr lang="ru-UA" dirty="0" err="1"/>
              <a:t>крові</a:t>
            </a:r>
            <a:r>
              <a:rPr lang="ru-UA" dirty="0"/>
              <a:t> і тканинах)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E316D-4A09-43BF-8674-49B696615D64}"/>
              </a:ext>
            </a:extLst>
          </p:cNvPr>
          <p:cNvSpPr txBox="1"/>
          <p:nvPr/>
        </p:nvSpPr>
        <p:spPr>
          <a:xfrm>
            <a:off x="0" y="2575835"/>
            <a:ext cx="69668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UA" dirty="0"/>
              <a:t>♦ </a:t>
            </a:r>
            <a:r>
              <a:rPr lang="ru-UA" sz="2000" dirty="0" err="1"/>
              <a:t>Пластичний</a:t>
            </a:r>
            <a:r>
              <a:rPr lang="ru-UA" sz="2000" dirty="0"/>
              <a:t> </a:t>
            </a:r>
            <a:r>
              <a:rPr lang="ru-UA" sz="2000" dirty="0" err="1"/>
              <a:t>матеріал</a:t>
            </a:r>
            <a:r>
              <a:rPr lang="ru-UA" sz="2000" dirty="0"/>
              <a:t> для </a:t>
            </a:r>
            <a:r>
              <a:rPr lang="ru-UA" sz="2000" dirty="0" err="1"/>
              <a:t>кісток</a:t>
            </a:r>
            <a:r>
              <a:rPr lang="ru-UA" sz="2000" dirty="0"/>
              <a:t>;</a:t>
            </a:r>
          </a:p>
          <a:p>
            <a:pPr algn="just"/>
            <a:r>
              <a:rPr lang="ru-UA" sz="2000" dirty="0"/>
              <a:t>♦фактор </a:t>
            </a:r>
            <a:r>
              <a:rPr lang="ru-UA" sz="2000" dirty="0" err="1"/>
              <a:t>зсідання</a:t>
            </a:r>
            <a:r>
              <a:rPr lang="ru-UA" sz="2000" dirty="0"/>
              <a:t> </a:t>
            </a:r>
            <a:r>
              <a:rPr lang="ru-UA" sz="2000" dirty="0" err="1"/>
              <a:t>крові</a:t>
            </a:r>
            <a:r>
              <a:rPr lang="ru-UA" sz="2000" dirty="0"/>
              <a:t>;</a:t>
            </a:r>
          </a:p>
          <a:p>
            <a:pPr algn="just"/>
            <a:r>
              <a:rPr lang="ru-UA" sz="2000" dirty="0"/>
              <a:t>♦ </a:t>
            </a:r>
            <a:r>
              <a:rPr lang="ru-UA" sz="2000" dirty="0" err="1"/>
              <a:t>підтримує</a:t>
            </a:r>
            <a:r>
              <a:rPr lang="ru-UA" sz="2000" dirty="0"/>
              <a:t> </a:t>
            </a:r>
            <a:r>
              <a:rPr lang="ru-UA" sz="2000" dirty="0" err="1"/>
              <a:t>збудливість</a:t>
            </a:r>
            <a:r>
              <a:rPr lang="ru-UA" sz="2000" dirty="0"/>
              <a:t> </a:t>
            </a:r>
            <a:r>
              <a:rPr lang="ru-UA" sz="2000" dirty="0" err="1"/>
              <a:t>нервової</a:t>
            </a:r>
            <a:r>
              <a:rPr lang="ru-UA" sz="2000" dirty="0"/>
              <a:t> </a:t>
            </a:r>
            <a:r>
              <a:rPr lang="ru-UA" sz="2000" dirty="0" err="1"/>
              <a:t>тканини</a:t>
            </a:r>
            <a:r>
              <a:rPr lang="ru-UA" sz="2000" dirty="0"/>
              <a:t> та </a:t>
            </a:r>
            <a:r>
              <a:rPr lang="ru-UA" sz="2000" dirty="0" err="1"/>
              <a:t>скорочення</a:t>
            </a:r>
            <a:r>
              <a:rPr lang="ru-UA" sz="2000" dirty="0"/>
              <a:t> </a:t>
            </a:r>
            <a:r>
              <a:rPr lang="ru-UA" sz="2000" dirty="0" err="1"/>
              <a:t>м'язів</a:t>
            </a:r>
            <a:r>
              <a:rPr lang="ru-UA" sz="2000" dirty="0"/>
              <a:t>;</a:t>
            </a:r>
          </a:p>
          <a:p>
            <a:pPr algn="just"/>
            <a:r>
              <a:rPr lang="ru-UA" sz="2000" dirty="0"/>
              <a:t>♦ </a:t>
            </a:r>
            <a:r>
              <a:rPr lang="ru-UA" sz="2000" dirty="0" err="1"/>
              <a:t>нормалізує</a:t>
            </a:r>
            <a:r>
              <a:rPr lang="ru-UA" sz="2000" dirty="0"/>
              <a:t> </a:t>
            </a:r>
            <a:r>
              <a:rPr lang="ru-UA" sz="2000" dirty="0" err="1"/>
              <a:t>діяльність</a:t>
            </a:r>
            <a:r>
              <a:rPr lang="ru-UA" sz="2000" dirty="0"/>
              <a:t> </a:t>
            </a:r>
            <a:r>
              <a:rPr lang="ru-UA" sz="2000" dirty="0" err="1"/>
              <a:t>серця</a:t>
            </a:r>
            <a:r>
              <a:rPr lang="ru-UA" sz="2000" dirty="0"/>
              <a:t> і </a:t>
            </a:r>
            <a:r>
              <a:rPr lang="ru-UA" sz="2000" dirty="0" err="1"/>
              <a:t>м'язів</a:t>
            </a:r>
            <a:r>
              <a:rPr lang="ru-UA" sz="2000" dirty="0"/>
              <a:t>;</a:t>
            </a:r>
          </a:p>
          <a:p>
            <a:pPr algn="just"/>
            <a:r>
              <a:rPr lang="ru-UA" sz="2000" dirty="0"/>
              <a:t>♦ входить до складу ядра і мембран </a:t>
            </a:r>
            <a:r>
              <a:rPr lang="ru-UA" sz="2000" dirty="0" err="1"/>
              <a:t>клітин</a:t>
            </a:r>
            <a:r>
              <a:rPr lang="ru-UA" sz="2000" dirty="0"/>
              <a:t>, </a:t>
            </a:r>
            <a:r>
              <a:rPr lang="ru-UA" sz="2000" dirty="0" err="1"/>
              <a:t>клітинних</a:t>
            </a:r>
            <a:r>
              <a:rPr lang="ru-UA" sz="2000" dirty="0"/>
              <a:t> і </a:t>
            </a:r>
            <a:r>
              <a:rPr lang="ru-UA" sz="2000" dirty="0" err="1"/>
              <a:t>тканинних</a:t>
            </a:r>
            <a:r>
              <a:rPr lang="ru-UA" sz="2000" dirty="0"/>
              <a:t> </a:t>
            </a:r>
            <a:r>
              <a:rPr lang="ru-UA" sz="2000" dirty="0" err="1"/>
              <a:t>рідин</a:t>
            </a:r>
            <a:r>
              <a:rPr lang="ru-UA" sz="2000" dirty="0"/>
              <a:t>;</a:t>
            </a:r>
          </a:p>
          <a:p>
            <a:pPr algn="just"/>
            <a:r>
              <a:rPr lang="ru-UA" sz="2000" dirty="0"/>
              <a:t>♦ </a:t>
            </a:r>
            <a:r>
              <a:rPr lang="ru-UA" sz="2000" dirty="0" err="1"/>
              <a:t>підтримує</a:t>
            </a:r>
            <a:r>
              <a:rPr lang="ru-UA" sz="2000" dirty="0"/>
              <a:t> </a:t>
            </a:r>
            <a:r>
              <a:rPr lang="ru-UA" sz="2000" dirty="0" err="1"/>
              <a:t>функції</a:t>
            </a:r>
            <a:r>
              <a:rPr lang="ru-UA" sz="2000" dirty="0"/>
              <a:t> </a:t>
            </a:r>
            <a:r>
              <a:rPr lang="ru-UA" sz="2000" dirty="0" err="1"/>
              <a:t>клітинних</a:t>
            </a:r>
            <a:r>
              <a:rPr lang="ru-UA" sz="2000" dirty="0"/>
              <a:t> мембран;</a:t>
            </a:r>
          </a:p>
          <a:p>
            <a:pPr algn="just"/>
            <a:r>
              <a:rPr lang="ru-UA" sz="2000" dirty="0"/>
              <a:t>♦ </a:t>
            </a:r>
            <a:r>
              <a:rPr lang="ru-UA" sz="2000" dirty="0" err="1"/>
              <a:t>активізує</a:t>
            </a:r>
            <a:r>
              <a:rPr lang="ru-UA" sz="2000" dirty="0"/>
              <a:t> низку </a:t>
            </a:r>
            <a:r>
              <a:rPr lang="ru-UA" sz="2000" dirty="0" err="1"/>
              <a:t>ферментів</a:t>
            </a:r>
            <a:r>
              <a:rPr lang="ru-UA" sz="2000" dirty="0"/>
              <a:t> і </a:t>
            </a:r>
            <a:r>
              <a:rPr lang="ru-UA" sz="2000" dirty="0" err="1"/>
              <a:t>гормонів</a:t>
            </a:r>
            <a:r>
              <a:rPr lang="ru-UA" sz="2000" dirty="0"/>
              <a:t>;</a:t>
            </a:r>
          </a:p>
          <a:p>
            <a:pPr algn="just"/>
            <a:r>
              <a:rPr lang="ru-UA" sz="2000" dirty="0"/>
              <a:t>♦ </a:t>
            </a:r>
            <a:r>
              <a:rPr lang="ru-UA" sz="2000" dirty="0" err="1"/>
              <a:t>зменшує</a:t>
            </a:r>
            <a:r>
              <a:rPr lang="ru-UA" sz="2000" dirty="0"/>
              <a:t> </a:t>
            </a:r>
            <a:r>
              <a:rPr lang="ru-UA" sz="2000" dirty="0" err="1"/>
              <a:t>процеси</a:t>
            </a:r>
            <a:r>
              <a:rPr lang="ru-UA" sz="2000" dirty="0"/>
              <a:t> </a:t>
            </a:r>
            <a:r>
              <a:rPr lang="ru-UA" sz="2000" dirty="0" err="1"/>
              <a:t>гниття</a:t>
            </a:r>
            <a:r>
              <a:rPr lang="ru-UA" sz="2000" dirty="0"/>
              <a:t> і </a:t>
            </a:r>
            <a:r>
              <a:rPr lang="ru-UA" sz="2000" dirty="0" err="1"/>
              <a:t>бродіння</a:t>
            </a:r>
            <a:r>
              <a:rPr lang="ru-UA" sz="2000" dirty="0"/>
              <a:t> у </a:t>
            </a:r>
            <a:r>
              <a:rPr lang="ru-UA" sz="2000" dirty="0" err="1"/>
              <a:t>шлунково-кишковому</a:t>
            </a:r>
            <a:r>
              <a:rPr lang="ru-UA" sz="2000" dirty="0"/>
              <a:t> </a:t>
            </a:r>
            <a:r>
              <a:rPr lang="ru-UA" sz="2000" dirty="0" err="1"/>
              <a:t>тракті</a:t>
            </a:r>
            <a:r>
              <a:rPr lang="ru-UA" sz="2000" dirty="0"/>
              <a:t>;</a:t>
            </a:r>
          </a:p>
          <a:p>
            <a:pPr algn="just"/>
            <a:r>
              <a:rPr lang="ru-UA" dirty="0"/>
              <a:t>♦ </a:t>
            </a:r>
            <a:r>
              <a:rPr lang="ru-UA" dirty="0" err="1"/>
              <a:t>підвищує</a:t>
            </a:r>
            <a:r>
              <a:rPr lang="ru-UA" dirty="0"/>
              <a:t> </a:t>
            </a:r>
            <a:r>
              <a:rPr lang="ru-UA" dirty="0" err="1"/>
              <a:t>опірність</a:t>
            </a:r>
            <a:r>
              <a:rPr lang="ru-UA" dirty="0"/>
              <a:t> </a:t>
            </a:r>
            <a:r>
              <a:rPr lang="ru-UA" dirty="0" err="1"/>
              <a:t>організму</a:t>
            </a:r>
            <a:r>
              <a:rPr lang="ru-UA" dirty="0"/>
              <a:t> до негативного </a:t>
            </a:r>
            <a:r>
              <a:rPr lang="ru-UA" dirty="0" err="1"/>
              <a:t>впливу</a:t>
            </a:r>
            <a:r>
              <a:rPr lang="ru-UA" dirty="0"/>
              <a:t>.</a:t>
            </a:r>
          </a:p>
          <a:p>
            <a:pPr algn="just"/>
            <a:endParaRPr lang="ru-UA" dirty="0"/>
          </a:p>
        </p:txBody>
      </p:sp>
      <p:pic>
        <p:nvPicPr>
          <p:cNvPr id="8194" name="Picture 2" descr="Сім найкращих немолочних джерел кальцію | Добрий лікар">
            <a:extLst>
              <a:ext uri="{FF2B5EF4-FFF2-40B4-BE49-F238E27FC236}">
                <a16:creationId xmlns:a16="http://schemas.microsoft.com/office/drawing/2014/main" id="{4FAD9DF4-F026-45C9-B807-5B326C5F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38" y="179814"/>
            <a:ext cx="4873779" cy="32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AD98C4-C0FD-4EDC-B5F6-30B703B09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47178" r="42143" b="23957"/>
          <a:stretch/>
        </p:blipFill>
        <p:spPr>
          <a:xfrm>
            <a:off x="7131812" y="4240259"/>
            <a:ext cx="4953838" cy="2274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47A093-C222-4F7F-981E-C877A2D8A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8" t="26520" r="40000" b="18681"/>
          <a:stretch/>
        </p:blipFill>
        <p:spPr>
          <a:xfrm>
            <a:off x="6852976" y="0"/>
            <a:ext cx="4953838" cy="375808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54EC270-D46F-4743-9398-2B6D96D016DD}"/>
              </a:ext>
            </a:extLst>
          </p:cNvPr>
          <p:cNvSpPr txBox="1">
            <a:spLocks/>
          </p:cNvSpPr>
          <p:nvPr/>
        </p:nvSpPr>
        <p:spPr>
          <a:xfrm>
            <a:off x="506185" y="365125"/>
            <a:ext cx="3037115" cy="64975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Mg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магній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0CA41-2E0F-45F5-947C-D0592623527B}"/>
              </a:ext>
            </a:extLst>
          </p:cNvPr>
          <p:cNvSpPr txBox="1"/>
          <p:nvPr/>
        </p:nvSpPr>
        <p:spPr>
          <a:xfrm>
            <a:off x="849086" y="1421722"/>
            <a:ext cx="1845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0,15%</a:t>
            </a:r>
          </a:p>
          <a:p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2945A-94A1-4DAB-AB5E-0CA462DF38B2}"/>
              </a:ext>
            </a:extLst>
          </p:cNvPr>
          <p:cNvSpPr txBox="1"/>
          <p:nvPr/>
        </p:nvSpPr>
        <p:spPr>
          <a:xfrm>
            <a:off x="98400" y="2013228"/>
            <a:ext cx="70698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400" b="1" dirty="0"/>
              <a:t>МАГНІЙ (</a:t>
            </a:r>
            <a:r>
              <a:rPr lang="ru-UA" sz="2400" b="1" dirty="0" err="1"/>
              <a:t>Mg</a:t>
            </a:r>
            <a:r>
              <a:rPr lang="ru-UA" sz="2400" b="1" dirty="0"/>
              <a:t>)</a:t>
            </a:r>
            <a:r>
              <a:rPr lang="ru-UA" sz="2400" dirty="0"/>
              <a:t> - </a:t>
            </a:r>
            <a:r>
              <a:rPr lang="ru-UA" sz="2400" dirty="0" err="1"/>
              <a:t>антиспастик</a:t>
            </a:r>
            <a:r>
              <a:rPr lang="ru-UA" sz="2400" dirty="0"/>
              <a:t>, </a:t>
            </a:r>
            <a:r>
              <a:rPr lang="ru-UA" sz="2400" dirty="0" err="1"/>
              <a:t>судинорозширювач</a:t>
            </a:r>
            <a:endParaRPr lang="ru-UA" sz="2400" dirty="0"/>
          </a:p>
          <a:p>
            <a:r>
              <a:rPr lang="ru-UA" sz="2400" dirty="0"/>
              <a:t>♦ </a:t>
            </a:r>
            <a:r>
              <a:rPr lang="ru-UA" sz="2400" dirty="0" err="1"/>
              <a:t>Учасник</a:t>
            </a:r>
            <a:r>
              <a:rPr lang="ru-UA" sz="2400" dirty="0"/>
              <a:t> </a:t>
            </a:r>
            <a:r>
              <a:rPr lang="ru-UA" sz="2400" dirty="0" err="1"/>
              <a:t>усіх</a:t>
            </a:r>
            <a:r>
              <a:rPr lang="ru-UA" sz="2400" dirty="0"/>
              <a:t> </a:t>
            </a:r>
            <a:r>
              <a:rPr lang="ru-UA" sz="2400" dirty="0" err="1"/>
              <a:t>ферментативних</a:t>
            </a:r>
            <a:r>
              <a:rPr lang="ru-UA" sz="2400" dirty="0"/>
              <a:t> </a:t>
            </a:r>
            <a:r>
              <a:rPr lang="ru-UA" sz="2400" dirty="0" err="1"/>
              <a:t>процесів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забезпечує</a:t>
            </a:r>
            <a:r>
              <a:rPr lang="ru-UA" sz="2400" dirty="0"/>
              <a:t> передачу </a:t>
            </a:r>
            <a:r>
              <a:rPr lang="ru-UA" sz="2400" dirty="0" err="1"/>
              <a:t>нервових</a:t>
            </a:r>
            <a:r>
              <a:rPr lang="ru-UA" sz="2400" dirty="0"/>
              <a:t> </a:t>
            </a:r>
            <a:r>
              <a:rPr lang="ru-UA" sz="2400" dirty="0" err="1"/>
              <a:t>імпульсів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знижує</a:t>
            </a:r>
            <a:r>
              <a:rPr lang="ru-UA" sz="2400" dirty="0"/>
              <a:t> </a:t>
            </a:r>
            <a:r>
              <a:rPr lang="ru-UA" sz="2400" dirty="0" err="1"/>
              <a:t>збудливість</a:t>
            </a:r>
            <a:r>
              <a:rPr lang="ru-UA" sz="2400" dirty="0"/>
              <a:t> </a:t>
            </a:r>
            <a:r>
              <a:rPr lang="ru-UA" sz="2400" dirty="0" err="1"/>
              <a:t>нервової</a:t>
            </a:r>
            <a:r>
              <a:rPr lang="ru-UA" sz="2400" dirty="0"/>
              <a:t> і </a:t>
            </a:r>
            <a:r>
              <a:rPr lang="ru-UA" sz="2400" dirty="0" err="1"/>
              <a:t>м'язової</a:t>
            </a:r>
            <a:r>
              <a:rPr lang="ru-UA" sz="2400" dirty="0"/>
              <a:t> систем;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розширює</a:t>
            </a:r>
            <a:r>
              <a:rPr lang="ru-UA" sz="2400" dirty="0"/>
              <a:t> </a:t>
            </a:r>
            <a:r>
              <a:rPr lang="ru-UA" sz="2400" dirty="0" err="1"/>
              <a:t>судини</a:t>
            </a:r>
            <a:r>
              <a:rPr lang="ru-UA" sz="2400" dirty="0"/>
              <a:t> і </a:t>
            </a:r>
            <a:r>
              <a:rPr lang="ru-UA" sz="2400" dirty="0" err="1"/>
              <a:t>знижує</a:t>
            </a:r>
            <a:r>
              <a:rPr lang="ru-UA" sz="2400" dirty="0"/>
              <a:t> </a:t>
            </a:r>
            <a:r>
              <a:rPr lang="ru-UA" sz="2400" dirty="0" err="1"/>
              <a:t>артеріальний</a:t>
            </a:r>
            <a:r>
              <a:rPr lang="ru-UA" sz="2400" dirty="0"/>
              <a:t> </a:t>
            </a:r>
            <a:r>
              <a:rPr lang="ru-UA" sz="2400" dirty="0" err="1"/>
              <a:t>тиск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стимулює</a:t>
            </a:r>
            <a:r>
              <a:rPr lang="ru-UA" sz="2400" dirty="0"/>
              <a:t> моторику кишечнику і </a:t>
            </a:r>
            <a:r>
              <a:rPr lang="ru-UA" sz="2400" dirty="0" err="1"/>
              <a:t>жовчовиділення</a:t>
            </a:r>
            <a:r>
              <a:rPr lang="ru-UA" sz="2400" dirty="0"/>
              <a:t>: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учасник</a:t>
            </a:r>
            <a:r>
              <a:rPr lang="ru-UA" sz="2400" dirty="0"/>
              <a:t> </a:t>
            </a:r>
            <a:r>
              <a:rPr lang="ru-UA" sz="2400" dirty="0" err="1"/>
              <a:t>білкового</a:t>
            </a:r>
            <a:r>
              <a:rPr lang="ru-UA" sz="2400" dirty="0"/>
              <a:t>, </a:t>
            </a:r>
            <a:r>
              <a:rPr lang="ru-UA" sz="2400" dirty="0" err="1"/>
              <a:t>вуглеводного</a:t>
            </a:r>
            <a:r>
              <a:rPr lang="ru-UA" sz="2400" dirty="0"/>
              <a:t> і фосфорного </a:t>
            </a:r>
            <a:r>
              <a:rPr lang="ru-UA" sz="2400" dirty="0" err="1"/>
              <a:t>обмінів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знижує</a:t>
            </a:r>
            <a:r>
              <a:rPr lang="ru-UA" sz="2400" dirty="0"/>
              <a:t> </a:t>
            </a:r>
            <a:r>
              <a:rPr lang="ru-UA" sz="2400" dirty="0" err="1"/>
              <a:t>кількість</a:t>
            </a:r>
            <a:r>
              <a:rPr lang="ru-UA" sz="2400" dirty="0"/>
              <a:t> холестерину у </a:t>
            </a:r>
            <a:r>
              <a:rPr lang="ru-UA" sz="2400" dirty="0" err="1"/>
              <a:t>крові</a:t>
            </a:r>
            <a:r>
              <a:rPr lang="ru-UA" sz="2400" dirty="0"/>
              <a:t>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93006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54EC270-D46F-4743-9398-2B6D96D016DD}"/>
              </a:ext>
            </a:extLst>
          </p:cNvPr>
          <p:cNvSpPr txBox="1">
            <a:spLocks/>
          </p:cNvSpPr>
          <p:nvPr/>
        </p:nvSpPr>
        <p:spPr>
          <a:xfrm>
            <a:off x="506185" y="365125"/>
            <a:ext cx="3037115" cy="64975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Cl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хлор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0CA41-2E0F-45F5-947C-D0592623527B}"/>
              </a:ext>
            </a:extLst>
          </p:cNvPr>
          <p:cNvSpPr txBox="1"/>
          <p:nvPr/>
        </p:nvSpPr>
        <p:spPr>
          <a:xfrm>
            <a:off x="3584120" y="313728"/>
            <a:ext cx="1845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0,15%</a:t>
            </a:r>
          </a:p>
          <a:p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2945A-94A1-4DAB-AB5E-0CA462DF38B2}"/>
              </a:ext>
            </a:extLst>
          </p:cNvPr>
          <p:cNvSpPr txBox="1"/>
          <p:nvPr/>
        </p:nvSpPr>
        <p:spPr>
          <a:xfrm>
            <a:off x="65315" y="1309902"/>
            <a:ext cx="6809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400" b="1" dirty="0"/>
              <a:t>ХЛОР (</a:t>
            </a:r>
            <a:r>
              <a:rPr lang="ru-UA" sz="2400" b="1" dirty="0" err="1"/>
              <a:t>Сl</a:t>
            </a:r>
            <a:r>
              <a:rPr lang="ru-UA" sz="2400" dirty="0"/>
              <a:t>)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Утворює</a:t>
            </a:r>
            <a:r>
              <a:rPr lang="ru-UA" sz="2400" dirty="0"/>
              <a:t> НСІ у </a:t>
            </a:r>
            <a:r>
              <a:rPr lang="ru-UA" sz="2400" dirty="0" err="1"/>
              <a:t>шлунку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нормалізує</a:t>
            </a:r>
            <a:r>
              <a:rPr lang="ru-UA" sz="2400" dirty="0"/>
              <a:t> </a:t>
            </a:r>
            <a:r>
              <a:rPr lang="ru-UA" sz="2400" dirty="0" err="1"/>
              <a:t>водний</a:t>
            </a:r>
            <a:r>
              <a:rPr lang="ru-UA" sz="2400" dirty="0"/>
              <a:t> </a:t>
            </a:r>
            <a:r>
              <a:rPr lang="ru-UA" sz="2400" dirty="0" err="1"/>
              <a:t>обмін</a:t>
            </a:r>
            <a:r>
              <a:rPr lang="ru-UA" sz="2400" dirty="0"/>
              <a:t> в </a:t>
            </a:r>
            <a:r>
              <a:rPr lang="ru-UA" sz="2400" dirty="0" err="1"/>
              <a:t>організмі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підтримує</a:t>
            </a:r>
            <a:r>
              <a:rPr lang="ru-UA" sz="2400" dirty="0"/>
              <a:t> </a:t>
            </a:r>
            <a:r>
              <a:rPr lang="ru-UA" sz="2400" dirty="0" err="1"/>
              <a:t>осмотичний</a:t>
            </a:r>
            <a:r>
              <a:rPr lang="ru-UA" sz="2400" dirty="0"/>
              <a:t> </a:t>
            </a:r>
            <a:r>
              <a:rPr lang="ru-UA" sz="2400" dirty="0" err="1"/>
              <a:t>тиск</a:t>
            </a:r>
            <a:r>
              <a:rPr lang="ru-UA" sz="2400" dirty="0"/>
              <a:t> у </a:t>
            </a:r>
            <a:r>
              <a:rPr lang="ru-UA" sz="2400" dirty="0" err="1"/>
              <a:t>клітинах</a:t>
            </a:r>
            <a:r>
              <a:rPr lang="ru-UA" sz="2400" dirty="0"/>
              <a:t> і тканинах;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активує</a:t>
            </a:r>
            <a:r>
              <a:rPr lang="ru-UA" sz="2400" dirty="0"/>
              <a:t> </a:t>
            </a:r>
            <a:r>
              <a:rPr lang="ru-UA" sz="2400" dirty="0" err="1"/>
              <a:t>пепсиноген</a:t>
            </a:r>
            <a:r>
              <a:rPr lang="ru-UA" sz="2400" dirty="0"/>
              <a:t> і </a:t>
            </a:r>
            <a:r>
              <a:rPr lang="ru-UA" sz="2400" dirty="0" err="1"/>
              <a:t>сприяє</a:t>
            </a:r>
            <a:r>
              <a:rPr lang="ru-UA" sz="2400" dirty="0"/>
              <a:t> </a:t>
            </a:r>
            <a:r>
              <a:rPr lang="ru-UA" sz="2400" dirty="0" err="1"/>
              <a:t>перетравленню</a:t>
            </a:r>
            <a:r>
              <a:rPr lang="ru-UA" sz="2400" dirty="0"/>
              <a:t> </a:t>
            </a:r>
            <a:r>
              <a:rPr lang="ru-UA" sz="2400" dirty="0" err="1"/>
              <a:t>білків</a:t>
            </a:r>
            <a:r>
              <a:rPr lang="ru-UA" sz="2400" dirty="0"/>
              <a:t> і </a:t>
            </a:r>
            <a:r>
              <a:rPr lang="ru-UA" sz="2400" dirty="0" err="1"/>
              <a:t>всмоктуванню</a:t>
            </a:r>
            <a:r>
              <a:rPr lang="ru-UA" sz="2400" dirty="0"/>
              <a:t> </a:t>
            </a:r>
            <a:r>
              <a:rPr lang="ru-UA" sz="2400" dirty="0" err="1"/>
              <a:t>Fе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знижує</a:t>
            </a:r>
            <a:r>
              <a:rPr lang="ru-UA" sz="2400" dirty="0"/>
              <a:t> </a:t>
            </a:r>
            <a:r>
              <a:rPr lang="ru-UA" sz="2400" dirty="0" err="1"/>
              <a:t>потовиділення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забезпечує</a:t>
            </a:r>
            <a:r>
              <a:rPr lang="ru-UA" sz="2400" dirty="0"/>
              <a:t> </a:t>
            </a:r>
            <a:r>
              <a:rPr lang="ru-UA" sz="2400" dirty="0" err="1"/>
              <a:t>солоний</a:t>
            </a:r>
            <a:r>
              <a:rPr lang="ru-UA" sz="2400" dirty="0"/>
              <a:t> смак </a:t>
            </a:r>
            <a:r>
              <a:rPr lang="ru-UA" sz="2400" dirty="0" err="1"/>
              <a:t>їжі</a:t>
            </a:r>
            <a:r>
              <a:rPr lang="ru-UA" sz="2400" dirty="0"/>
              <a:t>.</a:t>
            </a:r>
          </a:p>
          <a:p>
            <a:endParaRPr lang="ru-UA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B205D7-AA37-40B6-9329-F4BE0D2E72DB}"/>
              </a:ext>
            </a:extLst>
          </p:cNvPr>
          <p:cNvSpPr/>
          <p:nvPr/>
        </p:nvSpPr>
        <p:spPr>
          <a:xfrm>
            <a:off x="5159828" y="4913056"/>
            <a:ext cx="68090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2000" b="1" i="1" dirty="0" err="1"/>
              <a:t>Надлишок</a:t>
            </a:r>
            <a:r>
              <a:rPr lang="uk-UA" sz="2000" b="1" i="1" dirty="0"/>
              <a:t>: </a:t>
            </a:r>
            <a:r>
              <a:rPr lang="ru-UA" sz="2000" dirty="0" err="1"/>
              <a:t>підвищує</a:t>
            </a:r>
            <a:r>
              <a:rPr lang="ru-UA" sz="2000" dirty="0"/>
              <a:t> </a:t>
            </a:r>
            <a:r>
              <a:rPr lang="ru-UA" sz="2000" dirty="0" err="1"/>
              <a:t>артеріальний</a:t>
            </a:r>
            <a:r>
              <a:rPr lang="ru-UA" sz="2000" dirty="0"/>
              <a:t> </a:t>
            </a:r>
            <a:r>
              <a:rPr lang="ru-UA" sz="2000" dirty="0" err="1"/>
              <a:t>тиск</a:t>
            </a:r>
            <a:r>
              <a:rPr lang="ru-UA" sz="2000" dirty="0"/>
              <a:t> (</a:t>
            </a:r>
            <a:r>
              <a:rPr lang="ru-UA" sz="2000" dirty="0" err="1"/>
              <a:t>збільшується</a:t>
            </a:r>
            <a:r>
              <a:rPr lang="ru-UA" sz="2000" dirty="0"/>
              <a:t> </a:t>
            </a:r>
            <a:r>
              <a:rPr lang="ru-UA" sz="2000" dirty="0" err="1"/>
              <a:t>кількість</a:t>
            </a:r>
            <a:r>
              <a:rPr lang="ru-UA" sz="2000" dirty="0"/>
              <a:t> </a:t>
            </a:r>
            <a:r>
              <a:rPr lang="ru-UA" sz="2000" dirty="0" err="1"/>
              <a:t>тканинної</a:t>
            </a:r>
            <a:r>
              <a:rPr lang="ru-UA" sz="2000" dirty="0"/>
              <a:t> </a:t>
            </a:r>
            <a:r>
              <a:rPr lang="ru-UA" sz="2000" dirty="0" err="1"/>
              <a:t>рідини</a:t>
            </a:r>
            <a:r>
              <a:rPr lang="ru-UA" sz="2000" dirty="0"/>
              <a:t> і </a:t>
            </a:r>
            <a:r>
              <a:rPr lang="ru-UA" sz="2000" dirty="0" err="1"/>
              <a:t>плазми</a:t>
            </a:r>
            <a:r>
              <a:rPr lang="ru-UA" sz="2000" dirty="0"/>
              <a:t> </a:t>
            </a:r>
            <a:r>
              <a:rPr lang="ru-UA" sz="2000" dirty="0" err="1"/>
              <a:t>крові</a:t>
            </a:r>
            <a:r>
              <a:rPr lang="ru-UA" sz="2000" dirty="0"/>
              <a:t>)</a:t>
            </a:r>
            <a:r>
              <a:rPr lang="uk-UA" sz="2000" dirty="0"/>
              <a:t>; </a:t>
            </a:r>
            <a:r>
              <a:rPr lang="ru-UA" sz="2000" dirty="0" err="1"/>
              <a:t>підвищується</a:t>
            </a:r>
            <a:r>
              <a:rPr lang="ru-UA" sz="2000" dirty="0"/>
              <a:t> </a:t>
            </a:r>
            <a:r>
              <a:rPr lang="ru-UA" sz="2000" dirty="0" err="1"/>
              <a:t>осмотичний</a:t>
            </a:r>
            <a:r>
              <a:rPr lang="ru-UA" sz="2000" dirty="0"/>
              <a:t> </a:t>
            </a:r>
            <a:r>
              <a:rPr lang="ru-UA" sz="2000" dirty="0" err="1"/>
              <a:t>тиск</a:t>
            </a:r>
            <a:r>
              <a:rPr lang="ru-UA" sz="2000" dirty="0"/>
              <a:t>, </a:t>
            </a:r>
            <a:r>
              <a:rPr lang="ru-UA" sz="2000" dirty="0" err="1"/>
              <a:t>збільшується</a:t>
            </a:r>
            <a:r>
              <a:rPr lang="ru-UA" sz="2000" dirty="0"/>
              <a:t> </a:t>
            </a:r>
            <a:r>
              <a:rPr lang="ru-UA" sz="2000" dirty="0" err="1"/>
              <a:t>кількість</a:t>
            </a:r>
            <a:r>
              <a:rPr lang="ru-UA" sz="2000" dirty="0"/>
              <a:t> </a:t>
            </a:r>
            <a:r>
              <a:rPr lang="ru-UA" sz="2000" dirty="0" err="1"/>
              <a:t>вологи</a:t>
            </a:r>
            <a:r>
              <a:rPr lang="ru-UA" sz="2000" dirty="0"/>
              <a:t> у тканинах;</a:t>
            </a:r>
            <a:r>
              <a:rPr lang="uk-UA" sz="2000" dirty="0"/>
              <a:t> </a:t>
            </a:r>
            <a:r>
              <a:rPr lang="ru-UA" sz="2000" dirty="0" err="1"/>
              <a:t>уражаються</a:t>
            </a:r>
            <a:r>
              <a:rPr lang="ru-UA" sz="2000" dirty="0"/>
              <a:t> </a:t>
            </a:r>
            <a:r>
              <a:rPr lang="ru-UA" sz="2000" dirty="0" err="1"/>
              <a:t>нирки</a:t>
            </a:r>
            <a:r>
              <a:rPr lang="ru-UA" sz="2000" dirty="0"/>
              <a:t>, </a:t>
            </a:r>
            <a:r>
              <a:rPr lang="ru-UA" sz="2000" dirty="0" err="1"/>
              <a:t>серце</a:t>
            </a:r>
            <a:r>
              <a:rPr lang="ru-UA" sz="2000" dirty="0"/>
              <a:t> і </a:t>
            </a:r>
            <a:r>
              <a:rPr lang="ru-UA" sz="2000" dirty="0" err="1"/>
              <a:t>судини</a:t>
            </a:r>
            <a:r>
              <a:rPr lang="ru-UA" sz="2000" dirty="0"/>
              <a:t>;</a:t>
            </a:r>
            <a:r>
              <a:rPr lang="uk-UA" sz="2000" dirty="0"/>
              <a:t> </a:t>
            </a:r>
            <a:r>
              <a:rPr lang="ru-UA" sz="2000" dirty="0" err="1"/>
              <a:t>порушується</a:t>
            </a:r>
            <a:r>
              <a:rPr lang="ru-UA" sz="2000" dirty="0"/>
              <a:t> баланс </a:t>
            </a:r>
            <a:r>
              <a:rPr lang="ru-UA" sz="2000" dirty="0" err="1"/>
              <a:t>між</a:t>
            </a:r>
            <a:r>
              <a:rPr lang="ru-UA" sz="2000" dirty="0"/>
              <a:t> </a:t>
            </a:r>
            <a:r>
              <a:rPr lang="en-US" sz="2000" dirty="0"/>
              <a:t>Na</a:t>
            </a:r>
            <a:r>
              <a:rPr lang="ru-UA" sz="2000" dirty="0"/>
              <a:t> і К у </a:t>
            </a:r>
            <a:r>
              <a:rPr lang="ru-UA" sz="2000" dirty="0" err="1"/>
              <a:t>бік</a:t>
            </a:r>
            <a:r>
              <a:rPr lang="ru-UA" sz="2000" dirty="0"/>
              <a:t> </a:t>
            </a:r>
            <a:r>
              <a:rPr lang="ru-UA" sz="2000" dirty="0" err="1"/>
              <a:t>першого</a:t>
            </a:r>
            <a:r>
              <a:rPr lang="ru-UA" sz="2000" dirty="0"/>
              <a:t>.</a:t>
            </a:r>
          </a:p>
        </p:txBody>
      </p:sp>
      <p:pic>
        <p:nvPicPr>
          <p:cNvPr id="7170" name="Picture 2" descr="Хлор в организме человека - Женские секреты">
            <a:extLst>
              <a:ext uri="{FF2B5EF4-FFF2-40B4-BE49-F238E27FC236}">
                <a16:creationId xmlns:a16="http://schemas.microsoft.com/office/drawing/2014/main" id="{53ADB3ED-8914-4997-8029-4987332D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29" y="690004"/>
            <a:ext cx="48768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857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54EC270-D46F-4743-9398-2B6D96D016DD}"/>
              </a:ext>
            </a:extLst>
          </p:cNvPr>
          <p:cNvSpPr txBox="1">
            <a:spLocks/>
          </p:cNvSpPr>
          <p:nvPr/>
        </p:nvSpPr>
        <p:spPr>
          <a:xfrm>
            <a:off x="506185" y="365125"/>
            <a:ext cx="3037115" cy="64975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S - </a:t>
            </a:r>
            <a:r>
              <a:rPr lang="ru-RU" sz="6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сірка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0CA41-2E0F-45F5-947C-D0592623527B}"/>
              </a:ext>
            </a:extLst>
          </p:cNvPr>
          <p:cNvSpPr txBox="1"/>
          <p:nvPr/>
        </p:nvSpPr>
        <p:spPr>
          <a:xfrm>
            <a:off x="3584120" y="313728"/>
            <a:ext cx="1845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0,</a:t>
            </a:r>
            <a:r>
              <a:rPr lang="en-US" sz="2800" dirty="0"/>
              <a:t>3</a:t>
            </a:r>
            <a:r>
              <a:rPr lang="uk-UA" sz="2800" dirty="0"/>
              <a:t>5%</a:t>
            </a:r>
          </a:p>
          <a:p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2945A-94A1-4DAB-AB5E-0CA462DF38B2}"/>
              </a:ext>
            </a:extLst>
          </p:cNvPr>
          <p:cNvSpPr txBox="1"/>
          <p:nvPr/>
        </p:nvSpPr>
        <p:spPr>
          <a:xfrm>
            <a:off x="65315" y="1309902"/>
            <a:ext cx="68090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400" dirty="0"/>
              <a:t>♦ </a:t>
            </a:r>
            <a:r>
              <a:rPr lang="ru-UA" sz="2400" dirty="0" err="1"/>
              <a:t>Складова</a:t>
            </a:r>
            <a:endParaRPr lang="ru-UA" sz="2400" dirty="0"/>
          </a:p>
          <a:p>
            <a:pPr lvl="0"/>
            <a:r>
              <a:rPr lang="ru-RU" sz="2400" dirty="0"/>
              <a:t>- </a:t>
            </a:r>
            <a:r>
              <a:rPr lang="ru-RU" sz="2400" dirty="0" err="1"/>
              <a:t>амінокислот</a:t>
            </a:r>
            <a:r>
              <a:rPr lang="ru-RU" sz="2400" dirty="0"/>
              <a:t> (</a:t>
            </a:r>
            <a:r>
              <a:rPr lang="ru-RU" sz="2400" dirty="0" err="1"/>
              <a:t>метіоніну</a:t>
            </a:r>
            <a:r>
              <a:rPr lang="ru-RU" sz="2400" dirty="0"/>
              <a:t>, </a:t>
            </a:r>
            <a:r>
              <a:rPr lang="ru-RU" sz="2400" dirty="0" err="1"/>
              <a:t>цистину</a:t>
            </a:r>
            <a:r>
              <a:rPr lang="ru-RU" sz="2400" dirty="0"/>
              <a:t>)</a:t>
            </a:r>
            <a:endParaRPr lang="ru-UA" sz="2400" dirty="0"/>
          </a:p>
          <a:p>
            <a:pPr lvl="0"/>
            <a:r>
              <a:rPr lang="ru-RU" sz="2400" dirty="0"/>
              <a:t>- </a:t>
            </a:r>
            <a:r>
              <a:rPr lang="ru-RU" sz="2400" dirty="0" err="1"/>
              <a:t>вітамінів</a:t>
            </a:r>
            <a:r>
              <a:rPr lang="ru-RU" sz="2400" dirty="0"/>
              <a:t> (В</a:t>
            </a:r>
            <a:r>
              <a:rPr lang="ru-RU" sz="2400" baseline="-25000" dirty="0"/>
              <a:t>1</a:t>
            </a:r>
            <a:r>
              <a:rPr lang="ru-RU" sz="2400" dirty="0"/>
              <a:t>, Н )</a:t>
            </a:r>
            <a:endParaRPr lang="ru-UA" sz="2400" dirty="0"/>
          </a:p>
          <a:p>
            <a:pPr lvl="0"/>
            <a:r>
              <a:rPr lang="ru-RU" sz="2400" dirty="0"/>
              <a:t>- </a:t>
            </a:r>
            <a:r>
              <a:rPr lang="ru-RU" sz="2400" dirty="0" err="1"/>
              <a:t>гормонів</a:t>
            </a:r>
            <a:r>
              <a:rPr lang="ru-RU" sz="2400" dirty="0"/>
              <a:t> (</a:t>
            </a:r>
            <a:r>
              <a:rPr lang="ru-RU" sz="2400" dirty="0" err="1"/>
              <a:t>інсулін</a:t>
            </a:r>
            <a:r>
              <a:rPr lang="ru-RU" sz="2400" dirty="0"/>
              <a:t>)</a:t>
            </a:r>
            <a:endParaRPr lang="ru-UA" sz="2400" dirty="0"/>
          </a:p>
          <a:p>
            <a:pPr lvl="0"/>
            <a:r>
              <a:rPr lang="ru-RU" sz="2400" dirty="0"/>
              <a:t>- </a:t>
            </a:r>
            <a:r>
              <a:rPr lang="ru-RU" sz="2400" dirty="0" err="1"/>
              <a:t>жовчі</a:t>
            </a:r>
            <a:endParaRPr lang="ru-UA" sz="2400" dirty="0"/>
          </a:p>
          <a:p>
            <a:pPr lvl="0"/>
            <a:r>
              <a:rPr lang="ru-RU" sz="2400" dirty="0"/>
              <a:t>- </a:t>
            </a:r>
            <a:r>
              <a:rPr lang="ru-RU" sz="2400" dirty="0" err="1"/>
              <a:t>нервової</a:t>
            </a:r>
            <a:r>
              <a:rPr lang="ru-RU" sz="2400" dirty="0"/>
              <a:t> </a:t>
            </a:r>
            <a:r>
              <a:rPr lang="ru-RU" sz="2400" dirty="0" err="1"/>
              <a:t>тканини</a:t>
            </a:r>
            <a:r>
              <a:rPr lang="ru-RU" sz="2400" dirty="0"/>
              <a:t>, </a:t>
            </a:r>
            <a:r>
              <a:rPr lang="ru-RU" sz="2400" dirty="0" err="1"/>
              <a:t>шкіри</a:t>
            </a:r>
            <a:r>
              <a:rPr lang="ru-RU" sz="2400" dirty="0"/>
              <a:t>, </a:t>
            </a:r>
            <a:r>
              <a:rPr lang="ru-RU" sz="2400" dirty="0" err="1"/>
              <a:t>кісток</a:t>
            </a:r>
            <a:r>
              <a:rPr lang="ru-RU" sz="2400" dirty="0"/>
              <a:t>, </a:t>
            </a:r>
            <a:r>
              <a:rPr lang="ru-RU" sz="2400" dirty="0" err="1"/>
              <a:t>волосся</a:t>
            </a:r>
            <a:r>
              <a:rPr lang="ru-RU" sz="2400" dirty="0"/>
              <a:t>;</a:t>
            </a:r>
            <a:endParaRPr lang="ru-UA" sz="2400" dirty="0"/>
          </a:p>
          <a:p>
            <a:r>
              <a:rPr lang="ru-RU" sz="2400" dirty="0"/>
              <a:t>♦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антитоксичну</a:t>
            </a:r>
            <a:r>
              <a:rPr lang="ru-RU" sz="2400" dirty="0"/>
              <a:t> </a:t>
            </a:r>
            <a:r>
              <a:rPr lang="ru-RU" sz="2400" dirty="0" err="1"/>
              <a:t>дію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9218" name="Picture 2" descr="Продукти харчування багаті сіркою - Confetissimo - жіночий блог">
            <a:extLst>
              <a:ext uri="{FF2B5EF4-FFF2-40B4-BE49-F238E27FC236}">
                <a16:creationId xmlns:a16="http://schemas.microsoft.com/office/drawing/2014/main" id="{B7B422FE-63A1-4310-8CEC-B34E425D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8503"/>
            <a:ext cx="6255204" cy="35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35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BB1EC-8CF1-447B-98D5-D47E94B5A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3" t="41465" r="42473" b="26447"/>
          <a:stretch/>
        </p:blipFill>
        <p:spPr>
          <a:xfrm>
            <a:off x="6449054" y="3884704"/>
            <a:ext cx="5049610" cy="260817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1CBE7EA-FE53-4C90-87D3-F08A825C7EF5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2857500" cy="1122031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фосфор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0802A-2955-4FCE-8A29-68C43A6FCDA3}"/>
              </a:ext>
            </a:extLst>
          </p:cNvPr>
          <p:cNvSpPr txBox="1"/>
          <p:nvPr/>
        </p:nvSpPr>
        <p:spPr>
          <a:xfrm>
            <a:off x="3584120" y="313728"/>
            <a:ext cx="2347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750 г</a:t>
            </a:r>
          </a:p>
          <a:p>
            <a:endParaRPr lang="uk-UA" sz="2800" dirty="0"/>
          </a:p>
          <a:p>
            <a:endParaRPr lang="ru-UA" dirty="0"/>
          </a:p>
        </p:txBody>
      </p:sp>
      <p:pic>
        <p:nvPicPr>
          <p:cNvPr id="10242" name="Picture 2" descr="Роль фосфора в организме человека, недостаток и избыток фосфора - Кухни мира">
            <a:extLst>
              <a:ext uri="{FF2B5EF4-FFF2-40B4-BE49-F238E27FC236}">
                <a16:creationId xmlns:a16="http://schemas.microsoft.com/office/drawing/2014/main" id="{35D8B75E-B1C6-4572-82E6-6B8818B2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14" y="365125"/>
            <a:ext cx="52387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A181C8-270F-48E1-87DA-DFB05B280414}"/>
              </a:ext>
            </a:extLst>
          </p:cNvPr>
          <p:cNvSpPr/>
          <p:nvPr/>
        </p:nvSpPr>
        <p:spPr>
          <a:xfrm>
            <a:off x="353054" y="148715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Учасник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усіх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процесів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життєдіяльності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організму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особливо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важлива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роль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діяльності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головного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мозку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скелетних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і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серцевих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'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язів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потових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залоз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забезпечує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генетичну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функцію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РНК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ДНК);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бере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участь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обміні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білків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і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жирів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має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антихолестеринну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дію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утворює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кістковий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скелет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сполуках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Са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і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</a:t>
            </a:r>
            <a:r>
              <a:rPr lang="ru-UA" sz="24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g</a:t>
            </a:r>
            <a:r>
              <a:rPr lang="ru-UA" sz="24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E768A2-BB37-4689-950F-6B9A73845551}"/>
              </a:ext>
            </a:extLst>
          </p:cNvPr>
          <p:cNvSpPr/>
          <p:nvPr/>
        </p:nvSpPr>
        <p:spPr>
          <a:xfrm>
            <a:off x="315686" y="57367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організму важливе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 має підтримання  співвідношення між фосфо­ром і кальцієм 1:1,5.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0952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C4606C-0E5C-4DE1-9059-51038AEFE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3" t="41318" r="42885" b="21612"/>
          <a:stretch/>
        </p:blipFill>
        <p:spPr>
          <a:xfrm>
            <a:off x="6901544" y="4096062"/>
            <a:ext cx="4733403" cy="254223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A0E14B4-2061-46D1-B4B6-1FD192EA54EA}"/>
              </a:ext>
            </a:extLst>
          </p:cNvPr>
          <p:cNvSpPr txBox="1">
            <a:spLocks/>
          </p:cNvSpPr>
          <p:nvPr/>
        </p:nvSpPr>
        <p:spPr>
          <a:xfrm>
            <a:off x="506187" y="365125"/>
            <a:ext cx="3494314" cy="13330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Fe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залізо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1266" name="Picture 2" descr="Добавки заліза: що варто знати | Департамент охорони здоров'я">
            <a:extLst>
              <a:ext uri="{FF2B5EF4-FFF2-40B4-BE49-F238E27FC236}">
                <a16:creationId xmlns:a16="http://schemas.microsoft.com/office/drawing/2014/main" id="{472E67DC-9208-4826-87E8-41D930E2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394" y="219704"/>
            <a:ext cx="5256606" cy="34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83DD4-1D16-44E3-9F31-D903C583C9B7}"/>
              </a:ext>
            </a:extLst>
          </p:cNvPr>
          <p:cNvSpPr txBox="1"/>
          <p:nvPr/>
        </p:nvSpPr>
        <p:spPr>
          <a:xfrm>
            <a:off x="4238832" y="365125"/>
            <a:ext cx="10516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/>
              <a:t>2-5 г</a:t>
            </a:r>
          </a:p>
          <a:p>
            <a:endParaRPr lang="uk-UA" sz="2800"/>
          </a:p>
          <a:p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FB2487-3DB9-4988-980F-701F237DFA5D}"/>
              </a:ext>
            </a:extLst>
          </p:cNvPr>
          <p:cNvSpPr/>
          <p:nvPr/>
        </p:nvSpPr>
        <p:spPr>
          <a:xfrm>
            <a:off x="97972" y="1208555"/>
            <a:ext cx="68035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Залізо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знаходиться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у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крові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- 55 %, 24 % - у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скелетних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м'язах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21 % -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печінці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входить до складу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гемоглобіну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метгемоглобіну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виконує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кровотворну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функцію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прискорює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регенерацію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крові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та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підвищує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ній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вміст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гемоглобіну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та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еритроцитів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запобігає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ендемічним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гіпохромним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анеміям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 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підвищує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загальну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опірність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організму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 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має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антирадіаційну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дію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зберігає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аскорбінову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кислоту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від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руйнування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виведення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 </a:t>
            </a: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 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входить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до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складу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ферментів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цитохрому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пероксидази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цитохромооксидази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виконує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каталітичну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функцію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бере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участь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живленні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та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диханні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тканин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підтримує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ріст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окре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мих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органів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організму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в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цілому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 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підвищує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опірність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організму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фізичним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навантаженням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 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бере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участь у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детоксикації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"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кров'яних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" отрут (бензол,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анілін</a:t>
            </a:r>
            <a:endParaRPr lang="uk-UA" dirty="0">
              <a:solidFill>
                <a:srgbClr val="222222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Внаслідок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дефіциту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заліза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у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раціоні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розвивається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анемія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75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A0E14B4-2061-46D1-B4B6-1FD192EA54EA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4343399" cy="13330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highlight>
                  <a:srgbClr val="FFFF00"/>
                </a:highlight>
              </a:rPr>
              <a:t>Mn</a:t>
            </a:r>
            <a:r>
              <a:rPr lang="uk-UA" sz="5300" b="1" dirty="0">
                <a:solidFill>
                  <a:srgbClr val="FF0000"/>
                </a:solidFill>
                <a:highlight>
                  <a:srgbClr val="FFFF00"/>
                </a:highlight>
              </a:rPr>
              <a:t>- марганець</a:t>
            </a:r>
          </a:p>
          <a:p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83DD4-1D16-44E3-9F31-D903C583C9B7}"/>
              </a:ext>
            </a:extLst>
          </p:cNvPr>
          <p:cNvSpPr txBox="1"/>
          <p:nvPr/>
        </p:nvSpPr>
        <p:spPr>
          <a:xfrm>
            <a:off x="5044374" y="365125"/>
            <a:ext cx="10516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10</a:t>
            </a:r>
            <a:r>
              <a:rPr lang="uk-UA" sz="2800" baseline="30000" dirty="0"/>
              <a:t>-5</a:t>
            </a:r>
            <a:r>
              <a:rPr lang="uk-UA" sz="2800" dirty="0"/>
              <a:t>%</a:t>
            </a:r>
          </a:p>
          <a:p>
            <a:endParaRPr lang="uk-UA" sz="2800" dirty="0"/>
          </a:p>
          <a:p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FB2487-3DB9-4988-980F-701F237DFA5D}"/>
              </a:ext>
            </a:extLst>
          </p:cNvPr>
          <p:cNvSpPr/>
          <p:nvPr/>
        </p:nvSpPr>
        <p:spPr>
          <a:xfrm>
            <a:off x="-131225" y="1375317"/>
            <a:ext cx="68035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400" b="1" dirty="0" err="1"/>
              <a:t>Мn</a:t>
            </a:r>
            <a:r>
              <a:rPr lang="ru-UA" sz="2400" dirty="0"/>
              <a:t> - </a:t>
            </a:r>
            <a:r>
              <a:rPr lang="ru-UA" sz="2400" dirty="0" err="1"/>
              <a:t>антиокислювач</a:t>
            </a:r>
            <a:endParaRPr lang="ru-UA" sz="2400" dirty="0"/>
          </a:p>
          <a:p>
            <a:r>
              <a:rPr lang="ru-UA" sz="2400" dirty="0"/>
              <a:t>♦ </a:t>
            </a:r>
            <a:r>
              <a:rPr lang="ru-UA" sz="2400" dirty="0" err="1"/>
              <a:t>Бере</a:t>
            </a:r>
            <a:r>
              <a:rPr lang="ru-UA" sz="2400" dirty="0"/>
              <a:t> участь в </a:t>
            </a:r>
            <a:r>
              <a:rPr lang="ru-UA" sz="2400" dirty="0" err="1"/>
              <a:t>осифікації</a:t>
            </a:r>
            <a:r>
              <a:rPr lang="ru-UA" sz="2400" dirty="0"/>
              <a:t> та у </a:t>
            </a:r>
            <a:r>
              <a:rPr lang="ru-UA" sz="2400" dirty="0" err="1"/>
              <a:t>формуванні</a:t>
            </a:r>
            <a:r>
              <a:rPr lang="ru-UA" sz="2400" dirty="0"/>
              <a:t> стану </a:t>
            </a:r>
            <a:r>
              <a:rPr lang="ru-UA" sz="2400" dirty="0" err="1"/>
              <a:t>кісток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підсилює</a:t>
            </a:r>
            <a:r>
              <a:rPr lang="ru-UA" sz="2400" dirty="0"/>
              <a:t> </a:t>
            </a:r>
            <a:r>
              <a:rPr lang="ru-UA" sz="2400" dirty="0" err="1"/>
              <a:t>білковий</a:t>
            </a:r>
            <a:r>
              <a:rPr lang="ru-UA" sz="2400" dirty="0"/>
              <a:t> </a:t>
            </a:r>
            <a:r>
              <a:rPr lang="ru-UA" sz="2400" dirty="0" err="1"/>
              <a:t>обмін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активує</a:t>
            </a:r>
            <a:r>
              <a:rPr lang="ru-UA" sz="2400" dirty="0"/>
              <a:t> </a:t>
            </a:r>
            <a:r>
              <a:rPr lang="ru-UA" sz="2400" dirty="0" err="1"/>
              <a:t>аеробне</a:t>
            </a:r>
            <a:r>
              <a:rPr lang="ru-UA" sz="2400" dirty="0"/>
              <a:t> </a:t>
            </a:r>
            <a:r>
              <a:rPr lang="ru-UA" sz="2400" dirty="0" err="1"/>
              <a:t>окислення</a:t>
            </a:r>
            <a:r>
              <a:rPr lang="ru-UA" sz="2400" dirty="0"/>
              <a:t> </a:t>
            </a:r>
            <a:r>
              <a:rPr lang="ru-UA" sz="2400" dirty="0" err="1"/>
              <a:t>вуглеводів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знижує</a:t>
            </a:r>
            <a:r>
              <a:rPr lang="ru-UA" sz="2400" dirty="0"/>
              <a:t> </a:t>
            </a:r>
            <a:r>
              <a:rPr lang="ru-UA" sz="2400" dirty="0" err="1"/>
              <a:t>кількість</a:t>
            </a:r>
            <a:r>
              <a:rPr lang="ru-UA" sz="2400" dirty="0"/>
              <a:t> </a:t>
            </a:r>
            <a:r>
              <a:rPr lang="ru-UA" sz="2400" dirty="0" err="1"/>
              <a:t>недоокислених</a:t>
            </a:r>
            <a:r>
              <a:rPr lang="ru-UA" sz="2400" dirty="0"/>
              <a:t> </a:t>
            </a:r>
            <a:r>
              <a:rPr lang="ru-UA" sz="2400" dirty="0" err="1"/>
              <a:t>продуктів</a:t>
            </a:r>
            <a:r>
              <a:rPr lang="ru-UA" sz="2400" dirty="0"/>
              <a:t> у тканинах;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стимулює</a:t>
            </a:r>
            <a:r>
              <a:rPr lang="ru-UA" sz="2400" dirty="0"/>
              <a:t> </a:t>
            </a:r>
            <a:r>
              <a:rPr lang="ru-UA" sz="2400" dirty="0" err="1"/>
              <a:t>утворення</a:t>
            </a:r>
            <a:r>
              <a:rPr lang="ru-UA" sz="2400" dirty="0"/>
              <a:t> </a:t>
            </a:r>
            <a:r>
              <a:rPr lang="ru-UA" sz="2400" dirty="0" err="1"/>
              <a:t>крові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підсилює</a:t>
            </a:r>
            <a:r>
              <a:rPr lang="ru-UA" sz="2400" dirty="0"/>
              <a:t> </a:t>
            </a:r>
            <a:r>
              <a:rPr lang="ru-UA" sz="2400" dirty="0" err="1"/>
              <a:t>накопичення</a:t>
            </a:r>
            <a:r>
              <a:rPr lang="ru-UA" sz="2400" dirty="0"/>
              <a:t> </a:t>
            </a:r>
            <a:r>
              <a:rPr lang="ru-UA" sz="2400" dirty="0" err="1"/>
              <a:t>аскорбінової</a:t>
            </a:r>
            <a:r>
              <a:rPr lang="ru-UA" sz="2400" dirty="0"/>
              <a:t> </a:t>
            </a:r>
            <a:r>
              <a:rPr lang="ru-UA" sz="2400" dirty="0" err="1"/>
              <a:t>кислоти</a:t>
            </a:r>
            <a:r>
              <a:rPr lang="ru-UA" sz="2400" dirty="0"/>
              <a:t> у тканинах;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запобігає</a:t>
            </a:r>
            <a:r>
              <a:rPr lang="ru-UA" sz="2400" dirty="0"/>
              <a:t> </a:t>
            </a:r>
            <a:r>
              <a:rPr lang="ru-UA" sz="2400" dirty="0" err="1"/>
              <a:t>накопиченню</a:t>
            </a:r>
            <a:r>
              <a:rPr lang="ru-UA" sz="2400" dirty="0"/>
              <a:t> жиру у </a:t>
            </a:r>
            <a:r>
              <a:rPr lang="ru-UA" sz="2400" dirty="0" err="1"/>
              <a:t>печінці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нормалізує</a:t>
            </a:r>
            <a:r>
              <a:rPr lang="ru-UA" sz="2400" dirty="0"/>
              <a:t> </a:t>
            </a:r>
            <a:r>
              <a:rPr lang="ru-UA" sz="2400" dirty="0" err="1"/>
              <a:t>репродуктивну</a:t>
            </a:r>
            <a:r>
              <a:rPr lang="ru-UA" sz="2400" dirty="0"/>
              <a:t> </a:t>
            </a:r>
            <a:r>
              <a:rPr lang="ru-UA" sz="2400" dirty="0" err="1"/>
              <a:t>функцію</a:t>
            </a:r>
            <a:r>
              <a:rPr lang="ru-UA" sz="2400" dirty="0"/>
              <a:t>, </a:t>
            </a:r>
            <a:r>
              <a:rPr lang="ru-UA" sz="2400" dirty="0" err="1"/>
              <a:t>діючи</a:t>
            </a:r>
            <a:r>
              <a:rPr lang="ru-UA" sz="2400" dirty="0"/>
              <a:t> на </a:t>
            </a:r>
            <a:r>
              <a:rPr lang="ru-UA" sz="2400" dirty="0" err="1"/>
              <a:t>ендокринні</a:t>
            </a:r>
            <a:r>
              <a:rPr lang="ru-UA" sz="2400" dirty="0"/>
              <a:t> </a:t>
            </a:r>
            <a:r>
              <a:rPr lang="ru-UA" sz="2400" dirty="0" err="1"/>
              <a:t>органи</a:t>
            </a:r>
            <a:r>
              <a:rPr lang="ru-UA" sz="2400" dirty="0"/>
              <a:t>;</a:t>
            </a:r>
          </a:p>
          <a:p>
            <a:r>
              <a:rPr lang="ru-UA" sz="2400" dirty="0"/>
              <a:t>♦ </a:t>
            </a:r>
            <a:r>
              <a:rPr lang="ru-UA" sz="2400" dirty="0" err="1"/>
              <a:t>пов'язаний</a:t>
            </a:r>
            <a:r>
              <a:rPr lang="ru-UA" sz="2400" dirty="0"/>
              <a:t> з </a:t>
            </a:r>
            <a:r>
              <a:rPr lang="ru-UA" sz="2400" dirty="0" err="1"/>
              <a:t>обміном</a:t>
            </a:r>
            <a:r>
              <a:rPr lang="ru-UA" sz="2400" dirty="0"/>
              <a:t> </a:t>
            </a:r>
            <a:r>
              <a:rPr lang="ru-UA" sz="2400" dirty="0" err="1"/>
              <a:t>вітамінів</a:t>
            </a:r>
            <a:r>
              <a:rPr lang="ru-UA" sz="2400" dirty="0"/>
              <a:t>: В</a:t>
            </a:r>
            <a:r>
              <a:rPr lang="ru-UA" sz="2400" baseline="-25000" dirty="0"/>
              <a:t>1</a:t>
            </a:r>
            <a:r>
              <a:rPr lang="ru-UA" sz="2400" dirty="0"/>
              <a:t>, В</a:t>
            </a:r>
            <a:r>
              <a:rPr lang="uk-UA" sz="2400" baseline="-25000" dirty="0"/>
              <a:t>2</a:t>
            </a:r>
            <a:r>
              <a:rPr lang="ru-UA" sz="2400" dirty="0"/>
              <a:t> В</a:t>
            </a:r>
            <a:r>
              <a:rPr lang="ru-UA" sz="2400" baseline="-25000" dirty="0"/>
              <a:t>1</a:t>
            </a:r>
            <a:r>
              <a:rPr lang="uk-UA" sz="2400" baseline="-25000" dirty="0"/>
              <a:t>2,</a:t>
            </a:r>
            <a:r>
              <a:rPr lang="ru-UA" sz="2400" dirty="0"/>
              <a:t> С, </a:t>
            </a:r>
            <a:r>
              <a:rPr lang="uk-UA" sz="2400" dirty="0"/>
              <a:t>Е</a:t>
            </a:r>
            <a:r>
              <a:rPr lang="ru-UA" sz="2400" dirty="0"/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A34A53-CC83-4DEA-936B-8656602CEE48}"/>
              </a:ext>
            </a:extLst>
          </p:cNvPr>
          <p:cNvSpPr/>
          <p:nvPr/>
        </p:nvSpPr>
        <p:spPr>
          <a:xfrm>
            <a:off x="6672347" y="5127446"/>
            <a:ext cx="5431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нестачі розвивається анемія, послаблюється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еритропоез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імунні реакції, виникають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рахітоподібні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зміни скелета, порушується діяльність ендокринних функцій </a:t>
            </a:r>
            <a:endParaRPr lang="ru-UA" dirty="0"/>
          </a:p>
        </p:txBody>
      </p:sp>
      <p:pic>
        <p:nvPicPr>
          <p:cNvPr id="12290" name="Picture 2" descr="Продукти з марганцем: таблиця з нормами споживання, де міститься більше  всього ⋆ Жіночий Світ">
            <a:extLst>
              <a:ext uri="{FF2B5EF4-FFF2-40B4-BE49-F238E27FC236}">
                <a16:creationId xmlns:a16="http://schemas.microsoft.com/office/drawing/2014/main" id="{A40BE220-D5CA-4736-81E8-476BA8777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34" y="365125"/>
            <a:ext cx="5130196" cy="38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55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A0E14B4-2061-46D1-B4B6-1FD192EA54EA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4343399" cy="13330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highlight>
                  <a:srgbClr val="FFFF00"/>
                </a:highlight>
              </a:rPr>
              <a:t>Cu</a:t>
            </a:r>
            <a:r>
              <a:rPr lang="uk-UA" sz="5300" b="1" dirty="0">
                <a:solidFill>
                  <a:srgbClr val="FF0000"/>
                </a:solidFill>
                <a:highlight>
                  <a:srgbClr val="FFFF00"/>
                </a:highlight>
              </a:rPr>
              <a:t>- мідь</a:t>
            </a:r>
          </a:p>
          <a:p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83DD4-1D16-44E3-9F31-D903C583C9B7}"/>
              </a:ext>
            </a:extLst>
          </p:cNvPr>
          <p:cNvSpPr txBox="1"/>
          <p:nvPr/>
        </p:nvSpPr>
        <p:spPr>
          <a:xfrm>
            <a:off x="5044374" y="365125"/>
            <a:ext cx="10516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10</a:t>
            </a:r>
            <a:r>
              <a:rPr lang="uk-UA" sz="2800" baseline="30000" dirty="0"/>
              <a:t>-4</a:t>
            </a:r>
            <a:r>
              <a:rPr lang="uk-UA" sz="2800" dirty="0"/>
              <a:t>%</a:t>
            </a:r>
          </a:p>
          <a:p>
            <a:endParaRPr lang="uk-UA" sz="2800" dirty="0"/>
          </a:p>
          <a:p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FB2487-3DB9-4988-980F-701F237DFA5D}"/>
              </a:ext>
            </a:extLst>
          </p:cNvPr>
          <p:cNvSpPr/>
          <p:nvPr/>
        </p:nvSpPr>
        <p:spPr>
          <a:xfrm>
            <a:off x="0" y="1596231"/>
            <a:ext cx="68035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000" dirty="0" err="1"/>
              <a:t>Мідь</a:t>
            </a:r>
            <a:r>
              <a:rPr lang="ru-UA" sz="2000" dirty="0"/>
              <a:t> </a:t>
            </a:r>
            <a:r>
              <a:rPr lang="ru-UA" sz="2000" dirty="0" err="1"/>
              <a:t>виконує</a:t>
            </a:r>
            <a:r>
              <a:rPr lang="ru-UA" sz="2000" dirty="0"/>
              <a:t> </a:t>
            </a:r>
            <a:r>
              <a:rPr lang="ru-UA" sz="2000" b="1" i="1" dirty="0" err="1"/>
              <a:t>кровотворну</a:t>
            </a:r>
            <a:r>
              <a:rPr lang="ru-UA" sz="2000" b="1" i="1" dirty="0"/>
              <a:t> </a:t>
            </a:r>
            <a:r>
              <a:rPr lang="ru-UA" sz="2000" b="1" i="1" dirty="0" err="1"/>
              <a:t>функцію</a:t>
            </a:r>
            <a:r>
              <a:rPr lang="ru-UA" sz="2000" b="1" i="1" dirty="0"/>
              <a:t>: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бере</a:t>
            </a:r>
            <a:r>
              <a:rPr lang="ru-RU" sz="2000" dirty="0"/>
              <a:t> участь у </a:t>
            </a:r>
            <a:r>
              <a:rPr lang="ru-RU" sz="2000" dirty="0" err="1"/>
              <a:t>синтезі</a:t>
            </a:r>
            <a:r>
              <a:rPr lang="ru-RU" sz="2000" dirty="0"/>
              <a:t> </a:t>
            </a:r>
            <a:r>
              <a:rPr lang="ru-RU" sz="2000" dirty="0" err="1"/>
              <a:t>гемоглобіну</a:t>
            </a:r>
            <a:r>
              <a:rPr lang="ru-RU" sz="2000" dirty="0"/>
              <a:t>;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учасник</a:t>
            </a:r>
            <a:r>
              <a:rPr lang="ru-RU" sz="2000" dirty="0"/>
              <a:t> </a:t>
            </a:r>
            <a:r>
              <a:rPr lang="ru-RU" sz="2000" dirty="0" err="1"/>
              <a:t>процесу</a:t>
            </a:r>
            <a:r>
              <a:rPr lang="ru-RU" sz="2000" dirty="0"/>
              <a:t> </a:t>
            </a:r>
            <a:r>
              <a:rPr lang="ru-RU" sz="2000" dirty="0" err="1"/>
              <a:t>перетворення</a:t>
            </a:r>
            <a:r>
              <a:rPr lang="ru-RU" sz="2000" dirty="0"/>
              <a:t> </a:t>
            </a:r>
            <a:r>
              <a:rPr lang="ru-RU" sz="2000" dirty="0" err="1"/>
              <a:t>заліза</a:t>
            </a:r>
            <a:r>
              <a:rPr lang="ru-RU" sz="2000" dirty="0"/>
              <a:t> на </a:t>
            </a:r>
            <a:r>
              <a:rPr lang="ru-RU" sz="2000" dirty="0" err="1"/>
              <a:t>органічно</a:t>
            </a:r>
            <a:r>
              <a:rPr lang="ru-RU" sz="2000" dirty="0"/>
              <a:t> </a:t>
            </a:r>
            <a:r>
              <a:rPr lang="ru-RU" sz="2000" dirty="0" err="1"/>
              <a:t>зв'язану</a:t>
            </a:r>
            <a:r>
              <a:rPr lang="ru-RU" sz="2000" dirty="0"/>
              <a:t> форму;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сприяє</a:t>
            </a:r>
            <a:r>
              <a:rPr lang="ru-RU" sz="2000" dirty="0"/>
              <a:t> </a:t>
            </a:r>
            <a:r>
              <a:rPr lang="ru-RU" sz="2000" dirty="0" err="1"/>
              <a:t>перенесенню</a:t>
            </a:r>
            <a:r>
              <a:rPr lang="ru-RU" sz="2000" dirty="0"/>
              <a:t> </a:t>
            </a:r>
            <a:r>
              <a:rPr lang="ru-RU" sz="2000" dirty="0" err="1"/>
              <a:t>заліза</a:t>
            </a:r>
            <a:r>
              <a:rPr lang="ru-RU" sz="2000" dirty="0"/>
              <a:t> у </a:t>
            </a:r>
            <a:r>
              <a:rPr lang="ru-RU" sz="2000" dirty="0" err="1"/>
              <a:t>кістковий</a:t>
            </a:r>
            <a:r>
              <a:rPr lang="ru-RU" sz="2000" dirty="0"/>
              <a:t> </a:t>
            </a:r>
            <a:r>
              <a:rPr lang="ru-RU" sz="2000" dirty="0" err="1"/>
              <a:t>мозок</a:t>
            </a:r>
            <a:r>
              <a:rPr lang="ru-RU" sz="2000" dirty="0"/>
              <a:t> і </a:t>
            </a:r>
            <a:r>
              <a:rPr lang="ru-RU" sz="2000" dirty="0" err="1"/>
              <a:t>утворенню</a:t>
            </a:r>
            <a:r>
              <a:rPr lang="ru-RU" sz="2000" dirty="0"/>
              <a:t> </a:t>
            </a:r>
            <a:r>
              <a:rPr lang="ru-RU" sz="2000" dirty="0" err="1"/>
              <a:t>еритроцитів</a:t>
            </a:r>
            <a:r>
              <a:rPr lang="ru-RU" sz="2000" dirty="0"/>
              <a:t>;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бере</a:t>
            </a:r>
            <a:r>
              <a:rPr lang="ru-RU" sz="2000" dirty="0"/>
              <a:t> участь у </a:t>
            </a:r>
            <a:r>
              <a:rPr lang="ru-RU" sz="2000" dirty="0" err="1"/>
              <a:t>знешкодженні</a:t>
            </a:r>
            <a:r>
              <a:rPr lang="ru-RU" sz="2000" dirty="0"/>
              <a:t> </a:t>
            </a:r>
            <a:r>
              <a:rPr lang="ru-RU" sz="2000" dirty="0" err="1"/>
              <a:t>токсичних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;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підвищує</a:t>
            </a:r>
            <a:r>
              <a:rPr lang="ru-RU" sz="2000" dirty="0"/>
              <a:t> </a:t>
            </a:r>
            <a:r>
              <a:rPr lang="ru-RU" sz="2000" dirty="0" err="1"/>
              <a:t>стійкість</a:t>
            </a:r>
            <a:r>
              <a:rPr lang="ru-RU" sz="2000" dirty="0"/>
              <a:t> </a:t>
            </a:r>
            <a:r>
              <a:rPr lang="ru-RU" sz="2000" dirty="0" err="1"/>
              <a:t>організму</a:t>
            </a:r>
            <a:r>
              <a:rPr lang="ru-RU" sz="2000" dirty="0"/>
              <a:t> до </a:t>
            </a:r>
            <a:r>
              <a:rPr lang="ru-RU" sz="2000" dirty="0" err="1"/>
              <a:t>вірусів</a:t>
            </a:r>
            <a:r>
              <a:rPr lang="ru-RU" sz="2000" dirty="0"/>
              <a:t> і </a:t>
            </a:r>
            <a:r>
              <a:rPr lang="ru-RU" sz="2000" dirty="0" err="1"/>
              <a:t>бактерій</a:t>
            </a:r>
            <a:r>
              <a:rPr lang="ru-RU" sz="2000" dirty="0"/>
              <a:t>.</a:t>
            </a:r>
            <a:endParaRPr lang="ru-UA" sz="2000" dirty="0"/>
          </a:p>
          <a:p>
            <a:r>
              <a:rPr lang="ru-UA" sz="2000" dirty="0" err="1"/>
              <a:t>Мідь</a:t>
            </a:r>
            <a:r>
              <a:rPr lang="ru-UA" sz="2000" dirty="0"/>
              <a:t> входить до складу </a:t>
            </a:r>
            <a:r>
              <a:rPr lang="ru-UA" sz="2000" dirty="0" err="1"/>
              <a:t>ферментів</a:t>
            </a:r>
            <a:r>
              <a:rPr lang="ru-UA" sz="2000" dirty="0"/>
              <a:t> (</a:t>
            </a:r>
            <a:r>
              <a:rPr lang="ru-UA" sz="2000" dirty="0" err="1"/>
              <a:t>цирулоплазміну</a:t>
            </a:r>
            <a:r>
              <a:rPr lang="ru-UA" sz="2000" dirty="0"/>
              <a:t>, </a:t>
            </a:r>
            <a:r>
              <a:rPr lang="ru-UA" sz="2000" dirty="0" err="1"/>
              <a:t>тирозинази</a:t>
            </a:r>
            <a:r>
              <a:rPr lang="ru-UA" sz="2000" dirty="0"/>
              <a:t>, </a:t>
            </a:r>
            <a:r>
              <a:rPr lang="ru-UA" sz="2000" dirty="0" err="1"/>
              <a:t>аскорбіноксидази</a:t>
            </a:r>
            <a:r>
              <a:rPr lang="ru-UA" sz="2000" dirty="0"/>
              <a:t>, </a:t>
            </a:r>
            <a:r>
              <a:rPr lang="ru-UA" sz="2000" dirty="0" err="1"/>
              <a:t>лактази</a:t>
            </a:r>
            <a:r>
              <a:rPr lang="ru-UA" sz="2000" dirty="0"/>
              <a:t>) і </a:t>
            </a:r>
            <a:r>
              <a:rPr lang="ru-UA" sz="2000" dirty="0" err="1"/>
              <a:t>виконує</a:t>
            </a:r>
            <a:r>
              <a:rPr lang="ru-UA" sz="2000" dirty="0"/>
              <a:t> </a:t>
            </a:r>
            <a:r>
              <a:rPr lang="ru-UA" sz="2000" b="1" i="1" dirty="0" err="1"/>
              <a:t>каталітичну</a:t>
            </a:r>
            <a:r>
              <a:rPr lang="ru-UA" sz="2000" b="1" i="1" dirty="0"/>
              <a:t> та </a:t>
            </a:r>
            <a:r>
              <a:rPr lang="ru-UA" sz="2000" b="1" i="1" dirty="0" err="1"/>
              <a:t>гормональну</a:t>
            </a:r>
            <a:r>
              <a:rPr lang="ru-UA" sz="2000" b="1" i="1" dirty="0"/>
              <a:t> </a:t>
            </a:r>
            <a:r>
              <a:rPr lang="ru-UA" sz="2000" b="1" i="1" dirty="0" err="1"/>
              <a:t>функції</a:t>
            </a:r>
            <a:r>
              <a:rPr lang="ru-UA" sz="2000" b="1" i="1" dirty="0"/>
              <a:t>: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бере</a:t>
            </a:r>
            <a:r>
              <a:rPr lang="ru-RU" sz="2000" dirty="0"/>
              <a:t> участь у </a:t>
            </a:r>
            <a:r>
              <a:rPr lang="ru-RU" sz="2000" dirty="0" err="1"/>
              <a:t>диханні</a:t>
            </a:r>
            <a:r>
              <a:rPr lang="ru-RU" sz="2000" dirty="0"/>
              <a:t> тканин;</a:t>
            </a:r>
            <a:endParaRPr lang="ru-UA" sz="2000" dirty="0"/>
          </a:p>
          <a:p>
            <a:pPr lvl="0"/>
            <a:r>
              <a:rPr lang="ru-RU" sz="2000" dirty="0"/>
              <a:t>- в </a:t>
            </a:r>
            <a:r>
              <a:rPr lang="ru-RU" sz="2000" dirty="0" err="1"/>
              <a:t>іонній</a:t>
            </a:r>
            <a:r>
              <a:rPr lang="ru-RU" sz="2000" dirty="0"/>
              <a:t> </a:t>
            </a:r>
            <a:r>
              <a:rPr lang="ru-RU" sz="2000" dirty="0" err="1"/>
              <a:t>формі</a:t>
            </a:r>
            <a:r>
              <a:rPr lang="ru-RU" sz="2000" dirty="0"/>
              <a:t> </a:t>
            </a:r>
            <a:r>
              <a:rPr lang="ru-RU" sz="2000" dirty="0" err="1"/>
              <a:t>каталізує</a:t>
            </a:r>
            <a:r>
              <a:rPr lang="ru-RU" sz="2000" dirty="0"/>
              <a:t> </a:t>
            </a:r>
            <a:r>
              <a:rPr lang="ru-RU" sz="2000" dirty="0" err="1"/>
              <a:t>окислення</a:t>
            </a:r>
            <a:r>
              <a:rPr lang="ru-RU" sz="2000" dirty="0"/>
              <a:t> </a:t>
            </a:r>
            <a:r>
              <a:rPr lang="ru-RU" sz="2000" dirty="0" err="1"/>
              <a:t>жирних</a:t>
            </a:r>
            <a:r>
              <a:rPr lang="ru-RU" sz="2000" dirty="0"/>
              <a:t> кислот;</a:t>
            </a:r>
            <a:endParaRPr lang="ru-UA" sz="2000" dirty="0"/>
          </a:p>
          <a:p>
            <a:pPr lvl="0"/>
            <a:r>
              <a:rPr lang="ru-RU" sz="2000" dirty="0"/>
              <a:t>- </a:t>
            </a:r>
            <a:r>
              <a:rPr lang="ru-RU" sz="2000" dirty="0" err="1"/>
              <a:t>бере</a:t>
            </a:r>
            <a:r>
              <a:rPr lang="ru-RU" sz="2000" dirty="0"/>
              <a:t> участь в </a:t>
            </a:r>
            <a:r>
              <a:rPr lang="ru-RU" sz="2000" dirty="0" err="1"/>
              <a:t>обміні</a:t>
            </a:r>
            <a:r>
              <a:rPr lang="ru-RU" sz="2000" dirty="0"/>
              <a:t> </a:t>
            </a:r>
            <a:r>
              <a:rPr lang="ru-RU" sz="2000" dirty="0" err="1"/>
              <a:t>гормонів</a:t>
            </a:r>
            <a:r>
              <a:rPr lang="ru-RU" sz="2000" dirty="0"/>
              <a:t> </a:t>
            </a:r>
            <a:r>
              <a:rPr lang="ru-RU" sz="2000" dirty="0" err="1"/>
              <a:t>щитоподібної</a:t>
            </a:r>
            <a:r>
              <a:rPr lang="ru-RU" sz="2000" dirty="0"/>
              <a:t> </a:t>
            </a:r>
            <a:r>
              <a:rPr lang="ru-RU" sz="2000" dirty="0" err="1"/>
              <a:t>залози</a:t>
            </a:r>
            <a:r>
              <a:rPr lang="ru-RU" sz="2000" dirty="0"/>
              <a:t>;</a:t>
            </a:r>
            <a:endParaRPr lang="ru-UA" sz="2000" dirty="0"/>
          </a:p>
          <a:p>
            <a:r>
              <a:rPr lang="ru-RU" sz="2000" dirty="0"/>
              <a:t>- </a:t>
            </a:r>
            <a:r>
              <a:rPr lang="ru-RU" sz="2000" dirty="0" err="1"/>
              <a:t>запобігає</a:t>
            </a:r>
            <a:r>
              <a:rPr lang="ru-RU" sz="2000" dirty="0"/>
              <a:t> </a:t>
            </a:r>
            <a:r>
              <a:rPr lang="ru-RU" sz="2000" dirty="0" err="1"/>
              <a:t>адреналіновій</a:t>
            </a:r>
            <a:r>
              <a:rPr lang="ru-RU" sz="2000" dirty="0"/>
              <a:t> </a:t>
            </a:r>
            <a:r>
              <a:rPr lang="ru-RU" sz="2000" dirty="0" err="1"/>
              <a:t>гіперглікемії</a:t>
            </a:r>
            <a:r>
              <a:rPr lang="ru-RU" sz="2000" dirty="0"/>
              <a:t>, яка </a:t>
            </a:r>
            <a:r>
              <a:rPr lang="ru-RU" sz="2000" dirty="0" err="1"/>
              <a:t>пов'язана</a:t>
            </a:r>
            <a:r>
              <a:rPr lang="ru-RU" sz="2000" dirty="0"/>
              <a:t> з </a:t>
            </a:r>
            <a:r>
              <a:rPr lang="ru-RU" sz="2000" dirty="0" err="1"/>
              <a:t>дефіцитом</a:t>
            </a:r>
            <a:r>
              <a:rPr lang="ru-RU" sz="2000" dirty="0"/>
              <a:t> </a:t>
            </a:r>
            <a:r>
              <a:rPr lang="ru-RU" sz="2000" dirty="0" err="1"/>
              <a:t>інсуліну</a:t>
            </a:r>
            <a:r>
              <a:rPr lang="ru-RU" sz="2000" dirty="0"/>
              <a:t>.</a:t>
            </a:r>
            <a:endParaRPr lang="ru-UA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A34A53-CC83-4DEA-936B-8656602CEE48}"/>
              </a:ext>
            </a:extLst>
          </p:cNvPr>
          <p:cNvSpPr/>
          <p:nvPr/>
        </p:nvSpPr>
        <p:spPr>
          <a:xfrm>
            <a:off x="6660981" y="5534561"/>
            <a:ext cx="5431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2000" b="1" i="1" dirty="0" err="1"/>
              <a:t>Дефіцит</a:t>
            </a:r>
            <a:r>
              <a:rPr lang="ru-UA" sz="2000" b="1" i="1" dirty="0"/>
              <a:t> </a:t>
            </a:r>
            <a:r>
              <a:rPr lang="ru-UA" sz="2000" b="1" i="1" dirty="0" err="1"/>
              <a:t>міді</a:t>
            </a:r>
            <a:r>
              <a:rPr lang="ru-UA" sz="2000" b="1" i="1" dirty="0"/>
              <a:t> </a:t>
            </a:r>
            <a:r>
              <a:rPr lang="ru-UA" sz="2000" dirty="0" err="1"/>
              <a:t>спричинює</a:t>
            </a:r>
            <a:r>
              <a:rPr lang="ru-UA" sz="2000" dirty="0"/>
              <a:t> </a:t>
            </a:r>
            <a:r>
              <a:rPr lang="ru-UA" sz="2000" dirty="0" err="1"/>
              <a:t>зміни</a:t>
            </a:r>
            <a:r>
              <a:rPr lang="ru-UA" sz="2000" dirty="0"/>
              <a:t> складу </a:t>
            </a:r>
            <a:r>
              <a:rPr lang="ru-UA" sz="2000" dirty="0" err="1"/>
              <a:t>крові</a:t>
            </a:r>
            <a:r>
              <a:rPr lang="ru-UA" sz="2000" dirty="0"/>
              <a:t>, </a:t>
            </a:r>
            <a:r>
              <a:rPr lang="ru-UA" sz="2000" dirty="0" err="1"/>
              <a:t>уражується</a:t>
            </a:r>
            <a:r>
              <a:rPr lang="ru-UA" sz="2000" dirty="0"/>
              <a:t> скелет та </a:t>
            </a:r>
            <a:r>
              <a:rPr lang="ru-UA" sz="2000" dirty="0" err="1"/>
              <a:t>серце</a:t>
            </a:r>
            <a:r>
              <a:rPr lang="ru-UA" sz="2000" dirty="0"/>
              <a:t>.</a:t>
            </a:r>
          </a:p>
          <a:p>
            <a:pPr algn="just"/>
            <a:r>
              <a:rPr lang="ru-RU" sz="2000" b="1" i="1" dirty="0" err="1"/>
              <a:t>Надлишок</a:t>
            </a:r>
            <a:r>
              <a:rPr lang="ru-RU" sz="2000" b="1" i="1" dirty="0"/>
              <a:t> </a:t>
            </a:r>
            <a:r>
              <a:rPr lang="ru-RU" sz="2000" b="1" i="1" dirty="0" err="1"/>
              <a:t>міді</a:t>
            </a:r>
            <a:r>
              <a:rPr lang="ru-RU" sz="2000" b="1" i="1" dirty="0"/>
              <a:t> </a:t>
            </a:r>
            <a:r>
              <a:rPr lang="ru-RU" sz="2000" dirty="0"/>
              <a:t>є </a:t>
            </a:r>
            <a:r>
              <a:rPr lang="ru-RU" sz="2000" dirty="0" err="1"/>
              <a:t>токсичним</a:t>
            </a:r>
            <a:r>
              <a:rPr lang="ru-RU" sz="2000" dirty="0"/>
              <a:t>, </a:t>
            </a:r>
            <a:r>
              <a:rPr lang="ru-RU" sz="2000" dirty="0" err="1"/>
              <a:t>гальмує</a:t>
            </a:r>
            <a:r>
              <a:rPr lang="ru-RU" sz="2000" dirty="0"/>
              <a:t> </a:t>
            </a:r>
            <a:r>
              <a:rPr lang="ru-RU" sz="2000" dirty="0" err="1"/>
              <a:t>умовно-рефлекторну</a:t>
            </a:r>
            <a:r>
              <a:rPr lang="ru-RU" sz="2000" dirty="0"/>
              <a:t> </a:t>
            </a:r>
            <a:r>
              <a:rPr lang="ru-RU" sz="2000" dirty="0" err="1"/>
              <a:t>діяльність</a:t>
            </a:r>
            <a:endParaRPr lang="ru-UA" sz="2000" dirty="0"/>
          </a:p>
        </p:txBody>
      </p:sp>
      <p:pic>
        <p:nvPicPr>
          <p:cNvPr id="13314" name="Picture 2" descr="Медь. Биоэлементы в теле человека. Продукты, содержащие медь - online  presentation">
            <a:extLst>
              <a:ext uri="{FF2B5EF4-FFF2-40B4-BE49-F238E27FC236}">
                <a16:creationId xmlns:a16="http://schemas.microsoft.com/office/drawing/2014/main" id="{BB91495B-2CA5-4072-98ED-109F0B26F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20952" r="1"/>
          <a:stretch/>
        </p:blipFill>
        <p:spPr bwMode="auto">
          <a:xfrm>
            <a:off x="7723414" y="133547"/>
            <a:ext cx="3962400" cy="23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F524B8-8E76-4DFA-9852-496997A77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6" t="34872" r="40165" b="20732"/>
          <a:stretch/>
        </p:blipFill>
        <p:spPr>
          <a:xfrm>
            <a:off x="7576456" y="2669592"/>
            <a:ext cx="4324859" cy="26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393E6C4-016C-4714-AB5B-31E47FDFF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333459"/>
              </p:ext>
            </p:extLst>
          </p:nvPr>
        </p:nvGraphicFramePr>
        <p:xfrm>
          <a:off x="2530929" y="506186"/>
          <a:ext cx="10912928" cy="509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УРОК: ОРГАНІЗМ ЛЮДИНИ ЯК БІОЛОГІЧНА СИСТЕМА">
            <a:extLst>
              <a:ext uri="{FF2B5EF4-FFF2-40B4-BE49-F238E27FC236}">
                <a16:creationId xmlns:a16="http://schemas.microsoft.com/office/drawing/2014/main" id="{4C77936E-FC71-43D0-B8BE-CAE4F350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9" y="1253331"/>
            <a:ext cx="3400036" cy="41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1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A0E14B4-2061-46D1-B4B6-1FD192EA54EA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4343399" cy="13330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uk-UA" sz="5300" b="1" dirty="0">
                <a:solidFill>
                  <a:srgbClr val="FF0000"/>
                </a:solidFill>
                <a:highlight>
                  <a:srgbClr val="FFFF00"/>
                </a:highlight>
              </a:rPr>
              <a:t>о- кобальт</a:t>
            </a:r>
          </a:p>
          <a:p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83DD4-1D16-44E3-9F31-D903C583C9B7}"/>
              </a:ext>
            </a:extLst>
          </p:cNvPr>
          <p:cNvSpPr txBox="1"/>
          <p:nvPr/>
        </p:nvSpPr>
        <p:spPr>
          <a:xfrm>
            <a:off x="5044374" y="365125"/>
            <a:ext cx="10516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10</a:t>
            </a:r>
            <a:r>
              <a:rPr lang="uk-UA" sz="2800" baseline="30000" dirty="0"/>
              <a:t>-5</a:t>
            </a:r>
            <a:r>
              <a:rPr lang="uk-UA" sz="2800" dirty="0"/>
              <a:t>%</a:t>
            </a:r>
          </a:p>
          <a:p>
            <a:endParaRPr lang="uk-UA" sz="2800" dirty="0"/>
          </a:p>
          <a:p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FB2487-3DB9-4988-980F-701F237DFA5D}"/>
              </a:ext>
            </a:extLst>
          </p:cNvPr>
          <p:cNvSpPr/>
          <p:nvPr/>
        </p:nvSpPr>
        <p:spPr>
          <a:xfrm>
            <a:off x="0" y="1596231"/>
            <a:ext cx="68035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-</a:t>
            </a:r>
            <a:r>
              <a:rPr lang="ru-RU" sz="2400" dirty="0" err="1"/>
              <a:t>Структурний</a:t>
            </a:r>
            <a:r>
              <a:rPr lang="ru-RU" sz="2400" dirty="0"/>
              <a:t> </a:t>
            </a:r>
            <a:r>
              <a:rPr lang="ru-RU" sz="2400" dirty="0" err="1"/>
              <a:t>елемент</a:t>
            </a:r>
            <a:r>
              <a:rPr lang="ru-RU" sz="2400" dirty="0"/>
              <a:t> </a:t>
            </a:r>
            <a:r>
              <a:rPr lang="ru-RU" sz="2400" dirty="0" err="1"/>
              <a:t>вітаміну</a:t>
            </a:r>
            <a:r>
              <a:rPr lang="ru-RU" sz="2400" dirty="0"/>
              <a:t> В</a:t>
            </a:r>
            <a:r>
              <a:rPr lang="ru-RU" sz="2400" baseline="-25000" dirty="0"/>
              <a:t>12</a:t>
            </a:r>
            <a:r>
              <a:rPr lang="ru-RU" sz="2400" dirty="0"/>
              <a:t> і </a:t>
            </a:r>
            <a:r>
              <a:rPr lang="ru-RU" sz="2400" dirty="0" err="1"/>
              <a:t>фізіологічну</a:t>
            </a:r>
            <a:r>
              <a:rPr lang="ru-RU" sz="2400" dirty="0"/>
              <a:t> роль </a:t>
            </a:r>
            <a:r>
              <a:rPr lang="ru-RU" sz="2400" dirty="0" err="1"/>
              <a:t>проявляє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у </a:t>
            </a:r>
            <a:r>
              <a:rPr lang="ru-RU" sz="2400" dirty="0" err="1"/>
              <a:t>цій</a:t>
            </a:r>
            <a:r>
              <a:rPr lang="ru-RU" sz="2400" dirty="0"/>
              <a:t> </a:t>
            </a:r>
            <a:r>
              <a:rPr lang="ru-RU" sz="2400" dirty="0" err="1"/>
              <a:t>формі</a:t>
            </a:r>
            <a:r>
              <a:rPr lang="ru-RU" sz="2400" dirty="0"/>
              <a:t>;</a:t>
            </a:r>
          </a:p>
          <a:p>
            <a:pPr lvl="0"/>
            <a:endParaRPr lang="ru-UA" sz="2400" dirty="0"/>
          </a:p>
          <a:p>
            <a:pPr lvl="0"/>
            <a:r>
              <a:rPr lang="ru-RU" sz="2400" dirty="0"/>
              <a:t>-</a:t>
            </a:r>
            <a:r>
              <a:rPr lang="ru-RU" sz="2400" dirty="0" err="1"/>
              <a:t>стимулює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 </a:t>
            </a:r>
            <a:r>
              <a:rPr lang="ru-RU" sz="2400" dirty="0" err="1"/>
              <a:t>гемоглобіну</a:t>
            </a:r>
            <a:r>
              <a:rPr lang="ru-RU" sz="2400" dirty="0"/>
              <a:t> й </a:t>
            </a:r>
            <a:r>
              <a:rPr lang="ru-RU" sz="2400" dirty="0" err="1"/>
              <a:t>еритроцитів</a:t>
            </a:r>
            <a:r>
              <a:rPr lang="ru-RU" sz="2400" dirty="0"/>
              <a:t>;</a:t>
            </a:r>
          </a:p>
          <a:p>
            <a:pPr lvl="0"/>
            <a:endParaRPr lang="ru-UA" sz="2400" dirty="0"/>
          </a:p>
          <a:p>
            <a:pPr lvl="0"/>
            <a:r>
              <a:rPr lang="ru-RU" sz="2400" dirty="0"/>
              <a:t>-</a:t>
            </a:r>
            <a:r>
              <a:rPr lang="ru-RU" sz="2400" dirty="0" err="1"/>
              <a:t>пригнічує</a:t>
            </a:r>
            <a:r>
              <a:rPr lang="ru-RU" sz="2400" dirty="0"/>
              <a:t> </a:t>
            </a:r>
            <a:r>
              <a:rPr lang="ru-RU" sz="2400" dirty="0" err="1"/>
              <a:t>тканинне</a:t>
            </a:r>
            <a:r>
              <a:rPr lang="ru-RU" sz="2400" dirty="0"/>
              <a:t> </a:t>
            </a:r>
            <a:r>
              <a:rPr lang="ru-RU" sz="2400" dirty="0" err="1"/>
              <a:t>дихання</a:t>
            </a:r>
            <a:r>
              <a:rPr lang="ru-RU" sz="2400" dirty="0"/>
              <a:t>, особливо в </a:t>
            </a:r>
            <a:r>
              <a:rPr lang="ru-RU" sz="2400" dirty="0" err="1"/>
              <a:t>пухлинній</a:t>
            </a:r>
            <a:r>
              <a:rPr lang="ru-RU" sz="2400" dirty="0"/>
              <a:t> </a:t>
            </a:r>
            <a:r>
              <a:rPr lang="ru-RU" sz="2400" dirty="0" err="1"/>
              <a:t>тканині</a:t>
            </a:r>
            <a:r>
              <a:rPr lang="ru-RU" sz="2400" dirty="0"/>
              <a:t>;</a:t>
            </a:r>
          </a:p>
          <a:p>
            <a:pPr lvl="0"/>
            <a:endParaRPr lang="ru-UA" sz="2400" dirty="0"/>
          </a:p>
          <a:p>
            <a:pPr lvl="0"/>
            <a:r>
              <a:rPr lang="ru-RU" sz="2400" dirty="0"/>
              <a:t>-</a:t>
            </a:r>
            <a:r>
              <a:rPr lang="ru-RU" sz="2400" dirty="0" err="1"/>
              <a:t>бере</a:t>
            </a:r>
            <a:r>
              <a:rPr lang="ru-RU" sz="2400" dirty="0"/>
              <a:t> участь в </a:t>
            </a:r>
            <a:r>
              <a:rPr lang="ru-RU" sz="2400" dirty="0" err="1"/>
              <a:t>утворенні</a:t>
            </a:r>
            <a:r>
              <a:rPr lang="ru-RU" sz="2400" dirty="0"/>
              <a:t> </a:t>
            </a:r>
            <a:r>
              <a:rPr lang="ru-RU" sz="2400" dirty="0" err="1"/>
              <a:t>інсуліну</a:t>
            </a:r>
            <a:r>
              <a:rPr lang="ru-RU" sz="2400" dirty="0"/>
              <a:t>;</a:t>
            </a:r>
          </a:p>
          <a:p>
            <a:pPr lvl="0"/>
            <a:endParaRPr lang="ru-UA" sz="2400" dirty="0"/>
          </a:p>
          <a:p>
            <a:pPr lvl="0"/>
            <a:r>
              <a:rPr lang="ru-RU" sz="2400" dirty="0"/>
              <a:t>-</a:t>
            </a:r>
            <a:r>
              <a:rPr lang="ru-RU" sz="2400" dirty="0" err="1"/>
              <a:t>активує</a:t>
            </a:r>
            <a:r>
              <a:rPr lang="ru-RU" sz="2400" dirty="0"/>
              <a:t> </a:t>
            </a:r>
            <a:r>
              <a:rPr lang="ru-RU" sz="2400" dirty="0" err="1"/>
              <a:t>кісткову</a:t>
            </a:r>
            <a:r>
              <a:rPr lang="ru-RU" sz="2400" dirty="0"/>
              <a:t> та </a:t>
            </a:r>
            <a:r>
              <a:rPr lang="ru-RU" sz="2400" dirty="0" err="1"/>
              <a:t>кишкову</a:t>
            </a:r>
            <a:r>
              <a:rPr lang="ru-RU" sz="2400" dirty="0"/>
              <a:t> фосфатазу.</a:t>
            </a:r>
            <a:endParaRPr lang="ru-UA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A34A53-CC83-4DEA-936B-8656602CEE48}"/>
              </a:ext>
            </a:extLst>
          </p:cNvPr>
          <p:cNvSpPr/>
          <p:nvPr/>
        </p:nvSpPr>
        <p:spPr>
          <a:xfrm>
            <a:off x="6660981" y="5636332"/>
            <a:ext cx="5431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При нестачі кобальту виникає злоякісна анемія, порушуються процеси обміну.</a:t>
            </a:r>
            <a:endParaRPr lang="ru-UA" sz="2000" dirty="0"/>
          </a:p>
        </p:txBody>
      </p:sp>
      <p:pic>
        <p:nvPicPr>
          <p:cNvPr id="13314" name="Picture 2" descr="Медь. Биоэлементы в теле человека. Продукты, содержащие медь - online  presentation">
            <a:extLst>
              <a:ext uri="{FF2B5EF4-FFF2-40B4-BE49-F238E27FC236}">
                <a16:creationId xmlns:a16="http://schemas.microsoft.com/office/drawing/2014/main" id="{BB91495B-2CA5-4072-98ED-109F0B26F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20952" r="1"/>
          <a:stretch/>
        </p:blipFill>
        <p:spPr bwMode="auto">
          <a:xfrm>
            <a:off x="6814937" y="365125"/>
            <a:ext cx="5278015" cy="31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48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DD051E7-6B87-4CF2-8A61-714847998D05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1926771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J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йод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4340" name="Picture 4" descr="Продукты, содержащие йод, которые стоит включить в свой рацион">
            <a:extLst>
              <a:ext uri="{FF2B5EF4-FFF2-40B4-BE49-F238E27FC236}">
                <a16:creationId xmlns:a16="http://schemas.microsoft.com/office/drawing/2014/main" id="{EB198D80-6062-48C9-907A-D9B65746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672" y="365125"/>
            <a:ext cx="4713514" cy="36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403EA-19FB-4EAC-8410-41D93342186B}"/>
              </a:ext>
            </a:extLst>
          </p:cNvPr>
          <p:cNvSpPr/>
          <p:nvPr/>
        </p:nvSpPr>
        <p:spPr>
          <a:xfrm>
            <a:off x="3657599" y="651038"/>
            <a:ext cx="127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─4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ru-UA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B1356C-4505-4316-BA23-0151CC698156}"/>
              </a:ext>
            </a:extLst>
          </p:cNvPr>
          <p:cNvSpPr/>
          <p:nvPr/>
        </p:nvSpPr>
        <p:spPr>
          <a:xfrm>
            <a:off x="223157" y="1357632"/>
            <a:ext cx="65042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UA" sz="2000" b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Йод - 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структурний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елемент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гормонів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щитоподібної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залози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забезпечує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її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нормальну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функцію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UA" sz="2000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Фізіологічна</a:t>
            </a:r>
            <a:r>
              <a:rPr lang="ru-UA" sz="2000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роль 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йоду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опосередковується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через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біологічну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роль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тиреоїдних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гормонів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забезпечує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нормальний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психічний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емоційний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статус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людини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сприяє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фізичному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людини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бере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участь у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синтезі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білків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забезпечує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водно-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сольовий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обмін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підвищує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споживання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кисню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тканинами;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бере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участь у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поділі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диференціюванні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всіх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клітин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організму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забезпечує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зв'язок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гіпофізу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статевих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залоз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підтримує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нормальну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діяльність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серцево-судинної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системи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печінки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забезпечує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імунно-біологічну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реактивність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організму</a:t>
            </a:r>
            <a:r>
              <a:rPr lang="ru-RU" sz="2000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sz="2000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92BFFF-10FC-49D4-A178-8C36D954C6D4}"/>
              </a:ext>
            </a:extLst>
          </p:cNvPr>
          <p:cNvSpPr/>
          <p:nvPr/>
        </p:nvSpPr>
        <p:spPr>
          <a:xfrm>
            <a:off x="7010400" y="5190125"/>
            <a:ext cx="4958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нестачі йоду розвивається захворювання ендемічний зоб, порушуються процес росту, розвитку, формування кісткової тканини.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5429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2CE197-5D54-473D-BB0F-C545365ED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22" t="51697" r="40345" b="11021"/>
          <a:stretch/>
        </p:blipFill>
        <p:spPr>
          <a:xfrm>
            <a:off x="6993651" y="4130802"/>
            <a:ext cx="4559438" cy="254758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D1956E-1E77-40AC-AF10-387ADB27C53F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2808514" cy="728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Zn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цинк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6388" name="Picture 4" descr="10 мощных преимуществ цинка для организма человека, включая борьбу с раком">
            <a:extLst>
              <a:ext uri="{FF2B5EF4-FFF2-40B4-BE49-F238E27FC236}">
                <a16:creationId xmlns:a16="http://schemas.microsoft.com/office/drawing/2014/main" id="{E0AB7DDB-8418-455E-859B-4A48A674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26" y="179614"/>
            <a:ext cx="5108977" cy="35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EB05BD-4A75-46E8-A264-BB4BA1D11BEE}"/>
              </a:ext>
            </a:extLst>
          </p:cNvPr>
          <p:cNvSpPr/>
          <p:nvPr/>
        </p:nvSpPr>
        <p:spPr>
          <a:xfrm>
            <a:off x="266700" y="104607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Каталітична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та </a:t>
            </a: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гормональна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функції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входить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до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складу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інсуліну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алкогольдегідрогенази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печінки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ферментів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забезпечують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процеси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дихання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бере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участь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побудові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карбогідрази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сприяє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виведенню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оксиду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вуглецю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організму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бере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участь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синтезі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триптофану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забезпечує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нормальні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темпи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статевого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розвитку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особливо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юнаків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та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сприяє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репродуктивн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ій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функції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Кровотворна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функція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входить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до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складу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карбогідрази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яка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міститься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еритроцитах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Ліпотропна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функція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запобігає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жировому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переродженню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печінки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;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запобігає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алкоголізму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та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його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наслідкам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UA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частково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Інші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фізіологічні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дії</a:t>
            </a:r>
            <a:r>
              <a:rPr lang="ru-UA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прискорює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всмоктування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амінокислот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сприяє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швидкому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загоєнню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ран;</a:t>
            </a:r>
            <a:endParaRPr lang="ru-UA" dirty="0">
              <a:solidFill>
                <a:srgbClr val="24242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рН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шлункового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соку.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4357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60B7DB1-BE88-42AF-8B22-DC7D7972D9D3}"/>
              </a:ext>
            </a:extLst>
          </p:cNvPr>
          <p:cNvSpPr txBox="1">
            <a:spLocks/>
          </p:cNvSpPr>
          <p:nvPr/>
        </p:nvSpPr>
        <p:spPr>
          <a:xfrm>
            <a:off x="506186" y="365125"/>
            <a:ext cx="3298371" cy="9085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Se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селен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7412" name="Picture 4" descr="Natural Ingredients Products Source Selenium Vitamins Minerals Dietary  Fiber Concept — Stock Photo © ratmaner #222409862">
            <a:extLst>
              <a:ext uri="{FF2B5EF4-FFF2-40B4-BE49-F238E27FC236}">
                <a16:creationId xmlns:a16="http://schemas.microsoft.com/office/drawing/2014/main" id="{6EA36837-E400-4DCB-B140-B366B9C59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b="12619"/>
          <a:stretch/>
        </p:blipFill>
        <p:spPr bwMode="auto">
          <a:xfrm>
            <a:off x="6096000" y="283482"/>
            <a:ext cx="5856514" cy="37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D11BBA-BD6C-4126-9440-0249DF50B9DF}"/>
              </a:ext>
            </a:extLst>
          </p:cNvPr>
          <p:cNvSpPr/>
          <p:nvPr/>
        </p:nvSpPr>
        <p:spPr>
          <a:xfrm>
            <a:off x="239486" y="1907739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UA" sz="2000" b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СЕЛЕН (</a:t>
            </a:r>
            <a:r>
              <a:rPr lang="en-US" sz="2000" b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</a:t>
            </a:r>
            <a:r>
              <a:rPr lang="ru-UA" sz="2000" b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е) 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 внутрішньоклітинний антиокислювач</a:t>
            </a:r>
            <a:endParaRPr lang="ru-UA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00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є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структурним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елементом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внутрішньоклітинного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антиоксидантного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фактора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00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захищає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внутрішні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мембрани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клітин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від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пероксидного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окислення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ліпідів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00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запобігає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розвитку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некрозу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печінки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</a:t>
            </a:r>
            <a:endParaRPr lang="ru-UA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00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в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оптимальних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кількостях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запобігає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пухлинам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статевих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органів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та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кліт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ин;</a:t>
            </a:r>
            <a:endParaRPr lang="ru-UA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UA" sz="2000">
                <a:solidFill>
                  <a:srgbClr val="222222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запобігає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руйнуванню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клітин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серцевого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м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'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Georgia" panose="02040502050405020303" pitchFamily="18" charset="0"/>
              </a:rPr>
              <a:t>язу</a:t>
            </a:r>
            <a:r>
              <a:rPr lang="ru-UA" sz="200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82C44F-A438-4812-92DC-5F10B4F98DEC}"/>
              </a:ext>
            </a:extLst>
          </p:cNvPr>
          <p:cNvSpPr/>
          <p:nvPr/>
        </p:nvSpPr>
        <p:spPr>
          <a:xfrm>
            <a:off x="5856514" y="555805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UA" sz="2000" b="1" i="1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Дефіцит</a:t>
            </a:r>
            <a:r>
              <a:rPr lang="ru-UA" sz="2000" b="1" i="1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селену 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викликає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ризик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серцево-судинних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онкологічних</a:t>
            </a:r>
            <a:r>
              <a:rPr lang="en-US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та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інфекційних</a:t>
            </a:r>
            <a:r>
              <a:rPr lang="ru-UA" sz="2000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захворювань</a:t>
            </a:r>
            <a:r>
              <a:rPr lang="ru-UA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81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8D6CAB-71F6-4639-ACE8-344648B674E1}"/>
              </a:ext>
            </a:extLst>
          </p:cNvPr>
          <p:cNvSpPr txBox="1">
            <a:spLocks/>
          </p:cNvSpPr>
          <p:nvPr/>
        </p:nvSpPr>
        <p:spPr>
          <a:xfrm>
            <a:off x="685800" y="945470"/>
            <a:ext cx="3935186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B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бор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8434" name="Picture 2" descr="Микроэлементы в организме человека - online presentation">
            <a:extLst>
              <a:ext uri="{FF2B5EF4-FFF2-40B4-BE49-F238E27FC236}">
                <a16:creationId xmlns:a16="http://schemas.microsoft.com/office/drawing/2014/main" id="{1CF27DED-3932-46C2-BE7F-3D3C1134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86" y="163286"/>
            <a:ext cx="7390765" cy="55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5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5B178E1-E308-41A9-97E6-5ED73002F8AA}"/>
              </a:ext>
            </a:extLst>
          </p:cNvPr>
          <p:cNvSpPr txBox="1">
            <a:spLocks/>
          </p:cNvSpPr>
          <p:nvPr/>
        </p:nvSpPr>
        <p:spPr>
          <a:xfrm>
            <a:off x="2013858" y="985610"/>
            <a:ext cx="2302328" cy="64724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Br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бром</a:t>
            </a:r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9458" name="Picture 2" descr="Бром — Циклопедия">
            <a:extLst>
              <a:ext uri="{FF2B5EF4-FFF2-40B4-BE49-F238E27FC236}">
                <a16:creationId xmlns:a16="http://schemas.microsoft.com/office/drawing/2014/main" id="{B38293A5-E5BE-4069-98FA-B295B5779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1190" r="6528" b="3350"/>
          <a:stretch/>
        </p:blipFill>
        <p:spPr bwMode="auto">
          <a:xfrm>
            <a:off x="5225142" y="202066"/>
            <a:ext cx="6825343" cy="36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Дізнайтеся, в яких продуктах міститься фтор: таблиця продуктів харчування з  великим вмістом фтору | Поради">
            <a:extLst>
              <a:ext uri="{FF2B5EF4-FFF2-40B4-BE49-F238E27FC236}">
                <a16:creationId xmlns:a16="http://schemas.microsoft.com/office/drawing/2014/main" id="{BBB8939C-0219-4206-94FD-36F4706C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" y="3598409"/>
            <a:ext cx="3810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50C9540-2081-447C-9C56-E6C4A8C6FA4C}"/>
              </a:ext>
            </a:extLst>
          </p:cNvPr>
          <p:cNvSpPr txBox="1">
            <a:spLocks/>
          </p:cNvSpPr>
          <p:nvPr/>
        </p:nvSpPr>
        <p:spPr>
          <a:xfrm>
            <a:off x="7326087" y="4926238"/>
            <a:ext cx="2302328" cy="64724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F</a:t>
            </a:r>
            <a:r>
              <a:rPr lang="uk-UA" sz="6600" b="1" dirty="0">
                <a:solidFill>
                  <a:srgbClr val="FF0000"/>
                </a:solidFill>
                <a:highlight>
                  <a:srgbClr val="FFFF00"/>
                </a:highlight>
              </a:rPr>
              <a:t>- фтор</a:t>
            </a:r>
          </a:p>
          <a:p>
            <a:endParaRPr lang="ru-UA" sz="6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521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47F902-FAF3-4F17-B0AE-9D64A9B10A4C}"/>
              </a:ext>
            </a:extLst>
          </p:cNvPr>
          <p:cNvSpPr/>
          <p:nvPr/>
        </p:nvSpPr>
        <p:spPr>
          <a:xfrm>
            <a:off x="967665" y="1859339"/>
            <a:ext cx="99252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Мінеральні сполуки нерівномірно розподіляються в органах рослин. Так, корені бобових концентрують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Sr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плоди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Mn  Ni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49580" algn="just">
              <a:spcAft>
                <a:spcPts val="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Часто мінеральні сполуки концентруються в периферичних частинах плодів, у зародку і оболонці зерна, зеленому листі. Тому вживання рафінованих продуктів знижує в раціоні вміст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макро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і мікроелементів.</a:t>
            </a:r>
          </a:p>
          <a:p>
            <a:pPr indent="449580" algn="just">
              <a:spcAft>
                <a:spcPts val="0"/>
              </a:spcAft>
            </a:pP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Нерівномірний також розподіл мінеральних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сполук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продукції тваринного походження</a:t>
            </a:r>
            <a:r>
              <a:rPr lang="uk-UA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uk-UA">
                <a:latin typeface="Times New Roman" panose="02020603050405020304" pitchFamily="18" charset="0"/>
                <a:ea typeface="Times New Roman" panose="02020603050405020304" pitchFamily="18" charset="0"/>
              </a:rPr>
              <a:t>Їх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вміст переважно знижується у ряду: печінка, нирки, легені, мозок, серце, м'ясо, молоко.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16037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3E7E36B-04C7-4EA6-9F20-FE8E95A34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979922"/>
              </p:ext>
            </p:extLst>
          </p:nvPr>
        </p:nvGraphicFramePr>
        <p:xfrm>
          <a:off x="1009422" y="666202"/>
          <a:ext cx="10808020" cy="254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Document" r:id="rId3" imgW="5925852" imgH="1393980" progId="Word.Document.12">
                  <p:embed/>
                </p:oleObj>
              </mc:Choice>
              <mc:Fallback>
                <p:oleObj name="Document" r:id="rId3" imgW="5925852" imgH="13939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9422" y="666202"/>
                        <a:ext cx="10808020" cy="2542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1611AD-9D31-4B65-ABED-28DDDD714A11}"/>
              </a:ext>
            </a:extLst>
          </p:cNvPr>
          <p:cNvSpPr txBox="1"/>
          <p:nvPr/>
        </p:nvSpPr>
        <p:spPr>
          <a:xfrm>
            <a:off x="3605892" y="103971"/>
            <a:ext cx="4980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highlight>
                  <a:srgbClr val="FFFF00"/>
                </a:highlight>
              </a:rPr>
              <a:t>М’ясо</a:t>
            </a: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516B8-0268-498D-A4D1-CB0115339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298" y="3857650"/>
            <a:ext cx="9837401" cy="3083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E7861E-7A23-495A-AC7F-C458E537B350}"/>
              </a:ext>
            </a:extLst>
          </p:cNvPr>
          <p:cNvSpPr txBox="1"/>
          <p:nvPr/>
        </p:nvSpPr>
        <p:spPr>
          <a:xfrm>
            <a:off x="3320143" y="3208244"/>
            <a:ext cx="4980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highlight>
                  <a:srgbClr val="00FF00"/>
                </a:highlight>
              </a:rPr>
              <a:t>Молочні продукти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41689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AB2567F-3B68-49FB-A0E2-E24E1DD58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362560"/>
              </p:ext>
            </p:extLst>
          </p:nvPr>
        </p:nvGraphicFramePr>
        <p:xfrm>
          <a:off x="2057400" y="1697891"/>
          <a:ext cx="9062356" cy="51206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93923">
                  <a:extLst>
                    <a:ext uri="{9D8B030D-6E8A-4147-A177-3AD203B41FA5}">
                      <a16:colId xmlns:a16="http://schemas.microsoft.com/office/drawing/2014/main" val="1788364809"/>
                    </a:ext>
                  </a:extLst>
                </a:gridCol>
                <a:gridCol w="3410723">
                  <a:extLst>
                    <a:ext uri="{9D8B030D-6E8A-4147-A177-3AD203B41FA5}">
                      <a16:colId xmlns:a16="http://schemas.microsoft.com/office/drawing/2014/main" val="2449142942"/>
                    </a:ext>
                  </a:extLst>
                </a:gridCol>
                <a:gridCol w="3257710">
                  <a:extLst>
                    <a:ext uri="{9D8B030D-6E8A-4147-A177-3AD203B41FA5}">
                      <a16:colId xmlns:a16="http://schemas.microsoft.com/office/drawing/2014/main" val="2585844755"/>
                    </a:ext>
                  </a:extLst>
                </a:gridCol>
              </a:tblGrid>
              <a:tr h="7714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Мінеральні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елементи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Борошно з цілого зерна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Борошно в.с.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713011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007556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372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151516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3,3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457599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976679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Mg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037274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Zn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3,5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0,07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356851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0,32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311408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271344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Mn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0,83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34850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ru-UA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0,014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0,002</a:t>
                      </a:r>
                      <a:endParaRPr lang="ru-UA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2141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3008C6-50B3-4F94-86CD-CFFB1AF6E6FD}"/>
              </a:ext>
            </a:extLst>
          </p:cNvPr>
          <p:cNvSpPr/>
          <p:nvPr/>
        </p:nvSpPr>
        <p:spPr>
          <a:xfrm>
            <a:off x="473527" y="531503"/>
            <a:ext cx="11674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C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Порівняльний аналіз мінерального складу пшеничного борошна вищого сорту і борошна з цілого зерна.</a:t>
            </a:r>
            <a:endParaRPr lang="ru-UA" sz="2400" dirty="0">
              <a:solidFill>
                <a:srgbClr val="C00000"/>
              </a:solidFill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4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Демінералізуючі чинники">
            <a:extLst>
              <a:ext uri="{FF2B5EF4-FFF2-40B4-BE49-F238E27FC236}">
                <a16:creationId xmlns:a16="http://schemas.microsoft.com/office/drawing/2014/main" id="{0CA3676A-04B2-48DD-8809-80CAF867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640966" cy="674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81ED09-1695-4F19-AAFA-50756957A250}"/>
              </a:ext>
            </a:extLst>
          </p:cNvPr>
          <p:cNvSpPr/>
          <p:nvPr/>
        </p:nvSpPr>
        <p:spPr>
          <a:xfrm>
            <a:off x="6902259" y="1366549"/>
            <a:ext cx="4885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err="1">
                <a:solidFill>
                  <a:srgbClr val="222222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Демінералізуючі</a:t>
            </a:r>
            <a:r>
              <a:rPr lang="uk-UA" sz="3200" b="1" i="1" dirty="0">
                <a:solidFill>
                  <a:srgbClr val="222222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 чинники </a:t>
            </a:r>
            <a:endParaRPr lang="ru-UA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726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ціональне харчування - online presentation">
            <a:extLst>
              <a:ext uri="{FF2B5EF4-FFF2-40B4-BE49-F238E27FC236}">
                <a16:creationId xmlns:a16="http://schemas.microsoft.com/office/drawing/2014/main" id="{3E2E2A5F-DE95-4862-9FF1-B087A2B3F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24595" r="-1"/>
          <a:stretch/>
        </p:blipFill>
        <p:spPr bwMode="auto">
          <a:xfrm>
            <a:off x="656985" y="489858"/>
            <a:ext cx="10878030" cy="61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2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30EEE2-81F9-48A9-AFA1-1624CB43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7" y="1711325"/>
            <a:ext cx="11625943" cy="472724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1)	незамінні елементи, які постійно містяться в організмі і відігра­ють важливу роль в обмінних процесах (О, С, Н, N. </a:t>
            </a:r>
            <a:r>
              <a:rPr lang="uk-UA" dirty="0" err="1"/>
              <a:t>Са</a:t>
            </a:r>
            <a:r>
              <a:rPr lang="uk-UA" dirty="0"/>
              <a:t>, Р, І, СІ, </a:t>
            </a:r>
            <a:r>
              <a:rPr lang="en-US" dirty="0"/>
              <a:t>N</a:t>
            </a:r>
            <a:r>
              <a:rPr lang="uk-UA" dirty="0"/>
              <a:t>а, К, М</a:t>
            </a:r>
            <a:r>
              <a:rPr lang="en-US" dirty="0"/>
              <a:t>g</a:t>
            </a:r>
            <a:r>
              <a:rPr lang="uk-UA" dirty="0"/>
              <a:t>, </a:t>
            </a:r>
            <a:r>
              <a:rPr lang="en-US" dirty="0"/>
              <a:t>Zn</a:t>
            </a:r>
            <a:r>
              <a:rPr lang="uk-UA" dirty="0"/>
              <a:t>, </a:t>
            </a:r>
            <a:r>
              <a:rPr lang="en-US" dirty="0"/>
              <a:t>F</a:t>
            </a:r>
            <a:r>
              <a:rPr lang="uk-UA" dirty="0"/>
              <a:t>е, С</a:t>
            </a:r>
            <a:r>
              <a:rPr lang="en-US" dirty="0"/>
              <a:t>u</a:t>
            </a:r>
            <a:r>
              <a:rPr lang="uk-UA" dirty="0"/>
              <a:t>, І, М</a:t>
            </a:r>
            <a:r>
              <a:rPr lang="en-US" dirty="0"/>
              <a:t>n</a:t>
            </a:r>
            <a:r>
              <a:rPr lang="uk-UA" dirty="0"/>
              <a:t>, </a:t>
            </a:r>
            <a:r>
              <a:rPr lang="uk-UA" dirty="0" err="1"/>
              <a:t>Мо</a:t>
            </a:r>
            <a:r>
              <a:rPr lang="uk-UA" dirty="0"/>
              <a:t>, </a:t>
            </a:r>
            <a:r>
              <a:rPr lang="uk-UA" dirty="0" err="1"/>
              <a:t>Со</a:t>
            </a:r>
            <a:r>
              <a:rPr lang="uk-UA" dirty="0"/>
              <a:t>, </a:t>
            </a:r>
            <a:r>
              <a:rPr lang="en-US" dirty="0"/>
              <a:t>S</a:t>
            </a:r>
            <a:r>
              <a:rPr lang="uk-UA" dirty="0"/>
              <a:t>е);</a:t>
            </a:r>
          </a:p>
          <a:p>
            <a:endParaRPr lang="ru-UA" dirty="0"/>
          </a:p>
          <a:p>
            <a:pPr marL="514350" indent="-514350">
              <a:buAutoNum type="arabicParenR" startAt="2"/>
            </a:pPr>
            <a:r>
              <a:rPr lang="uk-UA" dirty="0"/>
              <a:t>елементи, що містяться  в організмі,  проте біологічна   роль їх вивчена недостатньо (</a:t>
            </a:r>
            <a:r>
              <a:rPr lang="en-US" dirty="0"/>
              <a:t>Sr</a:t>
            </a:r>
            <a:r>
              <a:rPr lang="uk-UA" dirty="0"/>
              <a:t>, С</a:t>
            </a:r>
            <a:r>
              <a:rPr lang="en-US" dirty="0"/>
              <a:t>d</a:t>
            </a:r>
            <a:r>
              <a:rPr lang="uk-UA" dirty="0"/>
              <a:t>, В</a:t>
            </a:r>
            <a:r>
              <a:rPr lang="en-US" dirty="0"/>
              <a:t>r</a:t>
            </a:r>
            <a:r>
              <a:rPr lang="uk-UA" dirty="0"/>
              <a:t>, </a:t>
            </a:r>
            <a:r>
              <a:rPr lang="en-US" dirty="0"/>
              <a:t>F</a:t>
            </a:r>
            <a:r>
              <a:rPr lang="uk-UA" dirty="0"/>
              <a:t>, В, </a:t>
            </a:r>
            <a:r>
              <a:rPr lang="en-US" dirty="0"/>
              <a:t>S</a:t>
            </a:r>
            <a:r>
              <a:rPr lang="uk-UA" dirty="0"/>
              <a:t>і, С</a:t>
            </a:r>
            <a:r>
              <a:rPr lang="en-US" dirty="0"/>
              <a:t>r</a:t>
            </a:r>
            <a:r>
              <a:rPr lang="uk-UA" dirty="0"/>
              <a:t>, </a:t>
            </a:r>
            <a:r>
              <a:rPr lang="uk-UA" dirty="0" err="1"/>
              <a:t>Ве</a:t>
            </a:r>
            <a:r>
              <a:rPr lang="uk-UA" dirty="0"/>
              <a:t>, N</a:t>
            </a:r>
            <a:r>
              <a:rPr lang="en-US" dirty="0" err="1"/>
              <a:t>i</a:t>
            </a:r>
            <a:r>
              <a:rPr lang="uk-UA" dirty="0"/>
              <a:t>, </a:t>
            </a:r>
            <a:r>
              <a:rPr lang="en-US" dirty="0"/>
              <a:t>Li</a:t>
            </a:r>
            <a:r>
              <a:rPr lang="uk-UA" dirty="0"/>
              <a:t>, С</a:t>
            </a:r>
            <a:r>
              <a:rPr lang="en-US" dirty="0"/>
              <a:t>s</a:t>
            </a:r>
            <a:r>
              <a:rPr lang="uk-UA" dirty="0"/>
              <a:t>, </a:t>
            </a:r>
            <a:r>
              <a:rPr lang="en-US" dirty="0"/>
              <a:t>Sn</a:t>
            </a:r>
            <a:r>
              <a:rPr lang="uk-UA" dirty="0"/>
              <a:t>, А1, Ва, </a:t>
            </a:r>
            <a:r>
              <a:rPr lang="en-US" dirty="0" err="1"/>
              <a:t>Rb</a:t>
            </a:r>
            <a:r>
              <a:rPr lang="uk-UA" dirty="0"/>
              <a:t>, Ті, А</a:t>
            </a:r>
            <a:r>
              <a:rPr lang="en-US" dirty="0"/>
              <a:t>g</a:t>
            </a:r>
            <a:r>
              <a:rPr lang="uk-UA" dirty="0"/>
              <a:t>, </a:t>
            </a:r>
            <a:r>
              <a:rPr lang="en-US" dirty="0"/>
              <a:t>L</a:t>
            </a:r>
            <a:r>
              <a:rPr lang="uk-UA" dirty="0"/>
              <a:t>а, </a:t>
            </a:r>
            <a:r>
              <a:rPr lang="en-US" dirty="0"/>
              <a:t>G</a:t>
            </a:r>
            <a:r>
              <a:rPr lang="uk-UA" dirty="0"/>
              <a:t>е, А</a:t>
            </a:r>
            <a:r>
              <a:rPr lang="en-US" dirty="0"/>
              <a:t>s</a:t>
            </a:r>
            <a:r>
              <a:rPr lang="uk-UA" dirty="0"/>
              <a:t>, Н</a:t>
            </a:r>
            <a:r>
              <a:rPr lang="en-US" dirty="0"/>
              <a:t>g</a:t>
            </a:r>
            <a:r>
              <a:rPr lang="uk-UA" dirty="0"/>
              <a:t>, Р</a:t>
            </a:r>
            <a:r>
              <a:rPr lang="en-US" dirty="0"/>
              <a:t>b</a:t>
            </a:r>
            <a:r>
              <a:rPr lang="uk-UA" dirty="0"/>
              <a:t>, Ві, </a:t>
            </a:r>
            <a:r>
              <a:rPr lang="en-US" dirty="0"/>
              <a:t>Sb</a:t>
            </a:r>
            <a:r>
              <a:rPr lang="uk-UA" dirty="0"/>
              <a:t>, Т</a:t>
            </a:r>
            <a:r>
              <a:rPr lang="en-US" dirty="0"/>
              <a:t>h</a:t>
            </a:r>
            <a:r>
              <a:rPr lang="uk-UA" dirty="0"/>
              <a:t>, </a:t>
            </a:r>
            <a:r>
              <a:rPr lang="en-US" dirty="0"/>
              <a:t>R</a:t>
            </a:r>
            <a:r>
              <a:rPr lang="uk-UA" dirty="0"/>
              <a:t>а);</a:t>
            </a:r>
          </a:p>
          <a:p>
            <a:pPr marL="0" indent="0">
              <a:buNone/>
            </a:pPr>
            <a:endParaRPr lang="ru-UA" dirty="0"/>
          </a:p>
          <a:p>
            <a:pPr marL="0" indent="0">
              <a:buNone/>
            </a:pPr>
            <a:r>
              <a:rPr lang="uk-UA" dirty="0"/>
              <a:t>3)виявлені в живих організмах, однак біологічна роль їх не з'ясована (</a:t>
            </a:r>
            <a:r>
              <a:rPr lang="en-US" dirty="0"/>
              <a:t>S</a:t>
            </a:r>
            <a:r>
              <a:rPr lang="uk-UA" dirty="0"/>
              <a:t>с, N</a:t>
            </a:r>
            <a:r>
              <a:rPr lang="en-US" dirty="0"/>
              <a:t>b</a:t>
            </a:r>
            <a:r>
              <a:rPr lang="uk-UA" dirty="0"/>
              <a:t>, Те, </a:t>
            </a:r>
            <a:r>
              <a:rPr lang="en-US" dirty="0"/>
              <a:t>L</a:t>
            </a:r>
            <a:r>
              <a:rPr lang="uk-UA" dirty="0"/>
              <a:t>а, А</a:t>
            </a:r>
            <a:r>
              <a:rPr lang="en-US" dirty="0"/>
              <a:t>u</a:t>
            </a:r>
            <a:r>
              <a:rPr lang="uk-UA" dirty="0"/>
              <a:t>, N</a:t>
            </a:r>
            <a:r>
              <a:rPr lang="en-US" dirty="0"/>
              <a:t>d</a:t>
            </a:r>
            <a:r>
              <a:rPr lang="uk-UA" dirty="0"/>
              <a:t>, </a:t>
            </a:r>
            <a:r>
              <a:rPr lang="en-US" dirty="0" err="1"/>
              <a:t>Sm</a:t>
            </a:r>
            <a:r>
              <a:rPr lang="uk-UA" dirty="0"/>
              <a:t>).</a:t>
            </a:r>
            <a:endParaRPr lang="ru-UA" dirty="0"/>
          </a:p>
          <a:p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8DB413-7AD0-455C-A578-79817DC5ABDD}"/>
              </a:ext>
            </a:extLst>
          </p:cNvPr>
          <p:cNvSpPr/>
          <p:nvPr/>
        </p:nvSpPr>
        <p:spPr>
          <a:xfrm>
            <a:off x="669472" y="419427"/>
            <a:ext cx="11266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Класифікація хімічних елементів залежно від значення їх для організму</a:t>
            </a:r>
            <a:endParaRPr lang="ru-UA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018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30EEE2-81F9-48A9-AFA1-1624CB43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7" y="1711325"/>
            <a:ext cx="11625943" cy="472724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uk-UA" dirty="0"/>
              <a:t>органогенні (входять до складу організмів і виконують пластичну роль);</a:t>
            </a:r>
          </a:p>
          <a:p>
            <a:pPr marL="0" indent="0">
              <a:buNone/>
            </a:pPr>
            <a:endParaRPr lang="uk-UA" dirty="0"/>
          </a:p>
          <a:p>
            <a:pPr marL="514350" indent="-514350">
              <a:buAutoNum type="arabicParenR"/>
            </a:pPr>
            <a:r>
              <a:rPr lang="uk-UA" dirty="0"/>
              <a:t> метаболіч­ні (забезпечують умови для перебігу метаболічних процесів — </a:t>
            </a:r>
            <a:r>
              <a:rPr lang="uk-UA" dirty="0" err="1"/>
              <a:t>Са</a:t>
            </a:r>
            <a:r>
              <a:rPr lang="uk-UA" dirty="0"/>
              <a:t>, К, М</a:t>
            </a:r>
            <a:r>
              <a:rPr lang="en-US" dirty="0"/>
              <a:t>g</a:t>
            </a:r>
            <a:r>
              <a:rPr lang="uk-UA" dirty="0"/>
              <a:t>, СІ, Р);</a:t>
            </a:r>
          </a:p>
          <a:p>
            <a:pPr marL="0" indent="0">
              <a:buNone/>
            </a:pPr>
            <a:endParaRPr lang="uk-UA" dirty="0"/>
          </a:p>
          <a:p>
            <a:pPr marL="514350" indent="-514350">
              <a:buAutoNum type="arabicParenR"/>
            </a:pPr>
            <a:r>
              <a:rPr lang="uk-UA" dirty="0"/>
              <a:t>каталітичні (забезпечують перебіг ферментативних проце­сів — С</a:t>
            </a:r>
            <a:r>
              <a:rPr lang="en-US" dirty="0"/>
              <a:t>u</a:t>
            </a:r>
            <a:r>
              <a:rPr lang="uk-UA" dirty="0"/>
              <a:t>, М</a:t>
            </a:r>
            <a:r>
              <a:rPr lang="en-US" dirty="0"/>
              <a:t>n</a:t>
            </a:r>
            <a:r>
              <a:rPr lang="uk-UA" dirty="0"/>
              <a:t>, </a:t>
            </a:r>
            <a:r>
              <a:rPr lang="en-US" dirty="0"/>
              <a:t>Zn</a:t>
            </a:r>
            <a:r>
              <a:rPr lang="uk-UA" dirty="0"/>
              <a:t>, </a:t>
            </a:r>
            <a:r>
              <a:rPr lang="uk-UA" dirty="0" err="1"/>
              <a:t>Со</a:t>
            </a:r>
            <a:r>
              <a:rPr lang="uk-UA" dirty="0"/>
              <a:t>, </a:t>
            </a:r>
            <a:r>
              <a:rPr lang="en-US" dirty="0"/>
              <a:t>Ni</a:t>
            </a:r>
            <a:r>
              <a:rPr lang="uk-UA" dirty="0"/>
              <a:t>, С</a:t>
            </a:r>
            <a:r>
              <a:rPr lang="en-US" dirty="0"/>
              <a:t>r</a:t>
            </a:r>
            <a:r>
              <a:rPr lang="uk-UA" dirty="0"/>
              <a:t>, </a:t>
            </a:r>
            <a:r>
              <a:rPr lang="en-US" dirty="0"/>
              <a:t>Sn</a:t>
            </a:r>
            <a:r>
              <a:rPr lang="uk-UA" dirty="0"/>
              <a:t>).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8DB413-7AD0-455C-A578-79817DC5ABDD}"/>
              </a:ext>
            </a:extLst>
          </p:cNvPr>
          <p:cNvSpPr/>
          <p:nvPr/>
        </p:nvSpPr>
        <p:spPr>
          <a:xfrm>
            <a:off x="669472" y="419427"/>
            <a:ext cx="11266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Класифікація хімічних елементів залежно від їх фізіологічного впливу на організм</a:t>
            </a:r>
            <a:endParaRPr lang="ru-UA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53794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ізіолого-гігієнічна роль мінеральних речовин">
            <a:extLst>
              <a:ext uri="{FF2B5EF4-FFF2-40B4-BE49-F238E27FC236}">
                <a16:creationId xmlns:a16="http://schemas.microsoft.com/office/drawing/2014/main" id="{D608294F-9088-42C8-9CDE-2324E3A9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3" y="333010"/>
            <a:ext cx="10832123" cy="619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2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6E0740-3646-4B91-8B32-CE35862DF318}"/>
              </a:ext>
            </a:extLst>
          </p:cNvPr>
          <p:cNvSpPr/>
          <p:nvPr/>
        </p:nvSpPr>
        <p:spPr>
          <a:xfrm>
            <a:off x="1008325" y="109537"/>
            <a:ext cx="1017535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Добова потреба організму в хімічних елементах (у мг)</a:t>
            </a:r>
            <a:endParaRPr lang="ru-UA" sz="32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376F2BA-AAB2-402A-8599-4E5C8FD7A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52938"/>
              </p:ext>
            </p:extLst>
          </p:nvPr>
        </p:nvGraphicFramePr>
        <p:xfrm>
          <a:off x="691244" y="1135276"/>
          <a:ext cx="11266711" cy="53549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77589">
                  <a:extLst>
                    <a:ext uri="{9D8B030D-6E8A-4147-A177-3AD203B41FA5}">
                      <a16:colId xmlns:a16="http://schemas.microsoft.com/office/drawing/2014/main" val="1392884664"/>
                    </a:ext>
                  </a:extLst>
                </a:gridCol>
                <a:gridCol w="1877589">
                  <a:extLst>
                    <a:ext uri="{9D8B030D-6E8A-4147-A177-3AD203B41FA5}">
                      <a16:colId xmlns:a16="http://schemas.microsoft.com/office/drawing/2014/main" val="305088554"/>
                    </a:ext>
                  </a:extLst>
                </a:gridCol>
                <a:gridCol w="1877589">
                  <a:extLst>
                    <a:ext uri="{9D8B030D-6E8A-4147-A177-3AD203B41FA5}">
                      <a16:colId xmlns:a16="http://schemas.microsoft.com/office/drawing/2014/main" val="3363405016"/>
                    </a:ext>
                  </a:extLst>
                </a:gridCol>
                <a:gridCol w="1877589">
                  <a:extLst>
                    <a:ext uri="{9D8B030D-6E8A-4147-A177-3AD203B41FA5}">
                      <a16:colId xmlns:a16="http://schemas.microsoft.com/office/drawing/2014/main" val="207068458"/>
                    </a:ext>
                  </a:extLst>
                </a:gridCol>
                <a:gridCol w="1877589">
                  <a:extLst>
                    <a:ext uri="{9D8B030D-6E8A-4147-A177-3AD203B41FA5}">
                      <a16:colId xmlns:a16="http://schemas.microsoft.com/office/drawing/2014/main" val="1784082288"/>
                    </a:ext>
                  </a:extLst>
                </a:gridCol>
                <a:gridCol w="1878766">
                  <a:extLst>
                    <a:ext uri="{9D8B030D-6E8A-4147-A177-3AD203B41FA5}">
                      <a16:colId xmlns:a16="http://schemas.microsoft.com/office/drawing/2014/main" val="1260227455"/>
                    </a:ext>
                  </a:extLst>
                </a:gridCol>
              </a:tblGrid>
              <a:tr h="348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Елемент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Дорослі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Діти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Елемент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Дорослі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Діти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441832"/>
                  </a:ext>
                </a:extLst>
              </a:tr>
              <a:tr h="35209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Mg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Zn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Mn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2000-5500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1100-3300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800-1200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300-400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10-15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2-5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5-3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0,075-0,25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</a:t>
                      </a:r>
                      <a:r>
                        <a:rPr lang="pl-PL" sz="24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pl-PL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</a:t>
                      </a:r>
                      <a:r>
                        <a:rPr lang="pl-PL" sz="24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pl-PL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0,05-0,2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~0,2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3200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800-1200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0,05-0,07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1,5-4,0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0,001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210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0,07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194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35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91CBE-1C52-43BB-B7D0-62339653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8700"/>
          </a:xfrm>
        </p:spPr>
        <p:txBody>
          <a:bodyPr>
            <a:normAutofit/>
          </a:bodyPr>
          <a:lstStyle/>
          <a:p>
            <a:r>
              <a:rPr lang="uk-UA" sz="3600" b="1" dirty="0"/>
              <a:t>Надлишок або нестача – порушення обміну речовин і хвороби:</a:t>
            </a:r>
            <a:endParaRPr lang="ru-UA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B71A3-6EC1-4009-91DD-C616B3E4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86" y="1028700"/>
            <a:ext cx="9269185" cy="53067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Нестача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уповільнює ріст скелету;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Mg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м’язові судоми;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анемію, порушення імунної системи;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Zn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ушкодження шкіри, уповільнення росту і статевої зрілості;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слабкість артерій, порушення діяльності печінки;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безпліддя;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уповільнення клітинного росту, схильність до карієсу;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депресії, дерматити;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симптоми діабету;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карієс;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порушення діяльності щитоподібної залози, уповільнення метаболізму;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слабкість серцевого м’яза.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5084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03C2E8A-0CA4-47D4-B938-085C154F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825625"/>
            <a:ext cx="11772900" cy="4612948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Причинами порушення обміну мінеральних </a:t>
            </a:r>
            <a:r>
              <a:rPr lang="uk-UA" dirty="0" err="1"/>
              <a:t>сполук</a:t>
            </a:r>
            <a:r>
              <a:rPr lang="uk-UA" dirty="0"/>
              <a:t> в організмі </a:t>
            </a:r>
            <a:r>
              <a:rPr lang="uk-UA" u="sng" dirty="0"/>
              <a:t>при </a:t>
            </a:r>
            <a:r>
              <a:rPr lang="uk-UA" u="sng" dirty="0">
                <a:highlight>
                  <a:srgbClr val="FFFF00"/>
                </a:highlight>
              </a:rPr>
              <a:t>достатній їх кількості </a:t>
            </a:r>
            <a:r>
              <a:rPr lang="uk-UA" dirty="0"/>
              <a:t>можуть бути:</a:t>
            </a:r>
            <a:endParaRPr lang="ru-UA" dirty="0"/>
          </a:p>
          <a:p>
            <a:pPr lvl="0"/>
            <a:r>
              <a:rPr lang="uk-UA" dirty="0"/>
              <a:t>незбалансоване харчування;</a:t>
            </a:r>
            <a:endParaRPr lang="ru-UA" dirty="0"/>
          </a:p>
          <a:p>
            <a:pPr lvl="0"/>
            <a:r>
              <a:rPr lang="uk-UA" dirty="0"/>
              <a:t>застосування неадекватної кулінарної обробки харчових продуктів;</a:t>
            </a:r>
            <a:endParaRPr lang="ru-UA" dirty="0"/>
          </a:p>
          <a:p>
            <a:pPr lvl="0" algn="just"/>
            <a:r>
              <a:rPr lang="uk-UA" dirty="0"/>
              <a:t>відсутність корекції раціону при особливих фізіологічних потребах організму, зміні зовнішніх факторів;</a:t>
            </a:r>
            <a:endParaRPr lang="ru-UA" dirty="0"/>
          </a:p>
          <a:p>
            <a:pPr lvl="0"/>
            <a:r>
              <a:rPr lang="uk-UA" dirty="0"/>
              <a:t>порушення засвоєння мінеральних речовин в організмі (генетика або мікрофлора)</a:t>
            </a:r>
            <a:endParaRPr lang="ru-UA" dirty="0"/>
          </a:p>
          <a:p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2BB55A-7D56-40D3-B54C-DA3007FE7236}"/>
              </a:ext>
            </a:extLst>
          </p:cNvPr>
          <p:cNvSpPr/>
          <p:nvPr/>
        </p:nvSpPr>
        <p:spPr>
          <a:xfrm>
            <a:off x="277586" y="41942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ea typeface="Times New Roman" panose="02020603050405020304" pitchFamily="18" charset="0"/>
              </a:rPr>
              <a:t>Найбільш дефіцитні </a:t>
            </a:r>
            <a:r>
              <a:rPr lang="uk-UA" sz="2800" dirty="0">
                <a:highlight>
                  <a:srgbClr val="FF00FF"/>
                </a:highlight>
                <a:ea typeface="Times New Roman" panose="02020603050405020304" pitchFamily="18" charset="0"/>
              </a:rPr>
              <a:t>кальцій і залізо</a:t>
            </a:r>
            <a:r>
              <a:rPr lang="uk-UA" sz="2800" dirty="0">
                <a:ea typeface="Times New Roman" panose="02020603050405020304" pitchFamily="18" charset="0"/>
              </a:rPr>
              <a:t>; найчастіше надлишкові– </a:t>
            </a:r>
            <a:r>
              <a:rPr lang="uk-UA" sz="2800" dirty="0">
                <a:highlight>
                  <a:srgbClr val="FF0000"/>
                </a:highlight>
                <a:ea typeface="Times New Roman" panose="02020603050405020304" pitchFamily="18" charset="0"/>
              </a:rPr>
              <a:t>натрій, фосфор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1359210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1242</Words>
  <Application>Microsoft Office PowerPoint</Application>
  <PresentationFormat>Широкоэкранный</PresentationFormat>
  <Paragraphs>299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Georgia</vt:lpstr>
      <vt:lpstr>Segoe UI Emoji</vt:lpstr>
      <vt:lpstr>Symbol</vt:lpstr>
      <vt:lpstr>Times New Roman</vt:lpstr>
      <vt:lpstr>Тема Office</vt:lpstr>
      <vt:lpstr>Документ Microsoft Word</vt:lpstr>
      <vt:lpstr>Мікронутрієнти: мінеральні речовини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Надлишок або нестача – порушення обміну речовин і хвороби:</vt:lpstr>
      <vt:lpstr>Презентация PowerPoint</vt:lpstr>
      <vt:lpstr>Na - натрій</vt:lpstr>
      <vt:lpstr>Презентация PowerPoint</vt:lpstr>
      <vt:lpstr>Ca- кальцій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Мікронутрієнти: мінеральні речовини</dc:title>
  <dc:creator>helenVoit@gmail.com</dc:creator>
  <cp:lastModifiedBy>helenVoit@gmail.com</cp:lastModifiedBy>
  <cp:revision>25</cp:revision>
  <dcterms:created xsi:type="dcterms:W3CDTF">2020-09-24T18:29:51Z</dcterms:created>
  <dcterms:modified xsi:type="dcterms:W3CDTF">2020-09-26T05:51:35Z</dcterms:modified>
</cp:coreProperties>
</file>