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1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023585"/>
            <a:ext cx="7477601" cy="46767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8800" b="1" dirty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  <a:ea typeface="Barlow, sans-serif" pitchFamily="34" charset="-122"/>
                <a:cs typeface="Barlow, sans-serif" pitchFamily="34" charset="-120"/>
              </a:rPr>
              <a:t>Системний аналіз якості навколишнього середовища</a:t>
            </a:r>
            <a:endParaRPr lang="en-US" sz="8800" b="1" dirty="0">
              <a:ln w="13462">
                <a:solidFill>
                  <a:srgbClr val="00B0F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319599" y="5833824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490799" y="824389"/>
            <a:ext cx="4472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>
                <a:solidFill>
                  <a:srgbClr val="FFFFF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Мета</a:t>
            </a:r>
            <a:r>
              <a:rPr lang="en-US" sz="4374" b="1" dirty="0">
                <a:solidFill>
                  <a:srgbClr val="FFFFF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4374" b="1" dirty="0" err="1" smtClean="0">
                <a:solidFill>
                  <a:srgbClr val="FFFFF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дисц</a:t>
            </a:r>
            <a:r>
              <a:rPr lang="uk-UA" sz="4374" b="1" dirty="0" smtClean="0">
                <a:solidFill>
                  <a:srgbClr val="FFFFF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и</a:t>
            </a:r>
            <a:r>
              <a:rPr lang="en-US" sz="4374" b="1" dirty="0" err="1" smtClean="0">
                <a:solidFill>
                  <a:srgbClr val="FFFFF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пліни</a:t>
            </a:r>
            <a:endParaRPr lang="en-US" sz="4374" dirty="0">
              <a:latin typeface="Arial Narrow" panose="020B060602020203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490799" y="1852017"/>
            <a:ext cx="9306401" cy="2004486"/>
          </a:xfrm>
          <a:prstGeom prst="roundRect">
            <a:avLst>
              <a:gd name="adj" fmla="val 682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490800" y="1852016"/>
            <a:ext cx="9306400" cy="2004487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отримання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здобувачами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другого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рівня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вищої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освіти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уявлення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методології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системного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аналізу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об’єктів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екології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інформаційного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обґрунтування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організаційно-технічних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рішень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по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покращенню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екологічного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стану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довкілля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формування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знань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про: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системний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аналіз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якості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довкілля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планування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методики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основі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екосистемного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підходу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дослідження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систем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різного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рівня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складності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об'єктом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вивчення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вирішенні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практичних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завдань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щодо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охорони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навколишнього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середовища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формування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практичних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навичок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проведення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наукових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екологічних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sz="2624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26781" y="2726650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490799" y="3956684"/>
            <a:ext cx="9306401" cy="1404937"/>
          </a:xfrm>
          <a:prstGeom prst="roundRect">
            <a:avLst>
              <a:gd name="adj" fmla="val 549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26780" y="3776186"/>
            <a:ext cx="861084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3281"/>
              </a:lnSpc>
            </a:pPr>
            <a:r>
              <a:rPr lang="en-US" b="1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Дослідити</a:t>
            </a:r>
            <a:r>
              <a:rPr lang="en-US" b="1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b="1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навколишнє</a:t>
            </a:r>
            <a:r>
              <a:rPr lang="en-US" b="1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b="1" dirty="0" err="1" smtClean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середовище</a:t>
            </a:r>
            <a:r>
              <a:rPr lang="uk-UA" b="1" dirty="0" smtClean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</a:p>
          <a:p>
            <a:pPr>
              <a:lnSpc>
                <a:spcPts val="3281"/>
              </a:lnSpc>
            </a:pPr>
            <a:r>
              <a:rPr lang="en-US" dirty="0" err="1" smtClean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Вивчити</a:t>
            </a:r>
            <a:r>
              <a:rPr lang="en-US" dirty="0" smtClean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стани</a:t>
            </a: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довкілля</a:t>
            </a: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та</a:t>
            </a: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виявити</a:t>
            </a: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чинники</a:t>
            </a: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, </a:t>
            </a:r>
            <a:r>
              <a:rPr lang="en-US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що</a:t>
            </a: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впливають</a:t>
            </a: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на</a:t>
            </a: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нього</a:t>
            </a: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dirty="0">
              <a:latin typeface="Arial Narrow" panose="020B0606020202030204" pitchFamily="34" charset="0"/>
            </a:endParaRPr>
          </a:p>
          <a:p>
            <a:pPr>
              <a:lnSpc>
                <a:spcPts val="3281"/>
              </a:lnSpc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26781" y="4572000"/>
            <a:ext cx="8834438" cy="5536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b="1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Оцінити</a:t>
            </a:r>
            <a:r>
              <a:rPr lang="en-US" b="1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b="1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наслідки</a:t>
            </a:r>
            <a:r>
              <a:rPr lang="en-US" b="1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b="1" dirty="0" err="1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діяльності</a:t>
            </a:r>
            <a:r>
              <a:rPr lang="en-US" b="1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b="1" dirty="0" err="1" smtClean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людей</a:t>
            </a:r>
            <a:r>
              <a:rPr lang="uk-UA" b="1" dirty="0" smtClean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</a:p>
          <a:p>
            <a:pPr>
              <a:lnSpc>
                <a:spcPts val="2799"/>
              </a:lnSpc>
            </a:pPr>
            <a:r>
              <a:rPr lang="en-US" dirty="0" err="1" smtClean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З’ясувати</a:t>
            </a:r>
            <a:r>
              <a:rPr lang="en-US" dirty="0" smtClean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взаємозв’язки між діяльністю людей та змінами у навколишньому середовищі.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4490799" y="5919956"/>
            <a:ext cx="9306401" cy="1048465"/>
          </a:xfrm>
          <a:prstGeom prst="roundRect">
            <a:avLst>
              <a:gd name="adj" fmla="val 549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726781" y="5819775"/>
            <a:ext cx="76428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b="1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Розробити стратегії поліпшення середовища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726781" y="6157437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Надати висновки щодо необхідності поліпшення екологічної ситуації та розробки шляхів її поліпшення.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91440" y="0"/>
            <a:ext cx="14630400" cy="8232934"/>
          </a:xfrm>
          <a:prstGeom prst="rect">
            <a:avLst/>
          </a:prstGeom>
          <a:solidFill>
            <a:srgbClr val="0C0C0C">
              <a:alpha val="75000"/>
            </a:srgbClr>
          </a:solidFill>
          <a:ln w="1274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821317" y="563047"/>
            <a:ext cx="5608320" cy="6397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38"/>
              </a:lnSpc>
              <a:buNone/>
            </a:pPr>
            <a:r>
              <a:rPr lang="en-US" sz="4031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Завдання дисципліни</a:t>
            </a:r>
            <a:endParaRPr lang="en-US" sz="4031" dirty="0"/>
          </a:p>
        </p:txBody>
      </p:sp>
      <p:sp>
        <p:nvSpPr>
          <p:cNvPr id="5" name="Shape 2"/>
          <p:cNvSpPr/>
          <p:nvPr/>
        </p:nvSpPr>
        <p:spPr>
          <a:xfrm>
            <a:off x="5108019" y="1509832"/>
            <a:ext cx="40838" cy="6160056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6" name="Shape 3"/>
          <p:cNvSpPr/>
          <p:nvPr/>
        </p:nvSpPr>
        <p:spPr>
          <a:xfrm>
            <a:off x="5358705" y="1879580"/>
            <a:ext cx="716637" cy="40838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7" name="Shape 4"/>
          <p:cNvSpPr/>
          <p:nvPr/>
        </p:nvSpPr>
        <p:spPr>
          <a:xfrm>
            <a:off x="4898053" y="1669732"/>
            <a:ext cx="460653" cy="460653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2740">
            <a:solidFill>
              <a:srgbClr val="91080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074980" y="1708071"/>
            <a:ext cx="106680" cy="3839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3"/>
              </a:lnSpc>
              <a:buNone/>
            </a:pPr>
            <a:r>
              <a:rPr lang="en-US" sz="2418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418" dirty="0"/>
          </a:p>
        </p:txBody>
      </p:sp>
      <p:sp>
        <p:nvSpPr>
          <p:cNvPr id="9" name="Text 6"/>
          <p:cNvSpPr/>
          <p:nvPr/>
        </p:nvSpPr>
        <p:spPr>
          <a:xfrm>
            <a:off x="6254472" y="1714500"/>
            <a:ext cx="3756660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9"/>
              </a:lnSpc>
              <a:buNone/>
            </a:pPr>
            <a:endParaRPr lang="en-US" sz="2015" dirty="0"/>
          </a:p>
        </p:txBody>
      </p:sp>
      <p:sp>
        <p:nvSpPr>
          <p:cNvPr id="10" name="Text 7"/>
          <p:cNvSpPr/>
          <p:nvPr/>
        </p:nvSpPr>
        <p:spPr>
          <a:xfrm>
            <a:off x="6178464" y="1765637"/>
            <a:ext cx="7212092" cy="20256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uk-UA" dirty="0">
                <a:solidFill>
                  <a:schemeClr val="bg1"/>
                </a:solidFill>
                <a:latin typeface="Arial Narrow" panose="020B0606020202030204" pitchFamily="34" charset="0"/>
              </a:rPr>
              <a:t>О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тримання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уявлення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про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термінологію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принципи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методологію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, структуру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та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області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застосування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принципів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системного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аналізу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специфіку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алгоритмів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побудови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прогностичних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моделей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екологічного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стану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довкілля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основі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використання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методів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системного</a:t>
            </a:r>
          </a:p>
          <a:p>
            <a:pPr algn="just"/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аналізу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358705" y="4001155"/>
            <a:ext cx="716637" cy="40838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2" name="Shape 9"/>
          <p:cNvSpPr/>
          <p:nvPr/>
        </p:nvSpPr>
        <p:spPr>
          <a:xfrm>
            <a:off x="4898053" y="3791307"/>
            <a:ext cx="460653" cy="460653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2740">
            <a:solidFill>
              <a:srgbClr val="91080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044500" y="3829645"/>
            <a:ext cx="167640" cy="3839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3"/>
              </a:lnSpc>
              <a:buNone/>
            </a:pPr>
            <a:r>
              <a:rPr lang="en-US" sz="2418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418" dirty="0"/>
          </a:p>
        </p:txBody>
      </p:sp>
      <p:sp>
        <p:nvSpPr>
          <p:cNvPr id="15" name="Text 12"/>
          <p:cNvSpPr/>
          <p:nvPr/>
        </p:nvSpPr>
        <p:spPr>
          <a:xfrm>
            <a:off x="6166782" y="3893703"/>
            <a:ext cx="7212092" cy="982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Ознайомлення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із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поняттям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правильного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планування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наукових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вибору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та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побудови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методів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  <a:endParaRPr lang="en-US" sz="1612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5335041" y="5132258"/>
            <a:ext cx="716637" cy="40838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7" name="Shape 14"/>
          <p:cNvSpPr/>
          <p:nvPr/>
        </p:nvSpPr>
        <p:spPr>
          <a:xfrm>
            <a:off x="4898053" y="4922351"/>
            <a:ext cx="460653" cy="460653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2740">
            <a:solidFill>
              <a:srgbClr val="91080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044500" y="4922351"/>
            <a:ext cx="167640" cy="338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3"/>
              </a:lnSpc>
              <a:buNone/>
            </a:pPr>
            <a:r>
              <a:rPr lang="en-US" sz="2418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418" dirty="0"/>
          </a:p>
        </p:txBody>
      </p:sp>
      <p:sp>
        <p:nvSpPr>
          <p:cNvPr id="20" name="Text 17"/>
          <p:cNvSpPr/>
          <p:nvPr/>
        </p:nvSpPr>
        <p:spPr>
          <a:xfrm>
            <a:off x="6075342" y="4794407"/>
            <a:ext cx="7212092" cy="982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Набуття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практичних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навичок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роботи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із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програмним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забезпеченням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статистичного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аналізу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побудови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теоретичних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висновків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за результатами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цього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аналізу</a:t>
            </a:r>
            <a:endParaRPr lang="en-US" sz="1612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29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2993" y="-816352"/>
            <a:ext cx="14630400" cy="8232338"/>
          </a:xfrm>
          <a:prstGeom prst="rect">
            <a:avLst/>
          </a:prstGeom>
          <a:solidFill>
            <a:srgbClr val="0C0C0C">
              <a:alpha val="75000"/>
            </a:srgbClr>
          </a:solidFill>
          <a:ln w="13454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747010" y="594955"/>
            <a:ext cx="9136380" cy="1352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325"/>
              </a:lnSpc>
              <a:buNone/>
            </a:pPr>
            <a:r>
              <a:rPr lang="en-US" sz="4260" b="1" dirty="0">
                <a:solidFill>
                  <a:srgbClr val="FFFFF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Компонентності, котрі повинен засвоїти здобувач освіти</a:t>
            </a:r>
            <a:endParaRPr lang="en-US" sz="4260" dirty="0">
              <a:latin typeface="Arial Narrow" panose="020B060602020203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59879" y="2062281"/>
            <a:ext cx="486847" cy="486847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13454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 flipH="1">
            <a:off x="459876" y="2062281"/>
            <a:ext cx="486847" cy="4868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95"/>
              </a:lnSpc>
              <a:buNone/>
            </a:pPr>
            <a:r>
              <a:rPr lang="en-US" sz="2556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556" dirty="0"/>
          </a:p>
        </p:txBody>
      </p:sp>
      <p:sp>
        <p:nvSpPr>
          <p:cNvPr id="7" name="Text 4"/>
          <p:cNvSpPr/>
          <p:nvPr/>
        </p:nvSpPr>
        <p:spPr>
          <a:xfrm>
            <a:off x="1163059" y="2062281"/>
            <a:ext cx="5852596" cy="32034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ІК.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Здатність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розв’язувати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складні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задачі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проблеми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сфері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екології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охорони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довкілля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збалансованого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природокористування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при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здійсненні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професійної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діяльності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або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у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процесі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навчання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передбачає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проведення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та/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або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здійснення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інновацій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які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характеризуються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комплексністю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невизначеністю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умов та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вимог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К1.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Здатність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вчитися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оволодівати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сучасними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знаннями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К2.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Здатність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приймати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обґрунтовані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рішення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К6.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Здатність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пошуку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оброблення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аналізу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інформації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з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різних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джерел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335738" y="2172770"/>
            <a:ext cx="486847" cy="486847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13454">
            <a:solidFill>
              <a:srgbClr val="91080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423428" y="2172770"/>
            <a:ext cx="330994" cy="3763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95"/>
              </a:lnSpc>
              <a:buNone/>
            </a:pPr>
            <a:r>
              <a:rPr lang="en-US" sz="2556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556" dirty="0"/>
          </a:p>
        </p:txBody>
      </p:sp>
      <p:sp>
        <p:nvSpPr>
          <p:cNvPr id="11" name="Text 8"/>
          <p:cNvSpPr/>
          <p:nvPr/>
        </p:nvSpPr>
        <p:spPr>
          <a:xfrm>
            <a:off x="7970699" y="2172770"/>
            <a:ext cx="6370943" cy="4195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СК1.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Обізнаність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рівні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новітніх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досягнень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необхідних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для </a:t>
            </a:r>
            <a:endParaRPr lang="ru-RU" sz="1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дослідницької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та/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або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інноваційної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діяльності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у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сфері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екології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endParaRPr lang="ru-RU" sz="1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охорони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довкілля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та 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збалансованого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природокористування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СК2.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Здатність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застосовувати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міждисциплінарні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підходи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при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критичному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осмисленні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екологічних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проблем.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СК4.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Здатність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застосовувати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нові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підходи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аналізу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та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прогнозування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складних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явищ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критичного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осмислення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проблем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у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професійній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діяльності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СК7.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Здатність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організації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робіт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пов’язаних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з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оцінкою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екологічного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стану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захистом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довкілля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оптимізацією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природокористування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в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умовах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неповної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інформації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та</a:t>
            </a:r>
          </a:p>
          <a:p>
            <a:pPr algn="just"/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суперечливих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вимог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СК10.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Здатність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оцінювати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рівень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негативного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впливу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природних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антропогенних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факторів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 flipV="1">
            <a:off x="459879" y="4448545"/>
            <a:ext cx="486847" cy="524990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13454">
            <a:solidFill>
              <a:srgbClr val="91080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 rot="10800000" flipV="1">
            <a:off x="396982" y="4498381"/>
            <a:ext cx="612633" cy="4253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95"/>
              </a:lnSpc>
              <a:buNone/>
            </a:pPr>
            <a:r>
              <a:rPr lang="en-US" sz="2556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556" dirty="0"/>
          </a:p>
        </p:txBody>
      </p:sp>
      <p:sp>
        <p:nvSpPr>
          <p:cNvPr id="15" name="Text 12"/>
          <p:cNvSpPr/>
          <p:nvPr/>
        </p:nvSpPr>
        <p:spPr>
          <a:xfrm>
            <a:off x="1368038" y="5574092"/>
            <a:ext cx="6386384" cy="2238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2"/>
              </a:lnSpc>
              <a:buNone/>
            </a:pPr>
            <a:endParaRPr lang="en-US" sz="2130" dirty="0"/>
          </a:p>
        </p:txBody>
      </p:sp>
      <p:sp>
        <p:nvSpPr>
          <p:cNvPr id="22" name="TextBox 21"/>
          <p:cNvSpPr txBox="1"/>
          <p:nvPr/>
        </p:nvSpPr>
        <p:spPr>
          <a:xfrm>
            <a:off x="1124614" y="4441843"/>
            <a:ext cx="6843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ПP02.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Уміти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використовувати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концептуальні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екологічні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закономірності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у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професійній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діяльності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ПР13.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Уміти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оцінювати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потенційний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вплив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техногенних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об’єктів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та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господарської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діяльності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довкілля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ПР15.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Оцінювати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екологічні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ризики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за умов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недостатньої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інформації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та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суперечливих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вимог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ПР 16.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Вибирати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оптимальну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стратегію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господарювання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та/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або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природокористування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залежності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від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екологічних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умов.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ПР17. Критично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осмислювати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теорії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принципи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методи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і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поняття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з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різних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предметних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галузей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для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вирішення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практичних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задач і проблем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екології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ПР18.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Уміти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використовувати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сучасні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методи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обробки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і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інтерпретації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інформації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при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проведенні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екологічних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988457"/>
            <a:ext cx="77343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Методи системного аналізу</a:t>
            </a:r>
            <a:endParaRPr lang="en-US" sz="4374" dirty="0">
              <a:latin typeface="Arial Narrow" panose="020B060602020203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127171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200168"/>
            <a:ext cx="29050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Математичні методи</a:t>
            </a:r>
            <a:endParaRPr lang="en-US" sz="2187" dirty="0">
              <a:latin typeface="Arial Narrow" panose="020B060602020203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5116711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Використовуються для математичного моделювання проблем навколишнього середовища.</a:t>
            </a:r>
            <a:endParaRPr lang="en-US" sz="1750" dirty="0">
              <a:latin typeface="Arial Narrow" panose="020B060602020203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2127171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200168"/>
            <a:ext cx="28270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Лабораторні методи</a:t>
            </a:r>
            <a:endParaRPr lang="en-US" sz="2187" dirty="0">
              <a:latin typeface="Arial Narrow" panose="020B060602020203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62638" y="4769525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Використовуються для вивчення різних взаємозв’язків між діяльністю людей та змінами у природі.</a:t>
            </a:r>
            <a:endParaRPr lang="en-US" sz="1750" dirty="0">
              <a:latin typeface="Arial Narrow" panose="020B060602020203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2127171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200287"/>
            <a:ext cx="290512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Методи проектного управління та ризик-менеджменту</a:t>
            </a:r>
            <a:endParaRPr lang="en-US" sz="2187" dirty="0">
              <a:latin typeface="Arial Narrow" panose="020B060602020203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00899" y="5464016"/>
            <a:ext cx="29051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 Narrow" panose="020B0606020202030204" pitchFamily="34" charset="0"/>
                <a:ea typeface="Barlow" pitchFamily="34" charset="-122"/>
                <a:cs typeface="Barlow" pitchFamily="34" charset="-120"/>
              </a:rPr>
              <a:t>Використовуються для розробки та планування стратегій управління навколишнім середовищем.</a:t>
            </a:r>
            <a:endParaRPr lang="en-US" sz="175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0C0C0C">
              <a:alpha val="75000"/>
            </a:srgbClr>
          </a:solidFill>
          <a:ln w="1262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865132" y="557332"/>
            <a:ext cx="8557617" cy="12668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87"/>
              </a:lnSpc>
              <a:buNone/>
            </a:pPr>
            <a:r>
              <a:rPr lang="en-US" sz="3990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Оцінка стану навколишнього середовища</a:t>
            </a:r>
            <a:endParaRPr lang="en-US" sz="3990" dirty="0"/>
          </a:p>
        </p:txBody>
      </p:sp>
      <p:sp>
        <p:nvSpPr>
          <p:cNvPr id="5" name="Shape 2"/>
          <p:cNvSpPr/>
          <p:nvPr/>
        </p:nvSpPr>
        <p:spPr>
          <a:xfrm>
            <a:off x="5148858" y="2128123"/>
            <a:ext cx="40481" cy="5545336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6" name="Shape 3"/>
          <p:cNvSpPr/>
          <p:nvPr/>
        </p:nvSpPr>
        <p:spPr>
          <a:xfrm>
            <a:off x="5397103" y="2494121"/>
            <a:ext cx="709374" cy="40481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7" name="Shape 4"/>
          <p:cNvSpPr/>
          <p:nvPr/>
        </p:nvSpPr>
        <p:spPr>
          <a:xfrm>
            <a:off x="4941094" y="2286476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12621">
            <a:solidFill>
              <a:srgbClr val="91080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115758" y="2324457"/>
            <a:ext cx="10668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394" dirty="0"/>
          </a:p>
        </p:txBody>
      </p:sp>
      <p:sp>
        <p:nvSpPr>
          <p:cNvPr id="9" name="Text 6"/>
          <p:cNvSpPr/>
          <p:nvPr/>
        </p:nvSpPr>
        <p:spPr>
          <a:xfrm>
            <a:off x="6283762" y="2330768"/>
            <a:ext cx="208026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Фізичний аналіз</a:t>
            </a:r>
            <a:endParaRPr lang="en-US" sz="1995" dirty="0"/>
          </a:p>
        </p:txBody>
      </p:sp>
      <p:sp>
        <p:nvSpPr>
          <p:cNvPr id="10" name="Text 7"/>
          <p:cNvSpPr/>
          <p:nvPr/>
        </p:nvSpPr>
        <p:spPr>
          <a:xfrm>
            <a:off x="6283762" y="2850118"/>
            <a:ext cx="7138987" cy="3242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Вивчення стану поверхневих вод, ґрунтів, атмосфери.</a:t>
            </a:r>
            <a:endParaRPr lang="en-US" sz="1596" dirty="0"/>
          </a:p>
        </p:txBody>
      </p:sp>
      <p:sp>
        <p:nvSpPr>
          <p:cNvPr id="11" name="Shape 8"/>
          <p:cNvSpPr/>
          <p:nvPr/>
        </p:nvSpPr>
        <p:spPr>
          <a:xfrm>
            <a:off x="5397103" y="4318159"/>
            <a:ext cx="709374" cy="40481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2" name="Shape 9"/>
          <p:cNvSpPr/>
          <p:nvPr/>
        </p:nvSpPr>
        <p:spPr>
          <a:xfrm>
            <a:off x="4941094" y="4110514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12621">
            <a:solidFill>
              <a:srgbClr val="91080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085278" y="4148495"/>
            <a:ext cx="16764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394" dirty="0"/>
          </a:p>
        </p:txBody>
      </p:sp>
      <p:sp>
        <p:nvSpPr>
          <p:cNvPr id="14" name="Text 11"/>
          <p:cNvSpPr/>
          <p:nvPr/>
        </p:nvSpPr>
        <p:spPr>
          <a:xfrm>
            <a:off x="6283762" y="4154805"/>
            <a:ext cx="2026801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Хімічний аналіз</a:t>
            </a:r>
            <a:endParaRPr lang="en-US" sz="1995" dirty="0"/>
          </a:p>
        </p:txBody>
      </p:sp>
      <p:sp>
        <p:nvSpPr>
          <p:cNvPr id="15" name="Text 12"/>
          <p:cNvSpPr/>
          <p:nvPr/>
        </p:nvSpPr>
        <p:spPr>
          <a:xfrm>
            <a:off x="6283762" y="4674156"/>
            <a:ext cx="7138987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Визначення якості ґрунтів, водних систем і атмосфери шляхом хімічної оцінки локальних об’єктів довкілля.</a:t>
            </a:r>
            <a:endParaRPr lang="en-US" sz="1596" dirty="0"/>
          </a:p>
        </p:txBody>
      </p:sp>
      <p:sp>
        <p:nvSpPr>
          <p:cNvPr id="16" name="Shape 13"/>
          <p:cNvSpPr/>
          <p:nvPr/>
        </p:nvSpPr>
        <p:spPr>
          <a:xfrm>
            <a:off x="5397103" y="6142196"/>
            <a:ext cx="709374" cy="40481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7" name="Shape 14"/>
          <p:cNvSpPr/>
          <p:nvPr/>
        </p:nvSpPr>
        <p:spPr>
          <a:xfrm>
            <a:off x="4941094" y="5934551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12621">
            <a:solidFill>
              <a:srgbClr val="91080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089088" y="5972532"/>
            <a:ext cx="16002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394" dirty="0"/>
          </a:p>
        </p:txBody>
      </p:sp>
      <p:sp>
        <p:nvSpPr>
          <p:cNvPr id="19" name="Text 16"/>
          <p:cNvSpPr/>
          <p:nvPr/>
        </p:nvSpPr>
        <p:spPr>
          <a:xfrm>
            <a:off x="6283762" y="5978843"/>
            <a:ext cx="309372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Екологічний моніторинг</a:t>
            </a:r>
            <a:endParaRPr lang="en-US" sz="1995" dirty="0"/>
          </a:p>
        </p:txBody>
      </p:sp>
      <p:sp>
        <p:nvSpPr>
          <p:cNvPr id="20" name="Text 17"/>
          <p:cNvSpPr/>
          <p:nvPr/>
        </p:nvSpPr>
        <p:spPr>
          <a:xfrm>
            <a:off x="6283762" y="6498193"/>
            <a:ext cx="7138987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Спостереження, вимірювання та аналіз середовища з метою збору даних про зміни стану довкілля та розуміння проблем, пов’язаних з його охороною і відновленням.</a:t>
            </a:r>
            <a:endParaRPr lang="en-US" sz="1596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574</Words>
  <Application>Microsoft Office PowerPoint</Application>
  <PresentationFormat>Произвольный</PresentationFormat>
  <Paragraphs>73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Barlow</vt:lpstr>
      <vt:lpstr>Barlow, sans-serif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5</cp:revision>
  <dcterms:created xsi:type="dcterms:W3CDTF">2023-10-30T11:15:00Z</dcterms:created>
  <dcterms:modified xsi:type="dcterms:W3CDTF">2023-10-31T12:02:28Z</dcterms:modified>
</cp:coreProperties>
</file>