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1" r:id="rId4"/>
    <p:sldId id="275" r:id="rId5"/>
    <p:sldId id="266" r:id="rId6"/>
    <p:sldId id="267" r:id="rId7"/>
    <p:sldId id="268" r:id="rId8"/>
    <p:sldId id="257" r:id="rId9"/>
    <p:sldId id="276" r:id="rId10"/>
    <p:sldId id="277" r:id="rId11"/>
    <p:sldId id="265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EFF1-77F3-42AC-AB5C-189841EF0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87117"/>
            <a:ext cx="7766936" cy="1646302"/>
          </a:xfrm>
        </p:spPr>
        <p:txBody>
          <a:bodyPr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 технології в управлінні маркетинговою діяльністю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76BB8F-D1B6-4F6D-B8D8-BA46CE513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36433"/>
            <a:ext cx="7766936" cy="1905467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Робота з даними 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OLAP </a:t>
            </a:r>
            <a:r>
              <a:rPr lang="uk-UA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через 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web-</a:t>
            </a:r>
            <a:r>
              <a:rPr lang="uk-UA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інтерфейс та їх синхронізація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DDADB957-9B3A-41DE-BF9A-FC4F2075C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03276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b="0" dirty="0">
                <a:solidFill>
                  <a:srgbClr val="0070C0"/>
                </a:solidFill>
              </a:rPr>
              <a:t>Нова архітектура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F7DAAE29-93D7-4911-9F14-6BA4EFBAEA02}"/>
              </a:ext>
            </a:extLst>
          </p:cNvPr>
          <p:cNvGrpSpPr>
            <a:grpSpLocks/>
          </p:cNvGrpSpPr>
          <p:nvPr/>
        </p:nvGrpSpPr>
        <p:grpSpPr bwMode="auto">
          <a:xfrm>
            <a:off x="2978150" y="1506538"/>
            <a:ext cx="6000750" cy="1581150"/>
            <a:chOff x="1876" y="949"/>
            <a:chExt cx="3780" cy="996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DD4C6F7C-1709-4EA9-9EEA-BE7D49470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949"/>
              <a:ext cx="3780" cy="9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0EF87E84-4056-462F-9CCE-E6BBF49E1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1001"/>
              <a:ext cx="14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Digital Dashboard</a:t>
              </a: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A38E1BA5-5499-4E23-9B78-68557F97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271"/>
              <a:ext cx="815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4507D092-7994-448B-AC1B-EFC8817DB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1271"/>
              <a:ext cx="826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D5F69FDC-088B-407B-B32A-D7A8FCAE5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2A3DE37-5E51-43B0-8188-3D783163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2B5AFA8B-AB57-4A7A-9E0D-3E7AC901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" y="1428"/>
              <a:ext cx="1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21C3B744-C22D-42D6-A647-73AF82E70951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3087688"/>
            <a:ext cx="8791575" cy="2439987"/>
            <a:chOff x="93" y="1945"/>
            <a:chExt cx="5538" cy="1537"/>
          </a:xfrm>
        </p:grpSpPr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16D92AD1-C022-4D71-8ADE-E237F4A10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3034"/>
              <a:ext cx="16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1800" b="1" dirty="0">
                  <a:solidFill>
                    <a:srgbClr val="0070C0"/>
                  </a:solidFill>
                  <a:latin typeface="Arial" charset="0"/>
                </a:rPr>
                <a:t>Елементи читання/запису</a:t>
              </a:r>
              <a:endParaRPr lang="uk-UA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0AE797FB-B3C2-40CA-8DDA-8B1F6A46B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" y="2359"/>
              <a:ext cx="17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>
                  <a:solidFill>
                    <a:srgbClr val="0070C0"/>
                  </a:solidFill>
                  <a:latin typeface="Arial" charset="0"/>
                </a:rPr>
                <a:t>Набір модулів, ЕПП та стилі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3EA433AE-6E19-4BEC-8721-CEA9D47B2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2189"/>
              <a:ext cx="3739" cy="1293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369C37DC-6098-40E1-A9E4-87BAF31CC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27"/>
              <a:ext cx="3586" cy="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 Factory</a:t>
              </a:r>
            </a:p>
          </p:txBody>
        </p:sp>
        <p:sp>
          <p:nvSpPr>
            <p:cNvPr id="29" name="Text Box 19">
              <a:extLst>
                <a:ext uri="{FF2B5EF4-FFF2-40B4-BE49-F238E27FC236}">
                  <a16:creationId xmlns:a16="http://schemas.microsoft.com/office/drawing/2014/main" id="{17715DA2-DCB9-4683-9EA2-30B200350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1945"/>
              <a:ext cx="5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70C0"/>
                  </a:solidFill>
                  <a:latin typeface="Arial" charset="0"/>
                </a:rPr>
                <a:t>HTTP</a:t>
              </a:r>
            </a:p>
          </p:txBody>
        </p:sp>
        <p:sp>
          <p:nvSpPr>
            <p:cNvPr id="30" name="AutoShape 20">
              <a:extLst>
                <a:ext uri="{FF2B5EF4-FFF2-40B4-BE49-F238E27FC236}">
                  <a16:creationId xmlns:a16="http://schemas.microsoft.com/office/drawing/2014/main" id="{CE6F83FB-7491-46D6-834C-8B403A2E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950"/>
              <a:ext cx="305" cy="231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D068D075-0CFF-43B8-8CE2-7DA1FA7A9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" y="2198"/>
              <a:ext cx="21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Internet Information Server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6D30BE50-D873-4329-AC9D-4185A672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Exchange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D81FF03-2DEF-460A-BD40-FC056131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 Server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895E8AE2-BD9C-4988-B3C7-6664AEC65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File Sys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</p:grpSp>
      <p:sp>
        <p:nvSpPr>
          <p:cNvPr id="35" name="Text Box 25">
            <a:extLst>
              <a:ext uri="{FF2B5EF4-FFF2-40B4-BE49-F238E27FC236}">
                <a16:creationId xmlns:a16="http://schemas.microsoft.com/office/drawing/2014/main" id="{88B4F108-4656-4CC2-B025-14B7FAD6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71625"/>
            <a:ext cx="2290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Office, Outlook, </a:t>
            </a:r>
            <a:r>
              <a:rPr lang="uk-UA" sz="1800" b="1" dirty="0">
                <a:solidFill>
                  <a:srgbClr val="0070C0"/>
                </a:solidFill>
                <a:latin typeface="Arial" charset="0"/>
              </a:rPr>
              <a:t>та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 IE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07EBFE55-D1ED-4140-BC09-3B5B8853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2624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rgbClr val="0070C0"/>
                </a:solidFill>
                <a:latin typeface="Arial" charset="0"/>
              </a:rPr>
              <a:t>Сховище метаданих про ЕПП та веб-модулі</a:t>
            </a:r>
          </a:p>
        </p:txBody>
      </p:sp>
      <p:sp>
        <p:nvSpPr>
          <p:cNvPr id="37" name="AutoShape 27">
            <a:extLst>
              <a:ext uri="{FF2B5EF4-FFF2-40B4-BE49-F238E27FC236}">
                <a16:creationId xmlns:a16="http://schemas.microsoft.com/office/drawing/2014/main" id="{D5ED24E5-D1B6-4F8F-BCB6-3DD0B512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Exchange</a:t>
            </a:r>
          </a:p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Platinum</a:t>
            </a:r>
          </a:p>
        </p:txBody>
      </p:sp>
      <p:sp>
        <p:nvSpPr>
          <p:cNvPr id="38" name="AutoShape 28">
            <a:extLst>
              <a:ext uri="{FF2B5EF4-FFF2-40B4-BE49-F238E27FC236}">
                <a16:creationId xmlns:a16="http://schemas.microsoft.com/office/drawing/2014/main" id="{10183751-9500-44DC-A395-9A7F85F6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39" name="AutoShape 29">
            <a:extLst>
              <a:ext uri="{FF2B5EF4-FFF2-40B4-BE49-F238E27FC236}">
                <a16:creationId xmlns:a16="http://schemas.microsoft.com/office/drawing/2014/main" id="{D0BD7C1D-34BC-428B-AF43-49189BC34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40" name="AutoShape 30">
            <a:extLst>
              <a:ext uri="{FF2B5EF4-FFF2-40B4-BE49-F238E27FC236}">
                <a16:creationId xmlns:a16="http://schemas.microsoft.com/office/drawing/2014/main" id="{E40E8454-54F7-46E9-B3AB-832DD171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41" name="AutoShape 31">
            <a:extLst>
              <a:ext uri="{FF2B5EF4-FFF2-40B4-BE49-F238E27FC236}">
                <a16:creationId xmlns:a16="http://schemas.microsoft.com/office/drawing/2014/main" id="{91B29BA0-62AB-40F5-A33B-C3F62451A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W2K File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</a:t>
            </a:r>
          </a:p>
        </p:txBody>
      </p:sp>
      <p:sp>
        <p:nvSpPr>
          <p:cNvPr id="42" name="AutoShape 32">
            <a:extLst>
              <a:ext uri="{FF2B5EF4-FFF2-40B4-BE49-F238E27FC236}">
                <a16:creationId xmlns:a16="http://schemas.microsoft.com/office/drawing/2014/main" id="{341BA06F-0E16-4740-9489-483F32E39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</p:spTree>
    <p:extLst>
      <p:ext uri="{BB962C8B-B14F-4D97-AF65-F5344CB8AC3E}">
        <p14:creationId xmlns:p14="http://schemas.microsoft.com/office/powerpoint/2010/main" val="218123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967C4A-0E11-48C5-9616-586C2EAC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3" y="148640"/>
            <a:ext cx="9705039" cy="4994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75502-114C-450D-9F63-B5C89DD0437E}"/>
              </a:ext>
            </a:extLst>
          </p:cNvPr>
          <p:cNvSpPr txBox="1"/>
          <p:nvPr/>
        </p:nvSpPr>
        <p:spPr>
          <a:xfrm>
            <a:off x="239061" y="5143500"/>
            <a:ext cx="9705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речей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Things, IoT)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обчислювальної мережі фізичних предметів («речей»), оснащених вбудованими технологіями для взаємодії один з одним або із зовнішнім середовищем, що розглядає організацію таких мереж як явище, здатне перебудувати економічні та суспільні процеси, що виключає із частини дій та операцій необхідність участі людини.</a:t>
            </a:r>
          </a:p>
        </p:txBody>
      </p:sp>
    </p:spTree>
    <p:extLst>
      <p:ext uri="{BB962C8B-B14F-4D97-AF65-F5344CB8AC3E}">
        <p14:creationId xmlns:p14="http://schemas.microsoft.com/office/powerpoint/2010/main" val="84426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9A4209-35BC-417F-978D-BF5988F6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4" y="319089"/>
            <a:ext cx="8596668" cy="59531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AWS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75D85-AE88-4FC1-A915-CACB53E4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4" y="749300"/>
            <a:ext cx="8079020" cy="59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5CD902E3-AB84-490E-8D9A-F4B171A0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27794"/>
            <a:ext cx="904875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9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8A979-E76E-4049-9F1C-B4AE779E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9075"/>
            <a:ext cx="89439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AF5240F9-D8F6-466C-85E2-ED69D2753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9050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8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2D9549-212D-4F28-A6D2-9BC0307E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0701"/>
            <a:ext cx="8596668" cy="5520662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Синхронізація даних маркетингової інформації.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багатовимірного представлення інформації.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Архітектура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F3FC14-2AF4-4A24-B185-3B390FEF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" y="0"/>
            <a:ext cx="8659986" cy="64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39D2FFF4-47F9-48A6-A0E6-2BB931EB34D3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3629025"/>
            <a:ext cx="2667000" cy="1338263"/>
            <a:chOff x="1008" y="2563"/>
            <a:chExt cx="1680" cy="843"/>
          </a:xfrm>
        </p:grpSpPr>
        <p:sp>
          <p:nvSpPr>
            <p:cNvPr id="5" name="AutoShape 12">
              <a:extLst>
                <a:ext uri="{FF2B5EF4-FFF2-40B4-BE49-F238E27FC236}">
                  <a16:creationId xmlns:a16="http://schemas.microsoft.com/office/drawing/2014/main" id="{F73B8869-C7CE-4D1F-B8FD-10513FF04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51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id="{A4BCC283-73FB-4F97-8A44-B80FEBF3B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63"/>
              <a:ext cx="1166" cy="843"/>
              <a:chOff x="1008" y="2563"/>
              <a:chExt cx="1166" cy="843"/>
            </a:xfrm>
          </p:grpSpPr>
          <p:sp>
            <p:nvSpPr>
              <p:cNvPr id="7" name="Cloud">
                <a:extLst>
                  <a:ext uri="{FF2B5EF4-FFF2-40B4-BE49-F238E27FC236}">
                    <a16:creationId xmlns:a16="http://schemas.microsoft.com/office/drawing/2014/main" id="{2C48AE0A-14AA-4457-80C0-F700437A6AEE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1200" y="2763"/>
                <a:ext cx="960" cy="64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 sz="32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" name="Text Box 15">
                <a:extLst>
                  <a:ext uri="{FF2B5EF4-FFF2-40B4-BE49-F238E27FC236}">
                    <a16:creationId xmlns:a16="http://schemas.microsoft.com/office/drawing/2014/main" id="{13C023E0-06F3-40D1-A32E-750507E13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976"/>
                <a:ext cx="92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uk-UA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Інтерне</a:t>
                </a:r>
                <a:r>
                  <a:rPr lang="ru-RU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т</a:t>
                </a:r>
                <a:endPara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9" name="Group 16">
                <a:extLst>
                  <a:ext uri="{FF2B5EF4-FFF2-40B4-BE49-F238E27FC236}">
                    <a16:creationId xmlns:a16="http://schemas.microsoft.com/office/drawing/2014/main" id="{1CAC9C91-4D69-48AC-9609-2B0FFB4D5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563"/>
                <a:ext cx="336" cy="336"/>
                <a:chOff x="1008" y="2563"/>
                <a:chExt cx="336" cy="336"/>
              </a:xfrm>
            </p:grpSpPr>
            <p:sp>
              <p:nvSpPr>
                <p:cNvPr id="10" name="Oval 17">
                  <a:extLst>
                    <a:ext uri="{FF2B5EF4-FFF2-40B4-BE49-F238E27FC236}">
                      <a16:creationId xmlns:a16="http://schemas.microsoft.com/office/drawing/2014/main" id="{B9817CB1-10DD-4B14-AC96-D982E52A1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563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Text Box 18">
                  <a:extLst>
                    <a:ext uri="{FF2B5EF4-FFF2-40B4-BE49-F238E27FC236}">
                      <a16:creationId xmlns:a16="http://schemas.microsoft.com/office/drawing/2014/main" id="{50FA8F75-FB82-47EB-9D1D-A296D24838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2599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42AEBBED-A3EA-48AC-9140-06154FD956DF}"/>
              </a:ext>
            </a:extLst>
          </p:cNvPr>
          <p:cNvGrpSpPr>
            <a:grpSpLocks/>
          </p:cNvGrpSpPr>
          <p:nvPr/>
        </p:nvGrpSpPr>
        <p:grpSpPr bwMode="auto">
          <a:xfrm>
            <a:off x="2946403" y="2790825"/>
            <a:ext cx="3884614" cy="2743200"/>
            <a:chOff x="2352" y="2016"/>
            <a:chExt cx="2447" cy="1728"/>
          </a:xfrm>
        </p:grpSpPr>
        <p:sp>
          <p:nvSpPr>
            <p:cNvPr id="13" name="AutoShape 20">
              <a:extLst>
                <a:ext uri="{FF2B5EF4-FFF2-40B4-BE49-F238E27FC236}">
                  <a16:creationId xmlns:a16="http://schemas.microsoft.com/office/drawing/2014/main" id="{473065B3-26CD-49AD-8826-5F13BE8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924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EBDE2E44-9847-48D0-BD95-6AC93B0AD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016"/>
              <a:ext cx="2447" cy="1728"/>
              <a:chOff x="2352" y="2016"/>
              <a:chExt cx="2447" cy="1728"/>
            </a:xfrm>
          </p:grpSpPr>
          <p:sp>
            <p:nvSpPr>
              <p:cNvPr id="15" name="server">
                <a:extLst>
                  <a:ext uri="{FF2B5EF4-FFF2-40B4-BE49-F238E27FC236}">
                    <a16:creationId xmlns:a16="http://schemas.microsoft.com/office/drawing/2014/main" id="{55A8589E-DE66-456D-886C-6294F606DD4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736" y="2711"/>
                <a:ext cx="864" cy="10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50 w 21600"/>
                  <a:gd name="T25" fmla="*/ 22457 h 21600"/>
                  <a:gd name="T26" fmla="*/ 21075 w 21600"/>
                  <a:gd name="T27" fmla="*/ 2829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Text Box 23">
                <a:extLst>
                  <a:ext uri="{FF2B5EF4-FFF2-40B4-BE49-F238E27FC236}">
                    <a16:creationId xmlns:a16="http://schemas.microsoft.com/office/drawing/2014/main" id="{F8F712E1-D4C8-4F2B-84F7-F0818C58E3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9" y="3331"/>
                <a:ext cx="4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IIS</a:t>
                </a:r>
              </a:p>
            </p:txBody>
          </p:sp>
          <p:sp>
            <p:nvSpPr>
              <p:cNvPr id="17" name="Text Box 24">
                <a:extLst>
                  <a:ext uri="{FF2B5EF4-FFF2-40B4-BE49-F238E27FC236}">
                    <a16:creationId xmlns:a16="http://schemas.microsoft.com/office/drawing/2014/main" id="{6F8797C7-2D8F-46CC-AFF6-FA9FC325F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1" y="2330"/>
                <a:ext cx="8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ADO DB</a:t>
                </a:r>
              </a:p>
            </p:txBody>
          </p:sp>
          <p:sp>
            <p:nvSpPr>
              <p:cNvPr id="18" name="Text Box 25">
                <a:extLst>
                  <a:ext uri="{FF2B5EF4-FFF2-40B4-BE49-F238E27FC236}">
                    <a16:creationId xmlns:a16="http://schemas.microsoft.com/office/drawing/2014/main" id="{BC6CF5FC-D060-43ED-B784-577D869FF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062"/>
                <a:ext cx="211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uk-UA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Ідентифікація користувачів</a:t>
                </a:r>
              </a:p>
            </p:txBody>
          </p:sp>
          <p:grpSp>
            <p:nvGrpSpPr>
              <p:cNvPr id="19" name="Group 26">
                <a:extLst>
                  <a:ext uri="{FF2B5EF4-FFF2-40B4-BE49-F238E27FC236}">
                    <a16:creationId xmlns:a16="http://schemas.microsoft.com/office/drawing/2014/main" id="{0A0BB7C2-B772-41DF-B3FD-131FCA914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8" y="2304"/>
                <a:ext cx="336" cy="336"/>
                <a:chOff x="2828" y="2304"/>
                <a:chExt cx="336" cy="336"/>
              </a:xfrm>
            </p:grpSpPr>
            <p:sp>
              <p:nvSpPr>
                <p:cNvPr id="23" name="Oval 27">
                  <a:extLst>
                    <a:ext uri="{FF2B5EF4-FFF2-40B4-BE49-F238E27FC236}">
                      <a16:creationId xmlns:a16="http://schemas.microsoft.com/office/drawing/2014/main" id="{441FF8FA-14D3-4E68-9449-C5963E7DB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23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Text Box 28">
                  <a:extLst>
                    <a:ext uri="{FF2B5EF4-FFF2-40B4-BE49-F238E27FC236}">
                      <a16:creationId xmlns:a16="http://schemas.microsoft.com/office/drawing/2014/main" id="{DDB2AE72-998C-4C69-BCEF-008CC98629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77" y="23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20" name="Group 29">
                <a:extLst>
                  <a:ext uri="{FF2B5EF4-FFF2-40B4-BE49-F238E27FC236}">
                    <a16:creationId xmlns:a16="http://schemas.microsoft.com/office/drawing/2014/main" id="{8AF823C5-4ADF-4AC7-BDD1-7976F05D4E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2016"/>
                <a:ext cx="336" cy="336"/>
                <a:chOff x="2352" y="2016"/>
                <a:chExt cx="336" cy="336"/>
              </a:xfrm>
            </p:grpSpPr>
            <p:sp>
              <p:nvSpPr>
                <p:cNvPr id="21" name="Oval 30">
                  <a:extLst>
                    <a:ext uri="{FF2B5EF4-FFF2-40B4-BE49-F238E27FC236}">
                      <a16:creationId xmlns:a16="http://schemas.microsoft.com/office/drawing/2014/main" id="{7917C993-418C-4BCF-818F-80F9E2B7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01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Text Box 31">
                  <a:extLst>
                    <a:ext uri="{FF2B5EF4-FFF2-40B4-BE49-F238E27FC236}">
                      <a16:creationId xmlns:a16="http://schemas.microsoft.com/office/drawing/2014/main" id="{7C0136F0-7C7B-42CE-ACD3-3FC85C3D8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1" y="2052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25" name="Group 32">
            <a:extLst>
              <a:ext uri="{FF2B5EF4-FFF2-40B4-BE49-F238E27FC236}">
                <a16:creationId xmlns:a16="http://schemas.microsoft.com/office/drawing/2014/main" id="{EBCDB5F3-47D7-42C0-B30A-4B809587D75A}"/>
              </a:ext>
            </a:extLst>
          </p:cNvPr>
          <p:cNvGrpSpPr>
            <a:grpSpLocks/>
          </p:cNvGrpSpPr>
          <p:nvPr/>
        </p:nvGrpSpPr>
        <p:grpSpPr bwMode="auto">
          <a:xfrm>
            <a:off x="5765800" y="4010025"/>
            <a:ext cx="2293938" cy="989013"/>
            <a:chOff x="4128" y="2784"/>
            <a:chExt cx="1445" cy="623"/>
          </a:xfrm>
        </p:grpSpPr>
        <p:sp>
          <p:nvSpPr>
            <p:cNvPr id="26" name="AutoShape 33">
              <a:extLst>
                <a:ext uri="{FF2B5EF4-FFF2-40B4-BE49-F238E27FC236}">
                  <a16:creationId xmlns:a16="http://schemas.microsoft.com/office/drawing/2014/main" id="{D832CC57-4AC8-4119-95D6-E8FC05D69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07"/>
              <a:ext cx="576" cy="500"/>
            </a:xfrm>
            <a:prstGeom prst="flowChartMagneticDisk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7" name="Text Box 34">
              <a:extLst>
                <a:ext uri="{FF2B5EF4-FFF2-40B4-BE49-F238E27FC236}">
                  <a16:creationId xmlns:a16="http://schemas.microsoft.com/office/drawing/2014/main" id="{DDA32AA6-77E8-4A88-8BD4-E7ABB3011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3" y="2928"/>
              <a:ext cx="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</a:t>
              </a:r>
            </a:p>
          </p:txBody>
        </p:sp>
        <p:grpSp>
          <p:nvGrpSpPr>
            <p:cNvPr id="28" name="Group 35">
              <a:extLst>
                <a:ext uri="{FF2B5EF4-FFF2-40B4-BE49-F238E27FC236}">
                  <a16:creationId xmlns:a16="http://schemas.microsoft.com/office/drawing/2014/main" id="{937B346F-8132-43DA-BD55-7B5D513BA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5" y="2784"/>
              <a:ext cx="336" cy="336"/>
              <a:chOff x="4775" y="2784"/>
              <a:chExt cx="336" cy="336"/>
            </a:xfrm>
          </p:grpSpPr>
          <p:sp>
            <p:nvSpPr>
              <p:cNvPr id="29" name="Oval 36">
                <a:extLst>
                  <a:ext uri="{FF2B5EF4-FFF2-40B4-BE49-F238E27FC236}">
                    <a16:creationId xmlns:a16="http://schemas.microsoft.com/office/drawing/2014/main" id="{3F35B988-3B1E-405A-82BA-CAA455468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5" y="278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Text Box 37">
                <a:extLst>
                  <a:ext uri="{FF2B5EF4-FFF2-40B4-BE49-F238E27FC236}">
                    <a16:creationId xmlns:a16="http://schemas.microsoft.com/office/drawing/2014/main" id="{9F6EC6AC-EAE2-46E0-983A-245902686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" y="282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5</a:t>
                </a:r>
              </a:p>
            </p:txBody>
          </p:sp>
        </p:grpSp>
      </p:grpSp>
      <p:grpSp>
        <p:nvGrpSpPr>
          <p:cNvPr id="31" name="Group 38">
            <a:extLst>
              <a:ext uri="{FF2B5EF4-FFF2-40B4-BE49-F238E27FC236}">
                <a16:creationId xmlns:a16="http://schemas.microsoft.com/office/drawing/2014/main" id="{DBACC811-9BD8-43F4-9668-D7504A06451E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4732338"/>
            <a:ext cx="1905000" cy="954087"/>
            <a:chOff x="1488" y="3239"/>
            <a:chExt cx="1200" cy="601"/>
          </a:xfrm>
        </p:grpSpPr>
        <p:sp>
          <p:nvSpPr>
            <p:cNvPr id="32" name="AutoShape 39">
              <a:extLst>
                <a:ext uri="{FF2B5EF4-FFF2-40B4-BE49-F238E27FC236}">
                  <a16:creationId xmlns:a16="http://schemas.microsoft.com/office/drawing/2014/main" id="{FC81567C-25DE-4B0A-8BC7-78BD1B05B0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04" y="3239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3" name="Group 40">
              <a:extLst>
                <a:ext uri="{FF2B5EF4-FFF2-40B4-BE49-F238E27FC236}">
                  <a16:creationId xmlns:a16="http://schemas.microsoft.com/office/drawing/2014/main" id="{AF92CBAB-D0D6-4763-9602-77B2A0417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504"/>
              <a:ext cx="336" cy="336"/>
              <a:chOff x="1488" y="3504"/>
              <a:chExt cx="336" cy="336"/>
            </a:xfrm>
          </p:grpSpPr>
          <p:sp>
            <p:nvSpPr>
              <p:cNvPr id="34" name="Oval 41">
                <a:extLst>
                  <a:ext uri="{FF2B5EF4-FFF2-40B4-BE49-F238E27FC236}">
                    <a16:creationId xmlns:a16="http://schemas.microsoft.com/office/drawing/2014/main" id="{E4E0FA9B-F2AB-4B31-9B3A-09C9D2EC0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:a16="http://schemas.microsoft.com/office/drawing/2014/main" id="{BB25D37E-9FD8-4CAA-8ECD-C9CF56E43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" y="354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8</a:t>
                </a:r>
              </a:p>
            </p:txBody>
          </p:sp>
        </p:grp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E63AC1F5-C70F-4BD6-A811-945B023E58F2}"/>
              </a:ext>
            </a:extLst>
          </p:cNvPr>
          <p:cNvGrpSpPr>
            <a:grpSpLocks/>
          </p:cNvGrpSpPr>
          <p:nvPr/>
        </p:nvGrpSpPr>
        <p:grpSpPr bwMode="auto">
          <a:xfrm>
            <a:off x="4394200" y="4656138"/>
            <a:ext cx="3417888" cy="1487487"/>
            <a:chOff x="3264" y="3191"/>
            <a:chExt cx="2153" cy="937"/>
          </a:xfrm>
        </p:grpSpPr>
        <p:grpSp>
          <p:nvGrpSpPr>
            <p:cNvPr id="37" name="Group 50">
              <a:extLst>
                <a:ext uri="{FF2B5EF4-FFF2-40B4-BE49-F238E27FC236}">
                  <a16:creationId xmlns:a16="http://schemas.microsoft.com/office/drawing/2014/main" id="{1A86D803-2D94-4248-86A5-9719DE0D7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792"/>
              <a:ext cx="336" cy="336"/>
              <a:chOff x="3264" y="3792"/>
              <a:chExt cx="336" cy="336"/>
            </a:xfrm>
          </p:grpSpPr>
          <p:sp>
            <p:nvSpPr>
              <p:cNvPr id="44" name="Oval 51">
                <a:extLst>
                  <a:ext uri="{FF2B5EF4-FFF2-40B4-BE49-F238E27FC236}">
                    <a16:creationId xmlns:a16="http://schemas.microsoft.com/office/drawing/2014/main" id="{A08C366E-44B6-4256-9822-CB4EB435C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Text Box 52">
                <a:extLst>
                  <a:ext uri="{FF2B5EF4-FFF2-40B4-BE49-F238E27FC236}">
                    <a16:creationId xmlns:a16="http://schemas.microsoft.com/office/drawing/2014/main" id="{6F2A9EC9-BD21-41BD-B92D-EF68B9C59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" y="382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7</a:t>
                </a:r>
              </a:p>
            </p:txBody>
          </p:sp>
        </p:grpSp>
        <p:grpSp>
          <p:nvGrpSpPr>
            <p:cNvPr id="38" name="Group 53">
              <a:extLst>
                <a:ext uri="{FF2B5EF4-FFF2-40B4-BE49-F238E27FC236}">
                  <a16:creationId xmlns:a16="http://schemas.microsoft.com/office/drawing/2014/main" id="{5EFCE1BF-4A99-4AF0-9411-85EEC44546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191"/>
              <a:ext cx="1721" cy="755"/>
              <a:chOff x="3696" y="3191"/>
              <a:chExt cx="1721" cy="755"/>
            </a:xfrm>
          </p:grpSpPr>
          <p:sp>
            <p:nvSpPr>
              <p:cNvPr id="39" name="AutoShape 54">
                <a:extLst>
                  <a:ext uri="{FF2B5EF4-FFF2-40B4-BE49-F238E27FC236}">
                    <a16:creationId xmlns:a16="http://schemas.microsoft.com/office/drawing/2014/main" id="{EB568E2D-E89A-4DDA-B05F-B2B34D970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696" y="3191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0" name="Group 55">
                <a:extLst>
                  <a:ext uri="{FF2B5EF4-FFF2-40B4-BE49-F238E27FC236}">
                    <a16:creationId xmlns:a16="http://schemas.microsoft.com/office/drawing/2014/main" id="{ED307534-B0CF-477A-B02C-468B39DAF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3504"/>
                <a:ext cx="336" cy="336"/>
                <a:chOff x="3696" y="3504"/>
                <a:chExt cx="336" cy="336"/>
              </a:xfrm>
            </p:grpSpPr>
            <p:sp>
              <p:nvSpPr>
                <p:cNvPr id="42" name="Oval 56">
                  <a:extLst>
                    <a:ext uri="{FF2B5EF4-FFF2-40B4-BE49-F238E27FC236}">
                      <a16:creationId xmlns:a16="http://schemas.microsoft.com/office/drawing/2014/main" id="{E81170D9-4911-4154-9A60-C36597D4B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35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Text Box 57">
                  <a:extLst>
                    <a:ext uri="{FF2B5EF4-FFF2-40B4-BE49-F238E27FC236}">
                      <a16:creationId xmlns:a16="http://schemas.microsoft.com/office/drawing/2014/main" id="{542FAE36-657C-4F8B-8918-3E01C9F6DA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5" y="35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6</a:t>
                  </a:r>
                </a:p>
              </p:txBody>
            </p:sp>
          </p:grpSp>
          <p:sp>
            <p:nvSpPr>
              <p:cNvPr id="41" name="Text Box 58">
                <a:extLst>
                  <a:ext uri="{FF2B5EF4-FFF2-40B4-BE49-F238E27FC236}">
                    <a16:creationId xmlns:a16="http://schemas.microsoft.com/office/drawing/2014/main" id="{E9B70DE1-A459-4BBD-9D1B-FE097F99CD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2" y="3696"/>
                <a:ext cx="14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Exchange Server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96529A5-FD1F-4A3C-A355-5A7E9050119F}"/>
              </a:ext>
            </a:extLst>
          </p:cNvPr>
          <p:cNvSpPr txBox="1"/>
          <p:nvPr/>
        </p:nvSpPr>
        <p:spPr>
          <a:xfrm>
            <a:off x="1250950" y="555244"/>
            <a:ext cx="61087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uk-U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 доступу та управління персональними даними</a:t>
            </a:r>
          </a:p>
        </p:txBody>
      </p:sp>
    </p:spTree>
    <p:extLst>
      <p:ext uri="{BB962C8B-B14F-4D97-AF65-F5344CB8AC3E}">
        <p14:creationId xmlns:p14="http://schemas.microsoft.com/office/powerpoint/2010/main" val="216645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117C8518-E44F-48CA-A57F-CCB42B23F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384173"/>
            <a:ext cx="7988300" cy="5733189"/>
          </a:xfrm>
        </p:spPr>
      </p:pic>
    </p:spTree>
    <p:extLst>
      <p:ext uri="{BB962C8B-B14F-4D97-AF65-F5344CB8AC3E}">
        <p14:creationId xmlns:p14="http://schemas.microsoft.com/office/powerpoint/2010/main" val="35307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F3467DAA-7621-4B8D-A434-34D711C1B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9031"/>
            <a:ext cx="8972129" cy="59418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88591-DDBA-4AEB-A8FC-8C76C9FD9D46}"/>
              </a:ext>
            </a:extLst>
          </p:cNvPr>
          <p:cNvSpPr txBox="1"/>
          <p:nvPr/>
        </p:nvSpPr>
        <p:spPr>
          <a:xfrm>
            <a:off x="342900" y="5988804"/>
            <a:ext cx="970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Pentaho - </a:t>
            </a:r>
            <a:r>
              <a:rPr lang="uk-UA" dirty="0"/>
              <a:t>компанія розробник ПЗ, яка розробляє та постачає ПЗ для виконання бізнес-аналізу, Інтеграція даних, формування звітів, побудови </a:t>
            </a:r>
            <a:r>
              <a:rPr lang="en-US" dirty="0"/>
              <a:t>OLAP, </a:t>
            </a:r>
            <a:r>
              <a:rPr lang="uk-UA" dirty="0"/>
              <a:t>побудови процесів та вилучення даних.</a:t>
            </a:r>
          </a:p>
        </p:txBody>
      </p:sp>
    </p:spTree>
    <p:extLst>
      <p:ext uri="{BB962C8B-B14F-4D97-AF65-F5344CB8AC3E}">
        <p14:creationId xmlns:p14="http://schemas.microsoft.com/office/powerpoint/2010/main" val="95992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A143EA-276D-444F-B488-8C7ED95A1F8D}"/>
              </a:ext>
            </a:extLst>
          </p:cNvPr>
          <p:cNvSpPr txBox="1"/>
          <p:nvPr/>
        </p:nvSpPr>
        <p:spPr>
          <a:xfrm>
            <a:off x="190500" y="141585"/>
            <a:ext cx="9156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модель розподіленої обробки даних, запропонована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обробки великих обсягів даних на комп'ютерних кластерах.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8EDBC1-4F0E-481B-BDDB-C9953862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8" y="1526580"/>
            <a:ext cx="8584824" cy="52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5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29DF75-10E1-43EF-BF4C-38076707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03201"/>
            <a:ext cx="9083502" cy="596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Побудова системи обміну інформації</a:t>
            </a:r>
          </a:p>
          <a:p>
            <a:pPr marL="0" indent="0"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0069B72B-7201-42FA-9651-19B8DE5B57E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133600"/>
            <a:ext cx="7805737" cy="3429000"/>
            <a:chOff x="515" y="995"/>
            <a:chExt cx="4917" cy="2160"/>
          </a:xfrm>
        </p:grpSpPr>
        <p:sp>
          <p:nvSpPr>
            <p:cNvPr id="42" name="Line 3">
              <a:extLst>
                <a:ext uri="{FF2B5EF4-FFF2-40B4-BE49-F238E27FC236}">
                  <a16:creationId xmlns:a16="http://schemas.microsoft.com/office/drawing/2014/main" id="{271E0392-E36B-4185-B40B-33DC13E20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955"/>
              <a:ext cx="0" cy="72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Line 4">
              <a:extLst>
                <a:ext uri="{FF2B5EF4-FFF2-40B4-BE49-F238E27FC236}">
                  <a16:creationId xmlns:a16="http://schemas.microsoft.com/office/drawing/2014/main" id="{EF10AA89-FA7C-49D8-8056-0621FD3ED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2" y="2099"/>
              <a:ext cx="0" cy="95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5">
              <a:extLst>
                <a:ext uri="{FF2B5EF4-FFF2-40B4-BE49-F238E27FC236}">
                  <a16:creationId xmlns:a16="http://schemas.microsoft.com/office/drawing/2014/main" id="{73B20DB7-759C-4D25-956D-20924BB25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" y="1043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Line 6">
              <a:extLst>
                <a:ext uri="{FF2B5EF4-FFF2-40B4-BE49-F238E27FC236}">
                  <a16:creationId xmlns:a16="http://schemas.microsoft.com/office/drawing/2014/main" id="{A8EEE447-5176-413B-8D85-65C6F5C86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1091"/>
              <a:ext cx="0" cy="1871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Line 7">
              <a:extLst>
                <a:ext uri="{FF2B5EF4-FFF2-40B4-BE49-F238E27FC236}">
                  <a16:creationId xmlns:a16="http://schemas.microsoft.com/office/drawing/2014/main" id="{EC6C0A82-15FB-4134-B636-180F0AEAF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995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D64B58D6-C029-4DF8-8791-F389EFE95525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15" y="2531"/>
              <a:ext cx="4917" cy="624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 dirty="0"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 dirty="0"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000" dirty="0">
                  <a:latin typeface="Arial Narrow" pitchFamily="34" charset="0"/>
                </a:rPr>
                <a:t>Складові  документообігу</a:t>
              </a:r>
              <a:endParaRPr lang="uk-UA" altLang="ru-RU" sz="2000" b="0" dirty="0">
                <a:latin typeface="Arial Narrow" pitchFamily="34" charset="0"/>
              </a:endParaRPr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2C69FE8D-74BB-46B6-85E6-3BFDEA5FA5C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84" y="2579"/>
              <a:ext cx="576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600" b="0" dirty="0">
                  <a:latin typeface="Arial Narrow" pitchFamily="34" charset="0"/>
                </a:rPr>
                <a:t>Документи</a:t>
              </a:r>
            </a:p>
          </p:txBody>
        </p:sp>
        <p:sp>
          <p:nvSpPr>
            <p:cNvPr id="49" name="Rectangle 10">
              <a:extLst>
                <a:ext uri="{FF2B5EF4-FFF2-40B4-BE49-F238E27FC236}">
                  <a16:creationId xmlns:a16="http://schemas.microsoft.com/office/drawing/2014/main" id="{4D1C5CCA-B322-4155-A5FF-DCBF979287B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208" y="2579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600" b="0" dirty="0">
                  <a:latin typeface="Arial Narrow" pitchFamily="34" charset="0"/>
                </a:rPr>
                <a:t>Маршрути</a:t>
              </a:r>
            </a:p>
          </p:txBody>
        </p:sp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E8028EDD-C023-4DAB-8955-0B0D337655A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168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b="0" dirty="0">
                  <a:latin typeface="Arial Narrow" pitchFamily="34" charset="0"/>
                </a:rPr>
                <a:t>Розклад</a:t>
              </a:r>
              <a:r>
                <a:rPr lang="en-US" altLang="ru-RU" sz="2000" b="0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BE927474-AF9F-428E-9404-61A26598ADB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520" y="2579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600" b="0" dirty="0">
                  <a:latin typeface="Arial Narrow" pitchFamily="34" charset="0"/>
                </a:rPr>
                <a:t>Звіт</a:t>
              </a:r>
            </a:p>
          </p:txBody>
        </p:sp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2D8D10E4-143D-4FDD-B8F7-01EA1A49BE6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936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latin typeface="Arial Narrow" pitchFamily="34" charset="0"/>
                </a:rPr>
                <a:t>Архив</a:t>
              </a:r>
              <a:endParaRPr lang="en-US" altLang="ru-RU" sz="1600" b="0">
                <a:latin typeface="Arial Narrow" pitchFamily="34" charset="0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C698FCEE-9596-4C2E-93D2-1482F0F28A2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704" y="2579"/>
              <a:ext cx="768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latin typeface="Arial Narrow" pitchFamily="34" charset="0"/>
                </a:rPr>
                <a:t>Контроль</a:t>
              </a:r>
              <a:endParaRPr lang="en-US" altLang="ru-RU" sz="1600" b="0">
                <a:latin typeface="Arial Narrow" pitchFamily="34" charset="0"/>
              </a:endParaRPr>
            </a:p>
          </p:txBody>
        </p:sp>
      </p:grpSp>
      <p:sp>
        <p:nvSpPr>
          <p:cNvPr id="54" name="Rectangle 15">
            <a:extLst>
              <a:ext uri="{FF2B5EF4-FFF2-40B4-BE49-F238E27FC236}">
                <a16:creationId xmlns:a16="http://schemas.microsoft.com/office/drawing/2014/main" id="{13F13BA2-243B-4F52-9A5A-1E76CDE6404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17563" y="1701800"/>
            <a:ext cx="5138737" cy="588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uk-UA" sz="2000" b="1" dirty="0">
                <a:latin typeface="Arial Narrow" pitchFamily="34" charset="0"/>
              </a:rPr>
              <a:t>Засоби доступу до баз даних</a:t>
            </a:r>
            <a:endParaRPr lang="uk-UA" sz="2000" dirty="0">
              <a:latin typeface="Arial Narrow" pitchFamily="34" charset="0"/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AC526B49-9B53-42B5-BA3D-917C1011A83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572000" y="2492375"/>
            <a:ext cx="1524000" cy="137160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100000">
                <a:srgbClr val="48003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latin typeface="Arial Narrow" pitchFamily="34" charset="0"/>
              </a:rPr>
              <a:t>SQL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latin typeface="Arial Narrow" pitchFamily="34" charset="0"/>
              </a:rPr>
              <a:t>+</a:t>
            </a:r>
            <a:br>
              <a:rPr lang="en-US" altLang="ru-RU" sz="2000">
                <a:latin typeface="Arial Narrow" pitchFamily="34" charset="0"/>
              </a:rPr>
            </a:br>
            <a:r>
              <a:rPr lang="en-US" altLang="ru-RU" sz="2000">
                <a:latin typeface="Arial Narrow" pitchFamily="34" charset="0"/>
              </a:rPr>
              <a:t>OLAP</a:t>
            </a:r>
            <a:br>
              <a:rPr lang="en-US" altLang="ru-RU" sz="2000">
                <a:latin typeface="Arial Narrow" pitchFamily="34" charset="0"/>
              </a:rPr>
            </a:br>
            <a:r>
              <a:rPr lang="en-US" altLang="ru-RU" sz="2000">
                <a:latin typeface="Arial Narrow" pitchFamily="34" charset="0"/>
              </a:rPr>
              <a:t>Services</a:t>
            </a:r>
          </a:p>
        </p:txBody>
      </p:sp>
      <p:grpSp>
        <p:nvGrpSpPr>
          <p:cNvPr id="56" name="Group 18">
            <a:extLst>
              <a:ext uri="{FF2B5EF4-FFF2-40B4-BE49-F238E27FC236}">
                <a16:creationId xmlns:a16="http://schemas.microsoft.com/office/drawing/2014/main" id="{3A67F8CD-9B72-4F2C-BB8C-0A5FBA543B46}"/>
              </a:ext>
            </a:extLst>
          </p:cNvPr>
          <p:cNvGrpSpPr>
            <a:grpSpLocks/>
          </p:cNvGrpSpPr>
          <p:nvPr/>
        </p:nvGrpSpPr>
        <p:grpSpPr bwMode="auto">
          <a:xfrm>
            <a:off x="2755900" y="2519363"/>
            <a:ext cx="1887538" cy="1371600"/>
            <a:chOff x="1736" y="1379"/>
            <a:chExt cx="1152" cy="864"/>
          </a:xfrm>
        </p:grpSpPr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D64237AC-A667-4962-A12D-DDD006D44CBC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736" y="1379"/>
              <a:ext cx="960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latin typeface="Arial Narrow" pitchFamily="34" charset="0"/>
                </a:rPr>
                <a:t>Exchange 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latin typeface="Arial Narrow" pitchFamily="34" charset="0"/>
                </a:rPr>
                <a:t>Server</a:t>
              </a:r>
              <a:endParaRPr lang="en-US" altLang="ru-RU" sz="2000" b="0">
                <a:latin typeface="Arial Narrow" pitchFamily="34" charset="0"/>
              </a:endParaRPr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30A270CE-F8DB-4B18-9592-FE4FE851A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" name="Line 21">
            <a:extLst>
              <a:ext uri="{FF2B5EF4-FFF2-40B4-BE49-F238E27FC236}">
                <a16:creationId xmlns:a16="http://schemas.microsoft.com/office/drawing/2014/main" id="{9BB78B6C-BBEC-47CD-88CC-21A8B8446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900" y="1604963"/>
            <a:ext cx="52578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ABADB41F-DF58-4FF7-ADD0-42A1303D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12239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 dirty="0">
                <a:latin typeface="Arial Narrow" pitchFamily="34" charset="0"/>
              </a:rPr>
              <a:t>Сервер</a:t>
            </a:r>
            <a:endParaRPr lang="en-US" altLang="ru-RU" sz="2400" b="0" dirty="0">
              <a:latin typeface="Arial Narrow" pitchFamily="34" charset="0"/>
            </a:endParaRPr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ACCFF8E1-5E9C-44DA-8F8A-848A339D0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1604963"/>
            <a:ext cx="25146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Text Box 24">
            <a:extLst>
              <a:ext uri="{FF2B5EF4-FFF2-40B4-BE49-F238E27FC236}">
                <a16:creationId xmlns:a16="http://schemas.microsoft.com/office/drawing/2014/main" id="{9386D7DA-093E-44DD-A2F5-34A7397F8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1223963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2000" b="0" dirty="0">
                <a:latin typeface="Arial Narrow" pitchFamily="34" charset="0"/>
              </a:rPr>
              <a:t>Користувач</a:t>
            </a:r>
            <a:endParaRPr lang="uk-UA" altLang="ru-RU" sz="2400" b="0" dirty="0">
              <a:latin typeface="Arial Narrow" pitchFamily="34" charset="0"/>
            </a:endParaRPr>
          </a:p>
        </p:txBody>
      </p:sp>
      <p:sp>
        <p:nvSpPr>
          <p:cNvPr id="63" name="Line 25">
            <a:extLst>
              <a:ext uri="{FF2B5EF4-FFF2-40B4-BE49-F238E27FC236}">
                <a16:creationId xmlns:a16="http://schemas.microsoft.com/office/drawing/2014/main" id="{DD86A4C5-03A5-40EC-951A-5C1DABD54C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1604963"/>
            <a:ext cx="14287" cy="4056062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Line 27">
            <a:extLst>
              <a:ext uri="{FF2B5EF4-FFF2-40B4-BE49-F238E27FC236}">
                <a16:creationId xmlns:a16="http://schemas.microsoft.com/office/drawing/2014/main" id="{1E6530A9-F55F-4D50-A72F-9D83CD6245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6900" y="6634163"/>
            <a:ext cx="381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Line 28">
            <a:extLst>
              <a:ext uri="{FF2B5EF4-FFF2-40B4-BE49-F238E27FC236}">
                <a16:creationId xmlns:a16="http://schemas.microsoft.com/office/drawing/2014/main" id="{9A99E9BB-A362-421F-AC12-90098B91F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0" y="6634163"/>
            <a:ext cx="454025" cy="15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C61B74E1-4944-4246-AD94-AE650AB5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64817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1400" b="0" dirty="0">
                <a:latin typeface="Arial Narrow" pitchFamily="34" charset="0"/>
              </a:rPr>
              <a:t>Потоки даних</a:t>
            </a:r>
          </a:p>
        </p:txBody>
      </p:sp>
      <p:grpSp>
        <p:nvGrpSpPr>
          <p:cNvPr id="67" name="Group 31">
            <a:extLst>
              <a:ext uri="{FF2B5EF4-FFF2-40B4-BE49-F238E27FC236}">
                <a16:creationId xmlns:a16="http://schemas.microsoft.com/office/drawing/2014/main" id="{3FEDB64F-CF66-44C9-AE2E-C87C5AD9B83A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1773238"/>
            <a:ext cx="3124200" cy="2143125"/>
            <a:chOff x="3464" y="893"/>
            <a:chExt cx="1968" cy="1350"/>
          </a:xfrm>
        </p:grpSpPr>
        <p:sp>
          <p:nvSpPr>
            <p:cNvPr id="68" name="Rectangle 32">
              <a:extLst>
                <a:ext uri="{FF2B5EF4-FFF2-40B4-BE49-F238E27FC236}">
                  <a16:creationId xmlns:a16="http://schemas.microsoft.com/office/drawing/2014/main" id="{F06BCA85-5D88-4AC4-AB00-646D557D8B96}"/>
                </a:ext>
              </a:extLst>
            </p:cNvPr>
            <p:cNvSpPr>
              <a:spLocks noChangeArrowheads="1"/>
            </p:cNvSpPr>
            <p:nvPr/>
          </p:nvSpPr>
          <p:spPr bwMode="invGray">
            <a:xfrm rot="-5392914">
              <a:off x="3344" y="1395"/>
              <a:ext cx="1342" cy="337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b="0" dirty="0">
                  <a:latin typeface="Arial Narrow" pitchFamily="34" charset="0"/>
                </a:rPr>
                <a:t>Час</a:t>
              </a:r>
              <a:endParaRPr lang="en-US" altLang="ru-RU" sz="2000" b="0" dirty="0">
                <a:latin typeface="Arial Narrow" pitchFamily="34" charset="0"/>
              </a:endParaRPr>
            </a:p>
          </p:txBody>
        </p:sp>
        <p:sp>
          <p:nvSpPr>
            <p:cNvPr id="69" name="Line 33">
              <a:extLst>
                <a:ext uri="{FF2B5EF4-FFF2-40B4-BE49-F238E27FC236}">
                  <a16:creationId xmlns:a16="http://schemas.microsoft.com/office/drawing/2014/main" id="{C7D9FCC9-013D-4D61-B599-D85741E59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4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0" name="Rectangle 34">
              <a:extLst>
                <a:ext uri="{FF2B5EF4-FFF2-40B4-BE49-F238E27FC236}">
                  <a16:creationId xmlns:a16="http://schemas.microsoft.com/office/drawing/2014/main" id="{8893EB48-0C6E-48CB-B494-852B8196B05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232" y="899"/>
              <a:ext cx="1200" cy="1344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Internet Explorer,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Outlook,</a:t>
              </a:r>
              <a:endParaRPr lang="en-US" altLang="ru-RU" sz="2000" b="0"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Word,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Access,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Excel</a:t>
              </a:r>
            </a:p>
          </p:txBody>
        </p:sp>
        <p:sp>
          <p:nvSpPr>
            <p:cNvPr id="71" name="Line 35">
              <a:extLst>
                <a:ext uri="{FF2B5EF4-FFF2-40B4-BE49-F238E27FC236}">
                  <a16:creationId xmlns:a16="http://schemas.microsoft.com/office/drawing/2014/main" id="{22A00C14-331B-4E5B-8119-58F3D16EE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72" name="Group 36">
            <a:extLst>
              <a:ext uri="{FF2B5EF4-FFF2-40B4-BE49-F238E27FC236}">
                <a16:creationId xmlns:a16="http://schemas.microsoft.com/office/drawing/2014/main" id="{3E550FAB-9872-409D-BEDB-F97BF7D63455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2519363"/>
            <a:ext cx="2090737" cy="1371600"/>
            <a:chOff x="515" y="1379"/>
            <a:chExt cx="1317" cy="864"/>
          </a:xfrm>
        </p:grpSpPr>
        <p:sp>
          <p:nvSpPr>
            <p:cNvPr id="73" name="Rectangle 37">
              <a:extLst>
                <a:ext uri="{FF2B5EF4-FFF2-40B4-BE49-F238E27FC236}">
                  <a16:creationId xmlns:a16="http://schemas.microsoft.com/office/drawing/2014/main" id="{88421A30-B8EF-4C6B-BCF9-EBB4D48B32A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15" y="1379"/>
              <a:ext cx="1125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000" dirty="0">
                  <a:latin typeface="Arial Narrow" pitchFamily="34" charset="0"/>
                </a:rPr>
                <a:t>Електронна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000" dirty="0">
                  <a:latin typeface="Arial Narrow" pitchFamily="34" charset="0"/>
                </a:rPr>
                <a:t>підпис</a:t>
              </a:r>
              <a:endParaRPr lang="uk-UA" altLang="ru-RU" sz="2000" b="0" dirty="0">
                <a:latin typeface="Arial Narrow" pitchFamily="34" charset="0"/>
              </a:endParaRPr>
            </a:p>
          </p:txBody>
        </p:sp>
        <p:sp>
          <p:nvSpPr>
            <p:cNvPr id="74" name="Line 38">
              <a:extLst>
                <a:ext uri="{FF2B5EF4-FFF2-40B4-BE49-F238E27FC236}">
                  <a16:creationId xmlns:a16="http://schemas.microsoft.com/office/drawing/2014/main" id="{E5877F5C-8374-41FE-AD7D-C3EC5C392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047E822-724C-43D9-BB43-851F6C5DEA94}"/>
              </a:ext>
            </a:extLst>
          </p:cNvPr>
          <p:cNvSpPr txBox="1"/>
          <p:nvPr/>
        </p:nvSpPr>
        <p:spPr>
          <a:xfrm>
            <a:off x="7442200" y="6478786"/>
            <a:ext cx="35139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1400" b="0" dirty="0">
                <a:latin typeface="Arial Narrow" pitchFamily="34" charset="0"/>
              </a:rPr>
              <a:t>Потоки метаданих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51D7ED9F-8991-4377-B39A-B6C9079D225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64528" y="2836862"/>
            <a:ext cx="2254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2400" b="0" dirty="0">
                <a:latin typeface="Arial Narrow" pitchFamily="34" charset="0"/>
              </a:rPr>
              <a:t>Управління</a:t>
            </a:r>
            <a:endParaRPr lang="en-US" altLang="ru-RU" sz="2400" b="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52165-3BE1-4F7F-9FA4-01068D685DD2}"/>
              </a:ext>
            </a:extLst>
          </p:cNvPr>
          <p:cNvSpPr txBox="1"/>
          <p:nvPr/>
        </p:nvSpPr>
        <p:spPr>
          <a:xfrm>
            <a:off x="635000" y="292785"/>
            <a:ext cx="8051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 до побудови користувача середовища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CD220-747C-465B-B363-97A86BDC776F}"/>
              </a:ext>
            </a:extLst>
          </p:cNvPr>
          <p:cNvSpPr txBox="1"/>
          <p:nvPr/>
        </p:nvSpPr>
        <p:spPr>
          <a:xfrm>
            <a:off x="1384300" y="2558187"/>
            <a:ext cx="77787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 доступ до джерел та інструментів обміну корпоративними знаннями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Співробітників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Відділу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Підприємства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Глобального рівня</a:t>
            </a:r>
          </a:p>
        </p:txBody>
      </p:sp>
    </p:spTree>
    <p:extLst>
      <p:ext uri="{BB962C8B-B14F-4D97-AF65-F5344CB8AC3E}">
        <p14:creationId xmlns:p14="http://schemas.microsoft.com/office/powerpoint/2010/main" val="1204460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306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Times New Roman</vt:lpstr>
      <vt:lpstr>Trebuchet MS</vt:lpstr>
      <vt:lpstr>Wingdings 3</vt:lpstr>
      <vt:lpstr>Аспект</vt:lpstr>
      <vt:lpstr>Хмарні технології в управлінні маркетинговою діяльністю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Нова архітектура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Хмарні технології в управлінні маркетинговою діяльністю</dc:title>
  <dc:creator>M Ivanov</dc:creator>
  <cp:lastModifiedBy>M Ivanov</cp:lastModifiedBy>
  <cp:revision>13</cp:revision>
  <dcterms:created xsi:type="dcterms:W3CDTF">2023-11-28T06:57:41Z</dcterms:created>
  <dcterms:modified xsi:type="dcterms:W3CDTF">2024-09-09T10:46:07Z</dcterms:modified>
</cp:coreProperties>
</file>