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1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8.svg" ContentType="image/svg+xml"/>
  <Override PartName="/ppt/media/image29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57.svg" ContentType="image/svg+xml"/>
  <Override PartName="/ppt/media/image60.svg" ContentType="image/svg+xml"/>
  <Override PartName="/ppt/media/image63.svg" ContentType="image/svg+xml"/>
  <Override PartName="/ppt/media/image66.svg" ContentType="image/svg+xml"/>
  <Override PartName="/ppt/media/image69.svg" ContentType="image/svg+xml"/>
  <Override PartName="/ppt/media/image71.svg" ContentType="image/svg+xml"/>
  <Override PartName="/ppt/media/image75.svg" ContentType="image/svg+xml"/>
  <Override PartName="/ppt/media/image7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6" r:id="rId5"/>
    <p:sldId id="280" r:id="rId7"/>
    <p:sldId id="257" r:id="rId8"/>
    <p:sldId id="281" r:id="rId9"/>
    <p:sldId id="261" r:id="rId10"/>
    <p:sldId id="258" r:id="rId11"/>
    <p:sldId id="259" r:id="rId12"/>
    <p:sldId id="260" r:id="rId13"/>
    <p:sldId id="262" r:id="rId14"/>
    <p:sldId id="263" r:id="rId15"/>
    <p:sldId id="264" r:id="rId16"/>
    <p:sldId id="265" r:id="rId17"/>
    <p:sldId id="267" r:id="rId18"/>
    <p:sldId id="282" r:id="rId19"/>
    <p:sldId id="268" r:id="rId20"/>
    <p:sldId id="269" r:id="rId21"/>
    <p:sldId id="283" r:id="rId22"/>
    <p:sldId id="271" r:id="rId23"/>
    <p:sldId id="272" r:id="rId24"/>
    <p:sldId id="273" r:id="rId25"/>
    <p:sldId id="275" r:id="rId26"/>
    <p:sldId id="274" r:id="rId27"/>
    <p:sldId id="279" r:id="rId28"/>
    <p:sldId id="284" r:id="rId29"/>
  </p:sldIdLst>
  <p:sldSz cx="14630400" cy="8229600"/>
  <p:notesSz cx="8229600" cy="14630400"/>
  <p:embeddedFontLst>
    <p:embeddedFont>
      <p:font typeface="Montserrat" pitchFamily="34" charset="0"/>
      <p:bold r:id="rId33"/>
    </p:embeddedFont>
    <p:embeddedFont>
      <p:font typeface="Montserrat" pitchFamily="34" charset="-122"/>
      <p:bold r:id="rId34"/>
    </p:embeddedFont>
    <p:embeddedFont>
      <p:font typeface="Montserrat" pitchFamily="34" charset="-120"/>
      <p:bold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  <p:embeddedFont>
      <p:font typeface="Myanmar Text" panose="020B0502040204020203" charset="0"/>
      <p:regular r:id="rId40"/>
      <p:bold r:id="rId4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image" Target="../media/image28.svg"/><Relationship Id="rId5" Type="http://schemas.openxmlformats.org/officeDocument/2006/relationships/image" Target="../media/image9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9.xml"/><Relationship Id="rId12" Type="http://schemas.openxmlformats.org/officeDocument/2006/relationships/tags" Target="../tags/tag31.xml"/><Relationship Id="rId11" Type="http://schemas.openxmlformats.org/officeDocument/2006/relationships/image" Target="../media/image29.svg"/><Relationship Id="rId10" Type="http://schemas.openxmlformats.org/officeDocument/2006/relationships/tags" Target="../tags/tag30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3" Type="http://schemas.openxmlformats.org/officeDocument/2006/relationships/notesSlide" Target="../notesSlides/notesSlide9.xml"/><Relationship Id="rId22" Type="http://schemas.openxmlformats.org/officeDocument/2006/relationships/slideLayout" Target="../slideLayouts/slideLayout10.xml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4" Type="http://schemas.openxmlformats.org/officeDocument/2006/relationships/notesSlide" Target="../notesSlides/notesSlide11.xml"/><Relationship Id="rId23" Type="http://schemas.openxmlformats.org/officeDocument/2006/relationships/slideLayout" Target="../slideLayouts/slideLayout14.xml"/><Relationship Id="rId22" Type="http://schemas.openxmlformats.org/officeDocument/2006/relationships/tags" Target="../tags/tag74.xml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tags" Target="../tags/tag54.xml"/><Relationship Id="rId19" Type="http://schemas.openxmlformats.org/officeDocument/2006/relationships/tags" Target="../tags/tag71.xml"/><Relationship Id="rId18" Type="http://schemas.openxmlformats.org/officeDocument/2006/relationships/tags" Target="../tags/tag70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5" Type="http://schemas.openxmlformats.org/officeDocument/2006/relationships/notesSlide" Target="../notesSlides/notesSlide12.xml"/><Relationship Id="rId24" Type="http://schemas.openxmlformats.org/officeDocument/2006/relationships/slideLayout" Target="../slideLayouts/slideLayout26.xml"/><Relationship Id="rId23" Type="http://schemas.openxmlformats.org/officeDocument/2006/relationships/tags" Target="../tags/tag95.xml"/><Relationship Id="rId22" Type="http://schemas.openxmlformats.org/officeDocument/2006/relationships/tags" Target="../tags/tag94.xml"/><Relationship Id="rId21" Type="http://schemas.openxmlformats.org/officeDocument/2006/relationships/tags" Target="../tags/tag93.xml"/><Relationship Id="rId20" Type="http://schemas.openxmlformats.org/officeDocument/2006/relationships/tags" Target="../tags/tag92.xml"/><Relationship Id="rId2" Type="http://schemas.openxmlformats.org/officeDocument/2006/relationships/image" Target="../media/image37.png"/><Relationship Id="rId19" Type="http://schemas.openxmlformats.org/officeDocument/2006/relationships/tags" Target="../tags/tag91.xml"/><Relationship Id="rId18" Type="http://schemas.openxmlformats.org/officeDocument/2006/relationships/tags" Target="../tags/tag90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0" Type="http://schemas.openxmlformats.org/officeDocument/2006/relationships/notesSlide" Target="../notesSlides/notesSlide13.xml"/><Relationship Id="rId2" Type="http://schemas.openxmlformats.org/officeDocument/2006/relationships/tags" Target="../tags/tag97.xml"/><Relationship Id="rId19" Type="http://schemas.openxmlformats.org/officeDocument/2006/relationships/slideLayout" Target="../slideLayouts/slideLayout15.xml"/><Relationship Id="rId18" Type="http://schemas.openxmlformats.org/officeDocument/2006/relationships/tags" Target="../tags/tag113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9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svg"/><Relationship Id="rId8" Type="http://schemas.openxmlformats.org/officeDocument/2006/relationships/image" Target="../media/image45.png"/><Relationship Id="rId7" Type="http://schemas.openxmlformats.org/officeDocument/2006/relationships/image" Target="../media/image44.svg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16.xml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image" Target="../media/image49.png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image" Target="../media/image48.png"/><Relationship Id="rId2" Type="http://schemas.openxmlformats.org/officeDocument/2006/relationships/tags" Target="../tags/tag114.xml"/><Relationship Id="rId19" Type="http://schemas.openxmlformats.org/officeDocument/2006/relationships/notesSlide" Target="../notesSlides/notesSlide15.xml"/><Relationship Id="rId18" Type="http://schemas.openxmlformats.org/officeDocument/2006/relationships/slideLayout" Target="../slideLayouts/slideLayout31.xml"/><Relationship Id="rId17" Type="http://schemas.openxmlformats.org/officeDocument/2006/relationships/tags" Target="../tags/tag125.xml"/><Relationship Id="rId16" Type="http://schemas.openxmlformats.org/officeDocument/2006/relationships/tags" Target="../tags/tag124.xml"/><Relationship Id="rId15" Type="http://schemas.openxmlformats.org/officeDocument/2006/relationships/image" Target="../media/image51.png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image" Target="../media/image50.png"/><Relationship Id="rId10" Type="http://schemas.openxmlformats.org/officeDocument/2006/relationships/tags" Target="../tags/tag120.xml"/><Relationship Id="rId1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4" Type="http://schemas.openxmlformats.org/officeDocument/2006/relationships/notesSlide" Target="../notesSlides/notesSlide16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tags" Target="../tags/tag12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image" Target="../media/image54.png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image" Target="../media/image53.png"/><Relationship Id="rId2" Type="http://schemas.openxmlformats.org/officeDocument/2006/relationships/tags" Target="../tags/tag138.xml"/><Relationship Id="rId17" Type="http://schemas.openxmlformats.org/officeDocument/2006/relationships/notesSlide" Target="../notesSlides/notesSlide17.xml"/><Relationship Id="rId16" Type="http://schemas.openxmlformats.org/officeDocument/2006/relationships/slideLayout" Target="../slideLayouts/slideLayout19.xml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svg"/><Relationship Id="rId8" Type="http://schemas.openxmlformats.org/officeDocument/2006/relationships/image" Target="../media/image62.png"/><Relationship Id="rId7" Type="http://schemas.openxmlformats.org/officeDocument/2006/relationships/image" Target="../media/image61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57.svg"/><Relationship Id="rId21" Type="http://schemas.openxmlformats.org/officeDocument/2006/relationships/notesSlide" Target="../notesSlides/notesSlide19.xml"/><Relationship Id="rId20" Type="http://schemas.openxmlformats.org/officeDocument/2006/relationships/slideLayout" Target="../slideLayouts/slideLayout21.xml"/><Relationship Id="rId2" Type="http://schemas.openxmlformats.org/officeDocument/2006/relationships/image" Target="../media/image56.png"/><Relationship Id="rId19" Type="http://schemas.openxmlformats.org/officeDocument/2006/relationships/image" Target="../media/image73.jpeg"/><Relationship Id="rId18" Type="http://schemas.openxmlformats.org/officeDocument/2006/relationships/image" Target="../media/image72.png"/><Relationship Id="rId17" Type="http://schemas.openxmlformats.org/officeDocument/2006/relationships/image" Target="../media/image71.svg"/><Relationship Id="rId16" Type="http://schemas.openxmlformats.org/officeDocument/2006/relationships/image" Target="../media/image70.png"/><Relationship Id="rId15" Type="http://schemas.openxmlformats.org/officeDocument/2006/relationships/image" Target="../media/image69.svg"/><Relationship Id="rId14" Type="http://schemas.openxmlformats.org/officeDocument/2006/relationships/image" Target="../media/image68.png"/><Relationship Id="rId13" Type="http://schemas.openxmlformats.org/officeDocument/2006/relationships/image" Target="../media/image67.png"/><Relationship Id="rId12" Type="http://schemas.openxmlformats.org/officeDocument/2006/relationships/image" Target="../media/image66.svg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1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77.svg"/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1" Type="http://schemas.openxmlformats.org/officeDocument/2006/relationships/notesSlide" Target="../notesSlides/notesSlide21.xml"/><Relationship Id="rId10" Type="http://schemas.openxmlformats.org/officeDocument/2006/relationships/slideLayout" Target="../slideLayouts/slideLayout22.xml"/><Relationship Id="rId1" Type="http://schemas.openxmlformats.org/officeDocument/2006/relationships/tags" Target="../tags/tag1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3.png"/><Relationship Id="rId2" Type="http://schemas.openxmlformats.org/officeDocument/2006/relationships/tags" Target="../tags/tag9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5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svg"/><Relationship Id="rId8" Type="http://schemas.openxmlformats.org/officeDocument/2006/relationships/image" Target="../media/image20.png"/><Relationship Id="rId7" Type="http://schemas.openxmlformats.org/officeDocument/2006/relationships/image" Target="../media/image19.svg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25.svg"/><Relationship Id="rId12" Type="http://schemas.openxmlformats.org/officeDocument/2006/relationships/image" Target="../media/image24.png"/><Relationship Id="rId11" Type="http://schemas.openxmlformats.org/officeDocument/2006/relationships/image" Target="../media/image23.svg"/><Relationship Id="rId10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85545" y="357505"/>
            <a:ext cx="12609830" cy="24720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Майстерність </a:t>
            </a:r>
            <a:r>
              <a:rPr lang="uk-UA" alt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</a:t>
            </a: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правління </a:t>
            </a:r>
            <a:r>
              <a:rPr lang="uk-UA" alt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ч</a:t>
            </a: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асом для </a:t>
            </a:r>
            <a:r>
              <a:rPr lang="uk-UA" alt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</a:t>
            </a: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чителя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468630" y="1937385"/>
            <a:ext cx="9608820" cy="19659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Підвищення </a:t>
            </a:r>
            <a:endParaRPr lang="en-US" sz="3100" b="1" dirty="0">
              <a:solidFill>
                <a:srgbClr val="2E3C4E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 algn="ctr" rtl="1">
              <a:lnSpc>
                <a:spcPts val="3900"/>
              </a:lnSpc>
              <a:buNone/>
            </a:pPr>
            <a:r>
              <a:rPr lang="uk-UA" altLang="en-US" sz="31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sz="31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родуктивності та </a:t>
            </a:r>
            <a:r>
              <a:rPr lang="uk-UA" altLang="en-US" sz="31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sz="31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рофесіоналізму</a:t>
            </a:r>
            <a:endParaRPr lang="en-US" sz="3100" dirty="0"/>
          </a:p>
        </p:txBody>
      </p:sp>
      <p:sp>
        <p:nvSpPr>
          <p:cNvPr id="5" name="Text 2"/>
          <p:cNvSpPr/>
          <p:nvPr/>
        </p:nvSpPr>
        <p:spPr>
          <a:xfrm>
            <a:off x="492760" y="4399280"/>
            <a:ext cx="8872220" cy="3175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 rtl="1">
              <a:lnSpc>
                <a:spcPts val="29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Ласкаво просимо на курс, присвячений стратегіям тайм-менеджменту, спеціально адаптовани</a:t>
            </a:r>
            <a:r>
              <a:rPr lang="uk-UA" altLang="en-US" sz="2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й</a:t>
            </a:r>
            <a:r>
              <a:rPr lang="en-US" sz="2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для</a:t>
            </a:r>
            <a:r>
              <a:rPr lang="uk-UA" altLang="en-US" sz="2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потреб сучасного педагога</a:t>
            </a:r>
            <a:r>
              <a:rPr lang="uk-UA" altLang="en-US" sz="2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uk-UA" altLang="en-US" sz="2400" dirty="0">
              <a:solidFill>
                <a:srgbClr val="384653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0895" y="535305"/>
            <a:ext cx="13118465" cy="11537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Визначення </a:t>
            </a:r>
            <a:r>
              <a:rPr lang="uk-UA" altLang="en-US" sz="36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36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айм-</a:t>
            </a:r>
            <a:r>
              <a:rPr lang="uk-UA" altLang="en-US" sz="36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sz="36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енеджменту</a:t>
            </a:r>
            <a:endParaRPr lang="en-US" sz="3600" dirty="0"/>
          </a:p>
        </p:txBody>
      </p:sp>
      <p:sp>
        <p:nvSpPr>
          <p:cNvPr id="4" name="Shape 1"/>
          <p:cNvSpPr/>
          <p:nvPr>
            <p:custDataLst>
              <p:tags r:id="rId2"/>
            </p:custDataLst>
          </p:nvPr>
        </p:nvSpPr>
        <p:spPr>
          <a:xfrm>
            <a:off x="6187797" y="1951792"/>
            <a:ext cx="7741206" cy="1350764"/>
          </a:xfrm>
          <a:prstGeom prst="roundRect">
            <a:avLst>
              <a:gd name="adj" fmla="val 19473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sp>
        <p:nvSpPr>
          <p:cNvPr id="5" name="Shape 2"/>
          <p:cNvSpPr/>
          <p:nvPr>
            <p:custDataLst>
              <p:tags r:id="rId3"/>
            </p:custDataLst>
          </p:nvPr>
        </p:nvSpPr>
        <p:spPr>
          <a:xfrm>
            <a:off x="6210657" y="1974652"/>
            <a:ext cx="701397" cy="1305044"/>
          </a:xfrm>
          <a:prstGeom prst="roundRect">
            <a:avLst>
              <a:gd name="adj" fmla="val 33590"/>
            </a:avLst>
          </a:prstGeom>
          <a:solidFill>
            <a:srgbClr val="D4E9F7"/>
          </a:solidFill>
        </p:spPr>
      </p:sp>
      <p:pic>
        <p:nvPicPr>
          <p:cNvPr id="6" name="Image 1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6041" y="2495669"/>
            <a:ext cx="263009" cy="263009"/>
          </a:xfrm>
          <a:prstGeom prst="rect">
            <a:avLst/>
          </a:prstGeom>
        </p:spPr>
      </p:pic>
      <p:sp>
        <p:nvSpPr>
          <p:cNvPr id="8" name="Text 4"/>
          <p:cNvSpPr/>
          <p:nvPr>
            <p:custDataLst>
              <p:tags r:id="rId7"/>
            </p:custDataLst>
          </p:nvPr>
        </p:nvSpPr>
        <p:spPr>
          <a:xfrm>
            <a:off x="7087235" y="2235200"/>
            <a:ext cx="6643370" cy="8693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Тайм-менеджмент – це </a:t>
            </a:r>
            <a:r>
              <a:rPr lang="en-US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спосіб управління часом</a:t>
            </a:r>
            <a:r>
              <a:rPr lang="en-US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такий собі комплекс методик для ефективної персональної організації дня.</a:t>
            </a:r>
            <a:endParaRPr lang="en-US" dirty="0"/>
          </a:p>
        </p:txBody>
      </p:sp>
      <p:sp>
        <p:nvSpPr>
          <p:cNvPr id="9" name="Shape 5"/>
          <p:cNvSpPr/>
          <p:nvPr>
            <p:custDataLst>
              <p:tags r:id="rId8"/>
            </p:custDataLst>
          </p:nvPr>
        </p:nvSpPr>
        <p:spPr>
          <a:xfrm>
            <a:off x="6187797" y="3477816"/>
            <a:ext cx="7741206" cy="1631275"/>
          </a:xfrm>
          <a:prstGeom prst="roundRect">
            <a:avLst>
              <a:gd name="adj" fmla="val 16124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sp>
        <p:nvSpPr>
          <p:cNvPr id="10" name="Shape 6"/>
          <p:cNvSpPr/>
          <p:nvPr>
            <p:custDataLst>
              <p:tags r:id="rId9"/>
            </p:custDataLst>
          </p:nvPr>
        </p:nvSpPr>
        <p:spPr>
          <a:xfrm>
            <a:off x="6210657" y="3500676"/>
            <a:ext cx="701397" cy="1585555"/>
          </a:xfrm>
          <a:prstGeom prst="roundRect">
            <a:avLst>
              <a:gd name="adj" fmla="val 33590"/>
            </a:avLst>
          </a:prstGeom>
          <a:solidFill>
            <a:srgbClr val="D4E9F7"/>
          </a:solidFill>
        </p:spPr>
      </p:sp>
      <p:pic>
        <p:nvPicPr>
          <p:cNvPr id="11" name="Image 2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6041" y="4161949"/>
            <a:ext cx="263009" cy="263009"/>
          </a:xfrm>
          <a:prstGeom prst="rect">
            <a:avLst/>
          </a:prstGeom>
        </p:spPr>
      </p:pic>
      <p:sp>
        <p:nvSpPr>
          <p:cNvPr id="13" name="Text 8"/>
          <p:cNvSpPr/>
          <p:nvPr>
            <p:custDataLst>
              <p:tags r:id="rId12"/>
            </p:custDataLst>
          </p:nvPr>
        </p:nvSpPr>
        <p:spPr>
          <a:xfrm>
            <a:off x="7087235" y="3680460"/>
            <a:ext cx="6643370" cy="12306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 не просто "скіл". Це </a:t>
            </a:r>
            <a:r>
              <a:rPr lang="en-US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скелет, на якому тримається все в нашому житті</a:t>
            </a:r>
            <a:r>
              <a:rPr lang="en-US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що впливає на наш добробут і успіх. Він дозволяє будувати стійку та успішну кар'єру.</a:t>
            </a:r>
            <a:endParaRPr lang="en-US" dirty="0"/>
          </a:p>
        </p:txBody>
      </p:sp>
      <p:sp>
        <p:nvSpPr>
          <p:cNvPr id="14" name="Text 9"/>
          <p:cNvSpPr/>
          <p:nvPr/>
        </p:nvSpPr>
        <p:spPr>
          <a:xfrm>
            <a:off x="6450965" y="5569585"/>
            <a:ext cx="7790180" cy="1384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600"/>
              </a:lnSpc>
              <a:buNone/>
            </a:pPr>
            <a:r>
              <a:rPr lang="en-US" sz="2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Тайм-менеджмент — не якийсь там просто скіл. Це скелет, на якому тримається все в нашому житті.</a:t>
            </a:r>
            <a:endParaRPr lang="en-US" sz="2900" dirty="0"/>
          </a:p>
        </p:txBody>
      </p:sp>
      <p:sp>
        <p:nvSpPr>
          <p:cNvPr id="15" name="Text 10"/>
          <p:cNvSpPr/>
          <p:nvPr/>
        </p:nvSpPr>
        <p:spPr>
          <a:xfrm>
            <a:off x="6450806" y="7216735"/>
            <a:ext cx="7478197" cy="2805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2400" i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Браян Трейсі</a:t>
            </a:r>
            <a:endParaRPr lang="en-US" sz="2400" i="1" dirty="0"/>
          </a:p>
        </p:txBody>
      </p:sp>
      <p:sp>
        <p:nvSpPr>
          <p:cNvPr id="16" name="Shape 11"/>
          <p:cNvSpPr/>
          <p:nvPr/>
        </p:nvSpPr>
        <p:spPr>
          <a:xfrm>
            <a:off x="6187797" y="5306258"/>
            <a:ext cx="22860" cy="2388156"/>
          </a:xfrm>
          <a:prstGeom prst="rect">
            <a:avLst/>
          </a:prstGeom>
          <a:solidFill>
            <a:srgbClr val="75BAE6"/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1680" y="208915"/>
            <a:ext cx="13147040" cy="12033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Еволюція </a:t>
            </a:r>
            <a:r>
              <a:rPr lang="uk-UA" alt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айм-</a:t>
            </a:r>
            <a:r>
              <a:rPr lang="uk-UA" alt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енеджменту: </a:t>
            </a:r>
            <a:endParaRPr lang="en-US" sz="3200" b="1" dirty="0">
              <a:solidFill>
                <a:srgbClr val="2E3C4E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 algn="ctr">
              <a:lnSpc>
                <a:spcPts val="4800"/>
              </a:lnSpc>
              <a:buNone/>
            </a:pPr>
            <a:r>
              <a:rPr lang="uk-UA" alt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</a:t>
            </a:r>
            <a:r>
              <a:rPr 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ід </a:t>
            </a:r>
            <a:r>
              <a:rPr lang="uk-UA" alt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ф</a:t>
            </a:r>
            <a:r>
              <a:rPr 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ілософії до </a:t>
            </a:r>
            <a:r>
              <a:rPr lang="uk-UA" alt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</a:t>
            </a:r>
            <a:r>
              <a:rPr 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истеми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41680" y="1687195"/>
            <a:ext cx="13147040" cy="10071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Тайм-менеджмент покликаний </a:t>
            </a:r>
            <a:r>
              <a:rPr lang="en-US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підвищувати персональну продуктивність</a:t>
            </a:r>
            <a:r>
              <a:rPr lang="en-US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шляхом усунення джерел втрат особистого та робочого часу, що є критичним для завантаженого графіка вчителя.</a:t>
            </a:r>
            <a:endParaRPr lang="en-US" dirty="0"/>
          </a:p>
        </p:txBody>
      </p:sp>
      <p:sp>
        <p:nvSpPr>
          <p:cNvPr id="4" name="Shape 2"/>
          <p:cNvSpPr/>
          <p:nvPr>
            <p:custDataLst>
              <p:tags r:id="rId1"/>
            </p:custDataLst>
          </p:nvPr>
        </p:nvSpPr>
        <p:spPr>
          <a:xfrm>
            <a:off x="7303770" y="2902744"/>
            <a:ext cx="22860" cy="4817031"/>
          </a:xfrm>
          <a:prstGeom prst="roundRect">
            <a:avLst>
              <a:gd name="adj" fmla="val 1216916"/>
            </a:avLst>
          </a:prstGeom>
          <a:solidFill>
            <a:srgbClr val="BACFDD"/>
          </a:solidFill>
        </p:spPr>
      </p:sp>
      <p:sp>
        <p:nvSpPr>
          <p:cNvPr id="5" name="Shape 3"/>
          <p:cNvSpPr/>
          <p:nvPr>
            <p:custDataLst>
              <p:tags r:id="rId2"/>
            </p:custDataLst>
          </p:nvPr>
        </p:nvSpPr>
        <p:spPr>
          <a:xfrm>
            <a:off x="6573203" y="3099911"/>
            <a:ext cx="556260" cy="22860"/>
          </a:xfrm>
          <a:prstGeom prst="roundRect">
            <a:avLst>
              <a:gd name="adj" fmla="val 1216916"/>
            </a:avLst>
          </a:prstGeom>
          <a:solidFill>
            <a:srgbClr val="BACFDD"/>
          </a:solidFill>
        </p:spPr>
      </p:sp>
      <p:sp>
        <p:nvSpPr>
          <p:cNvPr id="6" name="Shape 4"/>
          <p:cNvSpPr/>
          <p:nvPr>
            <p:custDataLst>
              <p:tags r:id="rId3"/>
            </p:custDataLst>
          </p:nvPr>
        </p:nvSpPr>
        <p:spPr>
          <a:xfrm>
            <a:off x="7106603" y="2902744"/>
            <a:ext cx="417195" cy="417195"/>
          </a:xfrm>
          <a:prstGeom prst="roundRect">
            <a:avLst>
              <a:gd name="adj" fmla="val 66680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7" name="Text 5"/>
          <p:cNvSpPr/>
          <p:nvPr>
            <p:custDataLst>
              <p:tags r:id="rId4"/>
            </p:custDataLst>
          </p:nvPr>
        </p:nvSpPr>
        <p:spPr>
          <a:xfrm>
            <a:off x="7168813" y="2928342"/>
            <a:ext cx="292775" cy="3659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6"/>
          <p:cNvSpPr/>
          <p:nvPr>
            <p:custDataLst>
              <p:tags r:id="rId5"/>
            </p:custDataLst>
          </p:nvPr>
        </p:nvSpPr>
        <p:spPr>
          <a:xfrm>
            <a:off x="1554480" y="2966720"/>
            <a:ext cx="4833620" cy="304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Стародавні </a:t>
            </a:r>
            <a:r>
              <a:rPr lang="uk-UA" altLang="en-US" sz="190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ф</a:t>
            </a:r>
            <a:r>
              <a:rPr lang="en-US" sz="190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ілософи (до 20 ст.)</a:t>
            </a:r>
            <a:endParaRPr lang="en-US" sz="1900" u="sng" dirty="0"/>
          </a:p>
        </p:txBody>
      </p:sp>
      <p:sp>
        <p:nvSpPr>
          <p:cNvPr id="9" name="Text 7"/>
          <p:cNvSpPr/>
          <p:nvPr>
            <p:custDataLst>
              <p:tags r:id="rId6"/>
            </p:custDataLst>
          </p:nvPr>
        </p:nvSpPr>
        <p:spPr>
          <a:xfrm>
            <a:off x="741680" y="3382645"/>
            <a:ext cx="5784215" cy="11868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Аристотель, Сенека, Архімед, Ньютон, Енгельс — їхні трактати були більш філософськими, але стали </a:t>
            </a:r>
            <a:r>
              <a:rPr lang="en-US" sz="145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фундаментальними</a:t>
            </a: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для подальших досліджень у сфері персональної ефективності.</a:t>
            </a:r>
            <a:endParaRPr lang="en-US" sz="1450" dirty="0"/>
          </a:p>
        </p:txBody>
      </p:sp>
      <p:sp>
        <p:nvSpPr>
          <p:cNvPr id="10" name="Shape 8"/>
          <p:cNvSpPr/>
          <p:nvPr>
            <p:custDataLst>
              <p:tags r:id="rId7"/>
            </p:custDataLst>
          </p:nvPr>
        </p:nvSpPr>
        <p:spPr>
          <a:xfrm>
            <a:off x="7500938" y="4212550"/>
            <a:ext cx="556260" cy="22860"/>
          </a:xfrm>
          <a:prstGeom prst="roundRect">
            <a:avLst>
              <a:gd name="adj" fmla="val 1216916"/>
            </a:avLst>
          </a:prstGeom>
          <a:solidFill>
            <a:srgbClr val="BACFDD"/>
          </a:solidFill>
        </p:spPr>
      </p:sp>
      <p:sp>
        <p:nvSpPr>
          <p:cNvPr id="11" name="Shape 9"/>
          <p:cNvSpPr/>
          <p:nvPr>
            <p:custDataLst>
              <p:tags r:id="rId8"/>
            </p:custDataLst>
          </p:nvPr>
        </p:nvSpPr>
        <p:spPr>
          <a:xfrm>
            <a:off x="7106603" y="4015383"/>
            <a:ext cx="417195" cy="417195"/>
          </a:xfrm>
          <a:prstGeom prst="roundRect">
            <a:avLst>
              <a:gd name="adj" fmla="val 66680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2" name="Text 10"/>
          <p:cNvSpPr/>
          <p:nvPr>
            <p:custDataLst>
              <p:tags r:id="rId9"/>
            </p:custDataLst>
          </p:nvPr>
        </p:nvSpPr>
        <p:spPr>
          <a:xfrm>
            <a:off x="7168813" y="4040981"/>
            <a:ext cx="292775" cy="3659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1"/>
          <p:cNvSpPr/>
          <p:nvPr>
            <p:custDataLst>
              <p:tags r:id="rId10"/>
            </p:custDataLst>
          </p:nvPr>
        </p:nvSpPr>
        <p:spPr>
          <a:xfrm>
            <a:off x="8242459" y="4079081"/>
            <a:ext cx="5189934" cy="3050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Основоположники </a:t>
            </a:r>
            <a:r>
              <a:rPr lang="uk-UA" altLang="en-US" sz="190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sz="190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енеджменту (20 ст.</a:t>
            </a: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)</a:t>
            </a:r>
            <a:endParaRPr lang="en-US" sz="1900" dirty="0"/>
          </a:p>
        </p:txBody>
      </p:sp>
      <p:sp>
        <p:nvSpPr>
          <p:cNvPr id="14" name="Text 12"/>
          <p:cNvSpPr/>
          <p:nvPr>
            <p:custDataLst>
              <p:tags r:id="rId11"/>
            </p:custDataLst>
          </p:nvPr>
        </p:nvSpPr>
        <p:spPr>
          <a:xfrm>
            <a:off x="8242459" y="4495324"/>
            <a:ext cx="5646182" cy="11868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Ф.У. Тейлор, П. Друкер, С. Кові, П. Бренс, Д. Ален. Ці дослідники заклали сучасні принципи управління часом, фокусуючись на ефективності робочих процесів та пріоритезації.</a:t>
            </a:r>
            <a:endParaRPr lang="en-US" sz="1600" dirty="0"/>
          </a:p>
        </p:txBody>
      </p:sp>
      <p:sp>
        <p:nvSpPr>
          <p:cNvPr id="15" name="Shape 13"/>
          <p:cNvSpPr/>
          <p:nvPr>
            <p:custDataLst>
              <p:tags r:id="rId12"/>
            </p:custDataLst>
          </p:nvPr>
        </p:nvSpPr>
        <p:spPr>
          <a:xfrm>
            <a:off x="6573203" y="5231368"/>
            <a:ext cx="556260" cy="22860"/>
          </a:xfrm>
          <a:prstGeom prst="roundRect">
            <a:avLst>
              <a:gd name="adj" fmla="val 1216916"/>
            </a:avLst>
          </a:prstGeom>
          <a:solidFill>
            <a:srgbClr val="BACFDD"/>
          </a:solidFill>
        </p:spPr>
      </p:sp>
      <p:sp>
        <p:nvSpPr>
          <p:cNvPr id="16" name="Shape 14"/>
          <p:cNvSpPr/>
          <p:nvPr>
            <p:custDataLst>
              <p:tags r:id="rId13"/>
            </p:custDataLst>
          </p:nvPr>
        </p:nvSpPr>
        <p:spPr>
          <a:xfrm>
            <a:off x="7106603" y="5034201"/>
            <a:ext cx="417195" cy="417195"/>
          </a:xfrm>
          <a:prstGeom prst="roundRect">
            <a:avLst>
              <a:gd name="adj" fmla="val 66680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7" name="Text 15"/>
          <p:cNvSpPr/>
          <p:nvPr>
            <p:custDataLst>
              <p:tags r:id="rId14"/>
            </p:custDataLst>
          </p:nvPr>
        </p:nvSpPr>
        <p:spPr>
          <a:xfrm>
            <a:off x="7168813" y="5059799"/>
            <a:ext cx="292775" cy="3659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6"/>
          <p:cNvSpPr/>
          <p:nvPr>
            <p:custDataLst>
              <p:tags r:id="rId15"/>
            </p:custDataLst>
          </p:nvPr>
        </p:nvSpPr>
        <p:spPr>
          <a:xfrm>
            <a:off x="1188720" y="5097780"/>
            <a:ext cx="5199380" cy="304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Народження </a:t>
            </a:r>
            <a:r>
              <a:rPr lang="uk-UA" altLang="en-US" sz="190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190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ерміну (70-ті роки)</a:t>
            </a:r>
            <a:endParaRPr lang="en-US" sz="1900" u="sng" dirty="0"/>
          </a:p>
        </p:txBody>
      </p:sp>
      <p:sp>
        <p:nvSpPr>
          <p:cNvPr id="19" name="Text 17"/>
          <p:cNvSpPr/>
          <p:nvPr>
            <p:custDataLst>
              <p:tags r:id="rId16"/>
            </p:custDataLst>
          </p:nvPr>
        </p:nvSpPr>
        <p:spPr>
          <a:xfrm>
            <a:off x="741759" y="5514142"/>
            <a:ext cx="5646182" cy="11868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Завдяки </a:t>
            </a:r>
            <a:r>
              <a:rPr lang="en-US" sz="16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Клаусу Меллеру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засновнику Time Management International, який винайшов Time Manager - блокнот-щоденник. Меллер запатентував назву та започаткував моду на органайзери.</a:t>
            </a:r>
            <a:endParaRPr lang="en-US" sz="1600" dirty="0"/>
          </a:p>
        </p:txBody>
      </p:sp>
      <p:sp>
        <p:nvSpPr>
          <p:cNvPr id="20" name="Shape 18"/>
          <p:cNvSpPr/>
          <p:nvPr>
            <p:custDataLst>
              <p:tags r:id="rId17"/>
            </p:custDataLst>
          </p:nvPr>
        </p:nvSpPr>
        <p:spPr>
          <a:xfrm>
            <a:off x="7500938" y="6250186"/>
            <a:ext cx="556260" cy="22860"/>
          </a:xfrm>
          <a:prstGeom prst="roundRect">
            <a:avLst>
              <a:gd name="adj" fmla="val 1216916"/>
            </a:avLst>
          </a:prstGeom>
          <a:solidFill>
            <a:srgbClr val="BACFDD"/>
          </a:solidFill>
        </p:spPr>
      </p:sp>
      <p:sp>
        <p:nvSpPr>
          <p:cNvPr id="21" name="Shape 19"/>
          <p:cNvSpPr/>
          <p:nvPr>
            <p:custDataLst>
              <p:tags r:id="rId18"/>
            </p:custDataLst>
          </p:nvPr>
        </p:nvSpPr>
        <p:spPr>
          <a:xfrm>
            <a:off x="7106603" y="6053018"/>
            <a:ext cx="417195" cy="417195"/>
          </a:xfrm>
          <a:prstGeom prst="roundRect">
            <a:avLst>
              <a:gd name="adj" fmla="val 66680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22" name="Text 20"/>
          <p:cNvSpPr/>
          <p:nvPr>
            <p:custDataLst>
              <p:tags r:id="rId19"/>
            </p:custDataLst>
          </p:nvPr>
        </p:nvSpPr>
        <p:spPr>
          <a:xfrm>
            <a:off x="7168813" y="6078617"/>
            <a:ext cx="292775" cy="3659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2300" dirty="0"/>
          </a:p>
        </p:txBody>
      </p:sp>
      <p:sp>
        <p:nvSpPr>
          <p:cNvPr id="23" name="Text 21"/>
          <p:cNvSpPr/>
          <p:nvPr>
            <p:custDataLst>
              <p:tags r:id="rId20"/>
            </p:custDataLst>
          </p:nvPr>
        </p:nvSpPr>
        <p:spPr>
          <a:xfrm>
            <a:off x="8242459" y="6116717"/>
            <a:ext cx="5076587" cy="3050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Активне </a:t>
            </a:r>
            <a:r>
              <a:rPr lang="uk-UA" alt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</a:t>
            </a: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ослідження в Україні (2000-ті)</a:t>
            </a:r>
            <a:endParaRPr lang="en-US" sz="1900" dirty="0"/>
          </a:p>
        </p:txBody>
      </p:sp>
      <p:sp>
        <p:nvSpPr>
          <p:cNvPr id="24" name="Text 22"/>
          <p:cNvSpPr/>
          <p:nvPr>
            <p:custDataLst>
              <p:tags r:id="rId21"/>
            </p:custDataLst>
          </p:nvPr>
        </p:nvSpPr>
        <p:spPr>
          <a:xfrm>
            <a:off x="8242459" y="6532959"/>
            <a:ext cx="5646182" cy="11868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теренах Радянського Союзу цей термін не вживався. Активно тайм-менеджмент почали вивчати і досліджувати у нас лише в </a:t>
            </a:r>
            <a:r>
              <a:rPr lang="en-US" sz="16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2000-х роках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із зростанням потреб ринкової економіки.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2140" y="421005"/>
            <a:ext cx="13406120" cy="5035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Адаптація та </a:t>
            </a:r>
            <a:r>
              <a:rPr lang="uk-UA" altLang="en-US" sz="3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</a:t>
            </a:r>
            <a:r>
              <a:rPr lang="en-US" sz="3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правління </a:t>
            </a:r>
            <a:r>
              <a:rPr lang="uk-UA" altLang="en-US" sz="3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</a:t>
            </a:r>
            <a:r>
              <a:rPr lang="en-US" sz="3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обою</a:t>
            </a:r>
            <a:endParaRPr lang="en-US" sz="3150" dirty="0"/>
          </a:p>
        </p:txBody>
      </p:sp>
      <p:sp>
        <p:nvSpPr>
          <p:cNvPr id="3" name="Text 1"/>
          <p:cNvSpPr/>
          <p:nvPr/>
        </p:nvSpPr>
        <p:spPr>
          <a:xfrm>
            <a:off x="612140" y="1075690"/>
            <a:ext cx="13406120" cy="7670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 тільки сучасність стала накладати все серйозніший відбиток на роботу державних установ і вони мали пристосовуватися, почалася </a:t>
            </a:r>
            <a:r>
              <a:rPr lang="en-US" sz="16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ера навчання м'яким навичкам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(Soft Skills), що стосуються управління собою та часом.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612140" y="1842135"/>
            <a:ext cx="13406120" cy="4178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 ви вважаєте, </a:t>
            </a:r>
            <a:r>
              <a:rPr lang="en-US" sz="16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яких саме навичок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потребує сучасний педагог? Пронумеруйте від першочергових навичок: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612219" y="2431852"/>
            <a:ext cx="344329" cy="344329"/>
          </a:xfrm>
          <a:prstGeom prst="roundRect">
            <a:avLst>
              <a:gd name="adj" fmla="val 6668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63535" y="2452985"/>
            <a:ext cx="241697" cy="3020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1109543" y="2484358"/>
            <a:ext cx="4979432" cy="251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Адаптація до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ш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видких Змін у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ержаві та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світ</a:t>
            </a:r>
            <a:r>
              <a:rPr lang="en-US" sz="15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і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1109345" y="2760980"/>
            <a:ext cx="11918950" cy="3117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датність гнучко реагувати на реформи, нові навчальні програми та технологічні виклики. </a:t>
            </a:r>
            <a:endParaRPr lang="en-US" sz="1600" dirty="0">
              <a:solidFill>
                <a:srgbClr val="384653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19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 є основою виживання в умовах постійної трансформації.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12219" y="3378994"/>
            <a:ext cx="344329" cy="344329"/>
          </a:xfrm>
          <a:prstGeom prst="roundRect">
            <a:avLst>
              <a:gd name="adj" fmla="val 6668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63535" y="3400127"/>
            <a:ext cx="241697" cy="3020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1109543" y="3431500"/>
            <a:ext cx="6100524" cy="251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авчитися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риймати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равильні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ішення (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ріоритезація</a:t>
            </a: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)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109543" y="3775115"/>
            <a:ext cx="12908637" cy="24491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Уміння швидко оцінювати важливість і терміновість завдань, щоб не витрачати час на другорядне.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12219" y="4326136"/>
            <a:ext cx="344329" cy="344329"/>
          </a:xfrm>
          <a:prstGeom prst="roundRect">
            <a:avLst>
              <a:gd name="adj" fmla="val 6668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63535" y="4347270"/>
            <a:ext cx="241697" cy="3020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1109543" y="4378643"/>
            <a:ext cx="4648319" cy="251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міння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ч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ітко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еагувати на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авдання "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гори"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109543" y="4722257"/>
            <a:ext cx="12908637" cy="24491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Ефективна обробка вхідних запитів та інструкцій від керівництва, що вимагає організованості та системності.</a:t>
            </a:r>
            <a:endParaRPr lang="en-US" sz="1600" dirty="0">
              <a:solidFill>
                <a:srgbClr val="384653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612219" y="5273278"/>
            <a:ext cx="344329" cy="344329"/>
          </a:xfrm>
          <a:prstGeom prst="roundRect">
            <a:avLst>
              <a:gd name="adj" fmla="val 6668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63535" y="5294412"/>
            <a:ext cx="241697" cy="3020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1900" dirty="0"/>
          </a:p>
        </p:txBody>
      </p:sp>
      <p:sp>
        <p:nvSpPr>
          <p:cNvPr id="19" name="Text 17"/>
          <p:cNvSpPr/>
          <p:nvPr/>
        </p:nvSpPr>
        <p:spPr>
          <a:xfrm>
            <a:off x="1109543" y="5325785"/>
            <a:ext cx="7193518" cy="251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Розширення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еж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елегування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(у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чнівське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амоврядування,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б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атьки)</a:t>
            </a: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1109543" y="5669399"/>
            <a:ext cx="12908637" cy="24491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панування навичок передачі відповідальності, що дозволяє вивільнити час для більш стратегічних завдань.</a:t>
            </a:r>
            <a:endParaRPr lang="en-US" sz="1600" dirty="0">
              <a:solidFill>
                <a:srgbClr val="384653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612219" y="6220420"/>
            <a:ext cx="344329" cy="344329"/>
          </a:xfrm>
          <a:prstGeom prst="roundRect">
            <a:avLst>
              <a:gd name="adj" fmla="val 6668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63535" y="6241554"/>
            <a:ext cx="241697" cy="3020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5</a:t>
            </a:r>
            <a:endParaRPr lang="en-US" sz="1900" dirty="0"/>
          </a:p>
        </p:txBody>
      </p:sp>
      <p:sp>
        <p:nvSpPr>
          <p:cNvPr id="23" name="Text 21"/>
          <p:cNvSpPr/>
          <p:nvPr/>
        </p:nvSpPr>
        <p:spPr>
          <a:xfrm>
            <a:off x="1109543" y="6272927"/>
            <a:ext cx="6761202" cy="251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Вміння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заємодіяти з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ерівниками,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аставниками та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к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олегами</a:t>
            </a: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1109543" y="6616541"/>
            <a:ext cx="12908637" cy="24491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Ефективна комунікація допомагає уникнути непорозумінь, які є значним "поглиначем" часу.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2219" y="7167563"/>
            <a:ext cx="344329" cy="344329"/>
          </a:xfrm>
          <a:prstGeom prst="roundRect">
            <a:avLst>
              <a:gd name="adj" fmla="val 6668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63535" y="7188696"/>
            <a:ext cx="241697" cy="3020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6</a:t>
            </a:r>
            <a:endParaRPr lang="en-US" sz="1900" dirty="0"/>
          </a:p>
        </p:txBody>
      </p:sp>
      <p:sp>
        <p:nvSpPr>
          <p:cNvPr id="27" name="Text 25"/>
          <p:cNvSpPr/>
          <p:nvPr/>
        </p:nvSpPr>
        <p:spPr>
          <a:xfrm>
            <a:off x="1109543" y="7220069"/>
            <a:ext cx="5059918" cy="251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міння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рацювати в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оманді та </a:t>
            </a:r>
            <a:r>
              <a:rPr lang="uk-UA" alt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</a:t>
            </a:r>
            <a:r>
              <a:rPr lang="en-US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півпрацювати</a:t>
            </a: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1109543" y="7563683"/>
            <a:ext cx="12908637" cy="24491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Синхронізація зусиль з колегами для спільного досягнення освітніх цілей.</a:t>
            </a:r>
            <a:endParaRPr lang="en-US" sz="1600" dirty="0"/>
          </a:p>
        </p:txBody>
      </p:sp>
      <p:sp>
        <p:nvSpPr>
          <p:cNvPr id="29" name="Text 4"/>
          <p:cNvSpPr/>
          <p:nvPr/>
        </p:nvSpPr>
        <p:spPr>
          <a:xfrm>
            <a:off x="12402820" y="3406140"/>
            <a:ext cx="1389380" cy="711835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ctr">
              <a:lnSpc>
                <a:spcPts val="1900"/>
              </a:lnSpc>
              <a:buNone/>
            </a:pPr>
            <a:endParaRPr lang="en-US" sz="19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1720" y="3106420"/>
            <a:ext cx="454025" cy="7251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580" y="4182110"/>
            <a:ext cx="410845" cy="4762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910" y="5882005"/>
            <a:ext cx="572135" cy="7893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775" y="2247900"/>
            <a:ext cx="393700" cy="5283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910" y="4982210"/>
            <a:ext cx="436245" cy="6362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645" y="6870700"/>
            <a:ext cx="489585" cy="79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190" y="372110"/>
            <a:ext cx="13342620" cy="6521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Основи тайм-менеджменту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58190" y="1276350"/>
            <a:ext cx="13114020" cy="1206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чому ж будується і базується тайм-менеджмент? Це система взаємопов'язаних елементів, які разом створюють ефективну систему управління часом. </a:t>
            </a:r>
            <a:r>
              <a:rPr lang="en-US" b="1" u="sng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Обери варіанти, що на твою думку є правильними:</a:t>
            </a:r>
            <a:endParaRPr lang="en-US" b="1" u="sng" dirty="0"/>
          </a:p>
        </p:txBody>
      </p:sp>
      <p:sp>
        <p:nvSpPr>
          <p:cNvPr id="4" name="Shape 2"/>
          <p:cNvSpPr/>
          <p:nvPr>
            <p:custDataLst>
              <p:tags r:id="rId1"/>
            </p:custDataLst>
          </p:nvPr>
        </p:nvSpPr>
        <p:spPr>
          <a:xfrm>
            <a:off x="758309" y="2573734"/>
            <a:ext cx="6462117" cy="1153478"/>
          </a:xfrm>
          <a:prstGeom prst="roundRect">
            <a:avLst>
              <a:gd name="adj" fmla="val 24653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sp>
        <p:nvSpPr>
          <p:cNvPr id="5" name="Text 3"/>
          <p:cNvSpPr/>
          <p:nvPr>
            <p:custDataLst>
              <p:tags r:id="rId2"/>
            </p:custDataLst>
          </p:nvPr>
        </p:nvSpPr>
        <p:spPr>
          <a:xfrm>
            <a:off x="970717" y="2786142"/>
            <a:ext cx="2494359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Планування</a:t>
            </a:r>
            <a:endParaRPr lang="en-US" sz="1950" dirty="0"/>
          </a:p>
        </p:txBody>
      </p:sp>
      <p:sp>
        <p:nvSpPr>
          <p:cNvPr id="6" name="Text 4"/>
          <p:cNvSpPr/>
          <p:nvPr>
            <p:custDataLst>
              <p:tags r:id="rId3"/>
            </p:custDataLst>
          </p:nvPr>
        </p:nvSpPr>
        <p:spPr>
          <a:xfrm>
            <a:off x="970717" y="3211552"/>
            <a:ext cx="603730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Структурування часу та визначення послідовності дій</a:t>
            </a:r>
            <a:endParaRPr lang="en-US" sz="1450" dirty="0"/>
          </a:p>
        </p:txBody>
      </p:sp>
      <p:sp>
        <p:nvSpPr>
          <p:cNvPr id="7" name="Shape 5"/>
          <p:cNvSpPr/>
          <p:nvPr>
            <p:custDataLst>
              <p:tags r:id="rId4"/>
            </p:custDataLst>
          </p:nvPr>
        </p:nvSpPr>
        <p:spPr>
          <a:xfrm>
            <a:off x="7409974" y="2573734"/>
            <a:ext cx="6462117" cy="1153478"/>
          </a:xfrm>
          <a:prstGeom prst="roundRect">
            <a:avLst>
              <a:gd name="adj" fmla="val 24653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sp>
        <p:nvSpPr>
          <p:cNvPr id="8" name="Text 6"/>
          <p:cNvSpPr/>
          <p:nvPr>
            <p:custDataLst>
              <p:tags r:id="rId5"/>
            </p:custDataLst>
          </p:nvPr>
        </p:nvSpPr>
        <p:spPr>
          <a:xfrm>
            <a:off x="7622381" y="2786142"/>
            <a:ext cx="2494359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Постановка цілей</a:t>
            </a:r>
            <a:endParaRPr lang="en-US" sz="1950" dirty="0"/>
          </a:p>
        </p:txBody>
      </p:sp>
      <p:sp>
        <p:nvSpPr>
          <p:cNvPr id="9" name="Text 7"/>
          <p:cNvSpPr/>
          <p:nvPr>
            <p:custDataLst>
              <p:tags r:id="rId6"/>
            </p:custDataLst>
          </p:nvPr>
        </p:nvSpPr>
        <p:spPr>
          <a:xfrm>
            <a:off x="7622381" y="3211552"/>
            <a:ext cx="603730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Чітке визначення того, що потрібно досягти</a:t>
            </a:r>
            <a:endParaRPr lang="en-US" sz="1450" dirty="0"/>
          </a:p>
        </p:txBody>
      </p:sp>
      <p:sp>
        <p:nvSpPr>
          <p:cNvPr id="10" name="Shape 8"/>
          <p:cNvSpPr/>
          <p:nvPr>
            <p:custDataLst>
              <p:tags r:id="rId7"/>
            </p:custDataLst>
          </p:nvPr>
        </p:nvSpPr>
        <p:spPr>
          <a:xfrm>
            <a:off x="758309" y="3916759"/>
            <a:ext cx="6462117" cy="1153478"/>
          </a:xfrm>
          <a:prstGeom prst="roundRect">
            <a:avLst>
              <a:gd name="adj" fmla="val 24653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sp>
        <p:nvSpPr>
          <p:cNvPr id="11" name="Text 9"/>
          <p:cNvSpPr/>
          <p:nvPr>
            <p:custDataLst>
              <p:tags r:id="rId8"/>
            </p:custDataLst>
          </p:nvPr>
        </p:nvSpPr>
        <p:spPr>
          <a:xfrm>
            <a:off x="970717" y="4129167"/>
            <a:ext cx="3241238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Розстановка пріоритетів</a:t>
            </a:r>
            <a:endParaRPr lang="en-US" sz="1950" dirty="0"/>
          </a:p>
        </p:txBody>
      </p:sp>
      <p:sp>
        <p:nvSpPr>
          <p:cNvPr id="12" name="Text 10"/>
          <p:cNvSpPr/>
          <p:nvPr>
            <p:custDataLst>
              <p:tags r:id="rId9"/>
            </p:custDataLst>
          </p:nvPr>
        </p:nvSpPr>
        <p:spPr>
          <a:xfrm>
            <a:off x="970717" y="4554577"/>
            <a:ext cx="603730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Визначення найважливіших завдань для фокусування</a:t>
            </a:r>
            <a:endParaRPr lang="en-US" sz="1450" dirty="0"/>
          </a:p>
        </p:txBody>
      </p:sp>
      <p:sp>
        <p:nvSpPr>
          <p:cNvPr id="13" name="Shape 11"/>
          <p:cNvSpPr/>
          <p:nvPr>
            <p:custDataLst>
              <p:tags r:id="rId10"/>
            </p:custDataLst>
          </p:nvPr>
        </p:nvSpPr>
        <p:spPr>
          <a:xfrm>
            <a:off x="7409974" y="3916759"/>
            <a:ext cx="6462117" cy="1153478"/>
          </a:xfrm>
          <a:prstGeom prst="roundRect">
            <a:avLst>
              <a:gd name="adj" fmla="val 24653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sp>
        <p:nvSpPr>
          <p:cNvPr id="14" name="Text 12"/>
          <p:cNvSpPr/>
          <p:nvPr>
            <p:custDataLst>
              <p:tags r:id="rId11"/>
            </p:custDataLst>
          </p:nvPr>
        </p:nvSpPr>
        <p:spPr>
          <a:xfrm>
            <a:off x="7622381" y="4129167"/>
            <a:ext cx="2494359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Самоорганізація</a:t>
            </a:r>
            <a:endParaRPr lang="en-US" sz="1950" dirty="0"/>
          </a:p>
        </p:txBody>
      </p:sp>
      <p:sp>
        <p:nvSpPr>
          <p:cNvPr id="15" name="Text 13"/>
          <p:cNvSpPr/>
          <p:nvPr>
            <p:custDataLst>
              <p:tags r:id="rId12"/>
            </p:custDataLst>
          </p:nvPr>
        </p:nvSpPr>
        <p:spPr>
          <a:xfrm>
            <a:off x="7622381" y="4554577"/>
            <a:ext cx="603730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Особиста відповідальність за організацію роботи</a:t>
            </a:r>
            <a:endParaRPr lang="en-US" sz="1450" dirty="0"/>
          </a:p>
        </p:txBody>
      </p:sp>
      <p:sp>
        <p:nvSpPr>
          <p:cNvPr id="16" name="Shape 14"/>
          <p:cNvSpPr/>
          <p:nvPr>
            <p:custDataLst>
              <p:tags r:id="rId13"/>
            </p:custDataLst>
          </p:nvPr>
        </p:nvSpPr>
        <p:spPr>
          <a:xfrm>
            <a:off x="758309" y="5259784"/>
            <a:ext cx="6462117" cy="1153478"/>
          </a:xfrm>
          <a:prstGeom prst="roundRect">
            <a:avLst>
              <a:gd name="adj" fmla="val 24653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sp>
        <p:nvSpPr>
          <p:cNvPr id="17" name="Text 15"/>
          <p:cNvSpPr/>
          <p:nvPr>
            <p:custDataLst>
              <p:tags r:id="rId14"/>
            </p:custDataLst>
          </p:nvPr>
        </p:nvSpPr>
        <p:spPr>
          <a:xfrm>
            <a:off x="970717" y="5472192"/>
            <a:ext cx="2494359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Аналіз витрат часу</a:t>
            </a:r>
            <a:endParaRPr lang="en-US" sz="1950" dirty="0"/>
          </a:p>
        </p:txBody>
      </p:sp>
      <p:sp>
        <p:nvSpPr>
          <p:cNvPr id="18" name="Text 16"/>
          <p:cNvSpPr/>
          <p:nvPr>
            <p:custDataLst>
              <p:tags r:id="rId15"/>
            </p:custDataLst>
          </p:nvPr>
        </p:nvSpPr>
        <p:spPr>
          <a:xfrm>
            <a:off x="970717" y="5897602"/>
            <a:ext cx="603730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Моніторинг та оцінка використання часу</a:t>
            </a:r>
            <a:endParaRPr lang="en-US" sz="1450" dirty="0"/>
          </a:p>
        </p:txBody>
      </p:sp>
      <p:sp>
        <p:nvSpPr>
          <p:cNvPr id="19" name="Shape 17"/>
          <p:cNvSpPr/>
          <p:nvPr>
            <p:custDataLst>
              <p:tags r:id="rId16"/>
            </p:custDataLst>
          </p:nvPr>
        </p:nvSpPr>
        <p:spPr>
          <a:xfrm>
            <a:off x="7409815" y="6815455"/>
            <a:ext cx="6462395" cy="1144270"/>
          </a:xfrm>
          <a:prstGeom prst="roundRect">
            <a:avLst>
              <a:gd name="adj" fmla="val 24653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sp>
        <p:nvSpPr>
          <p:cNvPr id="20" name="Text 18"/>
          <p:cNvSpPr/>
          <p:nvPr>
            <p:custDataLst>
              <p:tags r:id="rId17"/>
            </p:custDataLst>
          </p:nvPr>
        </p:nvSpPr>
        <p:spPr>
          <a:xfrm>
            <a:off x="7622540" y="7005320"/>
            <a:ext cx="6198870" cy="5492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Таймінгування задач</a:t>
            </a:r>
            <a:endParaRPr lang="en-US" sz="1950" dirty="0"/>
          </a:p>
        </p:txBody>
      </p:sp>
      <p:sp>
        <p:nvSpPr>
          <p:cNvPr id="21" name="Text 19"/>
          <p:cNvSpPr/>
          <p:nvPr>
            <p:custDataLst>
              <p:tags r:id="rId18"/>
            </p:custDataLst>
          </p:nvPr>
        </p:nvSpPr>
        <p:spPr>
          <a:xfrm>
            <a:off x="7622540" y="7400290"/>
            <a:ext cx="6037580" cy="5600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Визначення часових рамок для виконання завдань</a:t>
            </a:r>
            <a:endParaRPr lang="en-US" sz="1450" dirty="0"/>
          </a:p>
        </p:txBody>
      </p:sp>
      <p:sp>
        <p:nvSpPr>
          <p:cNvPr id="23" name="Shape 14"/>
          <p:cNvSpPr/>
          <p:nvPr>
            <p:custDataLst>
              <p:tags r:id="rId19"/>
            </p:custDataLst>
          </p:nvPr>
        </p:nvSpPr>
        <p:spPr>
          <a:xfrm>
            <a:off x="758309" y="6815534"/>
            <a:ext cx="6462117" cy="1153478"/>
          </a:xfrm>
          <a:prstGeom prst="roundRect">
            <a:avLst>
              <a:gd name="adj" fmla="val 24653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sp>
        <p:nvSpPr>
          <p:cNvPr id="24" name="Shape 14"/>
          <p:cNvSpPr/>
          <p:nvPr>
            <p:custDataLst>
              <p:tags r:id="rId20"/>
            </p:custDataLst>
          </p:nvPr>
        </p:nvSpPr>
        <p:spPr>
          <a:xfrm>
            <a:off x="7488039" y="5259784"/>
            <a:ext cx="6462117" cy="1153478"/>
          </a:xfrm>
          <a:prstGeom prst="roundRect">
            <a:avLst>
              <a:gd name="adj" fmla="val 24653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sp>
        <p:nvSpPr>
          <p:cNvPr id="26" name="Text 15"/>
          <p:cNvSpPr/>
          <p:nvPr>
            <p:custDataLst>
              <p:tags r:id="rId21"/>
            </p:custDataLst>
          </p:nvPr>
        </p:nvSpPr>
        <p:spPr>
          <a:xfrm>
            <a:off x="7808595" y="5561965"/>
            <a:ext cx="5565775" cy="344805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450"/>
              </a:lnSpc>
              <a:buNone/>
            </a:pPr>
            <a:r>
              <a:rPr lang="uk-UA" alt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Довіра</a:t>
            </a:r>
            <a:endParaRPr lang="uk-UA" altLang="en-US" sz="1950" b="1" dirty="0">
              <a:solidFill>
                <a:srgbClr val="384653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uk-UA" altLang="en-US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Доброзичливі стосунки</a:t>
            </a:r>
            <a:endParaRPr lang="uk-UA" altLang="en-US" dirty="0">
              <a:solidFill>
                <a:srgbClr val="384653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  <p:sp>
        <p:nvSpPr>
          <p:cNvPr id="27" name="Text 15"/>
          <p:cNvSpPr/>
          <p:nvPr>
            <p:custDataLst>
              <p:tags r:id="rId22"/>
            </p:custDataLst>
          </p:nvPr>
        </p:nvSpPr>
        <p:spPr>
          <a:xfrm>
            <a:off x="1073785" y="6887210"/>
            <a:ext cx="2469515" cy="9944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uk-UA" alt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Роздача наказів</a:t>
            </a:r>
            <a:endParaRPr lang="uk-UA" altLang="en-US" sz="1950" b="1" dirty="0">
              <a:solidFill>
                <a:srgbClr val="384653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uk-UA" alt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</a:t>
            </a:r>
            <a:r>
              <a:rPr lang="uk-UA" altLang="en-US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имоги щодо роботи</a:t>
            </a:r>
            <a:endParaRPr lang="uk-UA" altLang="en-US" dirty="0">
              <a:solidFill>
                <a:srgbClr val="384653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d60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d60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d60c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d60c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d60c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d60c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7" y="2077641"/>
            <a:ext cx="5066467" cy="407431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074450" y="597813"/>
            <a:ext cx="5520690" cy="5250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3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Сутність тайм-менеджменту</a:t>
            </a:r>
            <a:endParaRPr lang="en-US" sz="3300" dirty="0"/>
          </a:p>
        </p:txBody>
      </p:sp>
      <p:sp>
        <p:nvSpPr>
          <p:cNvPr id="5" name="Shape 1"/>
          <p:cNvSpPr/>
          <p:nvPr>
            <p:custDataLst>
              <p:tags r:id="rId3"/>
            </p:custDataLst>
          </p:nvPr>
        </p:nvSpPr>
        <p:spPr>
          <a:xfrm>
            <a:off x="6263402" y="1374815"/>
            <a:ext cx="22860" cy="6256973"/>
          </a:xfrm>
          <a:prstGeom prst="roundRect">
            <a:avLst>
              <a:gd name="adj" fmla="val 308697"/>
            </a:avLst>
          </a:prstGeom>
          <a:solidFill>
            <a:srgbClr val="C5D2CF"/>
          </a:solidFill>
        </p:spPr>
      </p:sp>
      <p:sp>
        <p:nvSpPr>
          <p:cNvPr id="6" name="Shape 2"/>
          <p:cNvSpPr/>
          <p:nvPr>
            <p:custDataLst>
              <p:tags r:id="rId4"/>
            </p:custDataLst>
          </p:nvPr>
        </p:nvSpPr>
        <p:spPr>
          <a:xfrm>
            <a:off x="6429554" y="1741289"/>
            <a:ext cx="503992" cy="22860"/>
          </a:xfrm>
          <a:prstGeom prst="roundRect">
            <a:avLst>
              <a:gd name="adj" fmla="val 308697"/>
            </a:avLst>
          </a:prstGeom>
          <a:solidFill>
            <a:srgbClr val="C5D2CF"/>
          </a:solidFill>
        </p:spPr>
      </p:sp>
      <p:sp>
        <p:nvSpPr>
          <p:cNvPr id="7" name="Shape 3"/>
          <p:cNvSpPr/>
          <p:nvPr>
            <p:custDataLst>
              <p:tags r:id="rId5"/>
            </p:custDataLst>
          </p:nvPr>
        </p:nvSpPr>
        <p:spPr>
          <a:xfrm>
            <a:off x="6074390" y="1563767"/>
            <a:ext cx="378023" cy="378023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8" name="Text 4"/>
          <p:cNvSpPr/>
          <p:nvPr>
            <p:custDataLst>
              <p:tags r:id="rId6"/>
            </p:custDataLst>
          </p:nvPr>
        </p:nvSpPr>
        <p:spPr>
          <a:xfrm>
            <a:off x="6137374" y="1595259"/>
            <a:ext cx="251936" cy="3149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1950" dirty="0"/>
          </a:p>
        </p:txBody>
      </p:sp>
      <p:sp>
        <p:nvSpPr>
          <p:cNvPr id="9" name="Text 5"/>
          <p:cNvSpPr/>
          <p:nvPr>
            <p:custDataLst>
              <p:tags r:id="rId7"/>
            </p:custDataLst>
          </p:nvPr>
        </p:nvSpPr>
        <p:spPr>
          <a:xfrm>
            <a:off x="7103507" y="1542812"/>
            <a:ext cx="2100143" cy="262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Визначення цілей</a:t>
            </a:r>
            <a:endParaRPr lang="en-US" sz="2000" b="1" dirty="0"/>
          </a:p>
        </p:txBody>
      </p:sp>
      <p:sp>
        <p:nvSpPr>
          <p:cNvPr id="10" name="Text 6"/>
          <p:cNvSpPr/>
          <p:nvPr>
            <p:custDataLst>
              <p:tags r:id="rId8"/>
            </p:custDataLst>
          </p:nvPr>
        </p:nvSpPr>
        <p:spPr>
          <a:xfrm>
            <a:off x="7103507" y="1906072"/>
            <a:ext cx="6938843" cy="8061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anose="00000500000000000000" pitchFamily="34" charset="0"/>
                <a:ea typeface="Martel Sans" panose="00000500000000000000" pitchFamily="34" charset="-122"/>
                <a:cs typeface="Martel Sans" panose="00000500000000000000" pitchFamily="34" charset="-120"/>
              </a:rPr>
              <a:t>Перший крок до ефективного управління часом – чітке визначення цілей. Цілі мають бути конкретними, вимірюваними, досяжними, релевантними та обмеженими в часі (SMART).</a:t>
            </a:r>
            <a:endParaRPr lang="en-US" sz="1600" dirty="0"/>
          </a:p>
        </p:txBody>
      </p:sp>
      <p:sp>
        <p:nvSpPr>
          <p:cNvPr id="11" name="Shape 7"/>
          <p:cNvSpPr/>
          <p:nvPr>
            <p:custDataLst>
              <p:tags r:id="rId9"/>
            </p:custDataLst>
          </p:nvPr>
        </p:nvSpPr>
        <p:spPr>
          <a:xfrm>
            <a:off x="6429554" y="3414713"/>
            <a:ext cx="503992" cy="22860"/>
          </a:xfrm>
          <a:prstGeom prst="roundRect">
            <a:avLst>
              <a:gd name="adj" fmla="val 308697"/>
            </a:avLst>
          </a:prstGeom>
          <a:solidFill>
            <a:srgbClr val="C5D2CF"/>
          </a:solidFill>
        </p:spPr>
      </p:sp>
      <p:sp>
        <p:nvSpPr>
          <p:cNvPr id="12" name="Shape 8"/>
          <p:cNvSpPr/>
          <p:nvPr>
            <p:custDataLst>
              <p:tags r:id="rId10"/>
            </p:custDataLst>
          </p:nvPr>
        </p:nvSpPr>
        <p:spPr>
          <a:xfrm>
            <a:off x="6074390" y="3237190"/>
            <a:ext cx="378023" cy="378023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3" name="Text 9"/>
          <p:cNvSpPr/>
          <p:nvPr>
            <p:custDataLst>
              <p:tags r:id="rId11"/>
            </p:custDataLst>
          </p:nvPr>
        </p:nvSpPr>
        <p:spPr>
          <a:xfrm>
            <a:off x="6137374" y="3268682"/>
            <a:ext cx="251936" cy="3149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1950" dirty="0"/>
          </a:p>
        </p:txBody>
      </p:sp>
      <p:sp>
        <p:nvSpPr>
          <p:cNvPr id="14" name="Text 10"/>
          <p:cNvSpPr/>
          <p:nvPr>
            <p:custDataLst>
              <p:tags r:id="rId12"/>
            </p:custDataLst>
          </p:nvPr>
        </p:nvSpPr>
        <p:spPr>
          <a:xfrm>
            <a:off x="7103507" y="3216235"/>
            <a:ext cx="2100143" cy="262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Планування</a:t>
            </a:r>
            <a:endParaRPr lang="en-US" sz="2000" b="1" dirty="0"/>
          </a:p>
        </p:txBody>
      </p:sp>
      <p:sp>
        <p:nvSpPr>
          <p:cNvPr id="15" name="Text 11"/>
          <p:cNvSpPr/>
          <p:nvPr>
            <p:custDataLst>
              <p:tags r:id="rId13"/>
            </p:custDataLst>
          </p:nvPr>
        </p:nvSpPr>
        <p:spPr>
          <a:xfrm>
            <a:off x="7103507" y="3579495"/>
            <a:ext cx="6938843" cy="5374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dirty="0">
                <a:solidFill>
                  <a:srgbClr val="2C3249"/>
                </a:solidFill>
                <a:latin typeface="Martel Sans" panose="00000500000000000000" pitchFamily="34" charset="0"/>
                <a:ea typeface="Martel Sans" panose="00000500000000000000" pitchFamily="34" charset="-122"/>
                <a:cs typeface="Martel Sans" panose="00000500000000000000" pitchFamily="34" charset="-120"/>
              </a:rPr>
              <a:t>Планування допомагає структурувати час та визначити послідовність дій. Важливо розбивати великі завдання на менші, більш керовані етапи.</a:t>
            </a:r>
            <a:endParaRPr lang="en-US" dirty="0"/>
          </a:p>
        </p:txBody>
      </p:sp>
      <p:sp>
        <p:nvSpPr>
          <p:cNvPr id="16" name="Shape 12"/>
          <p:cNvSpPr/>
          <p:nvPr>
            <p:custDataLst>
              <p:tags r:id="rId14"/>
            </p:custDataLst>
          </p:nvPr>
        </p:nvSpPr>
        <p:spPr>
          <a:xfrm>
            <a:off x="6429554" y="4819412"/>
            <a:ext cx="503992" cy="22860"/>
          </a:xfrm>
          <a:prstGeom prst="roundRect">
            <a:avLst>
              <a:gd name="adj" fmla="val 308697"/>
            </a:avLst>
          </a:prstGeom>
          <a:solidFill>
            <a:srgbClr val="C5D2CF"/>
          </a:solidFill>
        </p:spPr>
      </p:sp>
      <p:sp>
        <p:nvSpPr>
          <p:cNvPr id="17" name="Shape 13"/>
          <p:cNvSpPr/>
          <p:nvPr>
            <p:custDataLst>
              <p:tags r:id="rId15"/>
            </p:custDataLst>
          </p:nvPr>
        </p:nvSpPr>
        <p:spPr>
          <a:xfrm>
            <a:off x="6074390" y="4641890"/>
            <a:ext cx="378023" cy="378023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8" name="Text 14"/>
          <p:cNvSpPr/>
          <p:nvPr>
            <p:custDataLst>
              <p:tags r:id="rId16"/>
            </p:custDataLst>
          </p:nvPr>
        </p:nvSpPr>
        <p:spPr>
          <a:xfrm>
            <a:off x="6137374" y="4673382"/>
            <a:ext cx="251936" cy="3149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1950" dirty="0"/>
          </a:p>
        </p:txBody>
      </p:sp>
      <p:sp>
        <p:nvSpPr>
          <p:cNvPr id="19" name="Text 15"/>
          <p:cNvSpPr/>
          <p:nvPr>
            <p:custDataLst>
              <p:tags r:id="rId17"/>
            </p:custDataLst>
          </p:nvPr>
        </p:nvSpPr>
        <p:spPr>
          <a:xfrm>
            <a:off x="7103507" y="4620935"/>
            <a:ext cx="2100143" cy="262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Пріоритезація</a:t>
            </a:r>
            <a:endParaRPr lang="en-US" sz="2000" b="1" dirty="0"/>
          </a:p>
        </p:txBody>
      </p:sp>
      <p:sp>
        <p:nvSpPr>
          <p:cNvPr id="20" name="Text 16"/>
          <p:cNvSpPr/>
          <p:nvPr>
            <p:custDataLst>
              <p:tags r:id="rId18"/>
            </p:custDataLst>
          </p:nvPr>
        </p:nvSpPr>
        <p:spPr>
          <a:xfrm>
            <a:off x="7103507" y="4984194"/>
            <a:ext cx="6938843" cy="8061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anose="00000500000000000000" pitchFamily="34" charset="0"/>
                <a:ea typeface="Martel Sans" panose="00000500000000000000" pitchFamily="34" charset="-122"/>
                <a:cs typeface="Martel Sans" panose="00000500000000000000" pitchFamily="34" charset="-120"/>
              </a:rPr>
              <a:t>Розставляння пріоритетів дозволяє зосередитися на найважливіших завданнях, які мають найбільший вплив на досягнення цілей. Метод Eisenhower Matrix (терміново/важливо) є корисним інструментом для пріоритезації.</a:t>
            </a:r>
            <a:endParaRPr lang="en-US" sz="1600" dirty="0"/>
          </a:p>
        </p:txBody>
      </p:sp>
      <p:sp>
        <p:nvSpPr>
          <p:cNvPr id="21" name="Shape 17"/>
          <p:cNvSpPr/>
          <p:nvPr>
            <p:custDataLst>
              <p:tags r:id="rId19"/>
            </p:custDataLst>
          </p:nvPr>
        </p:nvSpPr>
        <p:spPr>
          <a:xfrm>
            <a:off x="6429554" y="6492835"/>
            <a:ext cx="503992" cy="22860"/>
          </a:xfrm>
          <a:prstGeom prst="roundRect">
            <a:avLst>
              <a:gd name="adj" fmla="val 308697"/>
            </a:avLst>
          </a:prstGeom>
          <a:solidFill>
            <a:srgbClr val="C5D2CF"/>
          </a:solidFill>
        </p:spPr>
      </p:sp>
      <p:sp>
        <p:nvSpPr>
          <p:cNvPr id="22" name="Shape 18"/>
          <p:cNvSpPr/>
          <p:nvPr>
            <p:custDataLst>
              <p:tags r:id="rId20"/>
            </p:custDataLst>
          </p:nvPr>
        </p:nvSpPr>
        <p:spPr>
          <a:xfrm>
            <a:off x="6074390" y="6315313"/>
            <a:ext cx="378023" cy="378023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23" name="Text 19"/>
          <p:cNvSpPr/>
          <p:nvPr>
            <p:custDataLst>
              <p:tags r:id="rId21"/>
            </p:custDataLst>
          </p:nvPr>
        </p:nvSpPr>
        <p:spPr>
          <a:xfrm>
            <a:off x="6137374" y="6346805"/>
            <a:ext cx="251936" cy="3149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1950" dirty="0"/>
          </a:p>
        </p:txBody>
      </p:sp>
      <p:sp>
        <p:nvSpPr>
          <p:cNvPr id="24" name="Text 20"/>
          <p:cNvSpPr/>
          <p:nvPr>
            <p:custDataLst>
              <p:tags r:id="rId22"/>
            </p:custDataLst>
          </p:nvPr>
        </p:nvSpPr>
        <p:spPr>
          <a:xfrm>
            <a:off x="7103507" y="6294358"/>
            <a:ext cx="2100143" cy="262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b="1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Виконання</a:t>
            </a:r>
            <a:endParaRPr lang="en-US" sz="2000" b="1" dirty="0"/>
          </a:p>
        </p:txBody>
      </p:sp>
      <p:sp>
        <p:nvSpPr>
          <p:cNvPr id="25" name="Text 21"/>
          <p:cNvSpPr/>
          <p:nvPr>
            <p:custDataLst>
              <p:tags r:id="rId23"/>
            </p:custDataLst>
          </p:nvPr>
        </p:nvSpPr>
        <p:spPr>
          <a:xfrm>
            <a:off x="7103507" y="6657618"/>
            <a:ext cx="6938843" cy="8061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00"/>
              </a:lnSpc>
              <a:buNone/>
            </a:pPr>
            <a:r>
              <a:rPr lang="en-US" dirty="0">
                <a:solidFill>
                  <a:srgbClr val="2C3249"/>
                </a:solidFill>
                <a:latin typeface="Martel Sans" panose="00000500000000000000" pitchFamily="34" charset="0"/>
                <a:ea typeface="Martel Sans" panose="00000500000000000000" pitchFamily="34" charset="-122"/>
                <a:cs typeface="Martel Sans" panose="00000500000000000000" pitchFamily="34" charset="-120"/>
              </a:rPr>
              <a:t>Ефективне виконання завдань вимагає концентрації, мінімізації відволікаючих факторів та використання технік, таких як Pomodoro Technique (25 хвилин роботи, 5 хвилин перерви).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190" y="343535"/>
            <a:ext cx="13104495" cy="6654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Принципи тайм-менеджменту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58190" y="1365885"/>
            <a:ext cx="13114020" cy="1307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Тайм-менеджмент вчить розставляти пріоритети та раціонально використовувати час. Принципи, що формують це поняття, є фундаментом ефективного управління часом:</a:t>
            </a:r>
            <a:endParaRPr lang="en-US" dirty="0"/>
          </a:p>
        </p:txBody>
      </p:sp>
      <p:sp>
        <p:nvSpPr>
          <p:cNvPr id="4" name="Shape 2"/>
          <p:cNvSpPr/>
          <p:nvPr>
            <p:custDataLst>
              <p:tags r:id="rId1"/>
            </p:custDataLst>
          </p:nvPr>
        </p:nvSpPr>
        <p:spPr>
          <a:xfrm>
            <a:off x="758309" y="2886551"/>
            <a:ext cx="4244816" cy="2032754"/>
          </a:xfrm>
          <a:prstGeom prst="roundRect">
            <a:avLst>
              <a:gd name="adj" fmla="val 13989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5" name="Text 3"/>
          <p:cNvSpPr/>
          <p:nvPr>
            <p:custDataLst>
              <p:tags r:id="rId2"/>
            </p:custDataLst>
          </p:nvPr>
        </p:nvSpPr>
        <p:spPr>
          <a:xfrm>
            <a:off x="955477" y="3083719"/>
            <a:ext cx="2975372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 ДОСЯЖНОСТІ</a:t>
            </a:r>
            <a:endParaRPr lang="en-US" sz="1950" dirty="0"/>
          </a:p>
        </p:txBody>
      </p:sp>
      <p:sp>
        <p:nvSpPr>
          <p:cNvPr id="6" name="Text 4"/>
          <p:cNvSpPr/>
          <p:nvPr>
            <p:custDataLst>
              <p:tags r:id="rId3"/>
            </p:custDataLst>
          </p:nvPr>
        </p:nvSpPr>
        <p:spPr>
          <a:xfrm>
            <a:off x="955477" y="3509129"/>
            <a:ext cx="3850481" cy="12130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Базується на можливості дроблення задач для успішного виконання. Великі завдання розбиваються на менші, керовані частини.</a:t>
            </a:r>
            <a:endParaRPr lang="en-US" sz="1450" dirty="0"/>
          </a:p>
        </p:txBody>
      </p:sp>
      <p:sp>
        <p:nvSpPr>
          <p:cNvPr id="7" name="Shape 5"/>
          <p:cNvSpPr/>
          <p:nvPr>
            <p:custDataLst>
              <p:tags r:id="rId4"/>
            </p:custDataLst>
          </p:nvPr>
        </p:nvSpPr>
        <p:spPr>
          <a:xfrm>
            <a:off x="5192673" y="2886551"/>
            <a:ext cx="4244935" cy="2032754"/>
          </a:xfrm>
          <a:prstGeom prst="roundRect">
            <a:avLst>
              <a:gd name="adj" fmla="val 13989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8" name="Text 6"/>
          <p:cNvSpPr/>
          <p:nvPr>
            <p:custDataLst>
              <p:tags r:id="rId5"/>
            </p:custDataLst>
          </p:nvPr>
        </p:nvSpPr>
        <p:spPr>
          <a:xfrm>
            <a:off x="5389840" y="3083719"/>
            <a:ext cx="3648670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 ЗМІНИ МИСЛЕННЯ</a:t>
            </a:r>
            <a:endParaRPr lang="en-US" sz="1950" dirty="0"/>
          </a:p>
        </p:txBody>
      </p:sp>
      <p:sp>
        <p:nvSpPr>
          <p:cNvPr id="9" name="Text 7"/>
          <p:cNvSpPr/>
          <p:nvPr>
            <p:custDataLst>
              <p:tags r:id="rId6"/>
            </p:custDataLst>
          </p:nvPr>
        </p:nvSpPr>
        <p:spPr>
          <a:xfrm>
            <a:off x="5389840" y="3509129"/>
            <a:ext cx="3850600" cy="12130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Відіграє первинну роль і направлений на особисту ефективність. Змінюючи мислення, ми змінюємо результати.</a:t>
            </a:r>
            <a:endParaRPr lang="en-US" sz="1450" dirty="0"/>
          </a:p>
        </p:txBody>
      </p:sp>
      <p:sp>
        <p:nvSpPr>
          <p:cNvPr id="10" name="Shape 8"/>
          <p:cNvSpPr/>
          <p:nvPr>
            <p:custDataLst>
              <p:tags r:id="rId7"/>
            </p:custDataLst>
          </p:nvPr>
        </p:nvSpPr>
        <p:spPr>
          <a:xfrm>
            <a:off x="9627156" y="2886551"/>
            <a:ext cx="4244816" cy="2032754"/>
          </a:xfrm>
          <a:prstGeom prst="roundRect">
            <a:avLst>
              <a:gd name="adj" fmla="val 13989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1" name="Text 9"/>
          <p:cNvSpPr/>
          <p:nvPr>
            <p:custDataLst>
              <p:tags r:id="rId8"/>
            </p:custDataLst>
          </p:nvPr>
        </p:nvSpPr>
        <p:spPr>
          <a:xfrm>
            <a:off x="9824323" y="3083719"/>
            <a:ext cx="3382089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 САМОСТІЙНОСТІ</a:t>
            </a:r>
            <a:endParaRPr lang="en-US" sz="1950" dirty="0"/>
          </a:p>
        </p:txBody>
      </p:sp>
      <p:sp>
        <p:nvSpPr>
          <p:cNvPr id="12" name="Text 10"/>
          <p:cNvSpPr/>
          <p:nvPr>
            <p:custDataLst>
              <p:tags r:id="rId9"/>
            </p:custDataLst>
          </p:nvPr>
        </p:nvSpPr>
        <p:spPr>
          <a:xfrm>
            <a:off x="9824323" y="3509129"/>
            <a:ext cx="3850481" cy="12130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Ефективна організація часу можлива лише за умови особистої роботи та виконання. Ніхто не може це зробити за вас.</a:t>
            </a:r>
            <a:endParaRPr lang="en-US" sz="1450" dirty="0"/>
          </a:p>
        </p:txBody>
      </p:sp>
      <p:sp>
        <p:nvSpPr>
          <p:cNvPr id="13" name="Shape 11"/>
          <p:cNvSpPr/>
          <p:nvPr>
            <p:custDataLst>
              <p:tags r:id="rId10"/>
            </p:custDataLst>
          </p:nvPr>
        </p:nvSpPr>
        <p:spPr>
          <a:xfrm>
            <a:off x="758309" y="5132546"/>
            <a:ext cx="4244816" cy="2032754"/>
          </a:xfrm>
          <a:prstGeom prst="roundRect">
            <a:avLst>
              <a:gd name="adj" fmla="val 13989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4" name="Text 12"/>
          <p:cNvSpPr/>
          <p:nvPr>
            <p:custDataLst>
              <p:tags r:id="rId11"/>
            </p:custDataLst>
          </p:nvPr>
        </p:nvSpPr>
        <p:spPr>
          <a:xfrm>
            <a:off x="955477" y="5329714"/>
            <a:ext cx="3818573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 ІНДИВІДУАЛЬНОСТІ</a:t>
            </a:r>
            <a:endParaRPr lang="en-US" sz="1950" dirty="0"/>
          </a:p>
        </p:txBody>
      </p:sp>
      <p:sp>
        <p:nvSpPr>
          <p:cNvPr id="15" name="Text 13"/>
          <p:cNvSpPr/>
          <p:nvPr>
            <p:custDataLst>
              <p:tags r:id="rId12"/>
            </p:custDataLst>
          </p:nvPr>
        </p:nvSpPr>
        <p:spPr>
          <a:xfrm>
            <a:off x="955477" y="5755124"/>
            <a:ext cx="3850481" cy="9097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Передає важливість індивідуального стилю кожній окремій особі, а не підганяє під загальні правила.</a:t>
            </a:r>
            <a:endParaRPr lang="en-US" sz="1450" dirty="0"/>
          </a:p>
        </p:txBody>
      </p:sp>
      <p:sp>
        <p:nvSpPr>
          <p:cNvPr id="16" name="Shape 14"/>
          <p:cNvSpPr/>
          <p:nvPr>
            <p:custDataLst>
              <p:tags r:id="rId13"/>
            </p:custDataLst>
          </p:nvPr>
        </p:nvSpPr>
        <p:spPr>
          <a:xfrm>
            <a:off x="5192673" y="5132546"/>
            <a:ext cx="4244935" cy="2032754"/>
          </a:xfrm>
          <a:prstGeom prst="roundRect">
            <a:avLst>
              <a:gd name="adj" fmla="val 13989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7" name="Text 15"/>
          <p:cNvSpPr/>
          <p:nvPr>
            <p:custDataLst>
              <p:tags r:id="rId14"/>
            </p:custDataLst>
          </p:nvPr>
        </p:nvSpPr>
        <p:spPr>
          <a:xfrm>
            <a:off x="5389840" y="5329714"/>
            <a:ext cx="3204924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 ЕФЕКТИВНОСТІ</a:t>
            </a:r>
            <a:endParaRPr lang="en-US" sz="1950" dirty="0"/>
          </a:p>
        </p:txBody>
      </p:sp>
      <p:sp>
        <p:nvSpPr>
          <p:cNvPr id="18" name="Text 16"/>
          <p:cNvSpPr/>
          <p:nvPr>
            <p:custDataLst>
              <p:tags r:id="rId15"/>
            </p:custDataLst>
          </p:nvPr>
        </p:nvSpPr>
        <p:spPr>
          <a:xfrm>
            <a:off x="5389840" y="5755124"/>
            <a:ext cx="3850600" cy="12130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Вказує на важливість моніторингу, хронометражу та аналізу, що дозволяють виявляти втрати часу та приховані резерви.</a:t>
            </a:r>
            <a:endParaRPr lang="en-US" sz="1450" dirty="0"/>
          </a:p>
        </p:txBody>
      </p:sp>
      <p:sp>
        <p:nvSpPr>
          <p:cNvPr id="19" name="Shape 17"/>
          <p:cNvSpPr/>
          <p:nvPr>
            <p:custDataLst>
              <p:tags r:id="rId16"/>
            </p:custDataLst>
          </p:nvPr>
        </p:nvSpPr>
        <p:spPr>
          <a:xfrm>
            <a:off x="9627156" y="5132546"/>
            <a:ext cx="4244816" cy="2032754"/>
          </a:xfrm>
          <a:prstGeom prst="roundRect">
            <a:avLst>
              <a:gd name="adj" fmla="val 13989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20" name="Text 18"/>
          <p:cNvSpPr/>
          <p:nvPr>
            <p:custDataLst>
              <p:tags r:id="rId17"/>
            </p:custDataLst>
          </p:nvPr>
        </p:nvSpPr>
        <p:spPr>
          <a:xfrm>
            <a:off x="9824323" y="5329714"/>
            <a:ext cx="3393281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 НЕВИЧЕРПНОСТІ</a:t>
            </a:r>
            <a:endParaRPr lang="en-US" sz="1950" dirty="0"/>
          </a:p>
        </p:txBody>
      </p:sp>
      <p:sp>
        <p:nvSpPr>
          <p:cNvPr id="21" name="Text 19"/>
          <p:cNvSpPr/>
          <p:nvPr>
            <p:custDataLst>
              <p:tags r:id="rId18"/>
            </p:custDataLst>
          </p:nvPr>
        </p:nvSpPr>
        <p:spPr>
          <a:xfrm>
            <a:off x="9824323" y="5755124"/>
            <a:ext cx="3850481" cy="9097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Підкреслює, що завжди є те, до чого прагнути через самовдосконалення і пристосування до змін світу.</a:t>
            </a:r>
            <a:endParaRPr lang="en-US" sz="14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0065" y="146050"/>
            <a:ext cx="13547725" cy="5537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Види </a:t>
            </a:r>
            <a:r>
              <a:rPr lang="uk-UA" altLang="en-US" sz="2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2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айм-</a:t>
            </a:r>
            <a:r>
              <a:rPr lang="uk-UA" altLang="en-US" sz="2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sz="2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енеджменту</a:t>
            </a:r>
            <a:endParaRPr lang="en-US" sz="2150" dirty="0"/>
          </a:p>
        </p:txBody>
      </p:sp>
      <p:sp>
        <p:nvSpPr>
          <p:cNvPr id="3" name="Text 1"/>
          <p:cNvSpPr/>
          <p:nvPr/>
        </p:nvSpPr>
        <p:spPr>
          <a:xfrm>
            <a:off x="520065" y="508000"/>
            <a:ext cx="13590905" cy="8191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Управління часом застосовується на різних рівнях, від індивідуальної продуктивності до оптимізації роботи великих команд та цілих організацій. </a:t>
            </a:r>
            <a:endParaRPr lang="en-US" sz="1400" dirty="0">
              <a:solidFill>
                <a:srgbClr val="384653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Розуміння цих рівнів допомагає обрати правильні інструменти та стратегії.</a:t>
            </a:r>
            <a:endParaRPr lang="en-US" sz="1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130" y="1179830"/>
            <a:ext cx="12341225" cy="453517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 2"/>
          <p:cNvSpPr/>
          <p:nvPr/>
        </p:nvSpPr>
        <p:spPr>
          <a:xfrm>
            <a:off x="4904105" y="3437255"/>
            <a:ext cx="2099310" cy="6242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Особистий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7774940" y="3437255"/>
            <a:ext cx="2029460" cy="6242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Корпоратив</a:t>
            </a:r>
            <a:r>
              <a:rPr lang="uk-UA" altLang="en-US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-</a:t>
            </a:r>
            <a:r>
              <a:rPr lang="en-US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ний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10165846" y="4914037"/>
            <a:ext cx="2318455" cy="4742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Орієнтація на процеси й координацію</a:t>
            </a:r>
            <a:endParaRPr lang="en-US" sz="16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830" y="4777460"/>
            <a:ext cx="291948" cy="2919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434955" y="2084705"/>
            <a:ext cx="2650490" cy="4743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Фокус на командних результатах</a:t>
            </a:r>
            <a:endParaRPr lang="en-US" sz="16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3596" y="2092313"/>
            <a:ext cx="295571" cy="29557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283098" y="4892960"/>
            <a:ext cx="2307917" cy="4742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Орієнтація на звички та рутину</a:t>
            </a:r>
            <a:endParaRPr lang="en-US" sz="1600" dirty="0">
              <a:solidFill>
                <a:srgbClr val="384653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2269" y="4850113"/>
            <a:ext cx="291947" cy="29194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915795" y="2084705"/>
            <a:ext cx="2685415" cy="4743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Фокус на 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індивідуальних цілях</a:t>
            </a:r>
            <a:endParaRPr lang="en-US" sz="16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00880" y="2076450"/>
            <a:ext cx="419735" cy="29210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520065" y="5843270"/>
            <a:ext cx="5817870" cy="6019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Особистий </a:t>
            </a:r>
            <a:r>
              <a:rPr lang="uk-UA" altLang="en-US" sz="1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1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айм-</a:t>
            </a:r>
            <a:r>
              <a:rPr lang="uk-UA" altLang="en-US" sz="1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sz="1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енеджмент (</a:t>
            </a:r>
            <a:r>
              <a:rPr lang="uk-UA" altLang="en-US" sz="1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</a:t>
            </a:r>
            <a:r>
              <a:rPr lang="en-US" sz="1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амоменеджмент)</a:t>
            </a:r>
            <a:endParaRPr lang="en-US" sz="1700" dirty="0"/>
          </a:p>
        </p:txBody>
      </p:sp>
      <p:sp>
        <p:nvSpPr>
          <p:cNvPr id="16" name="Text 9"/>
          <p:cNvSpPr/>
          <p:nvPr/>
        </p:nvSpPr>
        <p:spPr>
          <a:xfrm>
            <a:off x="520065" y="6172200"/>
            <a:ext cx="6668770" cy="8750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30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 сукупність різних технік та технологій організації власної роботи, яка здійснюється в особистих інтересах, не бажаючи при цьому даремно витрачати ресурси свого часу. Цей рівень охоплює технології особистого зростання і тісно пов'язаний з особистим </a:t>
            </a:r>
            <a:r>
              <a:rPr lang="en-US" sz="12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саморозвитком та самовдосконаленням</a:t>
            </a: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519827" y="7141012"/>
            <a:ext cx="6668572" cy="1662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Здійснюється індивідуально кожною людиною.</a:t>
            </a:r>
            <a:endParaRPr lang="en-US" sz="1200" dirty="0"/>
          </a:p>
        </p:txBody>
      </p:sp>
      <p:sp>
        <p:nvSpPr>
          <p:cNvPr id="18" name="Text 11"/>
          <p:cNvSpPr/>
          <p:nvPr/>
        </p:nvSpPr>
        <p:spPr>
          <a:xfrm>
            <a:off x="519827" y="7343537"/>
            <a:ext cx="6668572" cy="1662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Мета: підвищення особистої ефективності, досягнення успіху в житті.</a:t>
            </a:r>
            <a:endParaRPr lang="en-US" sz="1200" dirty="0"/>
          </a:p>
        </p:txBody>
      </p:sp>
      <p:sp>
        <p:nvSpPr>
          <p:cNvPr id="19" name="Text 12"/>
          <p:cNvSpPr/>
          <p:nvPr/>
        </p:nvSpPr>
        <p:spPr>
          <a:xfrm>
            <a:off x="519827" y="7546062"/>
            <a:ext cx="6668572" cy="3324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Шлях: «знизу догори» — від особистої ефективності окремих працівників до підвищення ефективності діяльності підрозділу чи організації загалом.</a:t>
            </a:r>
            <a:endParaRPr lang="en-US" sz="1200" dirty="0"/>
          </a:p>
        </p:txBody>
      </p:sp>
      <p:sp>
        <p:nvSpPr>
          <p:cNvPr id="20" name="Text 13"/>
          <p:cNvSpPr/>
          <p:nvPr/>
        </p:nvSpPr>
        <p:spPr>
          <a:xfrm>
            <a:off x="519827" y="7914799"/>
            <a:ext cx="6668572" cy="1662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Інструменти: щоденники, Pomodoro, матриця Ейзенхауера.</a:t>
            </a:r>
            <a:endParaRPr lang="en-US" sz="1200" dirty="0"/>
          </a:p>
        </p:txBody>
      </p:sp>
      <p:sp>
        <p:nvSpPr>
          <p:cNvPr id="21" name="Text 14"/>
          <p:cNvSpPr/>
          <p:nvPr/>
        </p:nvSpPr>
        <p:spPr>
          <a:xfrm>
            <a:off x="7449820" y="5755640"/>
            <a:ext cx="4107180" cy="5314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Корпоративний </a:t>
            </a:r>
            <a:r>
              <a:rPr lang="uk-UA" altLang="en-US" sz="1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1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айм-</a:t>
            </a:r>
            <a:r>
              <a:rPr lang="uk-UA" altLang="en-US" sz="1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sz="1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енеджмент</a:t>
            </a:r>
            <a:endParaRPr lang="en-US" sz="1700" dirty="0"/>
          </a:p>
        </p:txBody>
      </p:sp>
      <p:sp>
        <p:nvSpPr>
          <p:cNvPr id="22" name="Text 15"/>
          <p:cNvSpPr/>
          <p:nvPr/>
        </p:nvSpPr>
        <p:spPr>
          <a:xfrm>
            <a:off x="7449820" y="6214110"/>
            <a:ext cx="6668770" cy="8331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30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Цей рівень тайм-менеджменту ще називають </a:t>
            </a:r>
            <a:r>
              <a:rPr lang="en-US" sz="12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командним</a:t>
            </a: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Він зосереджений на часовій організації роботи працівників і націлений на ефективне використання часу всім колективом. Цей рівень передбачає впровадження стандартів економного та результативного використання бюджету робочого часу компанії</a:t>
            </a:r>
            <a:r>
              <a:rPr lang="en-US" sz="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800" dirty="0"/>
          </a:p>
        </p:txBody>
      </p:sp>
      <p:sp>
        <p:nvSpPr>
          <p:cNvPr id="23" name="Text 16"/>
          <p:cNvSpPr/>
          <p:nvPr/>
        </p:nvSpPr>
        <p:spPr>
          <a:xfrm>
            <a:off x="7188835" y="7131050"/>
            <a:ext cx="6929755" cy="176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Мета: ефективне використання робочого часу компанії, підвищення продуктивності команд.</a:t>
            </a:r>
            <a:endParaRPr lang="en-US" sz="1000" dirty="0"/>
          </a:p>
        </p:txBody>
      </p:sp>
      <p:sp>
        <p:nvSpPr>
          <p:cNvPr id="24" name="Text 17"/>
          <p:cNvSpPr/>
          <p:nvPr/>
        </p:nvSpPr>
        <p:spPr>
          <a:xfrm>
            <a:off x="7188200" y="7360920"/>
            <a:ext cx="6930390" cy="1492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Шлях: «згори донизу» — від побудови комплексної системи, часто із залученням консалтингових фірм.</a:t>
            </a:r>
            <a:endParaRPr lang="en-US" sz="1000" dirty="0"/>
          </a:p>
        </p:txBody>
      </p:sp>
      <p:sp>
        <p:nvSpPr>
          <p:cNvPr id="25" name="Text 18"/>
          <p:cNvSpPr/>
          <p:nvPr/>
        </p:nvSpPr>
        <p:spPr>
          <a:xfrm>
            <a:off x="7188835" y="7546340"/>
            <a:ext cx="6929755" cy="3327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Часто запроваджується разом з впровадженням корпоративної культури та різних психологічних тренінгів для працівників.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572333"/>
            <a:ext cx="6049923" cy="64984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Дефіцит часу та причини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7829" y="1534001"/>
            <a:ext cx="1039773" cy="1530787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5" name="Text 1"/>
          <p:cNvSpPr/>
          <p:nvPr>
            <p:custDataLst>
              <p:tags r:id="rId4"/>
            </p:custDataLst>
          </p:nvPr>
        </p:nvSpPr>
        <p:spPr>
          <a:xfrm>
            <a:off x="2079427" y="1741884"/>
            <a:ext cx="2599372" cy="3248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u="sng" dirty="0">
                <a:solidFill>
                  <a:srgbClr val="2C3249"/>
                </a:solidFill>
                <a:latin typeface="Times New Roman" panose="02020603050405020304" pitchFamily="18" charset="0"/>
                <a:ea typeface="Kanit Light" pitchFamily="34" charset="-122"/>
                <a:cs typeface="Times New Roman" panose="02020603050405020304" pitchFamily="18" charset="0"/>
              </a:rPr>
              <a:t>Безплановість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>
            <p:custDataLst>
              <p:tags r:id="rId5"/>
            </p:custDataLst>
          </p:nvPr>
        </p:nvSpPr>
        <p:spPr>
          <a:xfrm>
            <a:off x="2079427" y="2191345"/>
            <a:ext cx="6336744" cy="6655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Відсутність чіткого плану призводить до хаотичної роботи і втрати часу.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7829" y="3064788"/>
            <a:ext cx="1039773" cy="153078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8" name="Text 3"/>
          <p:cNvSpPr/>
          <p:nvPr>
            <p:custDataLst>
              <p:tags r:id="rId8"/>
            </p:custDataLst>
          </p:nvPr>
        </p:nvSpPr>
        <p:spPr>
          <a:xfrm>
            <a:off x="2079427" y="3272671"/>
            <a:ext cx="2599372" cy="3248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u="sng" dirty="0">
                <a:solidFill>
                  <a:srgbClr val="2C3249"/>
                </a:solidFill>
                <a:latin typeface="Times New Roman" panose="02020603050405020304" pitchFamily="18" charset="0"/>
                <a:ea typeface="Kanit Light" pitchFamily="34" charset="-122"/>
                <a:cs typeface="Times New Roman" panose="02020603050405020304" pitchFamily="18" charset="0"/>
              </a:rPr>
              <a:t>Перевантаження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>
            <p:custDataLst>
              <p:tags r:id="rId9"/>
            </p:custDataLst>
          </p:nvPr>
        </p:nvSpPr>
        <p:spPr>
          <a:xfrm>
            <a:off x="2079427" y="3722132"/>
            <a:ext cx="6336744" cy="6655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Надмірне навантаження призводить до поспіху, стресу та зниження якості роботи.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27829" y="4595574"/>
            <a:ext cx="1039773" cy="153078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Text 5"/>
          <p:cNvSpPr/>
          <p:nvPr>
            <p:custDataLst>
              <p:tags r:id="rId12"/>
            </p:custDataLst>
          </p:nvPr>
        </p:nvSpPr>
        <p:spPr>
          <a:xfrm>
            <a:off x="2079427" y="4803458"/>
            <a:ext cx="2599372" cy="3248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u="sng" dirty="0">
                <a:solidFill>
                  <a:srgbClr val="2C3249"/>
                </a:solidFill>
                <a:latin typeface="Times New Roman" panose="02020603050405020304" pitchFamily="18" charset="0"/>
                <a:ea typeface="Kanit Light" pitchFamily="34" charset="-122"/>
                <a:cs typeface="Times New Roman" panose="02020603050405020304" pitchFamily="18" charset="0"/>
              </a:rPr>
              <a:t>Нечіткість</a:t>
            </a:r>
            <a:r>
              <a:rPr lang="en-US" sz="2400" u="sng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завдань</a:t>
            </a:r>
            <a:endParaRPr lang="en-US" sz="2400" u="sng" dirty="0"/>
          </a:p>
        </p:txBody>
      </p:sp>
      <p:sp>
        <p:nvSpPr>
          <p:cNvPr id="12" name="Text 6"/>
          <p:cNvSpPr/>
          <p:nvPr>
            <p:custDataLst>
              <p:tags r:id="rId13"/>
            </p:custDataLst>
          </p:nvPr>
        </p:nvSpPr>
        <p:spPr>
          <a:xfrm>
            <a:off x="2079427" y="5252918"/>
            <a:ext cx="6336744" cy="6655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Нечітко сформульовані завдання ускладнюють роботу і збільшують час на їх виконання.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27829" y="6126361"/>
            <a:ext cx="1039773" cy="153078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Text 7"/>
          <p:cNvSpPr/>
          <p:nvPr>
            <p:custDataLst>
              <p:tags r:id="rId16"/>
            </p:custDataLst>
          </p:nvPr>
        </p:nvSpPr>
        <p:spPr>
          <a:xfrm>
            <a:off x="2079427" y="6334244"/>
            <a:ext cx="2806303" cy="3248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u="sng" dirty="0">
                <a:solidFill>
                  <a:srgbClr val="2C3249"/>
                </a:solidFill>
                <a:latin typeface="Times New Roman" panose="02020603050405020304" pitchFamily="18" charset="0"/>
                <a:ea typeface="Kanit Light" pitchFamily="34" charset="-122"/>
                <a:cs typeface="Times New Roman" panose="02020603050405020304" pitchFamily="18" charset="0"/>
              </a:rPr>
              <a:t>Недостатність ресурсів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8"/>
          <p:cNvSpPr/>
          <p:nvPr>
            <p:custDataLst>
              <p:tags r:id="rId17"/>
            </p:custDataLst>
          </p:nvPr>
        </p:nvSpPr>
        <p:spPr>
          <a:xfrm>
            <a:off x="2079427" y="6783705"/>
            <a:ext cx="6336744" cy="6655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Відсутність необхідних ресурсів ускладнює виконання завдань і збільшує час</a:t>
            </a:r>
            <a:r>
              <a:rPr lang="en-US" sz="1600" dirty="0">
                <a:solidFill>
                  <a:srgbClr val="2C3249"/>
                </a:solidFill>
                <a:latin typeface="Martel Sans" panose="00000500000000000000" pitchFamily="34" charset="0"/>
                <a:ea typeface="Martel Sans" panose="00000500000000000000" pitchFamily="34" charset="-122"/>
                <a:cs typeface="Martel Sans" panose="00000500000000000000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166" y="520065"/>
            <a:ext cx="8893254" cy="5286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Особисті перешкоди в управлінні часом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756285" y="1233170"/>
            <a:ext cx="13117830" cy="6515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0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Кожна людина стикається з унікальними перешкодами, які заважають раціональному використанню робочого часу. Важливо визначити, які саме елементи створюють дефіцит часу саме для вас. Обери ті, що заважають тобі найбільше: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56166" y="2065139"/>
            <a:ext cx="361474" cy="361474"/>
          </a:xfrm>
          <a:prstGeom prst="roundRect">
            <a:avLst>
              <a:gd name="adj" fmla="val 66684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5" name="Text 3"/>
          <p:cNvSpPr/>
          <p:nvPr>
            <p:custDataLst>
              <p:tags r:id="rId1"/>
            </p:custDataLst>
          </p:nvPr>
        </p:nvSpPr>
        <p:spPr>
          <a:xfrm>
            <a:off x="1278255" y="2120265"/>
            <a:ext cx="6193036" cy="2643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Немає чіткого усвідомлення основних робочих функцій</a:t>
            </a:r>
            <a:endParaRPr lang="en-US" sz="1650" dirty="0"/>
          </a:p>
        </p:txBody>
      </p:sp>
      <p:sp>
        <p:nvSpPr>
          <p:cNvPr id="6" name="Text 4"/>
          <p:cNvSpPr/>
          <p:nvPr>
            <p:custDataLst>
              <p:tags r:id="rId2"/>
            </p:custDataLst>
          </p:nvPr>
        </p:nvSpPr>
        <p:spPr>
          <a:xfrm>
            <a:off x="1278255" y="2480905"/>
            <a:ext cx="12595979" cy="2571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Коли людина не розуміє, які саме функції є її основними, вона витрачає час на неважливі справи.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756166" y="3059430"/>
            <a:ext cx="361474" cy="361474"/>
          </a:xfrm>
          <a:prstGeom prst="roundRect">
            <a:avLst>
              <a:gd name="adj" fmla="val 66684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8" name="Text 6"/>
          <p:cNvSpPr/>
          <p:nvPr>
            <p:custDataLst>
              <p:tags r:id="rId3"/>
            </p:custDataLst>
          </p:nvPr>
        </p:nvSpPr>
        <p:spPr>
          <a:xfrm>
            <a:off x="1278255" y="3114556"/>
            <a:ext cx="5587960" cy="2643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Покладені функції розмежовуються з посадовими</a:t>
            </a:r>
            <a:endParaRPr lang="en-US" sz="1650" dirty="0"/>
          </a:p>
        </p:txBody>
      </p:sp>
      <p:sp>
        <p:nvSpPr>
          <p:cNvPr id="9" name="Text 7"/>
          <p:cNvSpPr/>
          <p:nvPr>
            <p:custDataLst>
              <p:tags r:id="rId4"/>
            </p:custDataLst>
          </p:nvPr>
        </p:nvSpPr>
        <p:spPr>
          <a:xfrm>
            <a:off x="1278255" y="3475196"/>
            <a:ext cx="12595979" cy="2571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Плутанина між офіційними обов'язками та додатковими завданнями створює хаос у розподілі часу.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756166" y="4053721"/>
            <a:ext cx="361474" cy="361474"/>
          </a:xfrm>
          <a:prstGeom prst="roundRect">
            <a:avLst>
              <a:gd name="adj" fmla="val 66684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1" name="Text 9"/>
          <p:cNvSpPr/>
          <p:nvPr>
            <p:custDataLst>
              <p:tags r:id="rId5"/>
            </p:custDataLst>
          </p:nvPr>
        </p:nvSpPr>
        <p:spPr>
          <a:xfrm>
            <a:off x="1278255" y="4108847"/>
            <a:ext cx="2865834" cy="2643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Нерозуміння кінцевої цілі</a:t>
            </a:r>
            <a:endParaRPr lang="en-US" sz="1650" dirty="0"/>
          </a:p>
        </p:txBody>
      </p:sp>
      <p:sp>
        <p:nvSpPr>
          <p:cNvPr id="12" name="Text 10"/>
          <p:cNvSpPr/>
          <p:nvPr>
            <p:custDataLst>
              <p:tags r:id="rId6"/>
            </p:custDataLst>
          </p:nvPr>
        </p:nvSpPr>
        <p:spPr>
          <a:xfrm>
            <a:off x="1278255" y="4469487"/>
            <a:ext cx="12595979" cy="2571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Без ясної цілі важко визначити, на що варто витрачати час та енергію.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756166" y="5048012"/>
            <a:ext cx="361474" cy="361474"/>
          </a:xfrm>
          <a:prstGeom prst="roundRect">
            <a:avLst>
              <a:gd name="adj" fmla="val 66684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4" name="Text 12"/>
          <p:cNvSpPr/>
          <p:nvPr>
            <p:custDataLst>
              <p:tags r:id="rId7"/>
            </p:custDataLst>
          </p:nvPr>
        </p:nvSpPr>
        <p:spPr>
          <a:xfrm>
            <a:off x="1278255" y="5103138"/>
            <a:ext cx="3259693" cy="2643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Відсутність чіткості завдання</a:t>
            </a:r>
            <a:endParaRPr lang="en-US" sz="1650" dirty="0"/>
          </a:p>
        </p:txBody>
      </p:sp>
      <p:sp>
        <p:nvSpPr>
          <p:cNvPr id="15" name="Text 13"/>
          <p:cNvSpPr/>
          <p:nvPr>
            <p:custDataLst>
              <p:tags r:id="rId8"/>
            </p:custDataLst>
          </p:nvPr>
        </p:nvSpPr>
        <p:spPr>
          <a:xfrm>
            <a:off x="1278255" y="5463778"/>
            <a:ext cx="12595979" cy="2571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Нечітко сформульовані завдання вимагають додаткового часу на уточнення та переробку.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756166" y="6042303"/>
            <a:ext cx="361474" cy="361474"/>
          </a:xfrm>
          <a:prstGeom prst="roundRect">
            <a:avLst>
              <a:gd name="adj" fmla="val 66684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7" name="Text 15"/>
          <p:cNvSpPr/>
          <p:nvPr>
            <p:custDataLst>
              <p:tags r:id="rId9"/>
            </p:custDataLst>
          </p:nvPr>
        </p:nvSpPr>
        <p:spPr>
          <a:xfrm>
            <a:off x="1278255" y="6097429"/>
            <a:ext cx="4340066" cy="2643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Розмите поняття щодо часу виконання</a:t>
            </a:r>
            <a:endParaRPr lang="en-US" sz="1650" dirty="0"/>
          </a:p>
        </p:txBody>
      </p:sp>
      <p:sp>
        <p:nvSpPr>
          <p:cNvPr id="18" name="Text 16"/>
          <p:cNvSpPr/>
          <p:nvPr>
            <p:custDataLst>
              <p:tags r:id="rId10"/>
            </p:custDataLst>
          </p:nvPr>
        </p:nvSpPr>
        <p:spPr>
          <a:xfrm>
            <a:off x="1278255" y="6458069"/>
            <a:ext cx="12595979" cy="2571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Без чітких часових рамок важко планувати та розподіляти час ефективно.</a:t>
            </a:r>
            <a:endParaRPr lang="en-US" sz="1250" dirty="0"/>
          </a:p>
        </p:txBody>
      </p:sp>
      <p:sp>
        <p:nvSpPr>
          <p:cNvPr id="19" name="Shape 17"/>
          <p:cNvSpPr/>
          <p:nvPr/>
        </p:nvSpPr>
        <p:spPr>
          <a:xfrm>
            <a:off x="756166" y="7036594"/>
            <a:ext cx="361474" cy="361474"/>
          </a:xfrm>
          <a:prstGeom prst="roundRect">
            <a:avLst>
              <a:gd name="adj" fmla="val 66684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20" name="Text 18"/>
          <p:cNvSpPr/>
          <p:nvPr>
            <p:custDataLst>
              <p:tags r:id="rId11"/>
            </p:custDataLst>
          </p:nvPr>
        </p:nvSpPr>
        <p:spPr>
          <a:xfrm>
            <a:off x="1278255" y="7091720"/>
            <a:ext cx="3020854" cy="2643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Відволікання на доручення</a:t>
            </a:r>
            <a:endParaRPr lang="en-US" sz="1650" dirty="0"/>
          </a:p>
        </p:txBody>
      </p:sp>
      <p:sp>
        <p:nvSpPr>
          <p:cNvPr id="21" name="Text 19"/>
          <p:cNvSpPr/>
          <p:nvPr>
            <p:custDataLst>
              <p:tags r:id="rId12"/>
            </p:custDataLst>
          </p:nvPr>
        </p:nvSpPr>
        <p:spPr>
          <a:xfrm>
            <a:off x="1278255" y="7452360"/>
            <a:ext cx="12595979" cy="2571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Постійні перерви та нові доручення розривають концентрацію та збільшують час виконання завдань.</a:t>
            </a:r>
            <a:endParaRPr lang="en-US" sz="12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19904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484596"/>
            <a:ext cx="9076611" cy="4988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Управління часом: </a:t>
            </a:r>
            <a:r>
              <a:rPr lang="uk-UA" altLang="en-US" sz="31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sz="31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роцеси та </a:t>
            </a:r>
            <a:r>
              <a:rPr lang="uk-UA" altLang="en-US" sz="31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і</a:t>
            </a:r>
            <a:r>
              <a:rPr lang="en-US" sz="31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нструменти</a:t>
            </a:r>
            <a:endParaRPr lang="en-US" sz="3100" dirty="0"/>
          </a:p>
        </p:txBody>
      </p:sp>
      <p:sp>
        <p:nvSpPr>
          <p:cNvPr id="4" name="Text 1"/>
          <p:cNvSpPr/>
          <p:nvPr/>
        </p:nvSpPr>
        <p:spPr>
          <a:xfrm>
            <a:off x="758309" y="3210877"/>
            <a:ext cx="13113782" cy="4852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Ефективне управління часом базується на чотирьох ключових процесах, які утворюють цикл постійного вдосконалення та оптимізації використання часових ресурсів: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8309" y="4094202"/>
            <a:ext cx="6481048" cy="1143000"/>
          </a:xfrm>
          <a:prstGeom prst="rect">
            <a:avLst/>
          </a:prstGeom>
        </p:spPr>
      </p:pic>
      <p:sp>
        <p:nvSpPr>
          <p:cNvPr id="6" name="Text 2"/>
          <p:cNvSpPr/>
          <p:nvPr>
            <p:custDataLst>
              <p:tags r:id="rId4"/>
            </p:custDataLst>
          </p:nvPr>
        </p:nvSpPr>
        <p:spPr>
          <a:xfrm>
            <a:off x="909876" y="4700707"/>
            <a:ext cx="1995487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Аналіз</a:t>
            </a:r>
            <a:endParaRPr lang="en-US" sz="2000" b="1" dirty="0">
              <a:solidFill>
                <a:srgbClr val="384653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  <p:sp>
        <p:nvSpPr>
          <p:cNvPr id="7" name="Text 3"/>
          <p:cNvSpPr/>
          <p:nvPr>
            <p:custDataLst>
              <p:tags r:id="rId5"/>
            </p:custDataLst>
          </p:nvPr>
        </p:nvSpPr>
        <p:spPr>
          <a:xfrm>
            <a:off x="909876" y="5041106"/>
            <a:ext cx="6177915" cy="4852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Ретельний аналіз поточного використання часу для виявлення неефективних практик, втрат часу та прихованих резервів продуктивності</a:t>
            </a:r>
            <a:r>
              <a:rPr lang="en-US" sz="11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150" dirty="0"/>
          </a:p>
        </p:txBody>
      </p:sp>
      <p:pic>
        <p:nvPicPr>
          <p:cNvPr id="8" name="Image 2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90924" y="3866793"/>
            <a:ext cx="6481167" cy="1143000"/>
          </a:xfrm>
          <a:prstGeom prst="rect">
            <a:avLst/>
          </a:prstGeom>
        </p:spPr>
      </p:pic>
      <p:sp>
        <p:nvSpPr>
          <p:cNvPr id="9" name="Text 4"/>
          <p:cNvSpPr/>
          <p:nvPr>
            <p:custDataLst>
              <p:tags r:id="rId8"/>
            </p:custDataLst>
          </p:nvPr>
        </p:nvSpPr>
        <p:spPr>
          <a:xfrm>
            <a:off x="7542490" y="4473297"/>
            <a:ext cx="1995487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Моделювання</a:t>
            </a:r>
            <a:endParaRPr lang="en-US" sz="2000" dirty="0"/>
          </a:p>
        </p:txBody>
      </p:sp>
      <p:sp>
        <p:nvSpPr>
          <p:cNvPr id="10" name="Text 5"/>
          <p:cNvSpPr/>
          <p:nvPr>
            <p:custDataLst>
              <p:tags r:id="rId9"/>
            </p:custDataLst>
          </p:nvPr>
        </p:nvSpPr>
        <p:spPr>
          <a:xfrm>
            <a:off x="7542490" y="4813697"/>
            <a:ext cx="6178034" cy="4852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Розробка стратегій управління часом на основі аналізу даних та визначення оптимальних підходів для конкретної ситуації.</a:t>
            </a:r>
            <a:endParaRPr lang="en-US" sz="1600" dirty="0"/>
          </a:p>
        </p:txBody>
      </p:sp>
      <p:pic>
        <p:nvPicPr>
          <p:cNvPr id="11" name="Image 3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8309" y="6056948"/>
            <a:ext cx="6481048" cy="1143000"/>
          </a:xfrm>
          <a:prstGeom prst="rect">
            <a:avLst/>
          </a:prstGeom>
        </p:spPr>
      </p:pic>
      <p:sp>
        <p:nvSpPr>
          <p:cNvPr id="12" name="Text 6"/>
          <p:cNvSpPr/>
          <p:nvPr>
            <p:custDataLst>
              <p:tags r:id="rId11"/>
            </p:custDataLst>
          </p:nvPr>
        </p:nvSpPr>
        <p:spPr>
          <a:xfrm>
            <a:off x="909876" y="6663452"/>
            <a:ext cx="1995487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Формування цілей</a:t>
            </a:r>
            <a:endParaRPr lang="en-US" sz="2000" dirty="0"/>
          </a:p>
        </p:txBody>
      </p:sp>
      <p:sp>
        <p:nvSpPr>
          <p:cNvPr id="13" name="Text 7"/>
          <p:cNvSpPr/>
          <p:nvPr>
            <p:custDataLst>
              <p:tags r:id="rId12"/>
            </p:custDataLst>
          </p:nvPr>
        </p:nvSpPr>
        <p:spPr>
          <a:xfrm>
            <a:off x="909876" y="7003852"/>
            <a:ext cx="6177915" cy="4852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Постановка чітких, вимірних і досяжних цілей, що визначають ключові напрями розвитку та фокусування зусиль.</a:t>
            </a:r>
            <a:endParaRPr lang="en-US" sz="1600" dirty="0"/>
          </a:p>
        </p:txBody>
      </p:sp>
      <p:pic>
        <p:nvPicPr>
          <p:cNvPr id="14" name="Image 4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90924" y="5829538"/>
            <a:ext cx="6481167" cy="1143000"/>
          </a:xfrm>
          <a:prstGeom prst="rect">
            <a:avLst/>
          </a:prstGeom>
        </p:spPr>
      </p:pic>
      <p:sp>
        <p:nvSpPr>
          <p:cNvPr id="15" name="Text 8"/>
          <p:cNvSpPr/>
          <p:nvPr>
            <p:custDataLst>
              <p:tags r:id="rId14"/>
            </p:custDataLst>
          </p:nvPr>
        </p:nvSpPr>
        <p:spPr>
          <a:xfrm>
            <a:off x="7542490" y="6436043"/>
            <a:ext cx="1995487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Планування</a:t>
            </a:r>
            <a:endParaRPr lang="en-US" sz="2000" dirty="0"/>
          </a:p>
        </p:txBody>
      </p:sp>
      <p:sp>
        <p:nvSpPr>
          <p:cNvPr id="16" name="Text 9"/>
          <p:cNvSpPr/>
          <p:nvPr>
            <p:custDataLst>
              <p:tags r:id="rId15"/>
            </p:custDataLst>
          </p:nvPr>
        </p:nvSpPr>
        <p:spPr>
          <a:xfrm>
            <a:off x="7542490" y="6776442"/>
            <a:ext cx="6178034" cy="4852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Розробка планів досягнення цілей з пріоритезацією завдань для ефективного використання часу та ресурсів.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057400" y="682625"/>
            <a:ext cx="12216130" cy="7001510"/>
          </a:xfrm>
          <a:prstGeom prst="rect">
            <a:avLst/>
          </a:prstGeom>
        </p:spPr>
        <p:txBody>
          <a:bodyPr>
            <a:noAutofit/>
          </a:bodyPr>
          <a:p>
            <a:pPr algn="ctr"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роль тайм-менеджменту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</a:pP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</a:pP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</a:pP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</a:pP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560" y="2832735"/>
            <a:ext cx="14098270" cy="362521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8905"/>
            <a:ext cx="4177030" cy="29000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190" y="182245"/>
            <a:ext cx="9698990" cy="901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Правила </a:t>
            </a:r>
            <a:r>
              <a:rPr lang="uk-UA" altLang="en-US" sz="2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</a:t>
            </a:r>
            <a:r>
              <a:rPr lang="en-US" sz="2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фективного </a:t>
            </a:r>
            <a:r>
              <a:rPr lang="uk-UA" altLang="en-US" sz="2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sz="2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ланування: </a:t>
            </a:r>
            <a:r>
              <a:rPr lang="uk-UA" altLang="en-US" sz="2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</a:t>
            </a:r>
            <a:r>
              <a:rPr lang="en-US" sz="2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олота </a:t>
            </a:r>
            <a:r>
              <a:rPr lang="uk-UA" altLang="en-US" sz="2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</a:t>
            </a:r>
            <a:r>
              <a:rPr lang="en-US" sz="2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ередина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758190" y="697865"/>
            <a:ext cx="13114020" cy="10763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Знаючи свої "поглиначі часу", можна перейти до створення плану, який не буде обмежувати, а навпаки — звільняти. Керуйтеся цими правилами, щоб ваш графік був гнучким, реалістичним та орієнтованим на результат.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307580" y="1923574"/>
            <a:ext cx="15240" cy="5658207"/>
          </a:xfrm>
          <a:prstGeom prst="roundRect">
            <a:avLst>
              <a:gd name="adj" fmla="val 1306158"/>
            </a:avLst>
          </a:prstGeom>
          <a:solidFill>
            <a:srgbClr val="BACFDD"/>
          </a:solidFill>
        </p:spPr>
      </p:sp>
      <p:sp>
        <p:nvSpPr>
          <p:cNvPr id="5" name="Shape 3"/>
          <p:cNvSpPr/>
          <p:nvPr/>
        </p:nvSpPr>
        <p:spPr>
          <a:xfrm>
            <a:off x="721360" y="1923415"/>
            <a:ext cx="6578600" cy="1621790"/>
          </a:xfrm>
          <a:prstGeom prst="roundRect">
            <a:avLst>
              <a:gd name="adj" fmla="val 16377"/>
            </a:avLst>
          </a:prstGeom>
          <a:solidFill>
            <a:srgbClr val="D4E9F7"/>
          </a:solidFill>
          <a:ln w="7620">
            <a:solidFill>
              <a:srgbClr val="E5F6F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071495" y="1921510"/>
            <a:ext cx="4095750" cy="360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Правило 40/60/20 для Гнучкост</a:t>
            </a:r>
            <a:r>
              <a:rPr lang="en-US" sz="13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і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883325" y="2361605"/>
            <a:ext cx="6284000" cy="6372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 складанні плану на весь робочий день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40% часу залишайте вільними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У такому разі 60% відводиться на планові роботи, 20% – на непередбачені завдання та ще 20% – на спонтанні, креативні або резервні блоки. Це захищає вас від стресу і зберігає гнучкість</a:t>
            </a:r>
            <a:r>
              <a:rPr lang="en-US" sz="1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330440" y="3404235"/>
            <a:ext cx="6657340" cy="1613535"/>
          </a:xfrm>
          <a:prstGeom prst="rect">
            <a:avLst/>
          </a:prstGeom>
          <a:solidFill>
            <a:srgbClr val="D4E9F7"/>
          </a:solidFill>
          <a:ln w="7620">
            <a:solidFill>
              <a:srgbClr val="F4FBF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463076" y="3544729"/>
            <a:ext cx="3472458" cy="2182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Фіксація та </a:t>
            </a:r>
            <a:r>
              <a:rPr lang="uk-UA" alt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х</a:t>
            </a: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ронометраж </a:t>
            </a:r>
            <a:r>
              <a:rPr lang="uk-UA" alt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</a:t>
            </a: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итрат </a:t>
            </a:r>
            <a:r>
              <a:rPr lang="uk-UA" alt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ч</a:t>
            </a: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асу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463076" y="3842504"/>
            <a:ext cx="6284000" cy="6372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Намагайтеся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фіксувати витрачений час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на кожне завдання (хоча б протягом одного тижня щокварталу). При цьому не забувайте відмічати, на які потреби він був витрачений. Це єдиний спосіб об'єктивно оцінити, наскільки ваші очікування збігаються з реальністю.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642620" y="4885690"/>
            <a:ext cx="6657340" cy="1480820"/>
          </a:xfrm>
          <a:prstGeom prst="roundRect">
            <a:avLst>
              <a:gd name="adj" fmla="val 16377"/>
            </a:avLst>
          </a:prstGeom>
          <a:solidFill>
            <a:srgbClr val="D4E9F7"/>
          </a:solidFill>
          <a:ln w="7620">
            <a:solidFill>
              <a:srgbClr val="E5F6F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007400" y="5025628"/>
            <a:ext cx="4159925" cy="2182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17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Розподіл </a:t>
            </a:r>
            <a:r>
              <a:rPr lang="uk-UA" alt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</a:t>
            </a: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авдань за </a:t>
            </a:r>
            <a:r>
              <a:rPr lang="uk-UA" alt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</a:t>
            </a: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оризонтом </a:t>
            </a:r>
            <a:r>
              <a:rPr lang="uk-UA" alt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ланування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83325" y="5323403"/>
            <a:ext cx="6284000" cy="6372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Необхідно всі свої завдання розділяти на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короткострокові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(день/тиждень),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середньострокові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(місяць/квартал) та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довгострокові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(рік/5 років). Це забезпечує стратегічне бачення та зв'язок щоденних дій з великими цілям</a:t>
            </a:r>
            <a:r>
              <a:rPr lang="en-US" sz="1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и.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7167245" y="6366510"/>
            <a:ext cx="6720205" cy="1493520"/>
          </a:xfrm>
          <a:prstGeom prst="rect">
            <a:avLst/>
          </a:prstGeom>
          <a:solidFill>
            <a:srgbClr val="D4E9F7"/>
          </a:solidFill>
          <a:ln w="7620">
            <a:solidFill>
              <a:srgbClr val="F4FB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463076" y="6506528"/>
            <a:ext cx="2114788" cy="2182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Принципи </a:t>
            </a:r>
            <a:r>
              <a:rPr lang="uk-UA" alt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ланування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463076" y="6804303"/>
            <a:ext cx="6284000" cy="6372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Притримуватися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реальності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(не планувати неможливе),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регулярності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(планувати щодня),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системності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(використовувати послідовний підхід) та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послідовності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(виконувати заплановане крок за кроком).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7234" y="541853"/>
            <a:ext cx="6625471" cy="5980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Колесо життєвого балансу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27234" y="1503521"/>
            <a:ext cx="13175933" cy="5817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Колесо життєвого балансу – це потужний інструмент для оцінки та покращення якості життя в різних сферах. Це вправа допомагає визначити, на які аспекти життя ти витрачаєш час та енергію, та чи вони збалансовані.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2435185" y="2618065"/>
            <a:ext cx="2392442" cy="2989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Робота та кар'єра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27234" y="3026093"/>
            <a:ext cx="4100393" cy="2908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Професійний розвиток та досягнення</a:t>
            </a:r>
            <a:endParaRPr lang="en-US" sz="14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9436" y="2289810"/>
            <a:ext cx="4611529" cy="4611529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1987" y="3061573"/>
            <a:ext cx="272058" cy="2720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802773" y="2618065"/>
            <a:ext cx="3224570" cy="2989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Здоров'я та благополуччя</a:t>
            </a:r>
            <a:endParaRPr lang="en-US" sz="1850" dirty="0"/>
          </a:p>
        </p:txBody>
      </p:sp>
      <p:sp>
        <p:nvSpPr>
          <p:cNvPr id="9" name="Text 5"/>
          <p:cNvSpPr/>
          <p:nvPr/>
        </p:nvSpPr>
        <p:spPr>
          <a:xfrm>
            <a:off x="9802773" y="3026093"/>
            <a:ext cx="4100393" cy="2908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Фізичне та психічне здоров'я</a:t>
            </a:r>
            <a:endParaRPr lang="en-US" sz="14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36" y="2289810"/>
            <a:ext cx="4611529" cy="4611529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86117" y="3061573"/>
            <a:ext cx="272058" cy="27205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84581" y="4246126"/>
            <a:ext cx="2392442" cy="2989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Сім'я та стосунки</a:t>
            </a:r>
            <a:endParaRPr lang="en-US" sz="1850" dirty="0"/>
          </a:p>
        </p:txBody>
      </p:sp>
      <p:sp>
        <p:nvSpPr>
          <p:cNvPr id="13" name="Text 7"/>
          <p:cNvSpPr/>
          <p:nvPr/>
        </p:nvSpPr>
        <p:spPr>
          <a:xfrm>
            <a:off x="9984581" y="4654153"/>
            <a:ext cx="3918585" cy="2908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Близькі люди та взаємини</a:t>
            </a:r>
            <a:endParaRPr lang="en-US" sz="14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436" y="2289810"/>
            <a:ext cx="4611529" cy="4611529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93123" y="4459486"/>
            <a:ext cx="272058" cy="272058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802773" y="5874187"/>
            <a:ext cx="2792492" cy="2989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Навчання та розвиток</a:t>
            </a:r>
            <a:endParaRPr lang="en-US" sz="1850" dirty="0"/>
          </a:p>
        </p:txBody>
      </p:sp>
      <p:sp>
        <p:nvSpPr>
          <p:cNvPr id="17" name="Text 9"/>
          <p:cNvSpPr/>
          <p:nvPr/>
        </p:nvSpPr>
        <p:spPr>
          <a:xfrm>
            <a:off x="9802773" y="6282214"/>
            <a:ext cx="4100393" cy="2908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Особистий та професійний ріст</a:t>
            </a:r>
            <a:endParaRPr lang="en-US" sz="14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9436" y="2289810"/>
            <a:ext cx="4611529" cy="461152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86117" y="5857280"/>
            <a:ext cx="272058" cy="272058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2435185" y="5874187"/>
            <a:ext cx="2392442" cy="2989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Хобі та дозвілля</a:t>
            </a:r>
            <a:endParaRPr lang="en-US" sz="1850" dirty="0"/>
          </a:p>
        </p:txBody>
      </p:sp>
      <p:sp>
        <p:nvSpPr>
          <p:cNvPr id="21" name="Text 11"/>
          <p:cNvSpPr/>
          <p:nvPr/>
        </p:nvSpPr>
        <p:spPr>
          <a:xfrm>
            <a:off x="727234" y="6282214"/>
            <a:ext cx="4100393" cy="2908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Задоволення та розслаблення</a:t>
            </a:r>
            <a:endParaRPr lang="en-US" sz="1400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9436" y="2289810"/>
            <a:ext cx="4611529" cy="4611529"/>
          </a:xfrm>
          <a:prstGeom prst="rect">
            <a:avLst/>
          </a:prstGeom>
        </p:spPr>
      </p:pic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71987" y="5857280"/>
            <a:ext cx="272058" cy="272058"/>
          </a:xfrm>
          <a:prstGeom prst="rect">
            <a:avLst/>
          </a:prstGeom>
        </p:spPr>
      </p:pic>
      <p:sp>
        <p:nvSpPr>
          <p:cNvPr id="24" name="Text 12"/>
          <p:cNvSpPr/>
          <p:nvPr/>
        </p:nvSpPr>
        <p:spPr>
          <a:xfrm>
            <a:off x="1543169" y="4246126"/>
            <a:ext cx="3102650" cy="2989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Суспільство та спільнота</a:t>
            </a:r>
            <a:endParaRPr lang="en-US" sz="1850" dirty="0"/>
          </a:p>
        </p:txBody>
      </p:sp>
      <p:sp>
        <p:nvSpPr>
          <p:cNvPr id="25" name="Text 13"/>
          <p:cNvSpPr/>
          <p:nvPr/>
        </p:nvSpPr>
        <p:spPr>
          <a:xfrm>
            <a:off x="727234" y="4654153"/>
            <a:ext cx="3918585" cy="2908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Соціальні зв'язки та волонтерство</a:t>
            </a:r>
            <a:endParaRPr lang="en-US" sz="1400" dirty="0"/>
          </a:p>
        </p:txBody>
      </p:sp>
      <p:pic>
        <p:nvPicPr>
          <p:cNvPr id="27" name="Image 11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64981" y="4459486"/>
            <a:ext cx="272058" cy="272058"/>
          </a:xfrm>
          <a:prstGeom prst="rect">
            <a:avLst/>
          </a:prstGeom>
        </p:spPr>
      </p:pic>
      <p:sp>
        <p:nvSpPr>
          <p:cNvPr id="28" name="Text 14"/>
          <p:cNvSpPr/>
          <p:nvPr/>
        </p:nvSpPr>
        <p:spPr>
          <a:xfrm>
            <a:off x="727234" y="7105888"/>
            <a:ext cx="13175933" cy="5817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1600" dirty="0"/>
          </a:p>
        </p:txBody>
      </p:sp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6436" y="2416810"/>
            <a:ext cx="4611529" cy="4611529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19"/>
          <a:stretch>
            <a:fillRect/>
          </a:stretch>
        </p:blipFill>
        <p:spPr>
          <a:xfrm>
            <a:off x="4975860" y="2274570"/>
            <a:ext cx="4772025" cy="49822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6595" y="298450"/>
            <a:ext cx="6389370" cy="5156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Оцінка </a:t>
            </a:r>
            <a:r>
              <a:rPr lang="uk-UA" altLang="en-US" sz="36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ж</a:t>
            </a:r>
            <a:r>
              <a:rPr lang="en-US" sz="36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иттєвого </a:t>
            </a:r>
            <a:r>
              <a:rPr lang="uk-UA" altLang="en-US" sz="36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б</a:t>
            </a:r>
            <a:r>
              <a:rPr lang="en-US" sz="36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алансу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696595" y="945515"/>
            <a:ext cx="13237845" cy="9207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Тайм-менеджмент не повинен стосуватися лише роботи. Його справжня мета — створити гармонію між професійним успіхом та особистим благополуччям. Вправа </a:t>
            </a:r>
            <a:r>
              <a:rPr lang="en-US" sz="16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"Колесо життєвого балансу"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є потужним інструментом для візуалізації та оцінки стану ключових сфер вашого життя.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57501" y="2723436"/>
            <a:ext cx="12689919" cy="34361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uk-UA" altLang="en-US" sz="2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Я</a:t>
            </a:r>
            <a:r>
              <a:rPr lang="en-US" sz="2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 ти думаєш</a:t>
            </a:r>
            <a:r>
              <a:rPr lang="uk-UA" altLang="en-US" sz="2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,</a:t>
            </a:r>
            <a:r>
              <a:rPr lang="en-US" sz="2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наскільки часто можна проводити вправу «Колесо життєвого балансу»?</a:t>
            </a:r>
            <a:endParaRPr lang="en-US" sz="2150" dirty="0"/>
          </a:p>
        </p:txBody>
      </p:sp>
      <p:sp>
        <p:nvSpPr>
          <p:cNvPr id="5" name="Shape 3"/>
          <p:cNvSpPr/>
          <p:nvPr/>
        </p:nvSpPr>
        <p:spPr>
          <a:xfrm>
            <a:off x="696397" y="2462332"/>
            <a:ext cx="22860" cy="865823"/>
          </a:xfrm>
          <a:prstGeom prst="rect">
            <a:avLst/>
          </a:prstGeom>
          <a:solidFill>
            <a:srgbClr val="75BAE6"/>
          </a:solidFill>
        </p:spPr>
      </p:sp>
      <p:sp>
        <p:nvSpPr>
          <p:cNvPr id="6" name="Shape 4"/>
          <p:cNvSpPr/>
          <p:nvPr/>
        </p:nvSpPr>
        <p:spPr>
          <a:xfrm>
            <a:off x="696397" y="3524012"/>
            <a:ext cx="13237607" cy="3163967"/>
          </a:xfrm>
          <a:prstGeom prst="roundRect">
            <a:avLst>
              <a:gd name="adj" fmla="val 8254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04017" y="3531632"/>
            <a:ext cx="6611183" cy="1574363"/>
          </a:xfrm>
          <a:prstGeom prst="roundRect">
            <a:avLst>
              <a:gd name="adj" fmla="val 16588"/>
            </a:avLst>
          </a:prstGeom>
          <a:solidFill>
            <a:srgbClr val="75BAE6"/>
          </a:solidFill>
        </p:spPr>
      </p:sp>
      <p:sp>
        <p:nvSpPr>
          <p:cNvPr id="8" name="Text 6"/>
          <p:cNvSpPr/>
          <p:nvPr/>
        </p:nvSpPr>
        <p:spPr>
          <a:xfrm>
            <a:off x="878086" y="3705701"/>
            <a:ext cx="2290763" cy="2863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Один раз на день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878086" y="4096464"/>
            <a:ext cx="6001941" cy="5569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Занадто часто. Баланс не змінюється щодня, а така часта рефлексія може викликати тривогу.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7315200" y="3531632"/>
            <a:ext cx="6611183" cy="1574363"/>
          </a:xfrm>
          <a:prstGeom prst="rect">
            <a:avLst/>
          </a:prstGeom>
          <a:solidFill>
            <a:srgbClr val="2589C9"/>
          </a:solidFill>
        </p:spPr>
      </p:sp>
      <p:sp>
        <p:nvSpPr>
          <p:cNvPr id="11" name="Shape 9"/>
          <p:cNvSpPr/>
          <p:nvPr/>
        </p:nvSpPr>
        <p:spPr>
          <a:xfrm>
            <a:off x="7315200" y="3531632"/>
            <a:ext cx="22860" cy="1574363"/>
          </a:xfrm>
          <a:prstGeom prst="roundRect">
            <a:avLst>
              <a:gd name="adj" fmla="val 1142412"/>
            </a:avLst>
          </a:prstGeom>
          <a:solidFill>
            <a:srgbClr val="3EA2E2"/>
          </a:solidFill>
        </p:spPr>
      </p:sp>
      <p:sp>
        <p:nvSpPr>
          <p:cNvPr id="12" name="Text 10"/>
          <p:cNvSpPr/>
          <p:nvPr/>
        </p:nvSpPr>
        <p:spPr>
          <a:xfrm>
            <a:off x="7750373" y="3705701"/>
            <a:ext cx="2559248" cy="2863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Один раз на тиждень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750373" y="4096464"/>
            <a:ext cx="6001941" cy="8354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Оптимально для швидкої корекції. Це дозволяє вчасно відстежувати невеликі перекоси і вносити мінімальні зміни в графік.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7097673" y="4101167"/>
            <a:ext cx="435173" cy="435173"/>
          </a:xfrm>
          <a:prstGeom prst="roundRect">
            <a:avLst>
              <a:gd name="adj" fmla="val 60012"/>
            </a:avLst>
          </a:prstGeom>
          <a:solidFill>
            <a:srgbClr val="FFFFFF"/>
          </a:solidFill>
          <a:ln w="22860">
            <a:solidFill>
              <a:srgbClr val="3EA2E2"/>
            </a:solidFill>
            <a:prstDash val="solid"/>
          </a:ln>
        </p:spPr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6496" y="4209871"/>
            <a:ext cx="217527" cy="217527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704017" y="5105995"/>
            <a:ext cx="6611183" cy="1574363"/>
          </a:xfrm>
          <a:prstGeom prst="rect">
            <a:avLst/>
          </a:prstGeom>
          <a:solidFill>
            <a:srgbClr val="063E5F"/>
          </a:solidFill>
        </p:spPr>
      </p:sp>
      <p:sp>
        <p:nvSpPr>
          <p:cNvPr id="17" name="Shape 14"/>
          <p:cNvSpPr/>
          <p:nvPr/>
        </p:nvSpPr>
        <p:spPr>
          <a:xfrm>
            <a:off x="704017" y="5105995"/>
            <a:ext cx="6611183" cy="22860"/>
          </a:xfrm>
          <a:prstGeom prst="roundRect">
            <a:avLst>
              <a:gd name="adj" fmla="val 1142412"/>
            </a:avLst>
          </a:prstGeom>
          <a:solidFill>
            <a:srgbClr val="1F5778"/>
          </a:solidFill>
        </p:spPr>
      </p:sp>
      <p:sp>
        <p:nvSpPr>
          <p:cNvPr id="18" name="Text 15"/>
          <p:cNvSpPr/>
          <p:nvPr/>
        </p:nvSpPr>
        <p:spPr>
          <a:xfrm>
            <a:off x="878086" y="5280065"/>
            <a:ext cx="2324100" cy="2863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Один раз </a:t>
            </a:r>
            <a:r>
              <a:rPr lang="uk-UA" altLang="en-US" sz="18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</a:t>
            </a:r>
            <a:r>
              <a:rPr lang="en-US" sz="18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квартал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878086" y="5670828"/>
            <a:ext cx="6001941" cy="8354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Ідеально для стратегічного перегляду. Дозволяє оцінити прогрес у довгострокових цілях та скоригувати пріоритети на наступні 3 місяці.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7315200" y="5105995"/>
            <a:ext cx="6611183" cy="1574363"/>
          </a:xfrm>
          <a:prstGeom prst="rect">
            <a:avLst/>
          </a:prstGeom>
          <a:solidFill>
            <a:srgbClr val="1E2C3B"/>
          </a:solidFill>
        </p:spPr>
      </p:sp>
      <p:sp>
        <p:nvSpPr>
          <p:cNvPr id="21" name="Shape 18"/>
          <p:cNvSpPr/>
          <p:nvPr/>
        </p:nvSpPr>
        <p:spPr>
          <a:xfrm>
            <a:off x="7315200" y="5105995"/>
            <a:ext cx="22860" cy="1574363"/>
          </a:xfrm>
          <a:prstGeom prst="roundRect">
            <a:avLst>
              <a:gd name="adj" fmla="val 1142412"/>
            </a:avLst>
          </a:prstGeom>
          <a:solidFill>
            <a:srgbClr val="374554"/>
          </a:solidFill>
        </p:spPr>
      </p:sp>
      <p:sp>
        <p:nvSpPr>
          <p:cNvPr id="22" name="Shape 19"/>
          <p:cNvSpPr/>
          <p:nvPr/>
        </p:nvSpPr>
        <p:spPr>
          <a:xfrm>
            <a:off x="7315200" y="5105995"/>
            <a:ext cx="6611183" cy="22860"/>
          </a:xfrm>
          <a:prstGeom prst="roundRect">
            <a:avLst>
              <a:gd name="adj" fmla="val 1142412"/>
            </a:avLst>
          </a:prstGeom>
          <a:solidFill>
            <a:srgbClr val="374554"/>
          </a:solidFill>
        </p:spPr>
      </p:sp>
      <p:sp>
        <p:nvSpPr>
          <p:cNvPr id="23" name="Text 20"/>
          <p:cNvSpPr/>
          <p:nvPr/>
        </p:nvSpPr>
        <p:spPr>
          <a:xfrm>
            <a:off x="7750373" y="5280065"/>
            <a:ext cx="2290763" cy="2863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Один раз на рік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7750373" y="5670828"/>
            <a:ext cx="6001941" cy="8354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Занадто рідко. Річний перегляд хороший для глобального планування, але не дає можливості оперативно коригувати баланс.</a:t>
            </a:r>
            <a:endParaRPr lang="en-US" sz="1350" dirty="0"/>
          </a:p>
        </p:txBody>
      </p:sp>
      <p:sp>
        <p:nvSpPr>
          <p:cNvPr id="25" name="Shape 22"/>
          <p:cNvSpPr/>
          <p:nvPr/>
        </p:nvSpPr>
        <p:spPr>
          <a:xfrm>
            <a:off x="7097673" y="5675531"/>
            <a:ext cx="435173" cy="435173"/>
          </a:xfrm>
          <a:prstGeom prst="roundRect">
            <a:avLst>
              <a:gd name="adj" fmla="val 60012"/>
            </a:avLst>
          </a:prstGeom>
          <a:solidFill>
            <a:srgbClr val="FFFFFF"/>
          </a:solidFill>
          <a:ln w="22860">
            <a:solidFill>
              <a:srgbClr val="374554"/>
            </a:solidFill>
            <a:prstDash val="solid"/>
          </a:ln>
        </p:spPr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6496" y="5784235"/>
            <a:ext cx="217527" cy="217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d60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190" y="359410"/>
            <a:ext cx="6851015" cy="7105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Аналіз використання часу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58190" y="1283335"/>
            <a:ext cx="13114020" cy="13404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Аналіз використання часу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– це один з найважливіших компонентів ефективного тайм-менеджменту. Це процес, який дозволяє глибше зрозуміти, як ти насправді витрачаєш свій час та де можна знайти резерви для покращення продуктивності.</a:t>
            </a:r>
            <a:endParaRPr lang="en-US" sz="1600" dirty="0"/>
          </a:p>
        </p:txBody>
      </p:sp>
      <p:sp>
        <p:nvSpPr>
          <p:cNvPr id="4" name="Shape 2"/>
          <p:cNvSpPr/>
          <p:nvPr>
            <p:custDataLst>
              <p:tags r:id="rId1"/>
            </p:custDataLst>
          </p:nvPr>
        </p:nvSpPr>
        <p:spPr>
          <a:xfrm>
            <a:off x="758309" y="2837378"/>
            <a:ext cx="4244816" cy="3254216"/>
          </a:xfrm>
          <a:prstGeom prst="roundRect">
            <a:avLst>
              <a:gd name="adj" fmla="val 873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5" name="Text 3"/>
          <p:cNvSpPr/>
          <p:nvPr>
            <p:custDataLst>
              <p:tags r:id="rId2"/>
            </p:custDataLst>
          </p:nvPr>
        </p:nvSpPr>
        <p:spPr>
          <a:xfrm>
            <a:off x="955477" y="3034546"/>
            <a:ext cx="3850481" cy="6234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Вивчення раціональності витраченого часу</a:t>
            </a:r>
            <a:endParaRPr lang="en-US" sz="1950" dirty="0"/>
          </a:p>
        </p:txBody>
      </p:sp>
      <p:sp>
        <p:nvSpPr>
          <p:cNvPr id="6" name="Text 4"/>
          <p:cNvSpPr/>
          <p:nvPr>
            <p:custDataLst>
              <p:tags r:id="rId3"/>
            </p:custDataLst>
          </p:nvPr>
        </p:nvSpPr>
        <p:spPr>
          <a:xfrm>
            <a:off x="955477" y="3771662"/>
            <a:ext cx="3850481" cy="2122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 основне значення аналізу використання часу. Процес передбачає детальне дослідження того, як ти витрачаєш час, які завдання займають найбільше часу, та чи ці витрати часу виправдані результатами.</a:t>
            </a:r>
            <a:endParaRPr lang="en-US" sz="1450" dirty="0"/>
          </a:p>
        </p:txBody>
      </p:sp>
      <p:sp>
        <p:nvSpPr>
          <p:cNvPr id="7" name="Shape 5"/>
          <p:cNvSpPr/>
          <p:nvPr>
            <p:custDataLst>
              <p:tags r:id="rId4"/>
            </p:custDataLst>
          </p:nvPr>
        </p:nvSpPr>
        <p:spPr>
          <a:xfrm>
            <a:off x="5192673" y="2837378"/>
            <a:ext cx="4244935" cy="3254216"/>
          </a:xfrm>
          <a:prstGeom prst="roundRect">
            <a:avLst>
              <a:gd name="adj" fmla="val 873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8" name="Text 6"/>
          <p:cNvSpPr/>
          <p:nvPr>
            <p:custDataLst>
              <p:tags r:id="rId5"/>
            </p:custDataLst>
          </p:nvPr>
        </p:nvSpPr>
        <p:spPr>
          <a:xfrm>
            <a:off x="5389840" y="3034546"/>
            <a:ext cx="2862620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Виявлення втрат часу</a:t>
            </a:r>
            <a:endParaRPr lang="en-US" sz="1950" dirty="0"/>
          </a:p>
        </p:txBody>
      </p:sp>
      <p:sp>
        <p:nvSpPr>
          <p:cNvPr id="9" name="Text 7"/>
          <p:cNvSpPr/>
          <p:nvPr>
            <p:custDataLst>
              <p:tags r:id="rId6"/>
            </p:custDataLst>
          </p:nvPr>
        </p:nvSpPr>
        <p:spPr>
          <a:xfrm>
            <a:off x="5389840" y="3459956"/>
            <a:ext cx="3850600" cy="1819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Аналіз допомагає знайти втрачений час за останні дні, тижні чи місяці. Це включає виявлення неефективних практик, відволікаючих факторів та завдань, які можна оптимізувати або делегувати.</a:t>
            </a:r>
            <a:endParaRPr lang="en-US" sz="1450" dirty="0"/>
          </a:p>
        </p:txBody>
      </p:sp>
      <p:sp>
        <p:nvSpPr>
          <p:cNvPr id="10" name="Shape 8"/>
          <p:cNvSpPr/>
          <p:nvPr>
            <p:custDataLst>
              <p:tags r:id="rId7"/>
            </p:custDataLst>
          </p:nvPr>
        </p:nvSpPr>
        <p:spPr>
          <a:xfrm>
            <a:off x="9627156" y="2837378"/>
            <a:ext cx="4244816" cy="3254216"/>
          </a:xfrm>
          <a:prstGeom prst="roundRect">
            <a:avLst>
              <a:gd name="adj" fmla="val 873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1" name="Text 9"/>
          <p:cNvSpPr/>
          <p:nvPr>
            <p:custDataLst>
              <p:tags r:id="rId8"/>
            </p:custDataLst>
          </p:nvPr>
        </p:nvSpPr>
        <p:spPr>
          <a:xfrm>
            <a:off x="9824323" y="3034546"/>
            <a:ext cx="2701528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Пошук вільного часу</a:t>
            </a:r>
            <a:endParaRPr lang="en-US" sz="1950" dirty="0"/>
          </a:p>
        </p:txBody>
      </p:sp>
      <p:sp>
        <p:nvSpPr>
          <p:cNvPr id="12" name="Text 10"/>
          <p:cNvSpPr/>
          <p:nvPr>
            <p:custDataLst>
              <p:tags r:id="rId9"/>
            </p:custDataLst>
          </p:nvPr>
        </p:nvSpPr>
        <p:spPr>
          <a:xfrm>
            <a:off x="9824323" y="3459956"/>
            <a:ext cx="3850481" cy="12130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Через аналіз можна знайти вільний час у своєму графіку та визначити, як його найкраще використати для досягнення цілей або відпочинку.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758309" y="6304836"/>
            <a:ext cx="13113782" cy="9097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Правильна відповідь: </a:t>
            </a:r>
            <a:r>
              <a:rPr lang="en-US" sz="1450" b="1" dirty="0">
                <a:solidFill>
                  <a:srgbClr val="384653"/>
                </a:solidFill>
                <a:highlight>
                  <a:srgbClr val="E5F6FF"/>
                </a:highlight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вивчення раціональності витраченого часу</a:t>
            </a: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Це комплексний процес, який охоплює всі аспекти управління часом – від виявлення втрат до пошуку резервів та оптимізації розподілу часових ресурсів для максимальної ефективності та досягнення поставлених цілей.</a:t>
            </a:r>
            <a:endParaRPr lang="en-US" sz="14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d60c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d60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40" y="2439670"/>
            <a:ext cx="5440680" cy="30607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63986" y="244929"/>
            <a:ext cx="8072625" cy="179639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Висновок</a:t>
            </a:r>
            <a:r>
              <a:rPr lang="en-US" sz="4450" dirty="0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: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5763986" y="996043"/>
            <a:ext cx="8523514" cy="25104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Тайм-менеджмент </a:t>
            </a:r>
            <a:r>
              <a:rPr lang="en-US" sz="2400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– це не просто набір технік, а філософія ефективного життя. Вміння управляти часом дозволяє вчителю досягати більшого, зберігати енергію та знаходити баланс між роботою та особистим життям.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63986" y="2733080"/>
            <a:ext cx="8523514" cy="28067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Інвестуючи час у вивчення та застосування навичок тайм-менеджменту, вчитель інвестує у свій професійний успіх та особисте щастя. </a:t>
            </a:r>
            <a:r>
              <a:rPr lang="en-US" sz="2400" b="1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Ефективне управління часом </a:t>
            </a:r>
            <a:r>
              <a:rPr lang="en-US" sz="2400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– це ключ до продуктивності, задоволення та гармонії.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763986" y="4572000"/>
            <a:ext cx="8523514" cy="30375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u="sng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Наступні кроки: </a:t>
            </a:r>
            <a:endParaRPr lang="uk-UA" sz="2400" u="sng" dirty="0" smtClean="0">
              <a:solidFill>
                <a:srgbClr val="2C3249"/>
              </a:solidFill>
              <a:latin typeface="Times New Roman" panose="02020603050405020304" pitchFamily="18" charset="0"/>
              <a:ea typeface="Martel Sans" panose="00000500000000000000" pitchFamily="34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850"/>
              </a:lnSpc>
              <a:buNone/>
            </a:pPr>
            <a:endParaRPr lang="uk-UA" sz="2400" u="sng" dirty="0" smtClean="0">
              <a:solidFill>
                <a:srgbClr val="2C3249"/>
              </a:solidFill>
              <a:latin typeface="Times New Roman" panose="02020603050405020304" pitchFamily="18" charset="0"/>
              <a:ea typeface="Martel Sans" panose="00000500000000000000" pitchFamily="34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850"/>
              </a:lnSpc>
              <a:buNone/>
            </a:pPr>
            <a:r>
              <a:rPr lang="en-US" sz="2400" dirty="0" err="1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Почніть</a:t>
            </a:r>
            <a:r>
              <a:rPr lang="en-US" sz="240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застосовувати </a:t>
            </a:r>
            <a:r>
              <a:rPr lang="uk-UA" altLang="en-US" sz="2400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здобуті</a:t>
            </a:r>
            <a:r>
              <a:rPr lang="en-US" sz="2400" dirty="0">
                <a:solidFill>
                  <a:srgbClr val="2C3249"/>
                </a:solidFill>
                <a:latin typeface="Times New Roman" panose="02020603050405020304" pitchFamily="18" charset="0"/>
                <a:ea typeface="Martel Sans" panose="00000500000000000000" pitchFamily="34" charset="-122"/>
                <a:cs typeface="Times New Roman" panose="02020603050405020304" pitchFamily="18" charset="0"/>
              </a:rPr>
              <a:t> знання на практиці, експериментуйте з різними техніками та інструментами, щоб знайти ті, які найкраще підходять саме вам. Пам'ятайте, що тайм-менеджмент – це постійний процес вдосконалення, який потребує практики та самоаналізу.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1518" y="489109"/>
            <a:ext cx="10999708" cy="5851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Сутність та </a:t>
            </a:r>
            <a:r>
              <a:rPr lang="uk-UA" altLang="en-US" sz="36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</a:t>
            </a:r>
            <a:r>
              <a:rPr lang="en-US" sz="36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оль </a:t>
            </a:r>
            <a:r>
              <a:rPr lang="uk-UA" altLang="en-US" sz="36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36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айм-</a:t>
            </a:r>
            <a:r>
              <a:rPr lang="uk-UA" altLang="en-US" sz="36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sz="36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енеджменту в </a:t>
            </a:r>
            <a:r>
              <a:rPr lang="uk-UA" altLang="en-US" sz="36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</a:t>
            </a:r>
            <a:r>
              <a:rPr lang="en-US" sz="36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світі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556895" y="1522095"/>
            <a:ext cx="13317855" cy="10496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 сучасному світі, де час є одним з найцінніших ресурсів, вміння ефективно ним управляти стає ключовим для досягнення успіху.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11835" y="2750185"/>
            <a:ext cx="13238480" cy="11385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Робота вчителя</a:t>
            </a:r>
            <a:r>
              <a:rPr lang="en-US" sz="2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це динамічне поєднання викладання, підготовки матеріалів, перевірки робіт, спілкування з батьками та постійного саморозвитку. Без ефективного управління часом, цей баланс легко порушується, ведучи до професійного вигорання.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8903851" y="1501140"/>
            <a:ext cx="5022533" cy="28455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56578" y="4010245"/>
            <a:ext cx="13207365" cy="29766"/>
          </a:xfrm>
          <a:prstGeom prst="rect">
            <a:avLst/>
          </a:prstGeom>
          <a:solidFill>
            <a:srgbClr val="384653">
              <a:alpha val="50000"/>
            </a:srgbClr>
          </a:solidFill>
        </p:spPr>
      </p:sp>
      <p:sp>
        <p:nvSpPr>
          <p:cNvPr id="8" name="Shape 6"/>
          <p:cNvSpPr/>
          <p:nvPr/>
        </p:nvSpPr>
        <p:spPr>
          <a:xfrm>
            <a:off x="711518" y="5847278"/>
            <a:ext cx="6514743" cy="1898333"/>
          </a:xfrm>
          <a:prstGeom prst="roundRect">
            <a:avLst>
              <a:gd name="adj" fmla="val 5780"/>
            </a:avLst>
          </a:prstGeom>
          <a:solidFill>
            <a:srgbClr val="FFFFFF"/>
          </a:solidFill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578" y="4585533"/>
            <a:ext cx="6514743" cy="91440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10" y="5580459"/>
            <a:ext cx="533638" cy="533638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8769" y="4524454"/>
            <a:ext cx="213360" cy="21336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56260" y="4801235"/>
            <a:ext cx="5730240" cy="17837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Мета </a:t>
            </a:r>
            <a:r>
              <a:rPr lang="uk-UA" alt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</a:t>
            </a:r>
            <a:r>
              <a:rPr 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урсу: </a:t>
            </a:r>
            <a:r>
              <a:rPr lang="uk-UA" alt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ідвищення </a:t>
            </a:r>
            <a:r>
              <a:rPr lang="uk-UA" alt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</a:t>
            </a:r>
            <a:r>
              <a:rPr 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фективності</a:t>
            </a: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685800" y="5477510"/>
            <a:ext cx="6339840" cy="2066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Розкрити теоретичні та практичні аспекти використання навичок тайм-менеджменту для планування й управління власним часом вчителя.</a:t>
            </a:r>
            <a:endParaRPr lang="en-US" sz="2000" dirty="0"/>
          </a:p>
        </p:txBody>
      </p:sp>
      <p:sp>
        <p:nvSpPr>
          <p:cNvPr id="14" name="Shape 9"/>
          <p:cNvSpPr/>
          <p:nvPr/>
        </p:nvSpPr>
        <p:spPr>
          <a:xfrm>
            <a:off x="7360285" y="4798695"/>
            <a:ext cx="6514465" cy="1509395"/>
          </a:xfrm>
          <a:prstGeom prst="roundRect">
            <a:avLst>
              <a:gd name="adj" fmla="val 5780"/>
            </a:avLst>
          </a:prstGeom>
          <a:solidFill>
            <a:srgbClr val="FFFFFF"/>
          </a:solidFill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5890" y="4585533"/>
            <a:ext cx="6514743" cy="91440"/>
          </a:xfrm>
          <a:prstGeom prst="rect">
            <a:avLst/>
          </a:prstGeom>
        </p:spPr>
      </p:pic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633" y="5580459"/>
            <a:ext cx="533638" cy="533638"/>
          </a:xfrm>
          <a:prstGeom prst="rect">
            <a:avLst/>
          </a:prstGeom>
        </p:spPr>
      </p:pic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4772" y="4463494"/>
            <a:ext cx="213360" cy="213360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7604760" y="4786630"/>
            <a:ext cx="2661920" cy="4070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Очікувані </a:t>
            </a:r>
            <a:r>
              <a:rPr lang="uk-UA" alt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</a:t>
            </a:r>
            <a:r>
              <a:rPr 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езультат</a:t>
            </a:r>
            <a:r>
              <a:rPr lang="en-US" sz="28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</a:t>
            </a:r>
            <a:endParaRPr lang="en-US" sz="2800" dirty="0"/>
          </a:p>
        </p:txBody>
      </p:sp>
      <p:sp>
        <p:nvSpPr>
          <p:cNvPr id="19" name="Text 11"/>
          <p:cNvSpPr/>
          <p:nvPr/>
        </p:nvSpPr>
        <p:spPr>
          <a:xfrm>
            <a:off x="7435850" y="5303520"/>
            <a:ext cx="6749415" cy="22409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Сприяти підвищенню конкурентоспроможності та професіоналізму педагогів шляхом оптимізації робочих процесів і зниження стресу.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2640965" y="2535555"/>
            <a:ext cx="8648065" cy="21786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uk-UA" altLang="en-US" sz="7200" b="1">
                <a:ln w="15875"/>
                <a:gradFill>
                  <a:gsLst>
                    <a:gs pos="0">
                      <a:schemeClr val="accent1">
                        <a:lumOff val="-19999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9"/>
                      </a:schemeClr>
                    </a:gs>
                  </a:gsLst>
                  <a:lin ang="0" scaled="0"/>
                </a:gradFill>
                <a:effectLst/>
              </a:rPr>
              <a:t>Для мене час - це... </a:t>
            </a:r>
            <a:endParaRPr lang="uk-UA" altLang="en-US" sz="7200" b="1">
              <a:ln w="15875"/>
              <a:gradFill>
                <a:gsLst>
                  <a:gs pos="0">
                    <a:schemeClr val="accent1">
                      <a:lumOff val="-19999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99"/>
                    </a:schemeClr>
                  </a:gs>
                </a:gsLst>
                <a:lin ang="0" scaled="0"/>
              </a:gradFill>
              <a:effectLst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0410190" y="4714240"/>
            <a:ext cx="2974340" cy="138874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uk-UA" altLang="en-US" sz="4000" b="1">
                <a:sym typeface="+mn-ea"/>
              </a:rPr>
              <a:t>гроші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493395" y="4714240"/>
            <a:ext cx="2974340" cy="138874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uk-UA" altLang="en-US" sz="4000" b="1">
                <a:sym typeface="+mn-ea"/>
              </a:rPr>
              <a:t>період</a:t>
            </a:r>
            <a:endParaRPr lang="en-US" sz="4000"/>
          </a:p>
        </p:txBody>
      </p:sp>
      <p:sp>
        <p:nvSpPr>
          <p:cNvPr id="5" name="Round Diagonal Corner Rectangle 4"/>
          <p:cNvSpPr/>
          <p:nvPr/>
        </p:nvSpPr>
        <p:spPr>
          <a:xfrm>
            <a:off x="697230" y="421005"/>
            <a:ext cx="2974340" cy="138874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uk-UA" altLang="en-US" sz="4000" b="1">
                <a:sym typeface="+mn-ea"/>
              </a:rPr>
              <a:t>година</a:t>
            </a:r>
            <a:endParaRPr lang="uk-UA" altLang="en-US" sz="4000" b="1">
              <a:sym typeface="+mn-ea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392420" y="6102985"/>
            <a:ext cx="2974340" cy="138874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uk-UA" altLang="en-US" sz="4000" b="1">
                <a:sym typeface="+mn-ea"/>
              </a:rPr>
              <a:t>ресурс</a:t>
            </a:r>
            <a:endParaRPr lang="en-US" sz="4000"/>
          </a:p>
        </p:txBody>
      </p:sp>
      <p:sp>
        <p:nvSpPr>
          <p:cNvPr id="7" name="Round Diagonal Corner Rectangle 6"/>
          <p:cNvSpPr/>
          <p:nvPr/>
        </p:nvSpPr>
        <p:spPr>
          <a:xfrm>
            <a:off x="5715635" y="494665"/>
            <a:ext cx="2974340" cy="1388745"/>
          </a:xfrm>
          <a:prstGeom prst="round2Diag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uk-UA" altLang="en-US" sz="4000" b="1"/>
              <a:t>величина</a:t>
            </a:r>
            <a:endParaRPr lang="uk-UA" altLang="en-US" sz="4000" b="1"/>
          </a:p>
        </p:txBody>
      </p:sp>
      <p:sp>
        <p:nvSpPr>
          <p:cNvPr id="8" name="Round Diagonal Corner Rectangle 7"/>
          <p:cNvSpPr/>
          <p:nvPr/>
        </p:nvSpPr>
        <p:spPr>
          <a:xfrm>
            <a:off x="10970895" y="594995"/>
            <a:ext cx="2974340" cy="138874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uk-UA" altLang="en-US" sz="4000" b="1">
                <a:sym typeface="+mn-ea"/>
              </a:rPr>
              <a:t>проміжок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d60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9095" y="260350"/>
            <a:ext cx="12679680" cy="3117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10208617" y="1619726"/>
            <a:ext cx="142161" cy="1776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6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79095" y="278130"/>
            <a:ext cx="13381990" cy="49237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Поки ви обираєте лише "годину" або "проміжок", ви не можете ним управляти. Як тільки ви</a:t>
            </a:r>
            <a:endParaRPr lang="en-US" sz="2000" dirty="0">
              <a:solidFill>
                <a:srgbClr val="384653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починаєте бачити в ньому </a:t>
            </a:r>
            <a:r>
              <a:rPr lang="en-US" sz="20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найцінніший, вичерпний ресурс</a:t>
            </a:r>
            <a:r>
              <a:rPr lang="en-US" sz="2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виникає необхідність його </a:t>
            </a:r>
            <a:endParaRPr lang="en-US" sz="2000" dirty="0">
              <a:solidFill>
                <a:srgbClr val="384653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контролювати</a:t>
            </a:r>
            <a:r>
              <a:rPr lang="en-US" sz="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700" dirty="0"/>
          </a:p>
        </p:txBody>
      </p:sp>
      <p:sp>
        <p:nvSpPr>
          <p:cNvPr id="24" name="Text 22"/>
          <p:cNvSpPr/>
          <p:nvPr/>
        </p:nvSpPr>
        <p:spPr>
          <a:xfrm>
            <a:off x="379095" y="2283460"/>
            <a:ext cx="13167360" cy="34836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2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Типові </a:t>
            </a:r>
            <a:r>
              <a:rPr lang="uk-UA" altLang="en-US" sz="2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sz="2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роблеми </a:t>
            </a:r>
            <a:r>
              <a:rPr lang="uk-UA" altLang="en-US" sz="2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</a:t>
            </a:r>
            <a:r>
              <a:rPr lang="en-US" sz="2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чителів, </a:t>
            </a:r>
            <a:r>
              <a:rPr lang="uk-UA" altLang="en-US" sz="2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sz="2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ов'язані з </a:t>
            </a:r>
            <a:r>
              <a:rPr lang="uk-UA" altLang="en-US" sz="2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ч</a:t>
            </a:r>
            <a:r>
              <a:rPr lang="en-US" sz="2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асом</a:t>
            </a:r>
            <a:endParaRPr lang="en-US" sz="2800" b="1" dirty="0">
              <a:solidFill>
                <a:srgbClr val="2E3C4E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  <p:sp>
        <p:nvSpPr>
          <p:cNvPr id="41" name="Text Box 40"/>
          <p:cNvSpPr txBox="1"/>
          <p:nvPr/>
        </p:nvSpPr>
        <p:spPr>
          <a:xfrm>
            <a:off x="557530" y="2844800"/>
            <a:ext cx="10415270" cy="7651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uk-UA" altLang="en-US" sz="2400">
                <a:latin typeface="Myanmar Text" panose="020B0502040204020203" charset="0"/>
                <a:cs typeface="Myanmar Text" panose="020B0502040204020203" charset="0"/>
                <a:sym typeface="+mn-ea"/>
              </a:rPr>
              <a:t>стреси, недосипи</a:t>
            </a:r>
            <a:endParaRPr lang="uk-UA" altLang="en-US" sz="2400">
              <a:latin typeface="Myanmar Text" panose="020B0502040204020203" charset="0"/>
              <a:cs typeface="Myanmar Text" panose="020B0502040204020203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uk-UA" altLang="en-US" sz="2400">
                <a:latin typeface="Myanmar Text" panose="020B0502040204020203" charset="0"/>
                <a:cs typeface="Myanmar Text" panose="020B0502040204020203" charset="0"/>
                <a:sym typeface="+mn-ea"/>
              </a:rPr>
              <a:t>багато невірішених справ</a:t>
            </a:r>
            <a:endParaRPr lang="uk-UA" altLang="en-US" sz="2400">
              <a:latin typeface="Myanmar Text" panose="020B0502040204020203" charset="0"/>
              <a:cs typeface="Myanmar Text" panose="020B0502040204020203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uk-UA" altLang="en-US" sz="2400">
                <a:latin typeface="Myanmar Text" panose="020B0502040204020203" charset="0"/>
                <a:cs typeface="Myanmar Text" panose="020B0502040204020203" charset="0"/>
                <a:sym typeface="+mn-ea"/>
              </a:rPr>
              <a:t>постійна зайнятість</a:t>
            </a:r>
            <a:endParaRPr lang="uk-UA" altLang="en-US" sz="2400">
              <a:latin typeface="Myanmar Text" panose="020B0502040204020203" charset="0"/>
              <a:cs typeface="Myanmar Text" panose="020B0502040204020203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uk-UA" altLang="en-US" sz="2400">
                <a:latin typeface="Myanmar Text" panose="020B0502040204020203" charset="0"/>
                <a:cs typeface="Myanmar Text" panose="020B0502040204020203" charset="0"/>
                <a:sym typeface="+mn-ea"/>
              </a:rPr>
              <a:t>неможливість сконцентруватися</a:t>
            </a:r>
            <a:endParaRPr lang="uk-UA" altLang="en-US" sz="2400">
              <a:latin typeface="Myanmar Text" panose="020B0502040204020203" charset="0"/>
              <a:cs typeface="Myanmar Text" panose="020B0502040204020203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uk-UA" altLang="en-US" sz="2400">
                <a:latin typeface="Myanmar Text" panose="020B0502040204020203" charset="0"/>
                <a:cs typeface="Myanmar Text" panose="020B0502040204020203" charset="0"/>
                <a:sym typeface="+mn-ea"/>
              </a:rPr>
              <a:t>прокрастинація</a:t>
            </a:r>
            <a:endParaRPr lang="uk-UA" altLang="en-US" sz="2400">
              <a:latin typeface="Myanmar Text" panose="020B0502040204020203" charset="0"/>
              <a:cs typeface="Myanmar Text" panose="020B0502040204020203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uk-UA" altLang="en-US" sz="2400">
                <a:latin typeface="Myanmar Text" panose="020B0502040204020203" charset="0"/>
                <a:cs typeface="Myanmar Text" panose="020B0502040204020203" charset="0"/>
                <a:sym typeface="+mn-ea"/>
              </a:rPr>
              <a:t>відсутність мотивації</a:t>
            </a:r>
            <a:endParaRPr lang="uk-UA" altLang="en-US" sz="2400">
              <a:latin typeface="Myanmar Text" panose="020B0502040204020203" charset="0"/>
              <a:cs typeface="Myanmar Text" panose="020B0502040204020203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uk-UA" altLang="en-US" sz="2400">
                <a:latin typeface="Myanmar Text" panose="020B0502040204020203" charset="0"/>
                <a:cs typeface="Myanmar Text" panose="020B0502040204020203" charset="0"/>
                <a:sym typeface="+mn-ea"/>
              </a:rPr>
              <a:t>непунктуальність</a:t>
            </a:r>
            <a:endParaRPr lang="uk-UA" altLang="en-US" sz="2400">
              <a:latin typeface="Myanmar Text" panose="020B0502040204020203" charset="0"/>
              <a:cs typeface="Myanmar Text" panose="020B0502040204020203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0400" y="492125"/>
            <a:ext cx="11910060" cy="15214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Фундаментальні </a:t>
            </a:r>
            <a:r>
              <a:rPr lang="uk-UA" altLang="en-US" sz="34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</a:t>
            </a:r>
            <a:r>
              <a:rPr lang="en-US" sz="34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омпоненти </a:t>
            </a:r>
            <a:r>
              <a:rPr lang="uk-UA" altLang="en-US" sz="34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34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айм-</a:t>
            </a:r>
            <a:r>
              <a:rPr lang="uk-UA" altLang="en-US" sz="34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sz="34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енеджменту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660400" y="1499235"/>
            <a:ext cx="8815070" cy="15538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0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Тайм-менеджмент</a:t>
            </a:r>
            <a:r>
              <a:rPr lang="en-US" sz="2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uk-UA" altLang="en-US" sz="2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</a:t>
            </a:r>
            <a:r>
              <a:rPr lang="uk-UA" altLang="en-US" sz="2000" i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у</a:t>
            </a:r>
            <a:r>
              <a:rPr lang="en-US" sz="2000" i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правління часом)</a:t>
            </a:r>
            <a:r>
              <a:rPr lang="en-US" sz="20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— це не просто список справ. Це комплексний підхід, що включає стратегічне мислення, самодисципліну та використання інструментів для контролю над найціннішим ресурсом — часом.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660202" y="3238619"/>
            <a:ext cx="7823597" cy="4063246"/>
          </a:xfrm>
          <a:prstGeom prst="roundRect">
            <a:avLst>
              <a:gd name="adj" fmla="val 609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6" name="Shape 3"/>
          <p:cNvSpPr/>
          <p:nvPr>
            <p:custDataLst>
              <p:tags r:id="rId2"/>
            </p:custDataLst>
          </p:nvPr>
        </p:nvSpPr>
        <p:spPr>
          <a:xfrm>
            <a:off x="556697" y="3024063"/>
            <a:ext cx="4243586" cy="2777853"/>
          </a:xfrm>
          <a:prstGeom prst="roundRect">
            <a:avLst>
              <a:gd name="adj" fmla="val 9688"/>
            </a:avLst>
          </a:prstGeom>
          <a:solidFill>
            <a:srgbClr val="2589C9"/>
          </a:solidFill>
        </p:spPr>
      </p:sp>
      <p:sp>
        <p:nvSpPr>
          <p:cNvPr id="7" name="Text 4"/>
          <p:cNvSpPr/>
          <p:nvPr>
            <p:custDataLst>
              <p:tags r:id="rId3"/>
            </p:custDataLst>
          </p:nvPr>
        </p:nvSpPr>
        <p:spPr>
          <a:xfrm>
            <a:off x="736063" y="3203430"/>
            <a:ext cx="3884853" cy="5901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Предмет </a:t>
            </a:r>
            <a:r>
              <a:rPr lang="uk-UA" alt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айм-</a:t>
            </a:r>
            <a:r>
              <a:rPr lang="uk-UA" alt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енеджменту: Самовизначення</a:t>
            </a:r>
            <a:endParaRPr lang="en-US" sz="1700" dirty="0"/>
          </a:p>
        </p:txBody>
      </p:sp>
      <p:sp>
        <p:nvSpPr>
          <p:cNvPr id="8" name="Text 5"/>
          <p:cNvSpPr/>
          <p:nvPr>
            <p:custDataLst>
              <p:tags r:id="rId4"/>
            </p:custDataLst>
          </p:nvPr>
        </p:nvSpPr>
        <p:spPr>
          <a:xfrm>
            <a:off x="736063" y="3901096"/>
            <a:ext cx="3884853" cy="14345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05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Тайм-менеджмент – це </a:t>
            </a: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 просто планування</a:t>
            </a:r>
            <a:r>
              <a:rPr lang="en-US" sz="16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а й вміння розставляти пріоритети, визначати цілі та ефективно використовувати час для їх досягнення. Це наука та мистецтво самоорганізації.</a:t>
            </a:r>
            <a:endParaRPr lang="en-US" sz="1600" dirty="0"/>
          </a:p>
        </p:txBody>
      </p:sp>
      <p:sp>
        <p:nvSpPr>
          <p:cNvPr id="9" name="Shape 6"/>
          <p:cNvSpPr/>
          <p:nvPr>
            <p:custDataLst>
              <p:tags r:id="rId5"/>
            </p:custDataLst>
          </p:nvPr>
        </p:nvSpPr>
        <p:spPr>
          <a:xfrm>
            <a:off x="4800283" y="3024063"/>
            <a:ext cx="4243586" cy="2777853"/>
          </a:xfrm>
          <a:prstGeom prst="rect">
            <a:avLst/>
          </a:prstGeom>
          <a:solidFill>
            <a:srgbClr val="2589C9"/>
          </a:solidFill>
        </p:spPr>
      </p:sp>
      <p:sp>
        <p:nvSpPr>
          <p:cNvPr id="10" name="Shape 7"/>
          <p:cNvSpPr/>
          <p:nvPr>
            <p:custDataLst>
              <p:tags r:id="rId6"/>
            </p:custDataLst>
          </p:nvPr>
        </p:nvSpPr>
        <p:spPr>
          <a:xfrm>
            <a:off x="4800283" y="3024063"/>
            <a:ext cx="24847" cy="2777853"/>
          </a:xfrm>
          <a:prstGeom prst="roundRect">
            <a:avLst>
              <a:gd name="adj" fmla="val 1083048"/>
            </a:avLst>
          </a:prstGeom>
          <a:solidFill>
            <a:srgbClr val="3EA2E2"/>
          </a:solidFill>
        </p:spPr>
      </p:sp>
      <p:sp>
        <p:nvSpPr>
          <p:cNvPr id="11" name="Text 8"/>
          <p:cNvSpPr/>
          <p:nvPr>
            <p:custDataLst>
              <p:tags r:id="rId7"/>
            </p:custDataLst>
          </p:nvPr>
        </p:nvSpPr>
        <p:spPr>
          <a:xfrm>
            <a:off x="4979650" y="3203430"/>
            <a:ext cx="3884853" cy="5901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Об'єкт </a:t>
            </a:r>
            <a:r>
              <a:rPr lang="uk-UA" alt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айм-</a:t>
            </a:r>
            <a:r>
              <a:rPr lang="uk-UA" alt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енеджменту: Обмежений Ресурс</a:t>
            </a:r>
            <a:endParaRPr lang="en-US" sz="1700" dirty="0"/>
          </a:p>
        </p:txBody>
      </p:sp>
      <p:sp>
        <p:nvSpPr>
          <p:cNvPr id="12" name="Text 9"/>
          <p:cNvSpPr/>
          <p:nvPr>
            <p:custDataLst>
              <p:tags r:id="rId8"/>
            </p:custDataLst>
          </p:nvPr>
        </p:nvSpPr>
        <p:spPr>
          <a:xfrm>
            <a:off x="4979650" y="3901096"/>
            <a:ext cx="3884853" cy="17214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05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Об'єктом є час як </a:t>
            </a: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обмежений і невідновлюваний ресурс</a:t>
            </a:r>
            <a:r>
              <a:rPr lang="en-US" sz="16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а також процеси та методи, які дозволяють максимально ефективно його використовувати в професійній діяльності вчителя.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535940" y="5801995"/>
            <a:ext cx="8514715" cy="2126615"/>
          </a:xfrm>
          <a:prstGeom prst="rect">
            <a:avLst/>
          </a:prstGeom>
          <a:solidFill>
            <a:srgbClr val="2589C9"/>
          </a:solidFill>
        </p:spPr>
      </p:sp>
      <p:sp>
        <p:nvSpPr>
          <p:cNvPr id="14" name="Shape 11"/>
          <p:cNvSpPr/>
          <p:nvPr/>
        </p:nvSpPr>
        <p:spPr>
          <a:xfrm>
            <a:off x="667822" y="5801916"/>
            <a:ext cx="7808357" cy="22860"/>
          </a:xfrm>
          <a:prstGeom prst="roundRect">
            <a:avLst>
              <a:gd name="adj" fmla="val 1083048"/>
            </a:avLst>
          </a:prstGeom>
          <a:solidFill>
            <a:srgbClr val="3EA2E2"/>
          </a:solidFill>
        </p:spPr>
      </p:sp>
      <p:sp>
        <p:nvSpPr>
          <p:cNvPr id="15" name="Text 12"/>
          <p:cNvSpPr/>
          <p:nvPr/>
        </p:nvSpPr>
        <p:spPr>
          <a:xfrm>
            <a:off x="833120" y="5967095"/>
            <a:ext cx="7649845" cy="2717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Кінцева </a:t>
            </a:r>
            <a:r>
              <a:rPr lang="uk-UA" alt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</a:t>
            </a:r>
            <a:r>
              <a:rPr lang="en-US" sz="17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ета: Баланс і Продуктивність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833120" y="6337300"/>
            <a:ext cx="7835265" cy="7918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05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Досягнення оптимального балансу між роботою та особистим життям, підвищення продуктивності та зниження рівня стресу. Ефективний тайм-менеджмент дозволяє вчителю встигати більше з меншими зусиллями.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2630" y="640080"/>
            <a:ext cx="13169900" cy="5943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_**Міфи Тайм-Менеджменту**_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722828" y="1595557"/>
            <a:ext cx="13184743" cy="2890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Розвінчуємо поширені омани, які заважають вчителям інтегрувати ефективне управління часом у своє професійне життя.</a:t>
            </a:r>
            <a:endParaRPr lang="en-US" sz="1600" dirty="0"/>
          </a:p>
        </p:txBody>
      </p:sp>
      <p:sp>
        <p:nvSpPr>
          <p:cNvPr id="4" name="Shape 2"/>
          <p:cNvSpPr/>
          <p:nvPr>
            <p:custDataLst>
              <p:tags r:id="rId1"/>
            </p:custDataLst>
          </p:nvPr>
        </p:nvSpPr>
        <p:spPr>
          <a:xfrm>
            <a:off x="722828" y="2291120"/>
            <a:ext cx="6371987" cy="2457331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9968" y="2291120"/>
            <a:ext cx="91440" cy="2457331"/>
          </a:xfrm>
          <a:prstGeom prst="rect">
            <a:avLst/>
          </a:prstGeom>
        </p:spPr>
      </p:pic>
      <p:sp>
        <p:nvSpPr>
          <p:cNvPr id="6" name="Text 3"/>
          <p:cNvSpPr/>
          <p:nvPr>
            <p:custDataLst>
              <p:tags r:id="rId4"/>
            </p:custDataLst>
          </p:nvPr>
        </p:nvSpPr>
        <p:spPr>
          <a:xfrm>
            <a:off x="994886" y="2494598"/>
            <a:ext cx="5896451" cy="71342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Міф № 1: Тайм-менеджмент необхідний тільки керівникам.</a:t>
            </a:r>
            <a:endParaRPr lang="en-US" sz="2200" dirty="0"/>
          </a:p>
        </p:txBody>
      </p:sp>
      <p:sp>
        <p:nvSpPr>
          <p:cNvPr id="7" name="Text 4"/>
          <p:cNvSpPr/>
          <p:nvPr>
            <p:custDataLst>
              <p:tags r:id="rId5"/>
            </p:custDataLst>
          </p:nvPr>
        </p:nvSpPr>
        <p:spPr>
          <a:xfrm>
            <a:off x="994886" y="3388638"/>
            <a:ext cx="5896451" cy="1156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Помилкове припущення: «Ось стану директором - навчуся». Насправді, основи самоорганізації є критичними для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кожного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професіонала, особливо вчителя, чий робочий день ненормований і містить десятки різнопланових завдань.</a:t>
            </a:r>
            <a:endParaRPr lang="en-US" sz="1400" dirty="0"/>
          </a:p>
        </p:txBody>
      </p:sp>
      <p:sp>
        <p:nvSpPr>
          <p:cNvPr id="8" name="Shape 5"/>
          <p:cNvSpPr/>
          <p:nvPr>
            <p:custDataLst>
              <p:tags r:id="rId6"/>
            </p:custDataLst>
          </p:nvPr>
        </p:nvSpPr>
        <p:spPr>
          <a:xfrm>
            <a:off x="722828" y="4929068"/>
            <a:ext cx="6371987" cy="2457331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9968" y="4929068"/>
            <a:ext cx="91440" cy="2457331"/>
          </a:xfrm>
          <a:prstGeom prst="rect">
            <a:avLst/>
          </a:prstGeom>
        </p:spPr>
      </p:pic>
      <p:sp>
        <p:nvSpPr>
          <p:cNvPr id="10" name="Text 6"/>
          <p:cNvSpPr/>
          <p:nvPr>
            <p:custDataLst>
              <p:tags r:id="rId8"/>
            </p:custDataLst>
          </p:nvPr>
        </p:nvSpPr>
        <p:spPr>
          <a:xfrm>
            <a:off x="994886" y="5132546"/>
            <a:ext cx="5896451" cy="71342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Міф № 2: Використовувати тільки за потреби.</a:t>
            </a:r>
            <a:endParaRPr lang="en-US" sz="2200" dirty="0"/>
          </a:p>
        </p:txBody>
      </p:sp>
      <p:sp>
        <p:nvSpPr>
          <p:cNvPr id="11" name="Text 7"/>
          <p:cNvSpPr/>
          <p:nvPr>
            <p:custDataLst>
              <p:tags r:id="rId9"/>
            </p:custDataLst>
          </p:nvPr>
        </p:nvSpPr>
        <p:spPr>
          <a:xfrm>
            <a:off x="994886" y="6026587"/>
            <a:ext cx="5896451" cy="1156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Вважати, що тайм-менеджмент потрібен лише при веденні складного проєкту або роботі в авральному режимі, – це ігнорувати проактивне управління.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Постійна організація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запобігає авралам, а не реагує на них.</a:t>
            </a:r>
            <a:endParaRPr lang="en-US" sz="1400" dirty="0"/>
          </a:p>
        </p:txBody>
      </p:sp>
      <p:sp>
        <p:nvSpPr>
          <p:cNvPr id="12" name="Shape 8"/>
          <p:cNvSpPr/>
          <p:nvPr>
            <p:custDataLst>
              <p:tags r:id="rId10"/>
            </p:custDataLst>
          </p:nvPr>
        </p:nvSpPr>
        <p:spPr>
          <a:xfrm>
            <a:off x="7543205" y="2291120"/>
            <a:ext cx="6371987" cy="2457331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20345" y="2291120"/>
            <a:ext cx="91440" cy="2457331"/>
          </a:xfrm>
          <a:prstGeom prst="rect">
            <a:avLst/>
          </a:prstGeom>
        </p:spPr>
      </p:pic>
      <p:sp>
        <p:nvSpPr>
          <p:cNvPr id="14" name="Text 9"/>
          <p:cNvSpPr/>
          <p:nvPr>
            <p:custDataLst>
              <p:tags r:id="rId12"/>
            </p:custDataLst>
          </p:nvPr>
        </p:nvSpPr>
        <p:spPr>
          <a:xfrm>
            <a:off x="7815263" y="2494598"/>
            <a:ext cx="5896451" cy="71342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Міф № 3: Тайм-менеджменту неможливо навчитися.</a:t>
            </a:r>
            <a:endParaRPr lang="en-US" sz="2200" dirty="0"/>
          </a:p>
        </p:txBody>
      </p:sp>
      <p:sp>
        <p:nvSpPr>
          <p:cNvPr id="15" name="Text 10"/>
          <p:cNvSpPr/>
          <p:nvPr>
            <p:custDataLst>
              <p:tags r:id="rId13"/>
            </p:custDataLst>
          </p:nvPr>
        </p:nvSpPr>
        <p:spPr>
          <a:xfrm>
            <a:off x="7815263" y="3388638"/>
            <a:ext cx="5896451" cy="1156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 навичка, як і будь-яка інша: вимагає знань, практики та адаптації. Систематичне вивчення методик та їх впровадження доводять, що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навчитися може кожен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хто має бажання.</a:t>
            </a:r>
            <a:endParaRPr lang="en-US" sz="1400" dirty="0"/>
          </a:p>
        </p:txBody>
      </p:sp>
      <p:sp>
        <p:nvSpPr>
          <p:cNvPr id="16" name="Shape 11"/>
          <p:cNvSpPr/>
          <p:nvPr>
            <p:custDataLst>
              <p:tags r:id="rId14"/>
            </p:custDataLst>
          </p:nvPr>
        </p:nvSpPr>
        <p:spPr>
          <a:xfrm>
            <a:off x="7543205" y="4929068"/>
            <a:ext cx="6371987" cy="2457331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20345" y="4929068"/>
            <a:ext cx="91440" cy="2457331"/>
          </a:xfrm>
          <a:prstGeom prst="rect">
            <a:avLst/>
          </a:prstGeom>
        </p:spPr>
      </p:pic>
      <p:sp>
        <p:nvSpPr>
          <p:cNvPr id="18" name="Text 12"/>
          <p:cNvSpPr/>
          <p:nvPr>
            <p:custDataLst>
              <p:tags r:id="rId16"/>
            </p:custDataLst>
          </p:nvPr>
        </p:nvSpPr>
        <p:spPr>
          <a:xfrm>
            <a:off x="7815263" y="5132546"/>
            <a:ext cx="5896451" cy="71342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Міф № 4: Неможливо змусити себе бути організованим.</a:t>
            </a:r>
            <a:endParaRPr lang="en-US" sz="2200" dirty="0"/>
          </a:p>
        </p:txBody>
      </p:sp>
      <p:sp>
        <p:nvSpPr>
          <p:cNvPr id="19" name="Text 13"/>
          <p:cNvSpPr/>
          <p:nvPr>
            <p:custDataLst>
              <p:tags r:id="rId17"/>
            </p:custDataLst>
          </p:nvPr>
        </p:nvSpPr>
        <p:spPr>
          <a:xfrm>
            <a:off x="7815263" y="6026587"/>
            <a:ext cx="5896451" cy="1156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Організованість — це не вроджена риса, а набір звичок і систем. Замість "змушувати", необхідно </a:t>
            </a:r>
            <a:r>
              <a:rPr lang="en-US" sz="14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створити систему</a:t>
            </a: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яка підтримуватиме вас автоматично, полегшуючи прийняття рішень.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832842"/>
            <a:ext cx="11871960" cy="623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TIME MANAGEMENT: </a:t>
            </a:r>
            <a:r>
              <a:rPr lang="uk-UA" alt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</a:t>
            </a: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ктуальність і </a:t>
            </a:r>
            <a:r>
              <a:rPr lang="uk-UA" alt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</a:t>
            </a: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еобхідність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58309" y="1835468"/>
            <a:ext cx="13113782" cy="7581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Успішність життєдіяльності людини та суспільства нерозривно пов'язана з умінням адаптуватися до швидкоплинних змін і ефективно керувати своїм часом.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758309" y="2857143"/>
            <a:ext cx="4261961" cy="6234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Зростаючі </a:t>
            </a:r>
            <a:r>
              <a:rPr lang="uk-UA" alt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емпи </a:t>
            </a:r>
            <a:r>
              <a:rPr lang="uk-UA" alt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</a:t>
            </a: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лобалізації та </a:t>
            </a:r>
            <a:r>
              <a:rPr lang="uk-UA" alt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і</a:t>
            </a: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нформатизації</a:t>
            </a:r>
            <a:endParaRPr lang="en-US" sz="1950" b="1" u="sng" dirty="0"/>
          </a:p>
        </p:txBody>
      </p:sp>
      <p:sp>
        <p:nvSpPr>
          <p:cNvPr id="5" name="Text 3"/>
          <p:cNvSpPr/>
          <p:nvPr/>
        </p:nvSpPr>
        <p:spPr>
          <a:xfrm>
            <a:off x="758309" y="3594259"/>
            <a:ext cx="4261961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Вимагають швидкої обробки даних та постійного навчання.</a:t>
            </a:r>
            <a:endParaRPr lang="en-US" sz="14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0270" y="2806898"/>
            <a:ext cx="4589740" cy="458974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0824" y="3944898"/>
            <a:ext cx="266581" cy="26658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610011" y="2857143"/>
            <a:ext cx="4262080" cy="6234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Швидкий </a:t>
            </a:r>
            <a:r>
              <a:rPr lang="uk-UA" alt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емп </a:t>
            </a:r>
            <a:r>
              <a:rPr lang="uk-UA" alt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ехнологічного </a:t>
            </a:r>
            <a:r>
              <a:rPr lang="uk-UA" alt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</a:t>
            </a: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озвитку</a:t>
            </a:r>
            <a:endParaRPr lang="en-US" sz="1950" u="sng" dirty="0"/>
          </a:p>
        </p:txBody>
      </p:sp>
      <p:sp>
        <p:nvSpPr>
          <p:cNvPr id="9" name="Text 5"/>
          <p:cNvSpPr/>
          <p:nvPr/>
        </p:nvSpPr>
        <p:spPr>
          <a:xfrm>
            <a:off x="9610011" y="3594259"/>
            <a:ext cx="4262080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Потреба вчителя постійно освоювати нові цифрові інструменти.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270" y="2806898"/>
            <a:ext cx="4589740" cy="4589740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2638" y="3944898"/>
            <a:ext cx="266581" cy="26658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89106" y="4585692"/>
            <a:ext cx="3882985" cy="6234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Зростання </a:t>
            </a:r>
            <a:r>
              <a:rPr lang="uk-UA" alt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отреб </a:t>
            </a:r>
            <a:r>
              <a:rPr lang="uk-UA" alt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</a:t>
            </a: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собистості</a:t>
            </a:r>
            <a:endParaRPr lang="en-US" sz="1950" u="sng" dirty="0"/>
          </a:p>
        </p:txBody>
      </p:sp>
      <p:sp>
        <p:nvSpPr>
          <p:cNvPr id="13" name="Text 7"/>
          <p:cNvSpPr/>
          <p:nvPr/>
        </p:nvSpPr>
        <p:spPr>
          <a:xfrm>
            <a:off x="9989106" y="5322808"/>
            <a:ext cx="3882985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Бажання досягти успіху не лише в кар'єрі, але й у приватному житті.</a:t>
            </a:r>
            <a:endParaRPr lang="en-US" sz="14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270" y="2806898"/>
            <a:ext cx="4589740" cy="4589740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545" y="4968359"/>
            <a:ext cx="266581" cy="266581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610011" y="6314361"/>
            <a:ext cx="2756297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Виклики </a:t>
            </a:r>
            <a:r>
              <a:rPr lang="uk-UA" alt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</a:t>
            </a: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ьогодення</a:t>
            </a:r>
            <a:endParaRPr lang="en-US" sz="1950" u="sng" dirty="0"/>
          </a:p>
        </p:txBody>
      </p:sp>
      <p:sp>
        <p:nvSpPr>
          <p:cNvPr id="17" name="Text 9"/>
          <p:cNvSpPr/>
          <p:nvPr/>
        </p:nvSpPr>
        <p:spPr>
          <a:xfrm>
            <a:off x="9610011" y="6739771"/>
            <a:ext cx="4262080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 умови, у яких протікає життєдіяльність людини, вимагаючи гнучкості.</a:t>
            </a:r>
            <a:endParaRPr lang="en-US" sz="14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0270" y="2806898"/>
            <a:ext cx="4589740" cy="4589740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2638" y="5991820"/>
            <a:ext cx="266581" cy="26658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62476" y="6314361"/>
            <a:ext cx="4257794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Необхідність </a:t>
            </a:r>
            <a:r>
              <a:rPr lang="uk-UA" alt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</a:t>
            </a: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рансформуватися</a:t>
            </a:r>
            <a:endParaRPr lang="en-US" sz="1950" b="1" u="sng" dirty="0">
              <a:solidFill>
                <a:srgbClr val="384653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  <p:sp>
        <p:nvSpPr>
          <p:cNvPr id="21" name="Text 11"/>
          <p:cNvSpPr/>
          <p:nvPr/>
        </p:nvSpPr>
        <p:spPr>
          <a:xfrm>
            <a:off x="758309" y="6739771"/>
            <a:ext cx="4261961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Постійна адаптація до освітніх реформ та нових стандартів.</a:t>
            </a:r>
            <a:endParaRPr lang="en-US" sz="1450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0270" y="2806898"/>
            <a:ext cx="4589740" cy="4589740"/>
          </a:xfrm>
          <a:prstGeom prst="rect">
            <a:avLst/>
          </a:prstGeom>
        </p:spPr>
      </p:pic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90824" y="5991820"/>
            <a:ext cx="266581" cy="266581"/>
          </a:xfrm>
          <a:prstGeom prst="rect">
            <a:avLst/>
          </a:prstGeom>
        </p:spPr>
      </p:pic>
      <p:sp>
        <p:nvSpPr>
          <p:cNvPr id="24" name="Text 12"/>
          <p:cNvSpPr/>
          <p:nvPr/>
        </p:nvSpPr>
        <p:spPr>
          <a:xfrm>
            <a:off x="971193" y="4589978"/>
            <a:ext cx="3669983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Успішність </a:t>
            </a:r>
            <a:r>
              <a:rPr lang="uk-UA" alt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ж</a:t>
            </a:r>
            <a:r>
              <a:rPr lang="en-US" sz="1950" b="1" u="sng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иттєдіяльност</a:t>
            </a: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і</a:t>
            </a:r>
            <a:endParaRPr lang="en-US" sz="1950" dirty="0"/>
          </a:p>
        </p:txBody>
      </p:sp>
      <p:sp>
        <p:nvSpPr>
          <p:cNvPr id="25" name="Text 13"/>
          <p:cNvSpPr/>
          <p:nvPr/>
        </p:nvSpPr>
        <p:spPr>
          <a:xfrm>
            <a:off x="758309" y="5015389"/>
            <a:ext cx="3882866" cy="9097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Тайм-менеджмент як інструмент досягнення особистої та професійної гармонії.</a:t>
            </a:r>
            <a:endParaRPr lang="en-US" sz="1450" dirty="0"/>
          </a:p>
        </p:txBody>
      </p:sp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12"/>
          <a:srcRect l="-2892" t="-2573"/>
          <a:stretch>
            <a:fillRect/>
          </a:stretch>
        </p:blipFill>
        <p:spPr>
          <a:xfrm>
            <a:off x="4887595" y="2688590"/>
            <a:ext cx="4722495" cy="4707890"/>
          </a:xfrm>
          <a:prstGeom prst="rect">
            <a:avLst/>
          </a:prstGeom>
        </p:spPr>
      </p:pic>
      <p:pic>
        <p:nvPicPr>
          <p:cNvPr id="27" name="Image 1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99917" y="4968359"/>
            <a:ext cx="266581" cy="2665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328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8146" y="434340"/>
            <a:ext cx="7880509" cy="10389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Час як </a:t>
            </a:r>
            <a:r>
              <a:rPr lang="uk-UA" altLang="en-US" sz="32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</a:t>
            </a:r>
            <a:r>
              <a:rPr lang="en-US" sz="32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есурс: </a:t>
            </a:r>
            <a:r>
              <a:rPr lang="uk-UA" altLang="en-US" sz="32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</a:t>
            </a:r>
            <a:r>
              <a:rPr lang="en-US" sz="32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снова </a:t>
            </a:r>
            <a:r>
              <a:rPr lang="uk-UA" altLang="en-US" sz="32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</a:t>
            </a:r>
            <a:r>
              <a:rPr lang="en-US" sz="32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ерсональної </a:t>
            </a:r>
            <a:r>
              <a:rPr lang="uk-UA" altLang="en-US" sz="32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</a:t>
            </a:r>
            <a:r>
              <a:rPr lang="en-US" sz="32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фективності</a:t>
            </a: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5316855" y="1710055"/>
            <a:ext cx="8681720" cy="947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менеджменті поняття "час" варто розглядати, як </a:t>
            </a:r>
            <a:r>
              <a:rPr lang="en-US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ресурс, що є вичерпним та невідновлюваним, а отже найціннішим</a:t>
            </a:r>
            <a:r>
              <a:rPr lang="en-US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і тим, який заклав потребу навчитися ефективно керувати собою.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6118146" y="2835116"/>
            <a:ext cx="22860" cy="4963358"/>
          </a:xfrm>
          <a:prstGeom prst="roundRect">
            <a:avLst>
              <a:gd name="adj" fmla="val 1036464"/>
            </a:avLst>
          </a:prstGeom>
          <a:solidFill>
            <a:srgbClr val="BACFDD"/>
          </a:solidFill>
        </p:spPr>
      </p:sp>
      <p:sp>
        <p:nvSpPr>
          <p:cNvPr id="6" name="Shape 3"/>
          <p:cNvSpPr/>
          <p:nvPr/>
        </p:nvSpPr>
        <p:spPr>
          <a:xfrm>
            <a:off x="5317490" y="2835275"/>
            <a:ext cx="8703945" cy="1570355"/>
          </a:xfrm>
          <a:prstGeom prst="rect">
            <a:avLst/>
          </a:prstGeom>
          <a:solidFill>
            <a:srgbClr val="D4E9F7"/>
          </a:solidFill>
          <a:ln w="7620">
            <a:solidFill>
              <a:srgbClr val="75BAE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98882" y="3000613"/>
            <a:ext cx="3183731" cy="25979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Керування </a:t>
            </a:r>
            <a:r>
              <a:rPr lang="uk-UA" alt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</a:t>
            </a:r>
            <a:r>
              <a:rPr 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обою, а </a:t>
            </a:r>
            <a:r>
              <a:rPr lang="uk-UA" alt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</a:t>
            </a:r>
            <a:r>
              <a:rPr 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 </a:t>
            </a:r>
            <a:r>
              <a:rPr lang="uk-UA" alt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ч</a:t>
            </a:r>
            <a:r>
              <a:rPr 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асом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386070" y="3355340"/>
            <a:ext cx="8613140" cy="7581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9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Власне з цього і починається тайм-менеджмент. Саме </a:t>
            </a:r>
            <a:r>
              <a:rPr lang="en-US" sz="16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правильна персональна ефективність є найкращою інвестицією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і дає вражаючі результати. Години, вкладені у вивчення тайм-менеджменту в майбутньому економлять роки.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344795" y="4594860"/>
            <a:ext cx="8676640" cy="1443990"/>
          </a:xfrm>
          <a:prstGeom prst="rect">
            <a:avLst/>
          </a:prstGeom>
          <a:solidFill>
            <a:srgbClr val="D4E9F7"/>
          </a:solidFill>
          <a:ln w="7620">
            <a:solidFill>
              <a:srgbClr val="E5F6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298882" y="4760357"/>
            <a:ext cx="2354223" cy="25979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Максимальна </a:t>
            </a:r>
            <a:r>
              <a:rPr lang="uk-UA" alt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</a:t>
            </a:r>
            <a:r>
              <a:rPr lang="en-US" sz="24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игода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5544185" y="5114925"/>
            <a:ext cx="8311515" cy="7581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9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Вивчаючи тайм-менеджмент можна навчитися використовувати свій час </a:t>
            </a:r>
            <a:r>
              <a:rPr lang="en-US" sz="16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максимально вигідно для себе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Це стосується як і домашньої сфери, так і робочих моментів, допомагаючи вчителю уникнути вигорання</a:t>
            </a: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5367655" y="6354445"/>
            <a:ext cx="8653780" cy="1443990"/>
          </a:xfrm>
          <a:prstGeom prst="rect">
            <a:avLst/>
          </a:prstGeom>
          <a:solidFill>
            <a:srgbClr val="D4E9F7"/>
          </a:solidFill>
          <a:ln w="7620">
            <a:solidFill>
              <a:srgbClr val="75BAE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298882" y="6520101"/>
            <a:ext cx="2078355" cy="25979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Головна </a:t>
            </a:r>
            <a:r>
              <a:rPr lang="uk-UA" alt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</a:t>
            </a: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мана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5544185" y="6874510"/>
            <a:ext cx="8311515" cy="7581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9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Існує ще одна омана:</a:t>
            </a:r>
            <a:r>
              <a:rPr lang="en-US" sz="1600" dirty="0">
                <a:solidFill>
                  <a:srgbClr val="FF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що тайм-менеджмент вчить, як зробити якомога більше справ за якомога коротший строк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Насправді, він вчить робити правильні речі, а не просто багато речей.</a:t>
            </a:r>
            <a:endParaRPr lang="en-US" sz="16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17.88440944881893,&quot;left&quot;:43.83440944881886,&quot;top&quot;:138.95937007874016,&quot;width&quot;:668.2811811023626}"/>
</p:tagLst>
</file>

<file path=ppt/tags/tag10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100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01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02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03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04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05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06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07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08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09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1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110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11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12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13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114.xml><?xml version="1.0" encoding="utf-8"?>
<p:tagLst xmlns:p="http://schemas.openxmlformats.org/presentationml/2006/main">
  <p:tag name="KSO_WM_DIAGRAM_VIRTUALLY_FRAME" val="{&quot;height&quot;:482.1375590551182,&quot;left&quot;:57.30937007874015,&quot;top&quot;:120.78748031496063,&quot;width&quot;:605.3812598425196}"/>
</p:tagLst>
</file>

<file path=ppt/tags/tag115.xml><?xml version="1.0" encoding="utf-8"?>
<p:tagLst xmlns:p="http://schemas.openxmlformats.org/presentationml/2006/main">
  <p:tag name="KSO_WM_DIAGRAM_VIRTUALLY_FRAME" val="{&quot;height&quot;:482.1375590551182,&quot;left&quot;:57.30937007874015,&quot;top&quot;:120.78748031496063,&quot;width&quot;:605.3812598425196}"/>
</p:tagLst>
</file>

<file path=ppt/tags/tag116.xml><?xml version="1.0" encoding="utf-8"?>
<p:tagLst xmlns:p="http://schemas.openxmlformats.org/presentationml/2006/main">
  <p:tag name="KSO_WM_DIAGRAM_VIRTUALLY_FRAME" val="{&quot;height&quot;:482.1375590551182,&quot;left&quot;:57.30937007874015,&quot;top&quot;:120.78748031496063,&quot;width&quot;:605.3812598425196}"/>
</p:tagLst>
</file>

<file path=ppt/tags/tag117.xml><?xml version="1.0" encoding="utf-8"?>
<p:tagLst xmlns:p="http://schemas.openxmlformats.org/presentationml/2006/main">
  <p:tag name="KSO_WM_DIAGRAM_VIRTUALLY_FRAME" val="{&quot;height&quot;:482.1375590551182,&quot;left&quot;:57.30937007874015,&quot;top&quot;:120.78748031496063,&quot;width&quot;:605.3812598425196}"/>
</p:tagLst>
</file>

<file path=ppt/tags/tag118.xml><?xml version="1.0" encoding="utf-8"?>
<p:tagLst xmlns:p="http://schemas.openxmlformats.org/presentationml/2006/main">
  <p:tag name="KSO_WM_DIAGRAM_VIRTUALLY_FRAME" val="{&quot;height&quot;:482.1375590551182,&quot;left&quot;:57.30937007874015,&quot;top&quot;:120.78748031496063,&quot;width&quot;:605.3812598425196}"/>
</p:tagLst>
</file>

<file path=ppt/tags/tag119.xml><?xml version="1.0" encoding="utf-8"?>
<p:tagLst xmlns:p="http://schemas.openxmlformats.org/presentationml/2006/main">
  <p:tag name="KSO_WM_DIAGRAM_VIRTUALLY_FRAME" val="{&quot;height&quot;:482.1375590551182,&quot;left&quot;:57.30937007874015,&quot;top&quot;:120.78748031496063,&quot;width&quot;:605.3812598425196}"/>
</p:tagLst>
</file>

<file path=ppt/tags/tag12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120.xml><?xml version="1.0" encoding="utf-8"?>
<p:tagLst xmlns:p="http://schemas.openxmlformats.org/presentationml/2006/main">
  <p:tag name="KSO_WM_DIAGRAM_VIRTUALLY_FRAME" val="{&quot;height&quot;:482.1375590551182,&quot;left&quot;:57.30937007874015,&quot;top&quot;:120.78748031496063,&quot;width&quot;:605.3812598425196}"/>
</p:tagLst>
</file>

<file path=ppt/tags/tag121.xml><?xml version="1.0" encoding="utf-8"?>
<p:tagLst xmlns:p="http://schemas.openxmlformats.org/presentationml/2006/main">
  <p:tag name="KSO_WM_DIAGRAM_VIRTUALLY_FRAME" val="{&quot;height&quot;:482.1375590551182,&quot;left&quot;:57.30937007874015,&quot;top&quot;:120.78748031496063,&quot;width&quot;:605.3812598425196}"/>
</p:tagLst>
</file>

<file path=ppt/tags/tag122.xml><?xml version="1.0" encoding="utf-8"?>
<p:tagLst xmlns:p="http://schemas.openxmlformats.org/presentationml/2006/main">
  <p:tag name="KSO_WM_DIAGRAM_VIRTUALLY_FRAME" val="{&quot;height&quot;:482.1375590551182,&quot;left&quot;:57.30937007874015,&quot;top&quot;:120.78748031496063,&quot;width&quot;:605.3812598425196}"/>
</p:tagLst>
</file>

<file path=ppt/tags/tag123.xml><?xml version="1.0" encoding="utf-8"?>
<p:tagLst xmlns:p="http://schemas.openxmlformats.org/presentationml/2006/main">
  <p:tag name="KSO_WM_DIAGRAM_VIRTUALLY_FRAME" val="{&quot;height&quot;:482.1375590551182,&quot;left&quot;:57.30937007874015,&quot;top&quot;:120.78748031496063,&quot;width&quot;:605.3812598425196}"/>
</p:tagLst>
</file>

<file path=ppt/tags/tag124.xml><?xml version="1.0" encoding="utf-8"?>
<p:tagLst xmlns:p="http://schemas.openxmlformats.org/presentationml/2006/main">
  <p:tag name="KSO_WM_DIAGRAM_VIRTUALLY_FRAME" val="{&quot;height&quot;:482.1375590551182,&quot;left&quot;:57.30937007874015,&quot;top&quot;:120.78748031496063,&quot;width&quot;:605.3812598425196}"/>
</p:tagLst>
</file>

<file path=ppt/tags/tag125.xml><?xml version="1.0" encoding="utf-8"?>
<p:tagLst xmlns:p="http://schemas.openxmlformats.org/presentationml/2006/main">
  <p:tag name="KSO_WM_DIAGRAM_VIRTUALLY_FRAME" val="{&quot;height&quot;:482.1375590551182,&quot;left&quot;:57.30937007874015,&quot;top&quot;:120.78748031496063,&quot;width&quot;:605.3812598425196}"/>
</p:tagLst>
</file>

<file path=ppt/tags/tag126.xml><?xml version="1.0" encoding="utf-8"?>
<p:tagLst xmlns:p="http://schemas.openxmlformats.org/presentationml/2006/main">
  <p:tag name="KSO_WM_DIAGRAM_VIRTUALLY_FRAME" val="{&quot;height&quot;:440.1,&quot;left&quot;:100.65,&quot;top&quot;:166.95,&quot;width&quot;:991.8093700787401}"/>
</p:tagLst>
</file>

<file path=ppt/tags/tag127.xml><?xml version="1.0" encoding="utf-8"?>
<p:tagLst xmlns:p="http://schemas.openxmlformats.org/presentationml/2006/main">
  <p:tag name="KSO_WM_DIAGRAM_VIRTUALLY_FRAME" val="{&quot;height&quot;:440.1,&quot;left&quot;:100.65,&quot;top&quot;:166.95,&quot;width&quot;:991.8093700787401}"/>
</p:tagLst>
</file>

<file path=ppt/tags/tag128.xml><?xml version="1.0" encoding="utf-8"?>
<p:tagLst xmlns:p="http://schemas.openxmlformats.org/presentationml/2006/main">
  <p:tag name="KSO_WM_DIAGRAM_VIRTUALLY_FRAME" val="{&quot;height&quot;:440.1,&quot;left&quot;:100.65,&quot;top&quot;:166.95,&quot;width&quot;:991.8093700787401}"/>
</p:tagLst>
</file>

<file path=ppt/tags/tag129.xml><?xml version="1.0" encoding="utf-8"?>
<p:tagLst xmlns:p="http://schemas.openxmlformats.org/presentationml/2006/main">
  <p:tag name="KSO_WM_DIAGRAM_VIRTUALLY_FRAME" val="{&quot;height&quot;:440.1,&quot;left&quot;:100.65,&quot;top&quot;:166.95,&quot;width&quot;:991.8093700787401}"/>
</p:tagLst>
</file>

<file path=ppt/tags/tag13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130.xml><?xml version="1.0" encoding="utf-8"?>
<p:tagLst xmlns:p="http://schemas.openxmlformats.org/presentationml/2006/main">
  <p:tag name="KSO_WM_DIAGRAM_VIRTUALLY_FRAME" val="{&quot;height&quot;:440.1,&quot;left&quot;:100.65,&quot;top&quot;:166.95,&quot;width&quot;:991.8093700787401}"/>
</p:tagLst>
</file>

<file path=ppt/tags/tag131.xml><?xml version="1.0" encoding="utf-8"?>
<p:tagLst xmlns:p="http://schemas.openxmlformats.org/presentationml/2006/main">
  <p:tag name="KSO_WM_DIAGRAM_VIRTUALLY_FRAME" val="{&quot;height&quot;:440.1,&quot;left&quot;:100.65,&quot;top&quot;:166.95,&quot;width&quot;:991.8093700787401}"/>
</p:tagLst>
</file>

<file path=ppt/tags/tag132.xml><?xml version="1.0" encoding="utf-8"?>
<p:tagLst xmlns:p="http://schemas.openxmlformats.org/presentationml/2006/main">
  <p:tag name="KSO_WM_DIAGRAM_VIRTUALLY_FRAME" val="{&quot;height&quot;:440.1,&quot;left&quot;:100.65,&quot;top&quot;:166.95,&quot;width&quot;:991.8093700787401}"/>
</p:tagLst>
</file>

<file path=ppt/tags/tag133.xml><?xml version="1.0" encoding="utf-8"?>
<p:tagLst xmlns:p="http://schemas.openxmlformats.org/presentationml/2006/main">
  <p:tag name="KSO_WM_DIAGRAM_VIRTUALLY_FRAME" val="{&quot;height&quot;:440.1,&quot;left&quot;:100.65,&quot;top&quot;:166.95,&quot;width&quot;:991.8093700787401}"/>
</p:tagLst>
</file>

<file path=ppt/tags/tag134.xml><?xml version="1.0" encoding="utf-8"?>
<p:tagLst xmlns:p="http://schemas.openxmlformats.org/presentationml/2006/main">
  <p:tag name="KSO_WM_DIAGRAM_VIRTUALLY_FRAME" val="{&quot;height&quot;:440.1,&quot;left&quot;:100.65,&quot;top&quot;:166.95,&quot;width&quot;:991.8093700787401}"/>
</p:tagLst>
</file>

<file path=ppt/tags/tag135.xml><?xml version="1.0" encoding="utf-8"?>
<p:tagLst xmlns:p="http://schemas.openxmlformats.org/presentationml/2006/main">
  <p:tag name="KSO_WM_DIAGRAM_VIRTUALLY_FRAME" val="{&quot;height&quot;:440.1,&quot;left&quot;:100.65,&quot;top&quot;:166.95,&quot;width&quot;:991.8093700787401}"/>
</p:tagLst>
</file>

<file path=ppt/tags/tag136.xml><?xml version="1.0" encoding="utf-8"?>
<p:tagLst xmlns:p="http://schemas.openxmlformats.org/presentationml/2006/main">
  <p:tag name="KSO_WM_DIAGRAM_VIRTUALLY_FRAME" val="{&quot;height&quot;:440.1,&quot;left&quot;:100.65,&quot;top&quot;:166.95,&quot;width&quot;:991.8093700787401}"/>
</p:tagLst>
</file>

<file path=ppt/tags/tag137.xml><?xml version="1.0" encoding="utf-8"?>
<p:tagLst xmlns:p="http://schemas.openxmlformats.org/presentationml/2006/main">
  <p:tag name="KSO_WM_DIAGRAM_VIRTUALLY_FRAME" val="{&quot;height&quot;:440.1,&quot;left&quot;:100.65,&quot;top&quot;:166.95,&quot;width&quot;:991.8093700787401}"/>
</p:tagLst>
</file>

<file path=ppt/tags/tag138.xml><?xml version="1.0" encoding="utf-8"?>
<p:tagLst xmlns:p="http://schemas.openxmlformats.org/presentationml/2006/main">
  <p:tag name="KSO_WM_DIAGRAM_VIRTUALLY_FRAME" val="{&quot;height&quot;:285.2250393700787,&quot;left&quot;:59.70937007874015,&quot;top&quot;:304.47188976377953,&quot;width&quot;:1032.5812598425196}"/>
</p:tagLst>
</file>

<file path=ppt/tags/tag139.xml><?xml version="1.0" encoding="utf-8"?>
<p:tagLst xmlns:p="http://schemas.openxmlformats.org/presentationml/2006/main">
  <p:tag name="KSO_WM_DIAGRAM_VIRTUALLY_FRAME" val="{&quot;height&quot;:285.2250393700787,&quot;left&quot;:59.70937007874015,&quot;top&quot;:304.47188976377953,&quot;width&quot;:1032.5812598425196}"/>
</p:tagLst>
</file>

<file path=ppt/tags/tag14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140.xml><?xml version="1.0" encoding="utf-8"?>
<p:tagLst xmlns:p="http://schemas.openxmlformats.org/presentationml/2006/main">
  <p:tag name="KSO_WM_DIAGRAM_VIRTUALLY_FRAME" val="{&quot;height&quot;:285.2250393700787,&quot;left&quot;:59.70937007874015,&quot;top&quot;:304.47188976377953,&quot;width&quot;:1032.5812598425196}"/>
</p:tagLst>
</file>

<file path=ppt/tags/tag141.xml><?xml version="1.0" encoding="utf-8"?>
<p:tagLst xmlns:p="http://schemas.openxmlformats.org/presentationml/2006/main">
  <p:tag name="KSO_WM_DIAGRAM_VIRTUALLY_FRAME" val="{&quot;height&quot;:285.2250393700787,&quot;left&quot;:59.70937007874015,&quot;top&quot;:304.47188976377953,&quot;width&quot;:1032.5812598425196}"/>
</p:tagLst>
</file>

<file path=ppt/tags/tag142.xml><?xml version="1.0" encoding="utf-8"?>
<p:tagLst xmlns:p="http://schemas.openxmlformats.org/presentationml/2006/main">
  <p:tag name="KSO_WM_DIAGRAM_VIRTUALLY_FRAME" val="{&quot;height&quot;:285.2250393700787,&quot;left&quot;:59.70937007874015,&quot;top&quot;:304.47188976377953,&quot;width&quot;:1032.5812598425196}"/>
</p:tagLst>
</file>

<file path=ppt/tags/tag143.xml><?xml version="1.0" encoding="utf-8"?>
<p:tagLst xmlns:p="http://schemas.openxmlformats.org/presentationml/2006/main">
  <p:tag name="KSO_WM_DIAGRAM_VIRTUALLY_FRAME" val="{&quot;height&quot;:285.2250393700787,&quot;left&quot;:59.70937007874015,&quot;top&quot;:304.47188976377953,&quot;width&quot;:1032.5812598425196}"/>
</p:tagLst>
</file>

<file path=ppt/tags/tag144.xml><?xml version="1.0" encoding="utf-8"?>
<p:tagLst xmlns:p="http://schemas.openxmlformats.org/presentationml/2006/main">
  <p:tag name="KSO_WM_DIAGRAM_VIRTUALLY_FRAME" val="{&quot;height&quot;:285.2250393700787,&quot;left&quot;:59.70937007874015,&quot;top&quot;:304.47188976377953,&quot;width&quot;:1032.5812598425196}"/>
</p:tagLst>
</file>

<file path=ppt/tags/tag145.xml><?xml version="1.0" encoding="utf-8"?>
<p:tagLst xmlns:p="http://schemas.openxmlformats.org/presentationml/2006/main">
  <p:tag name="KSO_WM_DIAGRAM_VIRTUALLY_FRAME" val="{&quot;height&quot;:285.2250393700787,&quot;left&quot;:59.70937007874015,&quot;top&quot;:304.47188976377953,&quot;width&quot;:1032.5812598425196}"/>
</p:tagLst>
</file>

<file path=ppt/tags/tag146.xml><?xml version="1.0" encoding="utf-8"?>
<p:tagLst xmlns:p="http://schemas.openxmlformats.org/presentationml/2006/main">
  <p:tag name="KSO_WM_DIAGRAM_VIRTUALLY_FRAME" val="{&quot;height&quot;:285.2250393700787,&quot;left&quot;:59.70937007874015,&quot;top&quot;:304.47188976377953,&quot;width&quot;:1032.5812598425196}"/>
</p:tagLst>
</file>

<file path=ppt/tags/tag147.xml><?xml version="1.0" encoding="utf-8"?>
<p:tagLst xmlns:p="http://schemas.openxmlformats.org/presentationml/2006/main">
  <p:tag name="KSO_WM_DIAGRAM_VIRTUALLY_FRAME" val="{&quot;height&quot;:285.2250393700787,&quot;left&quot;:59.70937007874015,&quot;top&quot;:304.47188976377953,&quot;width&quot;:1032.5812598425196}"/>
</p:tagLst>
</file>

<file path=ppt/tags/tag148.xml><?xml version="1.0" encoding="utf-8"?>
<p:tagLst xmlns:p="http://schemas.openxmlformats.org/presentationml/2006/main">
  <p:tag name="KSO_WM_DIAGRAM_VIRTUALLY_FRAME" val="{&quot;height&quot;:285.2250393700787,&quot;left&quot;:59.70937007874015,&quot;top&quot;:304.47188976377953,&quot;width&quot;:1032.5812598425196}"/>
</p:tagLst>
</file>

<file path=ppt/tags/tag149.xml><?xml version="1.0" encoding="utf-8"?>
<p:tagLst xmlns:p="http://schemas.openxmlformats.org/presentationml/2006/main">
  <p:tag name="KSO_WM_DIAGRAM_VIRTUALLY_FRAME" val="{&quot;height&quot;:285.2250393700787,&quot;left&quot;:59.70937007874015,&quot;top&quot;:304.47188976377953,&quot;width&quot;:1032.5812598425196}"/>
</p:tagLst>
</file>

<file path=ppt/tags/tag15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150.xml><?xml version="1.0" encoding="utf-8"?>
<p:tagLst xmlns:p="http://schemas.openxmlformats.org/presentationml/2006/main">
  <p:tag name="KSO_WM_DIAGRAM_VIRTUALLY_FRAME" val="{&quot;height&quot;:256.23748031496064,&quot;left&quot;:59.70937007874015,&quot;top&quot;:223.41559055118108,&quot;width&quot;:1032.5718897637794}"/>
</p:tagLst>
</file>

<file path=ppt/tags/tag151.xml><?xml version="1.0" encoding="utf-8"?>
<p:tagLst xmlns:p="http://schemas.openxmlformats.org/presentationml/2006/main">
  <p:tag name="KSO_WM_DIAGRAM_VIRTUALLY_FRAME" val="{&quot;height&quot;:256.23748031496064,&quot;left&quot;:59.70937007874015,&quot;top&quot;:223.41559055118108,&quot;width&quot;:1032.5718897637794}"/>
</p:tagLst>
</file>

<file path=ppt/tags/tag152.xml><?xml version="1.0" encoding="utf-8"?>
<p:tagLst xmlns:p="http://schemas.openxmlformats.org/presentationml/2006/main">
  <p:tag name="KSO_WM_DIAGRAM_VIRTUALLY_FRAME" val="{&quot;height&quot;:256.23748031496064,&quot;left&quot;:59.70937007874015,&quot;top&quot;:223.41559055118108,&quot;width&quot;:1032.5718897637794}"/>
</p:tagLst>
</file>

<file path=ppt/tags/tag153.xml><?xml version="1.0" encoding="utf-8"?>
<p:tagLst xmlns:p="http://schemas.openxmlformats.org/presentationml/2006/main">
  <p:tag name="KSO_WM_DIAGRAM_VIRTUALLY_FRAME" val="{&quot;height&quot;:256.23748031496064,&quot;left&quot;:59.70937007874015,&quot;top&quot;:223.41559055118108,&quot;width&quot;:1032.5718897637794}"/>
</p:tagLst>
</file>

<file path=ppt/tags/tag154.xml><?xml version="1.0" encoding="utf-8"?>
<p:tagLst xmlns:p="http://schemas.openxmlformats.org/presentationml/2006/main">
  <p:tag name="KSO_WM_DIAGRAM_VIRTUALLY_FRAME" val="{&quot;height&quot;:256.23748031496064,&quot;left&quot;:59.70937007874015,&quot;top&quot;:223.41559055118108,&quot;width&quot;:1032.5718897637794}"/>
</p:tagLst>
</file>

<file path=ppt/tags/tag155.xml><?xml version="1.0" encoding="utf-8"?>
<p:tagLst xmlns:p="http://schemas.openxmlformats.org/presentationml/2006/main">
  <p:tag name="KSO_WM_DIAGRAM_VIRTUALLY_FRAME" val="{&quot;height&quot;:256.23748031496064,&quot;left&quot;:59.70937007874015,&quot;top&quot;:223.41559055118108,&quot;width&quot;:1032.5718897637794}"/>
</p:tagLst>
</file>

<file path=ppt/tags/tag156.xml><?xml version="1.0" encoding="utf-8"?>
<p:tagLst xmlns:p="http://schemas.openxmlformats.org/presentationml/2006/main">
  <p:tag name="KSO_WM_DIAGRAM_VIRTUALLY_FRAME" val="{&quot;height&quot;:256.23748031496064,&quot;left&quot;:59.70937007874015,&quot;top&quot;:223.41559055118108,&quot;width&quot;:1032.5718897637794}"/>
</p:tagLst>
</file>

<file path=ppt/tags/tag157.xml><?xml version="1.0" encoding="utf-8"?>
<p:tagLst xmlns:p="http://schemas.openxmlformats.org/presentationml/2006/main">
  <p:tag name="KSO_WM_DIAGRAM_VIRTUALLY_FRAME" val="{&quot;height&quot;:256.23748031496064,&quot;left&quot;:59.70937007874015,&quot;top&quot;:223.41559055118108,&quot;width&quot;:1032.5718897637794}"/>
</p:tagLst>
</file>

<file path=ppt/tags/tag158.xml><?xml version="1.0" encoding="utf-8"?>
<p:tagLst xmlns:p="http://schemas.openxmlformats.org/presentationml/2006/main">
  <p:tag name="KSO_WM_DIAGRAM_VIRTUALLY_FRAME" val="{&quot;height&quot;:256.23748031496064,&quot;left&quot;:59.70937007874015,&quot;top&quot;:223.41559055118108,&quot;width&quot;:1032.5718897637794}"/>
</p:tagLst>
</file>

<file path=ppt/tags/tag16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17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18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19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2.xml><?xml version="1.0" encoding="utf-8"?>
<p:tagLst xmlns:p="http://schemas.openxmlformats.org/presentationml/2006/main">
  <p:tag name="KSO_WM_DIAGRAM_VIRTUALLY_FRAME" val="{&quot;height&quot;:317.88440944881893,&quot;left&quot;:43.83440944881886,&quot;top&quot;:138.95937007874016,&quot;width&quot;:668.2811811023626}"/>
</p:tagLst>
</file>

<file path=ppt/tags/tag20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21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22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23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24.xml><?xml version="1.0" encoding="utf-8"?>
<p:tagLst xmlns:p="http://schemas.openxmlformats.org/presentationml/2006/main">
  <p:tag name="KSO_WM_DIAGRAM_VIRTUALLY_FRAME" val="{&quot;height&quot;:248.60622047244092,&quot;left&quot;:487.22811023622046,&quot;top&quot;:153.6844094488189,&quot;width&quot;:609.5437795275591}"/>
</p:tagLst>
</file>

<file path=ppt/tags/tag25.xml><?xml version="1.0" encoding="utf-8"?>
<p:tagLst xmlns:p="http://schemas.openxmlformats.org/presentationml/2006/main">
  <p:tag name="KSO_WM_DIAGRAM_VIRTUALLY_FRAME" val="{&quot;height&quot;:248.60622047244092,&quot;left&quot;:487.22811023622046,&quot;top&quot;:153.6844094488189,&quot;width&quot;:609.5437795275591}"/>
</p:tagLst>
</file>

<file path=ppt/tags/tag26.xml><?xml version="1.0" encoding="utf-8"?>
<p:tagLst xmlns:p="http://schemas.openxmlformats.org/presentationml/2006/main">
  <p:tag name="KSO_WM_DIAGRAM_VIRTUALLY_FRAME" val="{&quot;height&quot;:248.60622047244092,&quot;left&quot;:487.22811023622046,&quot;top&quot;:153.6844094488189,&quot;width&quot;:609.5437795275591}"/>
</p:tagLst>
</file>

<file path=ppt/tags/tag27.xml><?xml version="1.0" encoding="utf-8"?>
<p:tagLst xmlns:p="http://schemas.openxmlformats.org/presentationml/2006/main">
  <p:tag name="KSO_WM_DIAGRAM_VIRTUALLY_FRAME" val="{&quot;height&quot;:248.60622047244092,&quot;left&quot;:487.22811023622046,&quot;top&quot;:153.6844094488189,&quot;width&quot;:609.5437795275591}"/>
</p:tagLst>
</file>

<file path=ppt/tags/tag28.xml><?xml version="1.0" encoding="utf-8"?>
<p:tagLst xmlns:p="http://schemas.openxmlformats.org/presentationml/2006/main">
  <p:tag name="KSO_WM_DIAGRAM_VIRTUALLY_FRAME" val="{&quot;height&quot;:248.60622047244092,&quot;left&quot;:487.22811023622046,&quot;top&quot;:153.6844094488189,&quot;width&quot;:609.5437795275591}"/>
</p:tagLst>
</file>

<file path=ppt/tags/tag29.xml><?xml version="1.0" encoding="utf-8"?>
<p:tagLst xmlns:p="http://schemas.openxmlformats.org/presentationml/2006/main">
  <p:tag name="KSO_WM_DIAGRAM_VIRTUALLY_FRAME" val="{&quot;height&quot;:248.60622047244092,&quot;left&quot;:487.22811023622046,&quot;top&quot;:153.6844094488189,&quot;width&quot;:609.5437795275591}"/>
</p:tagLst>
</file>

<file path=ppt/tags/tag3.xml><?xml version="1.0" encoding="utf-8"?>
<p:tagLst xmlns:p="http://schemas.openxmlformats.org/presentationml/2006/main">
  <p:tag name="KSO_WM_DIAGRAM_VIRTUALLY_FRAME" val="{&quot;height&quot;:317.88440944881893,&quot;left&quot;:43.83440944881886,&quot;top&quot;:138.95937007874016,&quot;width&quot;:668.2811811023626}"/>
</p:tagLst>
</file>

<file path=ppt/tags/tag30.xml><?xml version="1.0" encoding="utf-8"?>
<p:tagLst xmlns:p="http://schemas.openxmlformats.org/presentationml/2006/main">
  <p:tag name="KSO_WM_DIAGRAM_VIRTUALLY_FRAME" val="{&quot;height&quot;:248.60622047244092,&quot;left&quot;:487.22811023622046,&quot;top&quot;:153.6844094488189,&quot;width&quot;:609.5437795275591}"/>
</p:tagLst>
</file>

<file path=ppt/tags/tag31.xml><?xml version="1.0" encoding="utf-8"?>
<p:tagLst xmlns:p="http://schemas.openxmlformats.org/presentationml/2006/main">
  <p:tag name="KSO_WM_DIAGRAM_VIRTUALLY_FRAME" val="{&quot;height&quot;:248.60622047244092,&quot;left&quot;:487.22811023622046,&quot;top&quot;:153.6844094488189,&quot;width&quot;:609.5437795275591}"/>
</p:tagLst>
</file>

<file path=ppt/tags/tag32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33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34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35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36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37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38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39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4.xml><?xml version="1.0" encoding="utf-8"?>
<p:tagLst xmlns:p="http://schemas.openxmlformats.org/presentationml/2006/main">
  <p:tag name="KSO_WM_DIAGRAM_VIRTUALLY_FRAME" val="{&quot;height&quot;:317.88440944881893,&quot;left&quot;:43.83440944881886,&quot;top&quot;:138.95937007874016,&quot;width&quot;:668.2811811023626}"/>
</p:tagLst>
</file>

<file path=ppt/tags/tag40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41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42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43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44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45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46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47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48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49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5.xml><?xml version="1.0" encoding="utf-8"?>
<p:tagLst xmlns:p="http://schemas.openxmlformats.org/presentationml/2006/main">
  <p:tag name="KSO_WM_DIAGRAM_VIRTUALLY_FRAME" val="{&quot;height&quot;:317.88440944881893,&quot;left&quot;:43.83440944881886,&quot;top&quot;:138.95937007874016,&quot;width&quot;:668.2811811023626}"/>
</p:tagLst>
</file>

<file path=ppt/tags/tag50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51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52.xml><?xml version="1.0" encoding="utf-8"?>
<p:tagLst xmlns:p="http://schemas.openxmlformats.org/presentationml/2006/main">
  <p:tag name="KSO_WM_DIAGRAM_VIRTUALLY_FRAME" val="{&quot;height&quot;:428.39377952755905,&quot;left&quot;:58.4,&quot;top&quot;:179.46251968503938,&quot;width&quot;:1035.193779527559}"/>
</p:tagLst>
</file>

<file path=ppt/tags/tag53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54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55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56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57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58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59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6.xml><?xml version="1.0" encoding="utf-8"?>
<p:tagLst xmlns:p="http://schemas.openxmlformats.org/presentationml/2006/main">
  <p:tag name="KSO_WM_DIAGRAM_VIRTUALLY_FRAME" val="{&quot;height&quot;:317.88440944881893,&quot;left&quot;:43.83440944881886,&quot;top&quot;:138.95937007874016,&quot;width&quot;:668.2811811023626}"/>
</p:tagLst>
</file>

<file path=ppt/tags/tag60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61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62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63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64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65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66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67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68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69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7.xml><?xml version="1.0" encoding="utf-8"?>
<p:tagLst xmlns:p="http://schemas.openxmlformats.org/presentationml/2006/main">
  <p:tag name="KSO_WM_DIAGRAM_VIRTUALLY_FRAME" val="{&quot;height&quot;:317.88440944881893,&quot;left&quot;:43.83440944881886,&quot;top&quot;:138.95937007874016,&quot;width&quot;:668.2811811023626}"/>
</p:tagLst>
</file>

<file path=ppt/tags/tag70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71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72.xml><?xml version="1.0" encoding="utf-8"?>
<p:tagLst xmlns:p="http://schemas.openxmlformats.org/presentationml/2006/main">
  <p:tag name="KSO_WM_DIAGRAM_VIRTUALLY_FRAME" val="{&quot;height&quot;:452.87503937007875,&quot;left&quot;:59.70937007874013,&quot;top&quot;:174.60622047244095,&quot;width&quot;:1038.7281102362206}"/>
</p:tagLst>
</file>

<file path=ppt/tags/tag73.xml><?xml version="1.0" encoding="utf-8"?>
<p:tagLst xmlns:p="http://schemas.openxmlformats.org/presentationml/2006/main">
  <p:tag name="KSO_WM_DIAGRAM_VIRTUALLY_FRAME" val="{&quot;height&quot;:424.8250393700788,&quot;left&quot;:59.70937007874013,&quot;top&quot;:212.30622047244097,&quot;width&quot;:1038.7281102362206}"/>
</p:tagLst>
</file>

<file path=ppt/tags/tag74.xml><?xml version="1.0" encoding="utf-8"?>
<p:tagLst xmlns:p="http://schemas.openxmlformats.org/presentationml/2006/main">
  <p:tag name="KSO_WM_DIAGRAM_VIRTUALLY_FRAME" val="{&quot;height&quot;:424.8250393700788,&quot;left&quot;:59.70937007874013,&quot;top&quot;:212.30622047244097,&quot;width&quot;:1038.7281102362206}"/>
</p:tagLst>
</file>

<file path=ppt/tags/tag75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76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77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78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79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8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80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81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82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83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84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85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86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87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88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89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9.xml><?xml version="1.0" encoding="utf-8"?>
<p:tagLst xmlns:p="http://schemas.openxmlformats.org/presentationml/2006/main">
  <p:tag name="KSO_WM_DIAGRAM_VIRTUALLY_FRAME" val="{&quot;height&quot;:401.20307086614173,&quot;left&quot;:55.11559055118111,&quot;top&quot;:180.40314960629922,&quot;width&quot;:1040.5688188976378}"/>
</p:tagLst>
</file>

<file path=ppt/tags/tag90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91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92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93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94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95.xml><?xml version="1.0" encoding="utf-8"?>
<p:tagLst xmlns:p="http://schemas.openxmlformats.org/presentationml/2006/main">
  <p:tag name="KSO_WM_DIAGRAM_VIRTUALLY_FRAME" val="{&quot;height&quot;:492.67503937007876,&quot;left&quot;:478.29842519685036,&quot;top&quot;:108.25314960629922,&quot;width&quot;:627.3984251968506}"/>
</p:tagLst>
</file>

<file path=ppt/tags/tag96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97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98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ags/tag99.xml><?xml version="1.0" encoding="utf-8"?>
<p:tagLst xmlns:p="http://schemas.openxmlformats.org/presentationml/2006/main">
  <p:tag name="KSO_WM_DIAGRAM_VIRTUALLY_FRAME" val="{&quot;height&quot;:336.90937007874015,&quot;left&quot;:59.70937007874015,&quot;top&quot;:227.28748031496062,&quot;width&quot;:1032.571889763779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18354</Words>
  <Application>WPS Presentation</Application>
  <PresentationFormat>On-screen Show (16:9)</PresentationFormat>
  <Paragraphs>510</Paragraphs>
  <Slides>24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63" baseType="lpstr">
      <vt:lpstr>Arial</vt:lpstr>
      <vt:lpstr>SimSun</vt:lpstr>
      <vt:lpstr>Wingdings</vt:lpstr>
      <vt:lpstr>Barlow Bold</vt:lpstr>
      <vt:lpstr>Segoe Print</vt:lpstr>
      <vt:lpstr>Barlow Bold</vt:lpstr>
      <vt:lpstr>Barlow Bold</vt:lpstr>
      <vt:lpstr>Montserrat</vt:lpstr>
      <vt:lpstr>Montserrat</vt:lpstr>
      <vt:lpstr>Montserrat</vt:lpstr>
      <vt:lpstr>Calibri</vt:lpstr>
      <vt:lpstr>Microsoft YaHei</vt:lpstr>
      <vt:lpstr>Arial Unicode MS</vt:lpstr>
      <vt:lpstr>Times New Roman</vt:lpstr>
      <vt:lpstr>MingLiU-ExtB</vt:lpstr>
      <vt:lpstr>Wingdings</vt:lpstr>
      <vt:lpstr>Bahnschrift Light</vt:lpstr>
      <vt:lpstr>Bahnschrift SemiBold Condensed</vt:lpstr>
      <vt:lpstr>Cascadia Code SemiLight</vt:lpstr>
      <vt:lpstr>Franklin Gothic Medium</vt:lpstr>
      <vt:lpstr>Ink Free</vt:lpstr>
      <vt:lpstr>Microsoft JhengHei Light</vt:lpstr>
      <vt:lpstr>Microsoft PhagsPa</vt:lpstr>
      <vt:lpstr>Microsoft YaHei UI Light</vt:lpstr>
      <vt:lpstr>Mongolian Baiti</vt:lpstr>
      <vt:lpstr>MV Boli</vt:lpstr>
      <vt:lpstr>MS PGothic</vt:lpstr>
      <vt:lpstr>MS Gothic</vt:lpstr>
      <vt:lpstr>MingLiU_MSCS-ExtB</vt:lpstr>
      <vt:lpstr>Myanmar Text</vt:lpstr>
      <vt:lpstr>Kanit Light</vt:lpstr>
      <vt:lpstr>Kanit Light</vt:lpstr>
      <vt:lpstr>Kanit Light</vt:lpstr>
      <vt:lpstr>Martel Sans</vt:lpstr>
      <vt:lpstr>Martel Sans</vt:lpstr>
      <vt:lpstr>Martel Sans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Юлія Тимошенко</cp:lastModifiedBy>
  <cp:revision>4</cp:revision>
  <dcterms:created xsi:type="dcterms:W3CDTF">2025-11-01T18:47:00Z</dcterms:created>
  <dcterms:modified xsi:type="dcterms:W3CDTF">2025-11-02T08:30:06Z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D00E2CC260E7436F960B310F013C214F_12</vt:lpwstr>
  </property>
  <property fmtid="{D5CDD505-2E9C-101B-9397-08002B2CF9AE}" pid="3" name="KSOProductBuildVer">
    <vt:lpwstr>1033-12.2.0.22549</vt:lpwstr>
  </property>
</Properties>
</file>