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31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644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5988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244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6483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890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208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88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98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33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18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76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192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98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3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68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4DFD0-0D29-4D28-B855-C8294EB405FE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2745B3B-85B0-4BAD-847D-A0752CA01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02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DA90E4-DBDF-4878-8187-367AA6F65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75063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Тема 1. Загальна характеристика міжнародного бізнесу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02CEDD-4108-45D7-8CC0-7EAA119E1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954856"/>
            <a:ext cx="9528313" cy="3313422"/>
          </a:xfrm>
        </p:spPr>
        <p:txBody>
          <a:bodyPr>
            <a:normAutofit/>
          </a:bodyPr>
          <a:lstStyle/>
          <a:p>
            <a:pPr algn="just"/>
            <a:r>
              <a:rPr lang="uk-UA" b="1" dirty="0"/>
              <a:t>План </a:t>
            </a:r>
            <a:endParaRPr lang="ru-RU" sz="1100" dirty="0"/>
          </a:p>
          <a:p>
            <a:pPr algn="just"/>
            <a:r>
              <a:rPr lang="uk-UA" b="1" dirty="0"/>
              <a:t> </a:t>
            </a:r>
            <a:endParaRPr lang="ru-RU" sz="1100" dirty="0"/>
          </a:p>
          <a:p>
            <a:pPr lvl="1" algn="just"/>
            <a:r>
              <a:rPr lang="uk-UA" dirty="0">
                <a:solidFill>
                  <a:schemeClr val="tx1"/>
                </a:solidFill>
              </a:rPr>
              <a:t>1. Сутність та ознаки міжнародного бізнесу. </a:t>
            </a:r>
            <a:endParaRPr lang="ru-RU" sz="1600" dirty="0">
              <a:solidFill>
                <a:schemeClr val="tx1"/>
              </a:solidFill>
            </a:endParaRPr>
          </a:p>
          <a:p>
            <a:pPr lvl="1" algn="just"/>
            <a:r>
              <a:rPr lang="uk-UA" dirty="0">
                <a:solidFill>
                  <a:schemeClr val="tx1"/>
                </a:solidFill>
              </a:rPr>
              <a:t>2. Форми міжнародного бізнесу.</a:t>
            </a:r>
            <a:endParaRPr lang="ru-RU" sz="1600" dirty="0">
              <a:solidFill>
                <a:schemeClr val="tx1"/>
              </a:solidFill>
            </a:endParaRPr>
          </a:p>
          <a:p>
            <a:pPr lvl="1" algn="just"/>
            <a:r>
              <a:rPr lang="uk-UA" dirty="0">
                <a:solidFill>
                  <a:schemeClr val="tx1"/>
                </a:solidFill>
              </a:rPr>
              <a:t>3. Новітні форми міжнародного бізнесу.</a:t>
            </a:r>
            <a:endParaRPr lang="ru-RU" sz="1600" dirty="0">
              <a:solidFill>
                <a:schemeClr val="tx1"/>
              </a:solidFill>
            </a:endParaRPr>
          </a:p>
          <a:p>
            <a:pPr lvl="1" algn="just"/>
            <a:r>
              <a:rPr lang="uk-UA" dirty="0">
                <a:solidFill>
                  <a:schemeClr val="tx1"/>
                </a:solidFill>
              </a:rPr>
              <a:t>4.Причини глобалізації бізнесу.</a:t>
            </a:r>
            <a:endParaRPr lang="ru-RU" sz="1600" dirty="0">
              <a:solidFill>
                <a:schemeClr val="tx1"/>
              </a:solidFill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308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4C2140-6424-4645-858E-2CD7A7473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1. Сутність та ознаки міжнародного бізнесу.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E72A13-8E23-4210-9642-E0EE38199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3693" y="2133600"/>
            <a:ext cx="10030919" cy="4267200"/>
          </a:xfrm>
        </p:spPr>
        <p:txBody>
          <a:bodyPr>
            <a:noAutofit/>
          </a:bodyPr>
          <a:lstStyle/>
          <a:p>
            <a:r>
              <a:rPr lang="ru-RU" sz="2400" b="1" i="1" dirty="0">
                <a:sym typeface="Wingdings" panose="05000000000000000000" pitchFamily="2" charset="2"/>
              </a:rPr>
              <a:t></a:t>
            </a:r>
            <a:r>
              <a:rPr lang="ru-RU" sz="2400" b="1" i="1" dirty="0"/>
              <a:t> </a:t>
            </a:r>
            <a:r>
              <a:rPr lang="uk-UA" sz="2400" b="1" i="1" dirty="0"/>
              <a:t>Цікаві факти. Олімпійські ігри найбільш яскраво відображають основні принципи міжнародного бізнесу.</a:t>
            </a:r>
          </a:p>
          <a:p>
            <a:endParaRPr lang="ru-RU" sz="2400" dirty="0"/>
          </a:p>
          <a:p>
            <a:r>
              <a:rPr lang="uk-UA" sz="2400" b="1" i="1" dirty="0"/>
              <a:t>Міжнародний бізнес</a:t>
            </a:r>
            <a:r>
              <a:rPr lang="uk-UA" sz="2400" dirty="0"/>
              <a:t> являє собою процес здійснення ділових операцій між партнерами, більш ніж з однієї країни. </a:t>
            </a:r>
          </a:p>
          <a:p>
            <a:r>
              <a:rPr lang="uk-UA" sz="2400" b="1" dirty="0"/>
              <a:t>Міжнародна компанія</a:t>
            </a:r>
            <a:r>
              <a:rPr lang="uk-UA" sz="2400" dirty="0"/>
              <a:t> – це будь-яка організація, яка здійснює свою діяльність на підставі укладання комерційних угод з окремими особами, приватними фірмами та/або державними організаціями зарубіжних країн.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6385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3694E2-AB57-4C86-9960-E5E0F6D09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2. Форми міжнародної підприємницької діяльності.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4340F1-9583-4467-814D-680C3B1C5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 </a:t>
            </a:r>
            <a:r>
              <a:rPr lang="uk-UA" b="1" i="1" dirty="0"/>
              <a:t>Експорт</a:t>
            </a:r>
            <a:r>
              <a:rPr lang="uk-UA" dirty="0"/>
              <a:t> – це продаж продукції, що була вироблена в своїй країні, з метою подальшого використання або перепродажу на території інших країн. </a:t>
            </a:r>
            <a:r>
              <a:rPr lang="uk-UA" b="1" i="1" dirty="0"/>
              <a:t>Імпорт</a:t>
            </a:r>
            <a:r>
              <a:rPr lang="uk-UA" dirty="0"/>
              <a:t> - це закупівля продукції, виробленої в інших країнах, з метою подальшого використання або перепродажу на території своєї країни. </a:t>
            </a:r>
          </a:p>
          <a:p>
            <a:r>
              <a:rPr lang="uk-UA" b="1" i="1" dirty="0"/>
              <a:t>Прямі закордонні інвестиції</a:t>
            </a:r>
            <a:r>
              <a:rPr lang="uk-UA" dirty="0"/>
              <a:t> (</a:t>
            </a:r>
            <a:r>
              <a:rPr lang="uk-UA" dirty="0" err="1"/>
              <a:t>foreign</a:t>
            </a:r>
            <a:r>
              <a:rPr lang="uk-UA" dirty="0"/>
              <a:t> </a:t>
            </a:r>
            <a:r>
              <a:rPr lang="uk-UA" dirty="0" err="1"/>
              <a:t>direct</a:t>
            </a:r>
            <a:r>
              <a:rPr lang="uk-UA" dirty="0"/>
              <a:t> </a:t>
            </a:r>
            <a:r>
              <a:rPr lang="uk-UA" dirty="0" err="1"/>
              <a:t>investments</a:t>
            </a:r>
            <a:r>
              <a:rPr lang="uk-UA" dirty="0"/>
              <a:t>, FDI) – це вкладення капіталу з метою здійснення придбання і реального контролю над об’єктами власності, активами і цілими компаніями в інших країнах (країна, на території якої знаходиться штаб-квартира материнської компанії, – це країна походження (</a:t>
            </a:r>
            <a:r>
              <a:rPr lang="uk-UA" dirty="0" err="1"/>
              <a:t>home</a:t>
            </a:r>
            <a:r>
              <a:rPr lang="uk-UA" dirty="0"/>
              <a:t> </a:t>
            </a:r>
            <a:r>
              <a:rPr lang="uk-UA" dirty="0" err="1"/>
              <a:t>country</a:t>
            </a:r>
            <a:r>
              <a:rPr lang="uk-UA" dirty="0"/>
              <a:t>), а країна, на території якої ця компанія веде бізнес, – це країна, що приймає інвестиції, або країна перебування (</a:t>
            </a:r>
            <a:r>
              <a:rPr lang="uk-UA" dirty="0" err="1"/>
              <a:t>host</a:t>
            </a:r>
            <a:r>
              <a:rPr lang="uk-UA" dirty="0"/>
              <a:t> </a:t>
            </a:r>
            <a:r>
              <a:rPr lang="uk-UA" dirty="0" err="1"/>
              <a:t>country</a:t>
            </a:r>
            <a:r>
              <a:rPr lang="uk-UA" dirty="0"/>
              <a:t>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993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1C5F0D2-DFEE-442C-8A6E-06B9C2FBA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365" y="596348"/>
            <a:ext cx="10651435" cy="5580615"/>
          </a:xfrm>
        </p:spPr>
        <p:txBody>
          <a:bodyPr/>
          <a:lstStyle/>
          <a:p>
            <a:r>
              <a:rPr lang="uk-UA" b="1" i="1" dirty="0"/>
              <a:t>Портфельні інвестиції</a:t>
            </a:r>
            <a:r>
              <a:rPr lang="uk-UA" dirty="0"/>
              <a:t> (</a:t>
            </a:r>
            <a:r>
              <a:rPr lang="uk-UA" dirty="0" err="1"/>
              <a:t>portfolio</a:t>
            </a:r>
            <a:r>
              <a:rPr lang="uk-UA" dirty="0"/>
              <a:t> </a:t>
            </a:r>
            <a:r>
              <a:rPr lang="uk-UA" dirty="0" err="1"/>
              <a:t>investments</a:t>
            </a:r>
            <a:r>
              <a:rPr lang="uk-UA" dirty="0"/>
              <a:t>) – це придбання зарубіжних фінансових активів (акцій, облігацій і депозитних сертифікатів), що не ставить метою здійснення контролю. </a:t>
            </a:r>
          </a:p>
          <a:p>
            <a:r>
              <a:rPr lang="uk-UA" b="1" i="1" dirty="0"/>
              <a:t>Ліцензування</a:t>
            </a:r>
            <a:r>
              <a:rPr lang="uk-UA" dirty="0"/>
              <a:t> (</a:t>
            </a:r>
            <a:r>
              <a:rPr lang="uk-UA" dirty="0" err="1"/>
              <a:t>licensing</a:t>
            </a:r>
            <a:r>
              <a:rPr lang="uk-UA" dirty="0"/>
              <a:t>) передбачає укладення договору, відповідно до якого фірма, що знаходиться в одній країні, видає компанії іншої країни ліцензію на використання своєї інтелектуальної власності (патентів, торгової марки, назви фірми, авторських прав або секретів виробництва) в обмін на виплату роялті. </a:t>
            </a:r>
          </a:p>
          <a:p>
            <a:r>
              <a:rPr lang="uk-UA" b="1" i="1" dirty="0"/>
              <a:t>Франчайзинг</a:t>
            </a:r>
            <a:r>
              <a:rPr lang="uk-UA" dirty="0"/>
              <a:t> (</a:t>
            </a:r>
            <a:r>
              <a:rPr lang="uk-UA" dirty="0" err="1"/>
              <a:t>franchising</a:t>
            </a:r>
            <a:r>
              <a:rPr lang="uk-UA" dirty="0"/>
              <a:t>) – це особлива форма ліцензування, суть якої полягає в тому, що фірма, що знаходиться в одній країні (</a:t>
            </a:r>
            <a:r>
              <a:rPr lang="uk-UA" dirty="0" err="1"/>
              <a:t>франчайзер</a:t>
            </a:r>
            <a:r>
              <a:rPr lang="uk-UA" dirty="0"/>
              <a:t>), видає компанії з іншої країни (франчайзі) дозвіл на використання своєї технології виробництва, а також бренду, торгової марки і логотипу в обмін на виплату роялті; в доповнення до цього </a:t>
            </a:r>
            <a:r>
              <a:rPr lang="uk-UA" dirty="0" err="1"/>
              <a:t>фрайчайзер</a:t>
            </a:r>
            <a:r>
              <a:rPr lang="uk-UA" dirty="0"/>
              <a:t> допомагає партнеру в здійсненні господарських операцій, поставляючи напівфабрикати і комплектуючі вироби, надаючи управлінські послуги і технології.</a:t>
            </a:r>
          </a:p>
          <a:p>
            <a:r>
              <a:rPr lang="uk-UA" b="1" i="1" dirty="0"/>
              <a:t>Управлінський контракт</a:t>
            </a:r>
            <a:r>
              <a:rPr lang="uk-UA" dirty="0"/>
              <a:t> (</a:t>
            </a:r>
            <a:r>
              <a:rPr lang="uk-UA" dirty="0" err="1"/>
              <a:t>management</a:t>
            </a:r>
            <a:r>
              <a:rPr lang="uk-UA" dirty="0"/>
              <a:t> </a:t>
            </a:r>
            <a:r>
              <a:rPr lang="uk-UA" dirty="0" err="1"/>
              <a:t>contract</a:t>
            </a:r>
            <a:r>
              <a:rPr lang="uk-UA" dirty="0"/>
              <a:t>) – це угода, відповідно до якого компанія в одній країні дає фірмі, що знаходиться в іншій країні, згоду на управління </a:t>
            </a:r>
            <a:r>
              <a:rPr lang="uk-UA" dirty="0" err="1"/>
              <a:t>потужностями</a:t>
            </a:r>
            <a:r>
              <a:rPr lang="uk-UA" dirty="0"/>
              <a:t> цієї фірми або надання інших управлінських послуг за певну винагороду (розмір якого обумовлений в контракті). </a:t>
            </a:r>
            <a:endParaRPr lang="ru-RU" dirty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808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89AF0C-15E5-40CA-B457-B98D23B7A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3. Новітні форми міжнародного бізнесу.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E1BE82-1DAD-4BD7-B2C1-0B33B19BB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981" y="1562470"/>
            <a:ext cx="10005134" cy="4793942"/>
          </a:xfrm>
        </p:spPr>
        <p:txBody>
          <a:bodyPr>
            <a:normAutofit/>
          </a:bodyPr>
          <a:lstStyle/>
          <a:p>
            <a:r>
              <a:rPr lang="uk-UA" dirty="0"/>
              <a:t>В якості нових форм розглядаються інжиніринг, аутсорсинг, </a:t>
            </a:r>
            <a:r>
              <a:rPr lang="uk-UA" dirty="0" err="1"/>
              <a:t>офшоринг</a:t>
            </a:r>
            <a:r>
              <a:rPr lang="uk-UA" dirty="0"/>
              <a:t>, </a:t>
            </a:r>
            <a:r>
              <a:rPr lang="uk-UA" dirty="0" err="1"/>
              <a:t>краудсорсинг</a:t>
            </a:r>
            <a:r>
              <a:rPr lang="uk-UA" dirty="0"/>
              <a:t>, </a:t>
            </a:r>
            <a:r>
              <a:rPr lang="uk-UA" dirty="0" err="1"/>
              <a:t>краудфаундинг</a:t>
            </a:r>
            <a:r>
              <a:rPr lang="uk-UA" dirty="0"/>
              <a:t>, стартапи, венчурне підприємництво та ін., які використовують у своїй діяльності не лише транснаціональні компанії як основні суб’єкти глобальної економіки, а й невеликі фірми та компанії.</a:t>
            </a:r>
            <a:endParaRPr lang="ru-RU" dirty="0"/>
          </a:p>
          <a:p>
            <a:r>
              <a:rPr lang="uk-UA" b="1" i="1" dirty="0"/>
              <a:t>Лізинг</a:t>
            </a:r>
            <a:r>
              <a:rPr lang="uk-UA" dirty="0"/>
              <a:t> – це спосіб розширення збуту через передачу майна в тимчасове користування на особливих умовах. </a:t>
            </a:r>
          </a:p>
          <a:p>
            <a:r>
              <a:rPr lang="uk-UA" b="1" i="1" dirty="0" err="1"/>
              <a:t>Офшоринг</a:t>
            </a:r>
            <a:r>
              <a:rPr lang="uk-UA" dirty="0"/>
              <a:t> на світовому ринку послуг представляє собою обмін на глобальному рівні факторів виробництва. </a:t>
            </a:r>
          </a:p>
          <a:p>
            <a:r>
              <a:rPr lang="uk-UA" b="1" i="1" dirty="0" err="1"/>
              <a:t>Краудсорсинг</a:t>
            </a:r>
            <a:r>
              <a:rPr lang="uk-UA" dirty="0"/>
              <a:t> (від </a:t>
            </a:r>
            <a:r>
              <a:rPr lang="uk-UA" dirty="0" err="1"/>
              <a:t>англ</a:t>
            </a:r>
            <a:r>
              <a:rPr lang="uk-UA" dirty="0"/>
              <a:t>. </a:t>
            </a:r>
            <a:r>
              <a:rPr lang="uk-UA" dirty="0" err="1"/>
              <a:t>сrowd</a:t>
            </a:r>
            <a:r>
              <a:rPr lang="uk-UA" dirty="0"/>
              <a:t> – натовп і </a:t>
            </a:r>
            <a:r>
              <a:rPr lang="uk-UA" dirty="0" err="1"/>
              <a:t>sourcing</a:t>
            </a:r>
            <a:r>
              <a:rPr lang="uk-UA" dirty="0"/>
              <a:t> – джерело, використання ресурсів) представляє собою  передачу певних виробничих функцій невизначеному колу осіб, що об’єднані віртуальним середовищем на підставі публічної оферти, яка не передбачає укладання трудового договору.</a:t>
            </a:r>
          </a:p>
          <a:p>
            <a:r>
              <a:rPr lang="uk-UA" b="1" i="1" dirty="0" err="1"/>
              <a:t>Краудфандинг</a:t>
            </a:r>
            <a:r>
              <a:rPr lang="uk-UA" b="1" i="1" dirty="0"/>
              <a:t> </a:t>
            </a:r>
            <a:r>
              <a:rPr lang="uk-UA" dirty="0"/>
              <a:t>представляє собою співпрацю, кооперацію людей, які добровільно надають фінансову підтримку стартапу, інноваційному проекту, ідеї  або організації.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4980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14B7E37-7A38-4DDC-A5E8-CF4501712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660" y="689113"/>
            <a:ext cx="10578066" cy="5738320"/>
          </a:xfrm>
        </p:spPr>
        <p:txBody>
          <a:bodyPr>
            <a:noAutofit/>
          </a:bodyPr>
          <a:lstStyle/>
          <a:p>
            <a:r>
              <a:rPr lang="uk-UA" sz="2400" b="1" dirty="0"/>
              <a:t>Інжиніринг</a:t>
            </a:r>
            <a:r>
              <a:rPr lang="uk-UA" sz="2400" dirty="0"/>
              <a:t> – це надання послуг фірмою-консультантом фірмі-клієнтові в будівельній справі, спорудженні промислових та інших об’єктів. </a:t>
            </a:r>
          </a:p>
          <a:p>
            <a:r>
              <a:rPr lang="uk-UA" sz="2400" b="1" i="1" dirty="0"/>
              <a:t>Венчурне підприємництво</a:t>
            </a:r>
            <a:r>
              <a:rPr lang="uk-UA" sz="2400" dirty="0"/>
              <a:t> – це невеликі інноваційні компанії, діяльність яких спрямована на реалізацію «ризикових проектів»; вони працюють над цільовими інженерними розробками, впровадженням інновацій з метою одержання високого прибутку.</a:t>
            </a:r>
          </a:p>
          <a:p>
            <a:r>
              <a:rPr lang="uk-UA" sz="2400" b="1" i="1" dirty="0"/>
              <a:t>Технопарки </a:t>
            </a:r>
            <a:r>
              <a:rPr lang="uk-UA" sz="2400" dirty="0"/>
              <a:t>– це одна з найпоширеніших форм </a:t>
            </a:r>
            <a:r>
              <a:rPr lang="uk-UA" sz="2400" i="1" dirty="0"/>
              <a:t>організації та фінансування науково-дослідної та науково-виробничої роботи. </a:t>
            </a:r>
          </a:p>
          <a:p>
            <a:r>
              <a:rPr lang="uk-UA" sz="2400" b="1" i="1" dirty="0"/>
              <a:t>Стартап</a:t>
            </a:r>
            <a:r>
              <a:rPr lang="uk-UA" sz="2400" dirty="0"/>
              <a:t> – це новостворена компанія (може не бути юридичною особою), яка знаходиться на стадії розвитку і будує свій бізнес на основі нових інноваційних ідей, або на основі технологій, які нещодавно з’явилися, володіє обмеженою кількістю ресурсів (як людських так і фінансових) і планує виходити на ринок.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20885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2B965C1-FEF4-4F63-8E01-01F49A120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5660" y="5532437"/>
            <a:ext cx="7835349" cy="563563"/>
          </a:xfrm>
        </p:spPr>
        <p:txBody>
          <a:bodyPr/>
          <a:lstStyle/>
          <a:p>
            <a:r>
              <a:rPr lang="uk-UA" dirty="0"/>
              <a:t>Рис. 1.2 – Характерні ознаки стартапу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978F71F-9FD6-4317-A00C-617E8532DAE7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0104" y="424070"/>
            <a:ext cx="8322366" cy="4770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9872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17784-BECC-4BAC-A267-83F210678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4. Причини глобалізації бізнесу.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648149-1EF8-45A8-81E5-9231C26A3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5736" y="1393794"/>
            <a:ext cx="10014012" cy="5211192"/>
          </a:xfrm>
        </p:spPr>
        <p:txBody>
          <a:bodyPr>
            <a:normAutofit/>
          </a:bodyPr>
          <a:lstStyle/>
          <a:p>
            <a:r>
              <a:rPr lang="uk-UA" sz="2000" dirty="0"/>
              <a:t>Існують дві </a:t>
            </a:r>
            <a:r>
              <a:rPr lang="uk-UA" sz="2000" i="1" dirty="0"/>
              <a:t>основні причини глобалізації бізнесу</a:t>
            </a:r>
            <a:r>
              <a:rPr lang="uk-UA" sz="2000" dirty="0"/>
              <a:t>: стратегічні потреби компаній, які дають імпульс процесу глобалізації, а також зміна середовища міжнародного бізнесу, що сприяє цьому процесу.</a:t>
            </a:r>
            <a:endParaRPr lang="ru-RU" sz="2000" dirty="0"/>
          </a:p>
          <a:p>
            <a:r>
              <a:rPr lang="uk-UA" sz="2000" i="1" dirty="0"/>
              <a:t>А) </a:t>
            </a:r>
            <a:r>
              <a:rPr lang="uk-UA" sz="2000" b="1" i="1" dirty="0"/>
              <a:t>Стратегічні імперативи або стратегічні потреби компаній</a:t>
            </a:r>
            <a:endParaRPr lang="ru-RU" sz="2000" b="1" dirty="0"/>
          </a:p>
          <a:p>
            <a:r>
              <a:rPr lang="uk-UA" sz="2000" i="1" dirty="0"/>
              <a:t>1) Використання ключової компетенції компанії.</a:t>
            </a:r>
            <a:r>
              <a:rPr lang="uk-UA" sz="2000" dirty="0"/>
              <a:t> </a:t>
            </a:r>
            <a:r>
              <a:rPr lang="uk-UA" sz="2000" b="1" i="1" dirty="0"/>
              <a:t>Ключова компетенція</a:t>
            </a:r>
            <a:r>
              <a:rPr lang="uk-UA" sz="2000" dirty="0"/>
              <a:t> (</a:t>
            </a:r>
            <a:r>
              <a:rPr lang="uk-UA" sz="2000" dirty="0" err="1"/>
              <a:t>core</a:t>
            </a:r>
            <a:r>
              <a:rPr lang="uk-UA" sz="2000" dirty="0"/>
              <a:t> </a:t>
            </a:r>
            <a:r>
              <a:rPr lang="uk-UA" sz="2000" dirty="0" err="1"/>
              <a:t>competency</a:t>
            </a:r>
            <a:r>
              <a:rPr lang="uk-UA" sz="2000" dirty="0"/>
              <a:t>) визначає відмінну сильну сторону або перевагу, що має першорядне значення для успішної роботи компанії. Використовуючи ключову компетенцію на нових ринках, компанія може збільшити свої доходи і прибутки. </a:t>
            </a:r>
          </a:p>
          <a:p>
            <a:r>
              <a:rPr lang="uk-UA" sz="2000" i="1" dirty="0"/>
              <a:t>2) Придбання ресурсів.</a:t>
            </a:r>
            <a:r>
              <a:rPr lang="uk-UA" sz="2000" dirty="0"/>
              <a:t> </a:t>
            </a:r>
          </a:p>
          <a:p>
            <a:r>
              <a:rPr lang="uk-UA" sz="2000" i="1" dirty="0"/>
              <a:t>3) Пошук нових ринків збуту</a:t>
            </a:r>
          </a:p>
          <a:p>
            <a:r>
              <a:rPr lang="uk-UA" sz="2000" i="1" dirty="0"/>
              <a:t>Б) </a:t>
            </a:r>
            <a:r>
              <a:rPr lang="uk-UA" sz="2000" b="1" i="1" dirty="0"/>
              <a:t>Зміна умов ведення бізнесу та глобалізація</a:t>
            </a:r>
            <a:endParaRPr lang="ru-RU" sz="2000" b="1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5443400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597</Words>
  <Application>Microsoft Office PowerPoint</Application>
  <PresentationFormat>Широкоэкранный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Легкий дым</vt:lpstr>
      <vt:lpstr>Тема 1. Загальна характеристика міжнародного бізнесу</vt:lpstr>
      <vt:lpstr>1. Сутність та ознаки міжнародного бізнесу.</vt:lpstr>
      <vt:lpstr>2. Форми міжнародної підприємницької діяльності.</vt:lpstr>
      <vt:lpstr>Презентация PowerPoint</vt:lpstr>
      <vt:lpstr>3. Новітні форми міжнародного бізнесу. </vt:lpstr>
      <vt:lpstr>Презентация PowerPoint</vt:lpstr>
      <vt:lpstr>Презентация PowerPoint</vt:lpstr>
      <vt:lpstr>4. Причини глобалізації бізнесу.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Загальна характеристика міжнародного бізнесу</dc:title>
  <dc:creator>Пользователь</dc:creator>
  <cp:lastModifiedBy>Пользователь</cp:lastModifiedBy>
  <cp:revision>2</cp:revision>
  <dcterms:created xsi:type="dcterms:W3CDTF">2020-08-31T04:02:34Z</dcterms:created>
  <dcterms:modified xsi:type="dcterms:W3CDTF">2020-08-31T04:12:47Z</dcterms:modified>
</cp:coreProperties>
</file>