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6" r:id="rId18"/>
    <p:sldId id="287" r:id="rId19"/>
    <p:sldId id="288" r:id="rId20"/>
    <p:sldId id="289" r:id="rId21"/>
    <p:sldId id="290" r:id="rId22"/>
    <p:sldId id="291" r:id="rId23"/>
    <p:sldId id="285" r:id="rId24"/>
    <p:sldId id="292" r:id="rId25"/>
    <p:sldId id="294" r:id="rId26"/>
    <p:sldId id="293" r:id="rId27"/>
    <p:sldId id="259" r:id="rId28"/>
    <p:sldId id="295" r:id="rId29"/>
    <p:sldId id="260" r:id="rId30"/>
    <p:sldId id="261" r:id="rId31"/>
    <p:sldId id="262" r:id="rId32"/>
    <p:sldId id="296" r:id="rId33"/>
    <p:sldId id="263" r:id="rId34"/>
    <p:sldId id="297" r:id="rId35"/>
    <p:sldId id="298" r:id="rId36"/>
    <p:sldId id="299" r:id="rId37"/>
    <p:sldId id="300" r:id="rId38"/>
    <p:sldId id="301" r:id="rId39"/>
    <p:sldId id="302" r:id="rId4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snapToGrid="0">
      <p:cViewPr>
        <p:scale>
          <a:sx n="73" d="100"/>
          <a:sy n="73" d="100"/>
        </p:scale>
        <p:origin x="-1051" y="-29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417179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317066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2"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2"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107040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292980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1" y="1709742"/>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78511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618C40B-5DB9-4094-9508-5D9B97C7C49D}"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159107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9"/>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2"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618C40B-5DB9-4094-9508-5D9B97C7C49D}" type="datetimeFigureOut">
              <a:rPr lang="ru-RU" smtClean="0"/>
              <a:t>19.01.2025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268471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618C40B-5DB9-4094-9508-5D9B97C7C49D}" type="datetimeFigureOut">
              <a:rPr lang="ru-RU" smtClean="0"/>
              <a:t>19.01.2025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1636962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618C40B-5DB9-4094-9508-5D9B97C7C49D}" type="datetimeFigureOut">
              <a:rPr lang="ru-RU" smtClean="0"/>
              <a:t>19.01.2025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215387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618C40B-5DB9-4094-9508-5D9B97C7C49D}"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396306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618C40B-5DB9-4094-9508-5D9B97C7C49D}"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ACD2C-8B2B-4700-A81D-73B512915742}" type="slidenum">
              <a:rPr lang="ru-RU" smtClean="0"/>
              <a:t>‹#›</a:t>
            </a:fld>
            <a:endParaRPr lang="ru-RU"/>
          </a:p>
        </p:txBody>
      </p:sp>
    </p:spTree>
    <p:extLst>
      <p:ext uri="{BB962C8B-B14F-4D97-AF65-F5344CB8AC3E}">
        <p14:creationId xmlns:p14="http://schemas.microsoft.com/office/powerpoint/2010/main" val="1487000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8C40B-5DB9-4094-9508-5D9B97C7C49D}" type="datetimeFigureOut">
              <a:rPr lang="ru-RU" smtClean="0"/>
              <a:t>19.01.2025</a:t>
            </a:fld>
            <a:endParaRPr lang="ru-RU"/>
          </a:p>
        </p:txBody>
      </p:sp>
      <p:sp>
        <p:nvSpPr>
          <p:cNvPr id="5" name="Нижний колонтитул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ACD2C-8B2B-4700-A81D-73B512915742}" type="slidenum">
              <a:rPr lang="ru-RU" smtClean="0"/>
              <a:t>‹#›</a:t>
            </a:fld>
            <a:endParaRPr lang="ru-RU"/>
          </a:p>
        </p:txBody>
      </p:sp>
    </p:spTree>
    <p:extLst>
      <p:ext uri="{BB962C8B-B14F-4D97-AF65-F5344CB8AC3E}">
        <p14:creationId xmlns:p14="http://schemas.microsoft.com/office/powerpoint/2010/main" val="1956237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a:xfrm>
            <a:off x="931817" y="940526"/>
            <a:ext cx="10223863" cy="5364479"/>
          </a:xfrm>
          <a:solidFill>
            <a:schemeClr val="accent1"/>
          </a:solidFill>
        </p:spPr>
        <p:txBody>
          <a:bodyPr>
            <a:normAutofit/>
          </a:bodyPr>
          <a:lstStyle/>
          <a:p>
            <a:r>
              <a:rPr lang="uk-UA" b="1" dirty="0"/>
              <a:t>РОЗДІЛ 2</a:t>
            </a:r>
            <a:endParaRPr lang="ru-RU" b="1" dirty="0"/>
          </a:p>
          <a:p>
            <a:r>
              <a:rPr lang="uk-UA" b="1" dirty="0"/>
              <a:t>МЕТОДИ ФОРМУВАННЯ ІМІДЖУ. ТЕХНОЛОГІЇ ІМІДЖУВАННЯ</a:t>
            </a:r>
            <a:endParaRPr lang="ru-RU" b="1" dirty="0"/>
          </a:p>
          <a:p>
            <a:r>
              <a:rPr lang="uk-UA" b="1" dirty="0"/>
              <a:t> </a:t>
            </a:r>
            <a:endParaRPr lang="ru-RU" b="1" dirty="0"/>
          </a:p>
          <a:p>
            <a:r>
              <a:rPr lang="uk-UA" b="1" dirty="0"/>
              <a:t>Тема </a:t>
            </a:r>
            <a:r>
              <a:rPr lang="uk-UA" b="1" dirty="0" smtClean="0"/>
              <a:t>5</a:t>
            </a:r>
            <a:r>
              <a:rPr lang="uk-UA" b="1" dirty="0"/>
              <a:t> Вплив іміджу </a:t>
            </a:r>
            <a:r>
              <a:rPr lang="uk-UA" b="1" dirty="0" smtClean="0"/>
              <a:t>педагога </a:t>
            </a:r>
            <a:r>
              <a:rPr lang="uk-UA" b="1" dirty="0"/>
              <a:t>на міжособистісну взаємодію</a:t>
            </a:r>
            <a:endParaRPr lang="ru-RU" b="1" dirty="0"/>
          </a:p>
          <a:p>
            <a:r>
              <a:rPr lang="uk-UA" b="1" dirty="0"/>
              <a:t> </a:t>
            </a:r>
            <a:r>
              <a:rPr lang="uk-UA" b="1" dirty="0" smtClean="0"/>
              <a:t>План</a:t>
            </a:r>
            <a:endParaRPr lang="ru-RU" b="1" dirty="0"/>
          </a:p>
          <a:p>
            <a:r>
              <a:rPr lang="uk-UA" dirty="0"/>
              <a:t>1. Роль професійно-педагогічного спілкування у формуванні </a:t>
            </a:r>
            <a:r>
              <a:rPr lang="uk-UA" dirty="0" smtClean="0"/>
              <a:t>іміджу, </a:t>
            </a:r>
            <a:r>
              <a:rPr lang="uk-UA" dirty="0"/>
              <a:t>його особливості та функції</a:t>
            </a:r>
            <a:endParaRPr lang="ru-RU" dirty="0"/>
          </a:p>
          <a:p>
            <a:r>
              <a:rPr lang="uk-UA" dirty="0"/>
              <a:t>2. Структура та стилі педагогічного спілкування </a:t>
            </a:r>
            <a:r>
              <a:rPr lang="uk-UA" dirty="0" smtClean="0"/>
              <a:t>3</a:t>
            </a:r>
            <a:r>
              <a:rPr lang="uk-UA" dirty="0"/>
              <a:t>. Вербальні та невербальні засоби професійно-педагогічної комунікації</a:t>
            </a:r>
            <a:endParaRPr lang="ru-RU" dirty="0"/>
          </a:p>
          <a:p>
            <a:r>
              <a:rPr lang="uk-UA" dirty="0"/>
              <a:t>4. Труднощі та бар’єри спілкування, методи впливу на співрозмовника</a:t>
            </a:r>
            <a:endParaRPr lang="ru-RU" dirty="0"/>
          </a:p>
          <a:p>
            <a:r>
              <a:rPr lang="uk-UA" dirty="0"/>
              <a:t>5. Взаємозв’язок стилю поведінки </a:t>
            </a:r>
            <a:r>
              <a:rPr lang="uk-UA" dirty="0" smtClean="0"/>
              <a:t>педагога і </a:t>
            </a:r>
            <a:r>
              <a:rPr lang="uk-UA" dirty="0"/>
              <a:t>формування його іміджу</a:t>
            </a:r>
            <a:endParaRPr lang="ru-RU" dirty="0"/>
          </a:p>
          <a:p>
            <a:endParaRPr lang="ru-RU" dirty="0"/>
          </a:p>
        </p:txBody>
      </p:sp>
    </p:spTree>
    <p:extLst>
      <p:ext uri="{BB962C8B-B14F-4D97-AF65-F5344CB8AC3E}">
        <p14:creationId xmlns:p14="http://schemas.microsoft.com/office/powerpoint/2010/main" val="2420080186"/>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endParaRPr lang="uk-UA" b="1" dirty="0" smtClean="0"/>
          </a:p>
          <a:p>
            <a:pPr marL="0" indent="0" algn="ctr">
              <a:buNone/>
            </a:pPr>
            <a:r>
              <a:rPr lang="uk-UA" b="1" dirty="0" err="1" smtClean="0"/>
              <a:t>„</a:t>
            </a:r>
            <a:r>
              <a:rPr lang="uk-UA" b="1" dirty="0" err="1"/>
              <a:t>Пристосування</a:t>
            </a:r>
            <a:r>
              <a:rPr lang="uk-UA" b="1" dirty="0"/>
              <a:t>” </a:t>
            </a:r>
            <a:r>
              <a:rPr lang="uk-UA" dirty="0"/>
              <a:t>у педагогічному спілкуванні  – складний процес прилаштування характерного для педагога стилю спілкування до конкретних умов професійної діяльності; система прийомів (психологічних, мімічних, пантомімічних, мовленнєвих), що обирають для організації адекватної завданням і особливостям педагогічної ситуації структури спілкування (звернення до спонтанної або так званої непідготовленої комунікації; використання </a:t>
            </a:r>
            <a:r>
              <a:rPr lang="uk-UA" dirty="0" err="1"/>
              <a:t>„пристосувань</a:t>
            </a:r>
            <a:r>
              <a:rPr lang="uk-UA" dirty="0"/>
              <a:t>”, завоювання ініціативи в спілкуванні й цілісної переваги, що забезпечують управління спілкуванням з аудиторією).</a:t>
            </a:r>
            <a:endParaRPr lang="ru-RU" b="1" dirty="0"/>
          </a:p>
          <a:p>
            <a:pPr marL="0" indent="0" algn="ctr">
              <a:buNone/>
            </a:pPr>
            <a:endParaRPr lang="ru-RU" dirty="0">
              <a:solidFill>
                <a:schemeClr val="bg1"/>
              </a:solidFill>
            </a:endParaRPr>
          </a:p>
        </p:txBody>
      </p:sp>
    </p:spTree>
    <p:extLst>
      <p:ext uri="{BB962C8B-B14F-4D97-AF65-F5344CB8AC3E}">
        <p14:creationId xmlns:p14="http://schemas.microsoft.com/office/powerpoint/2010/main" val="772211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fontScale="92500" lnSpcReduction="20000"/>
          </a:bodyPr>
          <a:lstStyle/>
          <a:p>
            <a:pPr marL="0" indent="0" algn="ctr">
              <a:buNone/>
            </a:pPr>
            <a:endParaRPr lang="uk-UA" b="1" dirty="0" smtClean="0"/>
          </a:p>
          <a:p>
            <a:pPr marL="0" indent="0" algn="ctr">
              <a:buNone/>
            </a:pPr>
            <a:r>
              <a:rPr lang="uk-UA" i="1" u="sng" dirty="0">
                <a:solidFill>
                  <a:schemeClr val="bg1"/>
                </a:solidFill>
              </a:rPr>
              <a:t>Ініціативу педагога в спілкуванні забезпечують</a:t>
            </a:r>
            <a:r>
              <a:rPr lang="uk-UA" dirty="0">
                <a:solidFill>
                  <a:schemeClr val="bg1"/>
                </a:solidFill>
              </a:rPr>
              <a:t>: </a:t>
            </a:r>
            <a:endParaRPr lang="uk-UA" dirty="0" smtClean="0">
              <a:solidFill>
                <a:schemeClr val="bg1"/>
              </a:solidFill>
            </a:endParaRPr>
          </a:p>
          <a:p>
            <a:r>
              <a:rPr lang="uk-UA" dirty="0" smtClean="0">
                <a:solidFill>
                  <a:schemeClr val="bg1"/>
                </a:solidFill>
              </a:rPr>
              <a:t>чіткість </a:t>
            </a:r>
            <a:r>
              <a:rPr lang="uk-UA" dirty="0">
                <a:solidFill>
                  <a:schemeClr val="bg1"/>
                </a:solidFill>
              </a:rPr>
              <a:t>організації початкового контакту з аудиторією; </a:t>
            </a:r>
            <a:endParaRPr lang="uk-UA" dirty="0" smtClean="0">
              <a:solidFill>
                <a:schemeClr val="bg1"/>
              </a:solidFill>
            </a:endParaRPr>
          </a:p>
          <a:p>
            <a:r>
              <a:rPr lang="uk-UA" dirty="0" smtClean="0">
                <a:solidFill>
                  <a:schemeClr val="bg1"/>
                </a:solidFill>
              </a:rPr>
              <a:t>оперативність </a:t>
            </a:r>
            <a:r>
              <a:rPr lang="uk-UA" dirty="0">
                <a:solidFill>
                  <a:schemeClr val="bg1"/>
                </a:solidFill>
              </a:rPr>
              <a:t>у переході від організаційних процедур до ділової комунікації; </a:t>
            </a:r>
            <a:endParaRPr lang="uk-UA" dirty="0" smtClean="0">
              <a:solidFill>
                <a:schemeClr val="bg1"/>
              </a:solidFill>
            </a:endParaRPr>
          </a:p>
          <a:p>
            <a:r>
              <a:rPr lang="uk-UA" dirty="0" smtClean="0">
                <a:solidFill>
                  <a:schemeClr val="bg1"/>
                </a:solidFill>
              </a:rPr>
              <a:t>відсутність </a:t>
            </a:r>
            <a:r>
              <a:rPr lang="uk-UA" dirty="0">
                <a:solidFill>
                  <a:schemeClr val="bg1"/>
                </a:solidFill>
              </a:rPr>
              <a:t>проміжних зон між організаційними і змістовними аспектами початку взаємодії; </a:t>
            </a:r>
            <a:endParaRPr lang="uk-UA" dirty="0" smtClean="0">
              <a:solidFill>
                <a:schemeClr val="bg1"/>
              </a:solidFill>
            </a:endParaRPr>
          </a:p>
          <a:p>
            <a:r>
              <a:rPr lang="uk-UA" dirty="0" smtClean="0">
                <a:solidFill>
                  <a:schemeClr val="bg1"/>
                </a:solidFill>
              </a:rPr>
              <a:t>оперативність </a:t>
            </a:r>
            <a:r>
              <a:rPr lang="uk-UA" dirty="0">
                <a:solidFill>
                  <a:schemeClr val="bg1"/>
                </a:solidFill>
              </a:rPr>
              <a:t>у досягненні соціально-психологічної єдності з дитячим колективом; </a:t>
            </a:r>
            <a:endParaRPr lang="uk-UA" dirty="0" smtClean="0">
              <a:solidFill>
                <a:schemeClr val="bg1"/>
              </a:solidFill>
            </a:endParaRPr>
          </a:p>
          <a:p>
            <a:r>
              <a:rPr lang="uk-UA" dirty="0" smtClean="0">
                <a:solidFill>
                  <a:schemeClr val="bg1"/>
                </a:solidFill>
              </a:rPr>
              <a:t>введення </a:t>
            </a:r>
            <a:r>
              <a:rPr lang="uk-UA" dirty="0">
                <a:solidFill>
                  <a:schemeClr val="bg1"/>
                </a:solidFill>
              </a:rPr>
              <a:t>особистісних аспектів у взаємодію зі здобувачами освіти; </a:t>
            </a:r>
            <a:endParaRPr lang="uk-UA" dirty="0" smtClean="0">
              <a:solidFill>
                <a:schemeClr val="bg1"/>
              </a:solidFill>
            </a:endParaRPr>
          </a:p>
          <a:p>
            <a:r>
              <a:rPr lang="uk-UA" dirty="0" smtClean="0">
                <a:solidFill>
                  <a:schemeClr val="bg1"/>
                </a:solidFill>
              </a:rPr>
              <a:t>організація </a:t>
            </a:r>
            <a:r>
              <a:rPr lang="uk-UA" dirty="0">
                <a:solidFill>
                  <a:schemeClr val="bg1"/>
                </a:solidFill>
              </a:rPr>
              <a:t>цілісного контакту з усім дитячим колективом; забезпечення зовнішнього комунікативного вигляду педагога (підтягнутість, зібраність, охайність); </a:t>
            </a:r>
            <a:endParaRPr lang="uk-UA" dirty="0" smtClean="0">
              <a:solidFill>
                <a:schemeClr val="bg1"/>
              </a:solidFill>
            </a:endParaRPr>
          </a:p>
          <a:p>
            <a:r>
              <a:rPr lang="uk-UA" dirty="0" smtClean="0">
                <a:solidFill>
                  <a:schemeClr val="bg1"/>
                </a:solidFill>
              </a:rPr>
              <a:t>скорочення </a:t>
            </a:r>
            <a:r>
              <a:rPr lang="uk-UA" dirty="0">
                <a:solidFill>
                  <a:schemeClr val="bg1"/>
                </a:solidFill>
              </a:rPr>
              <a:t>педагогічних вимог, які щось забороняють і розширення позитивно-орієнтованих педагогічних вимог; </a:t>
            </a:r>
            <a:endParaRPr lang="uk-UA" dirty="0" smtClean="0">
              <a:solidFill>
                <a:schemeClr val="bg1"/>
              </a:solidFill>
            </a:endParaRPr>
          </a:p>
          <a:p>
            <a:r>
              <a:rPr lang="uk-UA" dirty="0" smtClean="0">
                <a:solidFill>
                  <a:schemeClr val="bg1"/>
                </a:solidFill>
              </a:rPr>
              <a:t>реалізація </a:t>
            </a:r>
            <a:r>
              <a:rPr lang="uk-UA" dirty="0">
                <a:solidFill>
                  <a:schemeClr val="bg1"/>
                </a:solidFill>
              </a:rPr>
              <a:t>вербальних і невербальних засобів </a:t>
            </a:r>
            <a:r>
              <a:rPr lang="uk-UA" dirty="0" smtClean="0">
                <a:solidFill>
                  <a:schemeClr val="bg1"/>
                </a:solidFill>
              </a:rPr>
              <a:t>комунікації</a:t>
            </a:r>
            <a:r>
              <a:rPr lang="uk-UA" dirty="0">
                <a:solidFill>
                  <a:schemeClr val="bg1"/>
                </a:solidFill>
              </a:rPr>
              <a:t>.</a:t>
            </a:r>
            <a:endParaRPr lang="ru-RU" dirty="0">
              <a:solidFill>
                <a:schemeClr val="bg1"/>
              </a:solidFill>
            </a:endParaRPr>
          </a:p>
        </p:txBody>
      </p:sp>
    </p:spTree>
    <p:extLst>
      <p:ext uri="{BB962C8B-B14F-4D97-AF65-F5344CB8AC3E}">
        <p14:creationId xmlns:p14="http://schemas.microsoft.com/office/powerpoint/2010/main" val="24836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endParaRPr lang="ru-RU" i="1" dirty="0" smtClean="0"/>
          </a:p>
          <a:p>
            <a:pPr marL="0" indent="0" algn="ctr">
              <a:buNone/>
            </a:pPr>
            <a:r>
              <a:rPr lang="ru-RU" i="1" dirty="0" smtClean="0"/>
              <a:t>3</a:t>
            </a:r>
            <a:r>
              <a:rPr lang="ru-RU" i="1" dirty="0"/>
              <a:t>.</a:t>
            </a:r>
            <a:r>
              <a:rPr lang="ru-RU" dirty="0"/>
              <a:t> </a:t>
            </a:r>
            <a:r>
              <a:rPr lang="ru-RU" i="1" dirty="0" err="1"/>
              <a:t>Керування</a:t>
            </a:r>
            <a:r>
              <a:rPr lang="ru-RU" i="1" dirty="0"/>
              <a:t> </a:t>
            </a:r>
            <a:r>
              <a:rPr lang="ru-RU" i="1" dirty="0" err="1"/>
              <a:t>спілкуванням</a:t>
            </a:r>
            <a:r>
              <a:rPr lang="ru-RU" i="1" dirty="0"/>
              <a:t> </a:t>
            </a:r>
            <a:r>
              <a:rPr lang="ru-RU" dirty="0"/>
              <a:t>– </a:t>
            </a:r>
            <a:r>
              <a:rPr lang="ru-RU" dirty="0" err="1"/>
              <a:t>свідома</a:t>
            </a:r>
            <a:r>
              <a:rPr lang="ru-RU" dirty="0"/>
              <a:t> й </a:t>
            </a:r>
            <a:r>
              <a:rPr lang="ru-RU" dirty="0" err="1"/>
              <a:t>цілеспрямована</a:t>
            </a:r>
            <a:r>
              <a:rPr lang="ru-RU" dirty="0"/>
              <a:t> </a:t>
            </a:r>
            <a:r>
              <a:rPr lang="ru-RU" dirty="0" err="1"/>
              <a:t>організація</a:t>
            </a:r>
            <a:r>
              <a:rPr lang="ru-RU" dirty="0"/>
              <a:t> </a:t>
            </a:r>
            <a:r>
              <a:rPr lang="ru-RU" dirty="0" err="1"/>
              <a:t>взаємодії</a:t>
            </a:r>
            <a:r>
              <a:rPr lang="ru-RU" dirty="0"/>
              <a:t> з </a:t>
            </a:r>
            <a:r>
              <a:rPr lang="ru-RU" dirty="0" err="1"/>
              <a:t>коригуванням</a:t>
            </a:r>
            <a:r>
              <a:rPr lang="ru-RU" dirty="0"/>
              <a:t> </a:t>
            </a:r>
            <a:r>
              <a:rPr lang="ru-RU" dirty="0" err="1"/>
              <a:t>процесу</a:t>
            </a:r>
            <a:r>
              <a:rPr lang="ru-RU" dirty="0"/>
              <a:t> </a:t>
            </a:r>
            <a:r>
              <a:rPr lang="ru-RU" dirty="0" err="1"/>
              <a:t>спілкування</a:t>
            </a:r>
            <a:r>
              <a:rPr lang="ru-RU" dirty="0"/>
              <a:t> </a:t>
            </a:r>
            <a:r>
              <a:rPr lang="ru-RU" dirty="0" err="1"/>
              <a:t>відповідно</a:t>
            </a:r>
            <a:r>
              <a:rPr lang="ru-RU" dirty="0"/>
              <a:t> до </a:t>
            </a:r>
            <a:r>
              <a:rPr lang="ru-RU" dirty="0" err="1"/>
              <a:t>його</a:t>
            </a:r>
            <a:r>
              <a:rPr lang="ru-RU" dirty="0"/>
              <a:t> мети. </a:t>
            </a:r>
            <a:endParaRPr lang="ru-RU" dirty="0" smtClean="0"/>
          </a:p>
          <a:p>
            <a:pPr marL="0" indent="0" algn="ctr">
              <a:buNone/>
            </a:pPr>
            <a:r>
              <a:rPr lang="ru-RU" dirty="0" smtClean="0"/>
              <a:t>На </a:t>
            </a:r>
            <a:r>
              <a:rPr lang="ru-RU" dirty="0" err="1"/>
              <a:t>цьому</a:t>
            </a:r>
            <a:r>
              <a:rPr lang="ru-RU" dirty="0"/>
              <a:t> </a:t>
            </a:r>
            <a:r>
              <a:rPr lang="ru-RU" dirty="0" err="1"/>
              <a:t>етапі</a:t>
            </a:r>
            <a:r>
              <a:rPr lang="ru-RU" dirty="0"/>
              <a:t> </a:t>
            </a:r>
            <a:r>
              <a:rPr lang="ru-RU" dirty="0" err="1"/>
              <a:t>відбувається</a:t>
            </a:r>
            <a:r>
              <a:rPr lang="ru-RU" dirty="0"/>
              <a:t> </a:t>
            </a:r>
            <a:r>
              <a:rPr lang="ru-RU" dirty="0" err="1"/>
              <a:t>обмін</a:t>
            </a:r>
            <a:r>
              <a:rPr lang="ru-RU" dirty="0"/>
              <a:t> </a:t>
            </a:r>
            <a:r>
              <a:rPr lang="ru-RU" dirty="0" err="1"/>
              <a:t>інформацією</a:t>
            </a:r>
            <a:r>
              <a:rPr lang="ru-RU" dirty="0"/>
              <a:t>, </a:t>
            </a:r>
            <a:r>
              <a:rPr lang="ru-RU" dirty="0" err="1"/>
              <a:t>оцінками</a:t>
            </a:r>
            <a:r>
              <a:rPr lang="ru-RU" dirty="0"/>
              <a:t> </a:t>
            </a:r>
            <a:r>
              <a:rPr lang="ru-RU" dirty="0" err="1"/>
              <a:t>інформації</a:t>
            </a:r>
            <a:r>
              <a:rPr lang="ru-RU" dirty="0"/>
              <a:t>, </a:t>
            </a:r>
            <a:r>
              <a:rPr lang="ru-RU" dirty="0" err="1"/>
              <a:t>взаємооцінка</a:t>
            </a:r>
            <a:r>
              <a:rPr lang="ru-RU" dirty="0"/>
              <a:t> </a:t>
            </a:r>
            <a:r>
              <a:rPr lang="ru-RU" dirty="0" err="1"/>
              <a:t>співрозмовників</a:t>
            </a:r>
            <a:r>
              <a:rPr lang="ru-RU" dirty="0"/>
              <a:t>. </a:t>
            </a:r>
            <a:r>
              <a:rPr lang="ru-RU" dirty="0" err="1"/>
              <a:t>Важлива</a:t>
            </a:r>
            <a:r>
              <a:rPr lang="ru-RU" dirty="0"/>
              <a:t> атмосфера </a:t>
            </a:r>
            <a:r>
              <a:rPr lang="ru-RU" dirty="0" err="1"/>
              <a:t>доброзичливості</a:t>
            </a:r>
            <a:r>
              <a:rPr lang="ru-RU" dirty="0"/>
              <a:t>, у </a:t>
            </a:r>
            <a:r>
              <a:rPr lang="ru-RU" dirty="0" err="1"/>
              <a:t>якій</a:t>
            </a:r>
            <a:r>
              <a:rPr lang="ru-RU" dirty="0"/>
              <a:t> </a:t>
            </a:r>
            <a:r>
              <a:rPr lang="ru-RU" dirty="0" err="1"/>
              <a:t>учень</a:t>
            </a:r>
            <a:r>
              <a:rPr lang="ru-RU" dirty="0"/>
              <a:t> </a:t>
            </a:r>
            <a:r>
              <a:rPr lang="ru-RU" dirty="0" err="1"/>
              <a:t>зміг</a:t>
            </a:r>
            <a:r>
              <a:rPr lang="ru-RU" dirty="0"/>
              <a:t> </a:t>
            </a:r>
            <a:r>
              <a:rPr lang="ru-RU" dirty="0" err="1"/>
              <a:t>би</a:t>
            </a:r>
            <a:r>
              <a:rPr lang="ru-RU" dirty="0"/>
              <a:t> </a:t>
            </a:r>
            <a:r>
              <a:rPr lang="ru-RU" dirty="0" err="1"/>
              <a:t>вільно</a:t>
            </a:r>
            <a:r>
              <a:rPr lang="ru-RU" dirty="0"/>
              <a:t> </a:t>
            </a:r>
            <a:r>
              <a:rPr lang="ru-RU" dirty="0" err="1"/>
              <a:t>виявляти</a:t>
            </a:r>
            <a:r>
              <a:rPr lang="ru-RU" dirty="0"/>
              <a:t> </a:t>
            </a:r>
            <a:r>
              <a:rPr lang="ru-RU" dirty="0" err="1"/>
              <a:t>своє</a:t>
            </a:r>
            <a:r>
              <a:rPr lang="ru-RU" dirty="0"/>
              <a:t> “Я”, </a:t>
            </a:r>
            <a:r>
              <a:rPr lang="ru-RU" dirty="0" err="1"/>
              <a:t>відчувати</a:t>
            </a:r>
            <a:r>
              <a:rPr lang="ru-RU" dirty="0"/>
              <a:t> </a:t>
            </a:r>
            <a:r>
              <a:rPr lang="ru-RU" dirty="0" err="1"/>
              <a:t>позитивні</a:t>
            </a:r>
            <a:r>
              <a:rPr lang="ru-RU" dirty="0"/>
              <a:t> </a:t>
            </a:r>
            <a:r>
              <a:rPr lang="ru-RU" dirty="0" err="1"/>
              <a:t>емоції</a:t>
            </a:r>
            <a:r>
              <a:rPr lang="ru-RU" dirty="0"/>
              <a:t> </a:t>
            </a:r>
            <a:r>
              <a:rPr lang="ru-RU" dirty="0" err="1"/>
              <a:t>від</a:t>
            </a:r>
            <a:r>
              <a:rPr lang="ru-RU" dirty="0"/>
              <a:t> </a:t>
            </a:r>
            <a:r>
              <a:rPr lang="ru-RU" dirty="0" err="1"/>
              <a:t>спілкування</a:t>
            </a:r>
            <a:r>
              <a:rPr lang="ru-RU" dirty="0"/>
              <a:t>. </a:t>
            </a:r>
            <a:endParaRPr lang="ru-RU" dirty="0" smtClean="0"/>
          </a:p>
          <a:p>
            <a:pPr marL="0" indent="0" algn="ctr">
              <a:buNone/>
            </a:pPr>
            <a:r>
              <a:rPr lang="ru-RU" dirty="0" smtClean="0"/>
              <a:t>Поступившись </a:t>
            </a:r>
            <a:r>
              <a:rPr lang="ru-RU" dirty="0" err="1"/>
              <a:t>дитині</a:t>
            </a:r>
            <a:r>
              <a:rPr lang="ru-RU" dirty="0"/>
              <a:t> </a:t>
            </a:r>
            <a:r>
              <a:rPr lang="ru-RU" dirty="0" err="1"/>
              <a:t>ініціативою</a:t>
            </a:r>
            <a:r>
              <a:rPr lang="ru-RU" dirty="0"/>
              <a:t>, педагог </a:t>
            </a:r>
            <a:r>
              <a:rPr lang="ru-RU" dirty="0" err="1"/>
              <a:t>делегує</a:t>
            </a:r>
            <a:r>
              <a:rPr lang="ru-RU" dirty="0"/>
              <a:t> </a:t>
            </a:r>
            <a:r>
              <a:rPr lang="ru-RU" dirty="0" err="1"/>
              <a:t>йому</a:t>
            </a:r>
            <a:r>
              <a:rPr lang="ru-RU" dirty="0"/>
              <a:t> право й </a:t>
            </a:r>
            <a:r>
              <a:rPr lang="ru-RU" dirty="0" err="1"/>
              <a:t>необхідність</a:t>
            </a:r>
            <a:r>
              <a:rPr lang="ru-RU" dirty="0"/>
              <a:t> </a:t>
            </a:r>
            <a:r>
              <a:rPr lang="ru-RU" dirty="0" err="1"/>
              <a:t>самостійного</a:t>
            </a:r>
            <a:r>
              <a:rPr lang="ru-RU" dirty="0"/>
              <a:t> </a:t>
            </a:r>
            <a:r>
              <a:rPr lang="ru-RU" dirty="0" err="1"/>
              <a:t>аналізу</a:t>
            </a:r>
            <a:r>
              <a:rPr lang="ru-RU" dirty="0"/>
              <a:t> </a:t>
            </a:r>
            <a:r>
              <a:rPr lang="ru-RU" dirty="0" err="1"/>
              <a:t>подій</a:t>
            </a:r>
            <a:r>
              <a:rPr lang="ru-RU" dirty="0"/>
              <a:t>, </a:t>
            </a:r>
            <a:r>
              <a:rPr lang="ru-RU" dirty="0" err="1"/>
              <a:t>фактів</a:t>
            </a:r>
            <a:r>
              <a:rPr lang="ru-RU" dirty="0"/>
              <a:t>.</a:t>
            </a:r>
            <a:endParaRPr lang="uk-UA" b="1" dirty="0" smtClean="0"/>
          </a:p>
        </p:txBody>
      </p:sp>
    </p:spTree>
    <p:extLst>
      <p:ext uri="{BB962C8B-B14F-4D97-AF65-F5344CB8AC3E}">
        <p14:creationId xmlns:p14="http://schemas.microsoft.com/office/powerpoint/2010/main" val="3053611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endParaRPr lang="ru-RU" i="1" dirty="0" smtClean="0"/>
          </a:p>
          <a:p>
            <a:r>
              <a:rPr lang="uk-UA" dirty="0"/>
              <a:t>Привернути увагу може й сама особистість педагога, який володіє </a:t>
            </a:r>
            <a:r>
              <a:rPr lang="uk-UA" i="1" dirty="0"/>
              <a:t>умінням </a:t>
            </a:r>
            <a:r>
              <a:rPr lang="uk-UA" i="1" dirty="0" err="1"/>
              <a:t>„подати</a:t>
            </a:r>
            <a:r>
              <a:rPr lang="uk-UA" i="1" dirty="0"/>
              <a:t> себе” в даний момент у потрібному плані (</a:t>
            </a:r>
            <a:r>
              <a:rPr lang="uk-UA" i="1" dirty="0" err="1" smtClean="0"/>
              <a:t>самопрезентацією</a:t>
            </a:r>
            <a:r>
              <a:rPr lang="uk-UA" i="1" dirty="0"/>
              <a:t>),</a:t>
            </a:r>
            <a:r>
              <a:rPr lang="uk-UA" dirty="0"/>
              <a:t> яке створює образ педагога, моделює його особистість; сприяє завоюванню авторитету та емоційної здобувачів освіти. </a:t>
            </a:r>
            <a:endParaRPr lang="uk-UA" dirty="0" smtClean="0"/>
          </a:p>
          <a:p>
            <a:r>
              <a:rPr lang="uk-UA" dirty="0" smtClean="0"/>
              <a:t>Для </a:t>
            </a:r>
            <a:r>
              <a:rPr lang="uk-UA" dirty="0"/>
              <a:t>проведення </a:t>
            </a:r>
            <a:r>
              <a:rPr lang="uk-UA" dirty="0" err="1"/>
              <a:t>самопрезентації</a:t>
            </a:r>
            <a:r>
              <a:rPr lang="uk-UA" dirty="0"/>
              <a:t> як комунікативного прийому необхідно: </a:t>
            </a:r>
            <a:r>
              <a:rPr lang="uk-UA" dirty="0" smtClean="0"/>
              <a:t> враховувати </a:t>
            </a:r>
            <a:r>
              <a:rPr lang="uk-UA" dirty="0"/>
              <a:t>особливості конкретної ситуації та настроюватись на процес комунікації з аудиторією, емоційно відкрито виражати свої думки і почуття, складати правильне уявлення про ту роль, яку в даній ситуації і в даний момент відіграє партнер (партнери), виходячи з окремих зовнішніх проявів його (їх) міміки, пантоміміки, мовлення.</a:t>
            </a:r>
            <a:endParaRPr lang="uk-UA" b="1" dirty="0" smtClean="0"/>
          </a:p>
        </p:txBody>
      </p:sp>
    </p:spTree>
    <p:extLst>
      <p:ext uri="{BB962C8B-B14F-4D97-AF65-F5344CB8AC3E}">
        <p14:creationId xmlns:p14="http://schemas.microsoft.com/office/powerpoint/2010/main" val="3117945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r>
              <a:rPr lang="uk-UA" sz="3000" dirty="0" err="1"/>
              <a:t>Самопрезентації</a:t>
            </a:r>
            <a:r>
              <a:rPr lang="uk-UA" sz="3000" dirty="0"/>
              <a:t> педагога мають бути притаманні елементи: вживання в “образ дитини” (“образ аудиторії”), механізмом якого є ідентифікація; оперативна саморегуляція; виразність поведінки, що, з одного боку, відбиває комплекс внутрішніх переживань, а з другого є інструментом активізації цих переживань. </a:t>
            </a:r>
            <a:endParaRPr lang="ru-RU" sz="3000" dirty="0"/>
          </a:p>
          <a:p>
            <a:r>
              <a:rPr lang="uk-UA" sz="3000" dirty="0"/>
              <a:t>Для проведення </a:t>
            </a:r>
            <a:r>
              <a:rPr lang="uk-UA" sz="3000" dirty="0" err="1"/>
              <a:t>самопрезентації</a:t>
            </a:r>
            <a:r>
              <a:rPr lang="uk-UA" sz="3000" dirty="0"/>
              <a:t> необхідно: враховувати особливості конкретної ситуації та налаштовуватися на процес комунікації з аудиторією, емоційно виражати свої думки і почуття, складати правильне уявлення про ту роль, яку в даній ситуації і в даний момент відіграє партнер (партнери), виходячи з окремих зовнішніх проявів його (їх) міміки, пантоміміки, мовлення.</a:t>
            </a:r>
            <a:endParaRPr lang="ru-RU" sz="3000" dirty="0"/>
          </a:p>
          <a:p>
            <a:pPr marL="0" indent="0" algn="ctr">
              <a:buNone/>
            </a:pPr>
            <a:endParaRPr lang="ru-RU" i="1" dirty="0" smtClean="0"/>
          </a:p>
        </p:txBody>
      </p:sp>
    </p:spTree>
    <p:extLst>
      <p:ext uri="{BB962C8B-B14F-4D97-AF65-F5344CB8AC3E}">
        <p14:creationId xmlns:p14="http://schemas.microsoft.com/office/powerpoint/2010/main" val="92691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lnSpcReduction="10000"/>
          </a:bodyPr>
          <a:lstStyle/>
          <a:p>
            <a:pPr marL="0" indent="0">
              <a:buNone/>
            </a:pPr>
            <a:r>
              <a:rPr lang="uk-UA" i="1" dirty="0"/>
              <a:t>4. Аналіз спілкування </a:t>
            </a:r>
            <a:r>
              <a:rPr lang="uk-UA" dirty="0"/>
              <a:t>– порівняння мети, засобів з результатами взаємодії, які демонструють змістовний і емоційний (сприймається через емоційний настрій аудиторії й виражається в поведінці вихованців і в загальній атмосфері діяльності) зворотний зв’язок, моделювання подальшого спілкування (етап </a:t>
            </a:r>
            <a:r>
              <a:rPr lang="uk-UA" dirty="0" err="1"/>
              <a:t>самокоригування</a:t>
            </a:r>
            <a:r>
              <a:rPr lang="uk-UA" dirty="0"/>
              <a:t>). </a:t>
            </a:r>
            <a:endParaRPr lang="uk-UA" dirty="0" smtClean="0"/>
          </a:p>
          <a:p>
            <a:pPr marL="0" indent="0" algn="ctr">
              <a:buNone/>
            </a:pPr>
            <a:r>
              <a:rPr lang="uk-UA" dirty="0"/>
              <a:t>На кожному етапі взаємодії педагогові слід дотримуватися певних </a:t>
            </a:r>
            <a:r>
              <a:rPr lang="uk-UA" b="1" u="sng" dirty="0"/>
              <a:t>правил</a:t>
            </a:r>
            <a:r>
              <a:rPr lang="uk-UA" dirty="0"/>
              <a:t>, які оптимізують її. До них належать: </a:t>
            </a:r>
            <a:endParaRPr lang="ru-RU" dirty="0"/>
          </a:p>
          <a:p>
            <a:r>
              <a:rPr lang="uk-UA" dirty="0"/>
              <a:t>– формування почуття “ми”, демонстрація єдності поглядів (усуває бар’єри, об’єднуючи для досягнення спільної мети);</a:t>
            </a:r>
            <a:endParaRPr lang="ru-RU" dirty="0"/>
          </a:p>
          <a:p>
            <a:r>
              <a:rPr lang="uk-UA" dirty="0"/>
              <a:t>– установлення особистісного контакту, за якого кожен учень відчуватиме, що звертаються саме до нього (реалізується мовними засобами, називаючи ім’я, повторюючи вдало висловлене міркування дитини);</a:t>
            </a:r>
            <a:endParaRPr lang="ru-RU" dirty="0"/>
          </a:p>
          <a:p>
            <a:r>
              <a:rPr lang="uk-UA" dirty="0"/>
              <a:t>– </a:t>
            </a:r>
            <a:r>
              <a:rPr lang="uk-UA" dirty="0" err="1"/>
              <a:t>невербально</a:t>
            </a:r>
            <a:r>
              <a:rPr lang="uk-UA" dirty="0"/>
              <a:t> візуальний контакт;</a:t>
            </a:r>
            <a:endParaRPr lang="ru-RU" dirty="0"/>
          </a:p>
          <a:p>
            <a:pPr marL="0" indent="0">
              <a:buNone/>
            </a:pPr>
            <a:endParaRPr lang="uk-UA" dirty="0" smtClean="0"/>
          </a:p>
          <a:p>
            <a:pPr marL="0" indent="0" algn="ctr">
              <a:buNone/>
            </a:pPr>
            <a:endParaRPr lang="ru-RU" dirty="0"/>
          </a:p>
          <a:p>
            <a:pPr marL="0" indent="0" algn="ctr">
              <a:buNone/>
            </a:pPr>
            <a:endParaRPr lang="ru-RU" i="1" dirty="0" smtClean="0"/>
          </a:p>
        </p:txBody>
      </p:sp>
    </p:spTree>
    <p:extLst>
      <p:ext uri="{BB962C8B-B14F-4D97-AF65-F5344CB8AC3E}">
        <p14:creationId xmlns:p14="http://schemas.microsoft.com/office/powerpoint/2010/main" val="20386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r>
              <a:rPr lang="uk-UA" dirty="0"/>
              <a:t>– демонстрація власного ставлення (виявляється в усмішці – відкритій, невимушеній чи скептичній; інтонації – дружній, сухій, безапеляційній; експресивності рухів – спокійних, стриманих чи зневажливих, нервових), психологічній дистанції – довірі, конфронтації); демонстрація яскравих цілей спільної діяльності (викликає зацікавленість співрозмовника, почуття причетності до справи,  єдності);</a:t>
            </a:r>
            <a:endParaRPr lang="ru-RU" dirty="0"/>
          </a:p>
          <a:p>
            <a:r>
              <a:rPr lang="uk-UA" dirty="0"/>
              <a:t>– застосування </a:t>
            </a:r>
            <a:r>
              <a:rPr lang="uk-UA" dirty="0" err="1"/>
              <a:t>„пристосування</a:t>
            </a:r>
            <a:r>
              <a:rPr lang="uk-UA" dirty="0"/>
              <a:t>” у спілкуванні – системи прийомів (психологічних, мімічних, пантомімічних, мовленнєвих та ін.), які обираються для організації адекватної завданням і особливостям педагогічної ситуації його структури, здійснення найефективнішого впливу; внутрішніх і зовнішніх хитрощів, за допомогою яких люди пристосовуються один до одного в спілкуванні (за К. С. Станіславським). </a:t>
            </a:r>
            <a:endParaRPr lang="uk-UA" dirty="0" smtClean="0"/>
          </a:p>
          <a:p>
            <a:pPr marL="0" indent="0" algn="ctr">
              <a:buNone/>
            </a:pPr>
            <a:endParaRPr lang="ru-RU" dirty="0"/>
          </a:p>
          <a:p>
            <a:pPr marL="0" indent="0" algn="ctr">
              <a:buNone/>
            </a:pPr>
            <a:endParaRPr lang="ru-RU" i="1" dirty="0" smtClean="0"/>
          </a:p>
        </p:txBody>
      </p:sp>
    </p:spTree>
    <p:extLst>
      <p:ext uri="{BB962C8B-B14F-4D97-AF65-F5344CB8AC3E}">
        <p14:creationId xmlns:p14="http://schemas.microsoft.com/office/powerpoint/2010/main" val="2977388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uk-UA" i="1" dirty="0" smtClean="0"/>
              <a:t>Стилі </a:t>
            </a:r>
            <a:r>
              <a:rPr lang="uk-UA" i="1" dirty="0"/>
              <a:t>педагогічного спілкування</a:t>
            </a:r>
            <a:endParaRPr lang="ru-RU" b="1" dirty="0"/>
          </a:p>
          <a:p>
            <a:r>
              <a:rPr lang="uk-UA" b="1" i="1" dirty="0"/>
              <a:t>Стиль спілкування</a:t>
            </a:r>
            <a:r>
              <a:rPr lang="uk-UA" i="1" dirty="0"/>
              <a:t> </a:t>
            </a:r>
            <a:r>
              <a:rPr lang="uk-UA" dirty="0"/>
              <a:t>–</a:t>
            </a:r>
            <a:r>
              <a:rPr lang="uk-UA" i="1" dirty="0"/>
              <a:t> </a:t>
            </a:r>
            <a:r>
              <a:rPr lang="uk-UA" dirty="0"/>
              <a:t>це усталена система способів та прийомів, які застосовує педагог під час взаємодії</a:t>
            </a:r>
            <a:r>
              <a:rPr lang="uk-UA" i="1" dirty="0"/>
              <a:t>.</a:t>
            </a:r>
            <a:endParaRPr lang="ru-RU" dirty="0"/>
          </a:p>
          <a:p>
            <a:r>
              <a:rPr lang="uk-UA" dirty="0"/>
              <a:t>Відбиває унікальність комунікативних можливостей педагога, творчу індивідуальність, специфіку дитячого колективу, характер стосунків з окремими дітьми. У стилі спілкування знаходять вираження: особливості </a:t>
            </a:r>
            <a:r>
              <a:rPr lang="uk-UA" dirty="0" err="1"/>
              <a:t>комунікативності</a:t>
            </a:r>
            <a:r>
              <a:rPr lang="uk-UA" dirty="0"/>
              <a:t> педагога; сформований характер взаємин педагога і вихованців; творча індивідуальність педагога; особливості дитячого колективу.</a:t>
            </a:r>
            <a:endParaRPr lang="ru-RU" dirty="0"/>
          </a:p>
          <a:p>
            <a:r>
              <a:rPr lang="uk-UA" dirty="0"/>
              <a:t>Залежить він від особистісних якостей педагога й комунікативної ситуації. До особистісних якостей належить ставлення педагога до дітей (активно-позитивне, пасивно-позитивне, ситуативно-негативне, стійке негативне) та володіння організаторською технікою.</a:t>
            </a:r>
            <a:endParaRPr lang="ru-RU" dirty="0"/>
          </a:p>
          <a:p>
            <a:pPr marL="0" indent="0" algn="ctr">
              <a:buNone/>
            </a:pPr>
            <a:endParaRPr lang="ru-RU" dirty="0"/>
          </a:p>
          <a:p>
            <a:pPr marL="0" indent="0" algn="ctr">
              <a:buNone/>
            </a:pPr>
            <a:endParaRPr lang="ru-RU" i="1" dirty="0" smtClean="0"/>
          </a:p>
        </p:txBody>
      </p:sp>
    </p:spTree>
    <p:extLst>
      <p:ext uri="{BB962C8B-B14F-4D97-AF65-F5344CB8AC3E}">
        <p14:creationId xmlns:p14="http://schemas.microsoft.com/office/powerpoint/2010/main" val="338690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lnSpcReduction="10000"/>
          </a:bodyPr>
          <a:lstStyle/>
          <a:p>
            <a:pPr marL="0" indent="0" algn="ctr">
              <a:buNone/>
            </a:pPr>
            <a:endParaRPr lang="ru-RU" dirty="0"/>
          </a:p>
          <a:p>
            <a:pPr>
              <a:buFont typeface="Wingdings" pitchFamily="2" charset="2"/>
              <a:buChar char="q"/>
            </a:pPr>
            <a:r>
              <a:rPr lang="uk-UA" dirty="0"/>
              <a:t>За </a:t>
            </a:r>
            <a:r>
              <a:rPr lang="uk-UA" i="1" dirty="0"/>
              <a:t>активно-позитивного ставлення</a:t>
            </a:r>
            <a:r>
              <a:rPr lang="uk-UA" dirty="0"/>
              <a:t> педагог виявляє ділову реакцію на діяльність здобувачів освіти, допомагає їм, відчуває потребу в неформальному спілкуванні. Вимогливість, поєднана із зацікавленістю в дітях, викликає взаємодовіру, розкутість, комунікабельність</a:t>
            </a:r>
            <a:r>
              <a:rPr lang="uk-UA" dirty="0" smtClean="0"/>
              <a:t>.</a:t>
            </a:r>
          </a:p>
          <a:p>
            <a:pPr>
              <a:buFont typeface="Wingdings" pitchFamily="2" charset="2"/>
              <a:buChar char="q"/>
            </a:pPr>
            <a:r>
              <a:rPr lang="uk-UA" dirty="0" smtClean="0"/>
              <a:t> </a:t>
            </a:r>
            <a:r>
              <a:rPr lang="uk-UA" i="1" dirty="0"/>
              <a:t>Пасивно-позитивне ставлення</a:t>
            </a:r>
            <a:r>
              <a:rPr lang="uk-UA" dirty="0"/>
              <a:t> фокусує увагу педагога на вимогливості та суто ділових стосунках. Таке спілкування характеризується сухим, офіційним тоном, браком емоційності, що збіднює спілкування й гальмує творчий розвиток вихованців. </a:t>
            </a:r>
            <a:endParaRPr lang="uk-UA" dirty="0" smtClean="0"/>
          </a:p>
          <a:p>
            <a:pPr>
              <a:buFont typeface="Wingdings" pitchFamily="2" charset="2"/>
              <a:buChar char="q"/>
            </a:pPr>
            <a:r>
              <a:rPr lang="uk-UA" i="1" dirty="0" smtClean="0"/>
              <a:t>Негативне </a:t>
            </a:r>
            <a:r>
              <a:rPr lang="uk-UA" i="1" dirty="0"/>
              <a:t>ставлення,</a:t>
            </a:r>
            <a:r>
              <a:rPr lang="uk-UA" dirty="0"/>
              <a:t> що залежить від перепаду настрою педагога, породжує в дітей недовіру, замкненість, нерідко лицемірство, брутальність тощо. Викликаючи негативне ставлення до себе, такий педагог працює й проти предмета, який викладає, і проти школи й суспільства загалом.</a:t>
            </a:r>
            <a:endParaRPr lang="ru-RU" dirty="0"/>
          </a:p>
          <a:p>
            <a:pPr marL="0" indent="0" algn="ctr">
              <a:buNone/>
            </a:pPr>
            <a:endParaRPr lang="ru-RU" i="1" dirty="0" smtClean="0"/>
          </a:p>
        </p:txBody>
      </p:sp>
    </p:spTree>
    <p:extLst>
      <p:ext uri="{BB962C8B-B14F-4D97-AF65-F5344CB8AC3E}">
        <p14:creationId xmlns:p14="http://schemas.microsoft.com/office/powerpoint/2010/main" val="2168240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endParaRPr lang="ru-RU" dirty="0"/>
          </a:p>
          <a:p>
            <a:pPr marL="0" indent="0" algn="ctr">
              <a:buNone/>
            </a:pPr>
            <a:r>
              <a:rPr lang="uk-UA" dirty="0"/>
              <a:t>Ставлення до дитини детермінує організаторську діяльність педагога, визначає загальний стиль його спілкування, який може бути </a:t>
            </a:r>
            <a:r>
              <a:rPr lang="uk-UA" b="1" dirty="0"/>
              <a:t>авторитарним, демократичним і ліберальним</a:t>
            </a:r>
            <a:r>
              <a:rPr lang="uk-UA" dirty="0" smtClean="0"/>
              <a:t>.</a:t>
            </a:r>
          </a:p>
          <a:p>
            <a:pPr marL="0" indent="0" algn="ctr">
              <a:buNone/>
            </a:pPr>
            <a:endParaRPr lang="ru-RU" dirty="0"/>
          </a:p>
          <a:p>
            <a:r>
              <a:rPr lang="ru-RU" b="1" dirty="0"/>
              <a:t>Авторитарному </a:t>
            </a:r>
            <a:r>
              <a:rPr lang="ru-RU" b="1" dirty="0" err="1"/>
              <a:t>стилеві</a:t>
            </a:r>
            <a:r>
              <a:rPr lang="ru-RU" b="1" dirty="0"/>
              <a:t> </a:t>
            </a:r>
            <a:r>
              <a:rPr lang="ru-RU" dirty="0" err="1"/>
              <a:t>властивий</a:t>
            </a:r>
            <a:r>
              <a:rPr lang="ru-RU" dirty="0"/>
              <a:t> диктат, </a:t>
            </a:r>
            <a:r>
              <a:rPr lang="ru-RU" dirty="0" err="1"/>
              <a:t>який</a:t>
            </a:r>
            <a:r>
              <a:rPr lang="ru-RU" dirty="0"/>
              <a:t> </a:t>
            </a:r>
            <a:r>
              <a:rPr lang="ru-RU" dirty="0" err="1"/>
              <a:t>перетворює</a:t>
            </a:r>
            <a:r>
              <a:rPr lang="ru-RU" dirty="0"/>
              <a:t> одного з </a:t>
            </a:r>
            <a:r>
              <a:rPr lang="ru-RU" dirty="0" err="1"/>
              <a:t>учасників</a:t>
            </a:r>
            <a:r>
              <a:rPr lang="ru-RU" dirty="0"/>
              <a:t> </a:t>
            </a:r>
            <a:r>
              <a:rPr lang="ru-RU" dirty="0" err="1"/>
              <a:t>комунікативної</a:t>
            </a:r>
            <a:r>
              <a:rPr lang="ru-RU" dirty="0"/>
              <a:t> </a:t>
            </a:r>
            <a:r>
              <a:rPr lang="ru-RU" dirty="0" err="1"/>
              <a:t>взаємодії</a:t>
            </a:r>
            <a:r>
              <a:rPr lang="ru-RU" dirty="0"/>
              <a:t> на </a:t>
            </a:r>
            <a:r>
              <a:rPr lang="ru-RU" dirty="0" err="1"/>
              <a:t>пасивного</a:t>
            </a:r>
            <a:r>
              <a:rPr lang="ru-RU" dirty="0"/>
              <a:t> </a:t>
            </a:r>
            <a:r>
              <a:rPr lang="ru-RU" dirty="0" err="1"/>
              <a:t>виконавця</a:t>
            </a:r>
            <a:r>
              <a:rPr lang="ru-RU" dirty="0"/>
              <a:t>, </a:t>
            </a:r>
            <a:r>
              <a:rPr lang="ru-RU" dirty="0" err="1"/>
              <a:t>пригнічуючи</a:t>
            </a:r>
            <a:r>
              <a:rPr lang="ru-RU" dirty="0"/>
              <a:t> </a:t>
            </a:r>
            <a:r>
              <a:rPr lang="ru-RU" dirty="0" err="1"/>
              <a:t>його</a:t>
            </a:r>
            <a:r>
              <a:rPr lang="ru-RU" dirty="0"/>
              <a:t> </a:t>
            </a:r>
            <a:r>
              <a:rPr lang="ru-RU" dirty="0" err="1"/>
              <a:t>самостійність</a:t>
            </a:r>
            <a:r>
              <a:rPr lang="ru-RU" dirty="0"/>
              <a:t> та </a:t>
            </a:r>
            <a:r>
              <a:rPr lang="ru-RU" dirty="0" err="1"/>
              <a:t>ініціативу</a:t>
            </a:r>
            <a:r>
              <a:rPr lang="ru-RU" dirty="0"/>
              <a:t>. </a:t>
            </a:r>
            <a:r>
              <a:rPr lang="ru-RU" dirty="0" err="1"/>
              <a:t>Авторитарний</a:t>
            </a:r>
            <a:r>
              <a:rPr lang="ru-RU" dirty="0"/>
              <a:t> педагог самочинно </a:t>
            </a:r>
            <a:r>
              <a:rPr lang="ru-RU" dirty="0" err="1"/>
              <a:t>визначає</a:t>
            </a:r>
            <a:r>
              <a:rPr lang="ru-RU" dirty="0"/>
              <a:t> </a:t>
            </a:r>
            <a:r>
              <a:rPr lang="ru-RU" dirty="0" err="1"/>
              <a:t>спрямованість</a:t>
            </a:r>
            <a:r>
              <a:rPr lang="ru-RU" dirty="0"/>
              <a:t> </a:t>
            </a:r>
            <a:r>
              <a:rPr lang="ru-RU" dirty="0" err="1"/>
              <a:t>діяльності</a:t>
            </a:r>
            <a:r>
              <a:rPr lang="ru-RU" dirty="0"/>
              <a:t> </a:t>
            </a:r>
            <a:r>
              <a:rPr lang="ru-RU" dirty="0" err="1"/>
              <a:t>групи</a:t>
            </a:r>
            <a:r>
              <a:rPr lang="ru-RU" dirty="0"/>
              <a:t>. </a:t>
            </a:r>
            <a:r>
              <a:rPr lang="ru-RU" dirty="0" err="1"/>
              <a:t>Це</a:t>
            </a:r>
            <a:r>
              <a:rPr lang="ru-RU" dirty="0"/>
              <a:t> </a:t>
            </a:r>
            <a:r>
              <a:rPr lang="ru-RU" dirty="0" err="1"/>
              <a:t>гальмує</a:t>
            </a:r>
            <a:r>
              <a:rPr lang="ru-RU" dirty="0"/>
              <a:t> </a:t>
            </a:r>
            <a:r>
              <a:rPr lang="ru-RU" dirty="0" err="1"/>
              <a:t>ініціативу</a:t>
            </a:r>
            <a:r>
              <a:rPr lang="ru-RU" dirty="0"/>
              <a:t>, </a:t>
            </a:r>
            <a:r>
              <a:rPr lang="ru-RU" dirty="0" err="1"/>
              <a:t>пригнічує</a:t>
            </a:r>
            <a:r>
              <a:rPr lang="ru-RU" dirty="0"/>
              <a:t> </a:t>
            </a:r>
            <a:r>
              <a:rPr lang="ru-RU" dirty="0" err="1"/>
              <a:t>здобувачів</a:t>
            </a:r>
            <a:r>
              <a:rPr lang="ru-RU" dirty="0"/>
              <a:t> </a:t>
            </a:r>
            <a:r>
              <a:rPr lang="ru-RU" dirty="0" err="1"/>
              <a:t>освіти</a:t>
            </a:r>
            <a:r>
              <a:rPr lang="ru-RU" dirty="0"/>
              <a:t>. </a:t>
            </a:r>
            <a:r>
              <a:rPr lang="ru-RU" dirty="0" err="1"/>
              <a:t>Головні</a:t>
            </a:r>
            <a:r>
              <a:rPr lang="ru-RU" dirty="0"/>
              <a:t> </a:t>
            </a:r>
            <a:r>
              <a:rPr lang="ru-RU" dirty="0" err="1"/>
              <a:t>форми</a:t>
            </a:r>
            <a:r>
              <a:rPr lang="ru-RU" dirty="0"/>
              <a:t> </a:t>
            </a:r>
            <a:r>
              <a:rPr lang="ru-RU" dirty="0" err="1"/>
              <a:t>взаємодії</a:t>
            </a:r>
            <a:r>
              <a:rPr lang="ru-RU" dirty="0"/>
              <a:t> за такого стилю </a:t>
            </a:r>
            <a:r>
              <a:rPr lang="ru-RU" dirty="0" err="1"/>
              <a:t>спілкування</a:t>
            </a:r>
            <a:r>
              <a:rPr lang="ru-RU" dirty="0"/>
              <a:t> – наказ, </a:t>
            </a:r>
            <a:r>
              <a:rPr lang="ru-RU" dirty="0" err="1"/>
              <a:t>вказівка</a:t>
            </a:r>
            <a:r>
              <a:rPr lang="ru-RU" dirty="0"/>
              <a:t>, </a:t>
            </a:r>
            <a:r>
              <a:rPr lang="ru-RU" dirty="0" err="1"/>
              <a:t>інструкція</a:t>
            </a:r>
            <a:r>
              <a:rPr lang="ru-RU" dirty="0"/>
              <a:t>, </a:t>
            </a:r>
            <a:r>
              <a:rPr lang="ru-RU" dirty="0" err="1"/>
              <a:t>догана</a:t>
            </a:r>
            <a:r>
              <a:rPr lang="ru-RU" dirty="0"/>
              <a:t>.</a:t>
            </a:r>
            <a:endParaRPr lang="ru-RU" i="1" dirty="0" smtClean="0"/>
          </a:p>
        </p:txBody>
      </p:sp>
    </p:spTree>
    <p:extLst>
      <p:ext uri="{BB962C8B-B14F-4D97-AF65-F5344CB8AC3E}">
        <p14:creationId xmlns:p14="http://schemas.microsoft.com/office/powerpoint/2010/main" val="13149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00B050"/>
          </a:solidFill>
          <a:effectLst>
            <a:outerShdw blurRad="63500" sx="102000" sy="102000" algn="ctr" rotWithShape="0">
              <a:prstClr val="black">
                <a:alpha val="40000"/>
              </a:prstClr>
            </a:outerShdw>
          </a:effectLst>
        </p:spPr>
        <p:txBody>
          <a:bodyPr>
            <a:normAutofit/>
          </a:bodyPr>
          <a:lstStyle/>
          <a:p>
            <a:pPr algn="ctr"/>
            <a:r>
              <a:rPr lang="uk-UA" sz="2400" dirty="0" smtClean="0">
                <a:solidFill>
                  <a:schemeClr val="bg1"/>
                </a:solidFill>
              </a:rPr>
              <a:t>1. Роль </a:t>
            </a:r>
            <a:r>
              <a:rPr lang="uk-UA" sz="2400" dirty="0">
                <a:solidFill>
                  <a:schemeClr val="bg1"/>
                </a:solidFill>
              </a:rPr>
              <a:t>професійно-педагогічного спілкування у формуванні іміджу </a:t>
            </a:r>
            <a:r>
              <a:rPr lang="uk-UA" sz="2400" dirty="0" smtClean="0">
                <a:solidFill>
                  <a:schemeClr val="bg1"/>
                </a:solidFill>
              </a:rPr>
              <a:t>педагога, </a:t>
            </a:r>
            <a:r>
              <a:rPr lang="uk-UA" sz="2400" dirty="0">
                <a:solidFill>
                  <a:schemeClr val="bg1"/>
                </a:solidFill>
              </a:rPr>
              <a:t>його особливості та функції</a:t>
            </a:r>
            <a:endParaRPr lang="ru-RU" sz="2400" dirty="0">
              <a:solidFill>
                <a:schemeClr val="bg1"/>
              </a:solidFill>
            </a:endParaRPr>
          </a:p>
        </p:txBody>
      </p:sp>
      <p:sp>
        <p:nvSpPr>
          <p:cNvPr id="3" name="Объект 2"/>
          <p:cNvSpPr>
            <a:spLocks noGrp="1"/>
          </p:cNvSpPr>
          <p:nvPr>
            <p:ph idx="1"/>
          </p:nvPr>
        </p:nvSpPr>
        <p:spPr>
          <a:xfrm>
            <a:off x="435431" y="1825624"/>
            <a:ext cx="11303725" cy="4453255"/>
          </a:xfrm>
          <a:solidFill>
            <a:srgbClr val="00B050"/>
          </a:solidFill>
          <a:ln>
            <a:solidFill>
              <a:schemeClr val="accent6">
                <a:lumMod val="50000"/>
              </a:schemeClr>
            </a:solidFill>
          </a:ln>
          <a:scene3d>
            <a:camera prst="orthographicFront"/>
            <a:lightRig rig="threePt" dir="t"/>
          </a:scene3d>
          <a:sp3d>
            <a:bevelT w="139700" prst="cross"/>
          </a:sp3d>
        </p:spPr>
        <p:txBody>
          <a:bodyPr>
            <a:normAutofit/>
          </a:bodyPr>
          <a:lstStyle/>
          <a:p>
            <a:r>
              <a:rPr lang="uk-UA" sz="2400" b="1" i="1" dirty="0">
                <a:solidFill>
                  <a:schemeClr val="bg1"/>
                </a:solidFill>
              </a:rPr>
              <a:t>Педагогічне спілкування</a:t>
            </a:r>
            <a:r>
              <a:rPr lang="uk-UA" sz="2400" i="1" dirty="0">
                <a:solidFill>
                  <a:schemeClr val="bg1"/>
                </a:solidFill>
              </a:rPr>
              <a:t> – </a:t>
            </a:r>
            <a:r>
              <a:rPr lang="uk-UA" sz="2400" dirty="0">
                <a:solidFill>
                  <a:schemeClr val="bg1"/>
                </a:solidFill>
              </a:rPr>
              <a:t>система соціально-психологічної взаємодії між педагогом та здобувачем освіти, спрямована на створення оптимальних соціально-психологічних умов для обопільної діяльності</a:t>
            </a:r>
            <a:r>
              <a:rPr lang="uk-UA" sz="2400" i="1" dirty="0">
                <a:solidFill>
                  <a:schemeClr val="bg1"/>
                </a:solidFill>
              </a:rPr>
              <a:t>.</a:t>
            </a:r>
            <a:endParaRPr lang="ru-RU" sz="2400" dirty="0">
              <a:solidFill>
                <a:schemeClr val="bg1"/>
              </a:solidFill>
            </a:endParaRPr>
          </a:p>
          <a:p>
            <a:endParaRPr lang="uk-UA" sz="2400" i="1" dirty="0" smtClean="0">
              <a:solidFill>
                <a:schemeClr val="bg1"/>
              </a:solidFill>
            </a:endParaRPr>
          </a:p>
          <a:p>
            <a:r>
              <a:rPr lang="uk-UA" sz="2400" i="1" dirty="0" smtClean="0">
                <a:solidFill>
                  <a:schemeClr val="bg1"/>
                </a:solidFill>
              </a:rPr>
              <a:t>Педагогічне </a:t>
            </a:r>
            <a:r>
              <a:rPr lang="uk-UA" sz="2400" i="1" dirty="0">
                <a:solidFill>
                  <a:schemeClr val="bg1"/>
                </a:solidFill>
              </a:rPr>
              <a:t>спілкування є </a:t>
            </a:r>
            <a:r>
              <a:rPr lang="uk-UA" sz="2400" dirty="0">
                <a:solidFill>
                  <a:schemeClr val="bg1"/>
                </a:solidFill>
              </a:rPr>
              <a:t>явище </a:t>
            </a:r>
            <a:r>
              <a:rPr lang="uk-UA" sz="2400" dirty="0" err="1">
                <a:solidFill>
                  <a:schemeClr val="bg1"/>
                </a:solidFill>
              </a:rPr>
              <a:t>поліфункціональне</a:t>
            </a:r>
            <a:r>
              <a:rPr lang="uk-UA" sz="2400" i="1" dirty="0">
                <a:solidFill>
                  <a:schemeClr val="bg1"/>
                </a:solidFill>
              </a:rPr>
              <a:t>,</a:t>
            </a:r>
            <a:r>
              <a:rPr lang="uk-UA" sz="2400" dirty="0">
                <a:solidFill>
                  <a:schemeClr val="bg1"/>
                </a:solidFill>
              </a:rPr>
              <a:t> яке забезпечує обмін інформацією, співпереживання, пізнання особистості, самоутвердження, продуктивну організацію взаємодії. Обмін інформацією й ставленням співрозмовників один до одного характеризує комунікативний аспект спілкування, пізнання особистості й самоутвердження – </a:t>
            </a:r>
            <a:r>
              <a:rPr lang="uk-UA" sz="2400" dirty="0" err="1">
                <a:solidFill>
                  <a:schemeClr val="bg1"/>
                </a:solidFill>
              </a:rPr>
              <a:t>перцептивний</a:t>
            </a:r>
            <a:r>
              <a:rPr lang="uk-UA" sz="2400" dirty="0">
                <a:solidFill>
                  <a:schemeClr val="bg1"/>
                </a:solidFill>
              </a:rPr>
              <a:t>, а організація взаємодії – інтерактивний. </a:t>
            </a:r>
            <a:endParaRPr lang="ru-RU" sz="2400" dirty="0">
              <a:solidFill>
                <a:schemeClr val="bg1"/>
              </a:solidFill>
            </a:endParaRPr>
          </a:p>
          <a:p>
            <a:endParaRPr lang="ru-RU" sz="3200" dirty="0"/>
          </a:p>
        </p:txBody>
      </p:sp>
    </p:spTree>
    <p:extLst>
      <p:ext uri="{BB962C8B-B14F-4D97-AF65-F5344CB8AC3E}">
        <p14:creationId xmlns:p14="http://schemas.microsoft.com/office/powerpoint/2010/main" val="811037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a:buFont typeface="Wingdings" pitchFamily="2" charset="2"/>
              <a:buChar char="q"/>
            </a:pPr>
            <a:r>
              <a:rPr lang="ru-RU" b="1" dirty="0" err="1"/>
              <a:t>Демократичний</a:t>
            </a:r>
            <a:r>
              <a:rPr lang="ru-RU" b="1" dirty="0"/>
              <a:t> стиль</a:t>
            </a:r>
            <a:r>
              <a:rPr lang="ru-RU" dirty="0"/>
              <a:t> </a:t>
            </a:r>
            <a:r>
              <a:rPr lang="ru-RU" dirty="0" err="1"/>
              <a:t>ґрунтується</a:t>
            </a:r>
            <a:r>
              <a:rPr lang="ru-RU" dirty="0"/>
              <a:t> на </a:t>
            </a:r>
            <a:r>
              <a:rPr lang="ru-RU" dirty="0" err="1"/>
              <a:t>глибокій</a:t>
            </a:r>
            <a:r>
              <a:rPr lang="ru-RU" dirty="0"/>
              <a:t> </a:t>
            </a:r>
            <a:r>
              <a:rPr lang="ru-RU" dirty="0" err="1"/>
              <a:t>повазі</a:t>
            </a:r>
            <a:r>
              <a:rPr lang="ru-RU" dirty="0"/>
              <a:t>, </a:t>
            </a:r>
            <a:r>
              <a:rPr lang="ru-RU" dirty="0" err="1"/>
              <a:t>довірі</a:t>
            </a:r>
            <a:r>
              <a:rPr lang="ru-RU" dirty="0"/>
              <a:t> й </a:t>
            </a:r>
            <a:r>
              <a:rPr lang="ru-RU" dirty="0" err="1"/>
              <a:t>орієнтації</a:t>
            </a:r>
            <a:r>
              <a:rPr lang="ru-RU" dirty="0"/>
              <a:t> на </a:t>
            </a:r>
            <a:r>
              <a:rPr lang="ru-RU" dirty="0" err="1"/>
              <a:t>самоорганізацію</a:t>
            </a:r>
            <a:r>
              <a:rPr lang="ru-RU" dirty="0"/>
              <a:t>, </a:t>
            </a:r>
            <a:r>
              <a:rPr lang="ru-RU" dirty="0" err="1"/>
              <a:t>самоуправління</a:t>
            </a:r>
            <a:r>
              <a:rPr lang="ru-RU" dirty="0"/>
              <a:t> </a:t>
            </a:r>
            <a:r>
              <a:rPr lang="ru-RU" dirty="0" err="1"/>
              <a:t>особистості</a:t>
            </a:r>
            <a:r>
              <a:rPr lang="ru-RU" dirty="0"/>
              <a:t> та </a:t>
            </a:r>
            <a:r>
              <a:rPr lang="ru-RU" dirty="0" err="1"/>
              <a:t>колективу</a:t>
            </a:r>
            <a:r>
              <a:rPr lang="ru-RU" dirty="0"/>
              <a:t>. </a:t>
            </a:r>
            <a:r>
              <a:rPr lang="ru-RU" dirty="0" err="1"/>
              <a:t>Базується</a:t>
            </a:r>
            <a:r>
              <a:rPr lang="ru-RU" dirty="0"/>
              <a:t> </a:t>
            </a:r>
            <a:r>
              <a:rPr lang="ru-RU" dirty="0" err="1"/>
              <a:t>він</a:t>
            </a:r>
            <a:r>
              <a:rPr lang="ru-RU" dirty="0"/>
              <a:t> на </a:t>
            </a:r>
            <a:r>
              <a:rPr lang="ru-RU" dirty="0" err="1"/>
              <a:t>думці</a:t>
            </a:r>
            <a:r>
              <a:rPr lang="ru-RU" dirty="0"/>
              <a:t> </a:t>
            </a:r>
            <a:r>
              <a:rPr lang="ru-RU" dirty="0" err="1"/>
              <a:t>колективу</a:t>
            </a:r>
            <a:r>
              <a:rPr lang="ru-RU" dirty="0"/>
              <a:t>, </a:t>
            </a:r>
            <a:r>
              <a:rPr lang="ru-RU" dirty="0" err="1"/>
              <a:t>покликаний</a:t>
            </a:r>
            <a:r>
              <a:rPr lang="ru-RU" dirty="0"/>
              <a:t> донести мету </a:t>
            </a:r>
            <a:r>
              <a:rPr lang="ru-RU" dirty="0" err="1"/>
              <a:t>діяльності</a:t>
            </a:r>
            <a:r>
              <a:rPr lang="ru-RU" dirty="0"/>
              <a:t> до </a:t>
            </a:r>
            <a:r>
              <a:rPr lang="ru-RU" dirty="0" err="1"/>
              <a:t>свідомості</a:t>
            </a:r>
            <a:r>
              <a:rPr lang="ru-RU" dirty="0"/>
              <a:t> кожного </a:t>
            </a:r>
            <a:r>
              <a:rPr lang="ru-RU" dirty="0" err="1"/>
              <a:t>здобувача</a:t>
            </a:r>
            <a:r>
              <a:rPr lang="ru-RU" dirty="0"/>
              <a:t> </a:t>
            </a:r>
            <a:r>
              <a:rPr lang="ru-RU" dirty="0" err="1"/>
              <a:t>освіти</a:t>
            </a:r>
            <a:r>
              <a:rPr lang="ru-RU" dirty="0"/>
              <a:t> й </a:t>
            </a:r>
            <a:r>
              <a:rPr lang="ru-RU" dirty="0" err="1"/>
              <a:t>залучити</a:t>
            </a:r>
            <a:r>
              <a:rPr lang="ru-RU" dirty="0"/>
              <a:t> </a:t>
            </a:r>
            <a:r>
              <a:rPr lang="ru-RU" dirty="0" err="1"/>
              <a:t>всіх</a:t>
            </a:r>
            <a:r>
              <a:rPr lang="ru-RU" dirty="0"/>
              <a:t> до </a:t>
            </a:r>
            <a:r>
              <a:rPr lang="ru-RU" dirty="0" err="1"/>
              <a:t>активної</a:t>
            </a:r>
            <a:r>
              <a:rPr lang="ru-RU" dirty="0"/>
              <a:t> </a:t>
            </a:r>
            <a:r>
              <a:rPr lang="ru-RU" dirty="0" err="1"/>
              <a:t>участі</a:t>
            </a:r>
            <a:r>
              <a:rPr lang="ru-RU" dirty="0"/>
              <a:t> в </a:t>
            </a:r>
            <a:r>
              <a:rPr lang="ru-RU" dirty="0" err="1"/>
              <a:t>спільній</a:t>
            </a:r>
            <a:r>
              <a:rPr lang="ru-RU" dirty="0"/>
              <a:t> </a:t>
            </a:r>
            <a:r>
              <a:rPr lang="ru-RU" dirty="0" err="1"/>
              <a:t>діяльності</a:t>
            </a:r>
            <a:r>
              <a:rPr lang="ru-RU" dirty="0"/>
              <a:t>. </a:t>
            </a:r>
            <a:r>
              <a:rPr lang="ru-RU" dirty="0" err="1"/>
              <a:t>Основні</a:t>
            </a:r>
            <a:r>
              <a:rPr lang="ru-RU" dirty="0"/>
              <a:t> </a:t>
            </a:r>
            <a:r>
              <a:rPr lang="ru-RU" dirty="0" err="1"/>
              <a:t>способи</a:t>
            </a:r>
            <a:r>
              <a:rPr lang="ru-RU" dirty="0"/>
              <a:t> </a:t>
            </a:r>
            <a:r>
              <a:rPr lang="ru-RU" dirty="0" err="1"/>
              <a:t>взаємодії</a:t>
            </a:r>
            <a:r>
              <a:rPr lang="ru-RU" dirty="0"/>
              <a:t> </a:t>
            </a:r>
            <a:r>
              <a:rPr lang="ru-RU" dirty="0" err="1"/>
              <a:t>такі</a:t>
            </a:r>
            <a:r>
              <a:rPr lang="ru-RU" dirty="0"/>
              <a:t>: </a:t>
            </a:r>
            <a:r>
              <a:rPr lang="ru-RU" dirty="0" err="1"/>
              <a:t>заохочення</a:t>
            </a:r>
            <a:r>
              <a:rPr lang="ru-RU" dirty="0"/>
              <a:t>, </a:t>
            </a:r>
            <a:r>
              <a:rPr lang="ru-RU" dirty="0" err="1"/>
              <a:t>порада</a:t>
            </a:r>
            <a:r>
              <a:rPr lang="ru-RU" dirty="0"/>
              <a:t>, </a:t>
            </a:r>
            <a:r>
              <a:rPr lang="ru-RU" dirty="0" err="1"/>
              <a:t>інформування</a:t>
            </a:r>
            <a:r>
              <a:rPr lang="ru-RU" dirty="0"/>
              <a:t>, </a:t>
            </a:r>
            <a:r>
              <a:rPr lang="ru-RU" dirty="0" err="1"/>
              <a:t>координація</a:t>
            </a:r>
            <a:r>
              <a:rPr lang="ru-RU" dirty="0"/>
              <a:t>, </a:t>
            </a:r>
            <a:r>
              <a:rPr lang="ru-RU" dirty="0" err="1"/>
              <a:t>що</a:t>
            </a:r>
            <a:r>
              <a:rPr lang="ru-RU" dirty="0"/>
              <a:t> </a:t>
            </a:r>
            <a:r>
              <a:rPr lang="ru-RU" dirty="0" err="1"/>
              <a:t>розвиває</a:t>
            </a:r>
            <a:r>
              <a:rPr lang="ru-RU" dirty="0"/>
              <a:t> в </a:t>
            </a:r>
            <a:r>
              <a:rPr lang="ru-RU" dirty="0" err="1"/>
              <a:t>дітях</a:t>
            </a:r>
            <a:r>
              <a:rPr lang="ru-RU" dirty="0"/>
              <a:t> </a:t>
            </a:r>
            <a:r>
              <a:rPr lang="ru-RU" dirty="0" err="1"/>
              <a:t>упевненість</a:t>
            </a:r>
            <a:r>
              <a:rPr lang="ru-RU" dirty="0"/>
              <a:t>, </a:t>
            </a:r>
            <a:r>
              <a:rPr lang="ru-RU" dirty="0" err="1"/>
              <a:t>ініціативність</a:t>
            </a:r>
            <a:r>
              <a:rPr lang="ru-RU" dirty="0" smtClean="0"/>
              <a:t>.</a:t>
            </a:r>
          </a:p>
          <a:p>
            <a:pPr>
              <a:buFont typeface="Wingdings" pitchFamily="2" charset="2"/>
              <a:buChar char="q"/>
            </a:pPr>
            <a:r>
              <a:rPr lang="uk-UA" dirty="0"/>
              <a:t>За </a:t>
            </a:r>
            <a:r>
              <a:rPr lang="uk-UA" b="1" dirty="0"/>
              <a:t>ліберального стилю </a:t>
            </a:r>
            <a:r>
              <a:rPr lang="uk-UA" dirty="0"/>
              <a:t>в педагога немає стійкої педагогічної позиції. Вона виявляється в невтручанні, низькому рівні вимог до виховання. Ліберальний педагог прагне не втручатися в життя колективу, легко підкоряючись суперечливим впливам. Форми його роботи зовні начебто демократичні, але через пасивність і незацікавленість, нечіткість програми й брак відповідальності виховний процес стає некерованим.</a:t>
            </a:r>
            <a:endParaRPr lang="ru-RU" dirty="0"/>
          </a:p>
          <a:p>
            <a:pPr marL="0" indent="0" algn="ctr">
              <a:buNone/>
            </a:pPr>
            <a:endParaRPr lang="ru-RU" dirty="0"/>
          </a:p>
        </p:txBody>
      </p:sp>
    </p:spTree>
    <p:extLst>
      <p:ext uri="{BB962C8B-B14F-4D97-AF65-F5344CB8AC3E}">
        <p14:creationId xmlns:p14="http://schemas.microsoft.com/office/powerpoint/2010/main" val="3950823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ru-RU" dirty="0" err="1"/>
              <a:t>Педагогічне</a:t>
            </a:r>
            <a:r>
              <a:rPr lang="ru-RU" dirty="0"/>
              <a:t> </a:t>
            </a:r>
            <a:r>
              <a:rPr lang="ru-RU" dirty="0" err="1"/>
              <a:t>спілкування</a:t>
            </a:r>
            <a:r>
              <a:rPr lang="ru-RU" dirty="0"/>
              <a:t> </a:t>
            </a:r>
            <a:r>
              <a:rPr lang="ru-RU" dirty="0" err="1"/>
              <a:t>має</a:t>
            </a:r>
            <a:r>
              <a:rPr lang="ru-RU" dirty="0"/>
              <a:t> свою </a:t>
            </a:r>
            <a:r>
              <a:rPr lang="ru-RU" b="1" dirty="0"/>
              <a:t>систему </a:t>
            </a:r>
            <a:r>
              <a:rPr lang="ru-RU" b="1" dirty="0" err="1"/>
              <a:t>стилів</a:t>
            </a:r>
            <a:r>
              <a:rPr lang="ru-RU" dirty="0"/>
              <a:t>, </a:t>
            </a:r>
            <a:r>
              <a:rPr lang="ru-RU" dirty="0" err="1"/>
              <a:t>особливості</a:t>
            </a:r>
            <a:r>
              <a:rPr lang="ru-RU" dirty="0"/>
              <a:t> </a:t>
            </a:r>
            <a:r>
              <a:rPr lang="ru-RU" dirty="0" err="1"/>
              <a:t>яких</a:t>
            </a:r>
            <a:r>
              <a:rPr lang="ru-RU" dirty="0"/>
              <a:t> </a:t>
            </a:r>
            <a:r>
              <a:rPr lang="ru-RU" dirty="0" err="1"/>
              <a:t>залежать</a:t>
            </a:r>
            <a:r>
              <a:rPr lang="ru-RU" dirty="0"/>
              <a:t> </a:t>
            </a:r>
            <a:r>
              <a:rPr lang="ru-RU" dirty="0" err="1"/>
              <a:t>від</a:t>
            </a:r>
            <a:r>
              <a:rPr lang="ru-RU" dirty="0"/>
              <a:t> </a:t>
            </a:r>
            <a:r>
              <a:rPr lang="ru-RU" dirty="0" err="1"/>
              <a:t>обставин</a:t>
            </a:r>
            <a:r>
              <a:rPr lang="ru-RU" dirty="0"/>
              <a:t> та </a:t>
            </a:r>
            <a:r>
              <a:rPr lang="ru-RU" dirty="0" err="1"/>
              <a:t>індивідуальних</a:t>
            </a:r>
            <a:r>
              <a:rPr lang="ru-RU" dirty="0"/>
              <a:t> характеристик </a:t>
            </a:r>
            <a:r>
              <a:rPr lang="ru-RU" dirty="0" err="1"/>
              <a:t>його</a:t>
            </a:r>
            <a:r>
              <a:rPr lang="ru-RU" dirty="0"/>
              <a:t> </a:t>
            </a:r>
            <a:r>
              <a:rPr lang="ru-RU" dirty="0" err="1"/>
              <a:t>учасників</a:t>
            </a:r>
            <a:r>
              <a:rPr lang="ru-RU" dirty="0"/>
              <a:t> (за В. А. Кан-</a:t>
            </a:r>
            <a:r>
              <a:rPr lang="ru-RU" dirty="0" err="1"/>
              <a:t>Каліком</a:t>
            </a:r>
            <a:r>
              <a:rPr lang="ru-RU" dirty="0" smtClean="0"/>
              <a:t>).</a:t>
            </a:r>
          </a:p>
          <a:p>
            <a:pPr marL="0" indent="0" algn="ctr">
              <a:buNone/>
            </a:pPr>
            <a:endParaRPr lang="ru-RU" dirty="0" smtClean="0"/>
          </a:p>
          <a:p>
            <a:pPr marL="514350" indent="-514350">
              <a:buFont typeface="+mj-lt"/>
              <a:buAutoNum type="arabicPeriod"/>
            </a:pPr>
            <a:r>
              <a:rPr lang="ru-RU" i="1" dirty="0" err="1"/>
              <a:t>Спілкування</a:t>
            </a:r>
            <a:r>
              <a:rPr lang="ru-RU" i="1" dirty="0"/>
              <a:t> на </a:t>
            </a:r>
            <a:r>
              <a:rPr lang="ru-RU" i="1" dirty="0" err="1"/>
              <a:t>підставі</a:t>
            </a:r>
            <a:r>
              <a:rPr lang="ru-RU" i="1" dirty="0"/>
              <a:t> </a:t>
            </a:r>
            <a:r>
              <a:rPr lang="ru-RU" i="1" dirty="0" err="1"/>
              <a:t>захоплення</a:t>
            </a:r>
            <a:r>
              <a:rPr lang="ru-RU" i="1" dirty="0"/>
              <a:t> </a:t>
            </a:r>
            <a:r>
              <a:rPr lang="ru-RU" i="1" dirty="0" err="1"/>
              <a:t>спільною</a:t>
            </a:r>
            <a:r>
              <a:rPr lang="ru-RU" i="1" dirty="0"/>
              <a:t> </a:t>
            </a:r>
            <a:r>
              <a:rPr lang="ru-RU" i="1" dirty="0" err="1"/>
              <a:t>творчою</a:t>
            </a:r>
            <a:r>
              <a:rPr lang="ru-RU" i="1" dirty="0"/>
              <a:t> </a:t>
            </a:r>
            <a:r>
              <a:rPr lang="ru-RU" i="1" dirty="0" err="1"/>
              <a:t>діяльністю</a:t>
            </a:r>
            <a:r>
              <a:rPr lang="ru-RU" i="1" dirty="0" smtClean="0"/>
              <a:t>.</a:t>
            </a:r>
          </a:p>
          <a:p>
            <a:pPr marL="514350" indent="-514350">
              <a:buFont typeface="+mj-lt"/>
              <a:buAutoNum type="arabicPeriod"/>
            </a:pPr>
            <a:r>
              <a:rPr lang="ru-RU" i="1" dirty="0" err="1"/>
              <a:t>Спілкування</a:t>
            </a:r>
            <a:r>
              <a:rPr lang="ru-RU" i="1" dirty="0"/>
              <a:t>, </a:t>
            </a:r>
            <a:r>
              <a:rPr lang="ru-RU" i="1" dirty="0" err="1"/>
              <a:t>що</a:t>
            </a:r>
            <a:r>
              <a:rPr lang="ru-RU" i="1" dirty="0"/>
              <a:t> </a:t>
            </a:r>
            <a:r>
              <a:rPr lang="ru-RU" i="1" dirty="0" err="1"/>
              <a:t>ґрунтується</a:t>
            </a:r>
            <a:r>
              <a:rPr lang="ru-RU" i="1" dirty="0"/>
              <a:t> на </a:t>
            </a:r>
            <a:r>
              <a:rPr lang="ru-RU" i="1" dirty="0" err="1"/>
              <a:t>дружньому</a:t>
            </a:r>
            <a:r>
              <a:rPr lang="ru-RU" i="1" dirty="0"/>
              <a:t> </a:t>
            </a:r>
            <a:r>
              <a:rPr lang="ru-RU" i="1" dirty="0" err="1"/>
              <a:t>ставленні</a:t>
            </a:r>
            <a:r>
              <a:rPr lang="ru-RU" i="1" dirty="0" smtClean="0"/>
              <a:t>.</a:t>
            </a:r>
          </a:p>
          <a:p>
            <a:pPr marL="514350" indent="-514350">
              <a:buFont typeface="+mj-lt"/>
              <a:buAutoNum type="arabicPeriod"/>
            </a:pPr>
            <a:r>
              <a:rPr lang="ru-RU" i="1" dirty="0" err="1"/>
              <a:t>Спілкування-дистанція</a:t>
            </a:r>
            <a:r>
              <a:rPr lang="ru-RU" i="1" dirty="0" smtClean="0"/>
              <a:t>.</a:t>
            </a:r>
          </a:p>
          <a:p>
            <a:pPr marL="514350" indent="-514350">
              <a:buFont typeface="+mj-lt"/>
              <a:buAutoNum type="arabicPeriod"/>
            </a:pPr>
            <a:r>
              <a:rPr lang="ru-RU" i="1" dirty="0" err="1"/>
              <a:t>Спілкування-загравання</a:t>
            </a:r>
            <a:r>
              <a:rPr lang="ru-RU" i="1" dirty="0"/>
              <a:t>.</a:t>
            </a:r>
            <a:endParaRPr lang="ru-RU" dirty="0" smtClean="0"/>
          </a:p>
          <a:p>
            <a:pPr marL="514350" indent="-514350">
              <a:buFont typeface="+mj-lt"/>
              <a:buAutoNum type="arabicPeriod"/>
            </a:pPr>
            <a:endParaRPr lang="ru-RU" dirty="0"/>
          </a:p>
        </p:txBody>
      </p:sp>
    </p:spTree>
    <p:extLst>
      <p:ext uri="{BB962C8B-B14F-4D97-AF65-F5344CB8AC3E}">
        <p14:creationId xmlns:p14="http://schemas.microsoft.com/office/powerpoint/2010/main" val="2349239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588927399"/>
              </p:ext>
            </p:extLst>
          </p:nvPr>
        </p:nvGraphicFramePr>
        <p:xfrm>
          <a:off x="1079864" y="313508"/>
          <a:ext cx="8917577" cy="7439460"/>
        </p:xfrm>
        <a:graphic>
          <a:graphicData uri="http://schemas.openxmlformats.org/drawingml/2006/table">
            <a:tbl>
              <a:tblPr>
                <a:tableStyleId>{5C22544A-7EE6-4342-B048-85BDC9FD1C3A}</a:tableStyleId>
              </a:tblPr>
              <a:tblGrid>
                <a:gridCol w="318751"/>
                <a:gridCol w="2541603"/>
                <a:gridCol w="6057223"/>
              </a:tblGrid>
              <a:tr h="977012">
                <a:tc>
                  <a:txBody>
                    <a:bodyPr/>
                    <a:lstStyle/>
                    <a:p>
                      <a:pPr>
                        <a:lnSpc>
                          <a:spcPct val="115000"/>
                        </a:lnSpc>
                        <a:spcAft>
                          <a:spcPts val="0"/>
                        </a:spcAft>
                      </a:pPr>
                      <a:r>
                        <a:rPr lang="uk-UA" sz="1200" dirty="0">
                          <a:effectLst/>
                        </a:rPr>
                        <a:t>1</a:t>
                      </a:r>
                      <a:endParaRPr lang="ru-RU" sz="1100" dirty="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Викладачі — "вічні студенти"</a:t>
                      </a:r>
                      <a:endParaRPr lang="ru-RU" sz="2000" dirty="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Розуміють студентів, бачать у них особистість, охоче спілкуються на різні теми, володіють високим інтелектом і професіоналізмом</a:t>
                      </a:r>
                      <a:endParaRPr lang="ru-RU" sz="2000" dirty="0">
                        <a:effectLst/>
                        <a:latin typeface="+mn-lt"/>
                        <a:ea typeface="Calibri"/>
                        <a:cs typeface="Times New Roman"/>
                      </a:endParaRPr>
                    </a:p>
                  </a:txBody>
                  <a:tcPr marL="25400" marR="25400" marT="0" marB="0">
                    <a:solidFill>
                      <a:srgbClr val="00B050"/>
                    </a:solidFill>
                  </a:tcPr>
                </a:tc>
              </a:tr>
              <a:tr h="990600">
                <a:tc>
                  <a:txBody>
                    <a:bodyPr/>
                    <a:lstStyle/>
                    <a:p>
                      <a:pPr>
                        <a:lnSpc>
                          <a:spcPct val="115000"/>
                        </a:lnSpc>
                        <a:spcAft>
                          <a:spcPts val="0"/>
                        </a:spcAft>
                      </a:pPr>
                      <a:r>
                        <a:rPr lang="uk-UA" sz="1200" dirty="0">
                          <a:effectLst/>
                        </a:rPr>
                        <a:t>2</a:t>
                      </a:r>
                      <a:endParaRPr lang="ru-RU" sz="1100" dirty="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Викладачі — "колишні моряки"</a:t>
                      </a:r>
                      <a:endParaRPr lang="ru-RU" sz="2000" dirty="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Намагаються встановити військову дисципліну. Вимагають тотального і безумовного прийняття їхньої думки. Цінують "рабство", а не інтелект і вміння логічно мислити. Намагаються задавити "я" студента шляхом адміністративних заходів</a:t>
                      </a:r>
                      <a:endParaRPr lang="ru-RU" sz="2000" dirty="0">
                        <a:effectLst/>
                        <a:latin typeface="+mn-lt"/>
                        <a:ea typeface="Calibri"/>
                        <a:cs typeface="Times New Roman"/>
                      </a:endParaRPr>
                    </a:p>
                  </a:txBody>
                  <a:tcPr marL="25400" marR="25400" marT="0" marB="0">
                    <a:solidFill>
                      <a:srgbClr val="00B050"/>
                    </a:solidFill>
                  </a:tcPr>
                </a:tc>
              </a:tr>
              <a:tr h="607060">
                <a:tc>
                  <a:txBody>
                    <a:bodyPr/>
                    <a:lstStyle/>
                    <a:p>
                      <a:pPr>
                        <a:lnSpc>
                          <a:spcPct val="115000"/>
                        </a:lnSpc>
                        <a:spcAft>
                          <a:spcPts val="0"/>
                        </a:spcAft>
                      </a:pPr>
                      <a:r>
                        <a:rPr lang="uk-UA" sz="1200">
                          <a:effectLst/>
                        </a:rPr>
                        <a:t>3</a:t>
                      </a:r>
                      <a:endParaRPr lang="ru-RU" sz="110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Викладачі-формалісти</a:t>
                      </a:r>
                      <a:endParaRPr lang="ru-RU" sz="2000" dirty="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На роботі "відбувають" свої години. До студентів байдужі: робіть, що хочете, аби мені не заважали</a:t>
                      </a:r>
                      <a:endParaRPr lang="ru-RU" sz="2000" dirty="0">
                        <a:effectLst/>
                        <a:latin typeface="+mn-lt"/>
                        <a:ea typeface="Calibri"/>
                        <a:cs typeface="Times New Roman"/>
                      </a:endParaRPr>
                    </a:p>
                  </a:txBody>
                  <a:tcPr marL="25400" marR="25400" marT="0" marB="0">
                    <a:solidFill>
                      <a:srgbClr val="00B050"/>
                    </a:solidFill>
                  </a:tcPr>
                </a:tc>
              </a:tr>
              <a:tr h="573405">
                <a:tc>
                  <a:txBody>
                    <a:bodyPr/>
                    <a:lstStyle/>
                    <a:p>
                      <a:pPr>
                        <a:lnSpc>
                          <a:spcPct val="115000"/>
                        </a:lnSpc>
                        <a:spcAft>
                          <a:spcPts val="0"/>
                        </a:spcAft>
                      </a:pPr>
                      <a:r>
                        <a:rPr lang="uk-UA" sz="1200">
                          <a:effectLst/>
                        </a:rPr>
                        <a:t>4</a:t>
                      </a:r>
                      <a:endParaRPr lang="ru-RU" sz="110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"Байдужі", "заздрісні", "обмежені", "пани", "роботи"</a:t>
                      </a:r>
                      <a:endParaRPr lang="ru-RU" sz="2000" dirty="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Викладачі, які за людськими і професійними якостями не відповідають ідеалу, прийнятному для студента</a:t>
                      </a:r>
                      <a:endParaRPr lang="ru-RU" sz="2000" dirty="0">
                        <a:effectLst/>
                        <a:latin typeface="+mn-lt"/>
                        <a:ea typeface="Calibri"/>
                        <a:cs typeface="Times New Roman"/>
                      </a:endParaRPr>
                    </a:p>
                  </a:txBody>
                  <a:tcPr marL="25400" marR="25400" marT="0" marB="0">
                    <a:solidFill>
                      <a:srgbClr val="00B050"/>
                    </a:solidFill>
                  </a:tcPr>
                </a:tc>
              </a:tr>
              <a:tr h="681355">
                <a:tc>
                  <a:txBody>
                    <a:bodyPr/>
                    <a:lstStyle/>
                    <a:p>
                      <a:pPr>
                        <a:lnSpc>
                          <a:spcPct val="115000"/>
                        </a:lnSpc>
                        <a:spcAft>
                          <a:spcPts val="0"/>
                        </a:spcAft>
                      </a:pPr>
                      <a:r>
                        <a:rPr lang="uk-UA" sz="1200">
                          <a:effectLst/>
                        </a:rPr>
                        <a:t>5</a:t>
                      </a:r>
                      <a:endParaRPr lang="ru-RU" sz="110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a:effectLst/>
                          <a:latin typeface="+mn-lt"/>
                        </a:rPr>
                        <a:t>"Трудяги", "гурмани", "друзі"</a:t>
                      </a:r>
                      <a:endParaRPr lang="ru-RU" sz="200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Викладачі, які користуються авторитетом у студентів у зв'язку з окремими привабливими особистісними рисами</a:t>
                      </a:r>
                      <a:endParaRPr lang="ru-RU" sz="2000" dirty="0">
                        <a:effectLst/>
                        <a:latin typeface="+mn-lt"/>
                        <a:ea typeface="Calibri"/>
                        <a:cs typeface="Times New Roman"/>
                      </a:endParaRPr>
                    </a:p>
                  </a:txBody>
                  <a:tcPr marL="25400" marR="25400" marT="0" marB="0">
                    <a:solidFill>
                      <a:srgbClr val="00B050"/>
                    </a:solidFill>
                  </a:tcPr>
                </a:tc>
              </a:tr>
              <a:tr h="1831140">
                <a:tc>
                  <a:txBody>
                    <a:bodyPr/>
                    <a:lstStyle/>
                    <a:p>
                      <a:pPr>
                        <a:lnSpc>
                          <a:spcPct val="115000"/>
                        </a:lnSpc>
                        <a:spcAft>
                          <a:spcPts val="0"/>
                        </a:spcAft>
                      </a:pPr>
                      <a:r>
                        <a:rPr lang="uk-UA" sz="1200">
                          <a:effectLst/>
                        </a:rPr>
                        <a:t>6</a:t>
                      </a:r>
                      <a:endParaRPr lang="ru-RU" sz="1100">
                        <a:effectLst/>
                        <a:latin typeface="Calibri"/>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a:effectLst/>
                          <a:latin typeface="+mn-lt"/>
                        </a:rPr>
                        <a:t>"Викладач-стандарт"</a:t>
                      </a:r>
                      <a:endParaRPr lang="ru-RU" sz="2000">
                        <a:effectLst/>
                        <a:latin typeface="+mn-lt"/>
                        <a:ea typeface="Calibri"/>
                        <a:cs typeface="Times New Roman"/>
                      </a:endParaRPr>
                    </a:p>
                  </a:txBody>
                  <a:tcPr marL="25400" marR="25400" marT="0" marB="0">
                    <a:solidFill>
                      <a:srgbClr val="00B050"/>
                    </a:solidFill>
                  </a:tcPr>
                </a:tc>
                <a:tc>
                  <a:txBody>
                    <a:bodyPr/>
                    <a:lstStyle/>
                    <a:p>
                      <a:pPr>
                        <a:lnSpc>
                          <a:spcPct val="115000"/>
                        </a:lnSpc>
                        <a:spcAft>
                          <a:spcPts val="0"/>
                        </a:spcAft>
                      </a:pPr>
                      <a:r>
                        <a:rPr lang="uk-UA" sz="2000" dirty="0">
                          <a:effectLst/>
                          <a:latin typeface="+mn-lt"/>
                        </a:rPr>
                        <a:t>Знає свій предмет, живе своєю роботою. Тяжкий у спілкуванні. Амбітний. Впертий, не цікавий ні собі, ні студентам</a:t>
                      </a:r>
                      <a:endParaRPr lang="ru-RU" sz="2000" dirty="0">
                        <a:effectLst/>
                        <a:latin typeface="+mn-lt"/>
                        <a:ea typeface="Calibri"/>
                        <a:cs typeface="Times New Roman"/>
                      </a:endParaRPr>
                    </a:p>
                  </a:txBody>
                  <a:tcPr marL="25400" marR="25400" marT="0" marB="0">
                    <a:solidFill>
                      <a:srgbClr val="00B050"/>
                    </a:solidFill>
                  </a:tcPr>
                </a:tc>
              </a:tr>
            </a:tbl>
          </a:graphicData>
        </a:graphic>
      </p:graphicFrame>
    </p:spTree>
    <p:extLst>
      <p:ext uri="{BB962C8B-B14F-4D97-AF65-F5344CB8AC3E}">
        <p14:creationId xmlns:p14="http://schemas.microsoft.com/office/powerpoint/2010/main" val="893328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lnSpcReduction="10000"/>
          </a:bodyPr>
          <a:lstStyle/>
          <a:p>
            <a:r>
              <a:rPr lang="uk-UA" b="1" dirty="0"/>
              <a:t>3. Вербальні та невербальні засоби професійно-педагогічної </a:t>
            </a:r>
            <a:r>
              <a:rPr lang="uk-UA" b="1" dirty="0" smtClean="0"/>
              <a:t>комунікації. Види </a:t>
            </a:r>
            <a:r>
              <a:rPr lang="uk-UA" b="1" dirty="0"/>
              <a:t>вербальних засобів комунікації</a:t>
            </a:r>
            <a:endParaRPr lang="ru-RU" dirty="0"/>
          </a:p>
          <a:p>
            <a:r>
              <a:rPr lang="uk-UA" b="1" i="1" dirty="0"/>
              <a:t>Вербальна комунікація</a:t>
            </a:r>
            <a:r>
              <a:rPr lang="uk-UA" i="1" dirty="0"/>
              <a:t> – </a:t>
            </a:r>
            <a:r>
              <a:rPr lang="uk-UA" dirty="0"/>
              <a:t>процес </a:t>
            </a:r>
            <a:r>
              <a:rPr lang="uk-UA" dirty="0" err="1"/>
              <a:t>взаємообміну</a:t>
            </a:r>
            <a:r>
              <a:rPr lang="uk-UA" dirty="0"/>
              <a:t> інформацією шляхом мови (усної, писемної, внутрішньої), який має свої внутрішні закони, вимагає достатньо активної розумової діяльності та ґрунтується на певній системі усталених норм.</a:t>
            </a:r>
            <a:endParaRPr lang="ru-RU" dirty="0"/>
          </a:p>
          <a:p>
            <a:r>
              <a:rPr lang="uk-UA" dirty="0"/>
              <a:t>Являється універсальним знаряддям взаємодії між людьми, зокрема педагога з колегами, керівниками, здобувачами освіти, їх батьками. </a:t>
            </a:r>
            <a:endParaRPr lang="ru-RU" dirty="0"/>
          </a:p>
          <a:p>
            <a:r>
              <a:rPr lang="uk-UA" dirty="0"/>
              <a:t>Вербальні засоби комунікації утворюють знакову систему, найменшою предметно-значимою одиницею якої є слово (вислів), яке поєднується з іншими словами за правилами цієї самої знакової системи. Слова, вислови, взяті в сукупності, є засобом розуміння думки того, хто говорить, й одночасно – засобом </a:t>
            </a:r>
            <a:r>
              <a:rPr lang="uk-UA" dirty="0" err="1"/>
              <a:t>аперцепції</a:t>
            </a:r>
            <a:r>
              <a:rPr lang="uk-UA" dirty="0"/>
              <a:t> змісту його думки.</a:t>
            </a:r>
            <a:endParaRPr lang="ru-RU" dirty="0"/>
          </a:p>
          <a:p>
            <a:pPr marL="0" indent="0">
              <a:buNone/>
            </a:pPr>
            <a:endParaRPr lang="uk-UA" dirty="0" smtClean="0"/>
          </a:p>
          <a:p>
            <a:pPr marL="0" indent="0" algn="ctr">
              <a:buNone/>
            </a:pPr>
            <a:endParaRPr lang="ru-RU" dirty="0"/>
          </a:p>
          <a:p>
            <a:pPr marL="0" indent="0" algn="ctr">
              <a:buNone/>
            </a:pPr>
            <a:endParaRPr lang="ru-RU" i="1" dirty="0" smtClean="0"/>
          </a:p>
        </p:txBody>
      </p:sp>
    </p:spTree>
    <p:extLst>
      <p:ext uri="{BB962C8B-B14F-4D97-AF65-F5344CB8AC3E}">
        <p14:creationId xmlns:p14="http://schemas.microsoft.com/office/powerpoint/2010/main" val="902703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92D050"/>
          </a:solidFill>
        </p:spPr>
        <p:txBody>
          <a:bodyPr>
            <a:normAutofit fontScale="92500" lnSpcReduction="10000"/>
          </a:bodyPr>
          <a:lstStyle/>
          <a:p>
            <a:r>
              <a:rPr lang="uk-UA" b="1" dirty="0" smtClean="0"/>
              <a:t>Внутрішнє </a:t>
            </a:r>
            <a:r>
              <a:rPr lang="uk-UA" b="1" dirty="0"/>
              <a:t>і зовнішнє мовлення</a:t>
            </a:r>
            <a:r>
              <a:rPr lang="uk-UA" dirty="0"/>
              <a:t>,</a:t>
            </a:r>
            <a:r>
              <a:rPr lang="uk-UA" b="1" dirty="0"/>
              <a:t> </a:t>
            </a:r>
            <a:r>
              <a:rPr lang="uk-UA" dirty="0"/>
              <a:t>що становлять певну єдність, яка не виключає специфічної своєрідності кожної з форм мовленнєвої діяльності. </a:t>
            </a:r>
            <a:endParaRPr lang="uk-UA" dirty="0" smtClean="0"/>
          </a:p>
          <a:p>
            <a:r>
              <a:rPr lang="uk-UA" dirty="0" smtClean="0"/>
              <a:t>Своєрідним </a:t>
            </a:r>
            <a:r>
              <a:rPr lang="uk-UA" dirty="0"/>
              <a:t>видом мовлення є </a:t>
            </a:r>
            <a:r>
              <a:rPr lang="uk-UA" b="1" i="1" dirty="0" err="1"/>
              <a:t>дактильне</a:t>
            </a:r>
            <a:r>
              <a:rPr lang="uk-UA" i="1" dirty="0"/>
              <a:t> </a:t>
            </a:r>
            <a:r>
              <a:rPr lang="uk-UA" dirty="0"/>
              <a:t>(ручна абетка, що слугує для заміни усного мовлення під час спілкування глухих та сліпих людей між собою та особами, що знайомі з дактилологією. </a:t>
            </a:r>
            <a:r>
              <a:rPr lang="uk-UA" dirty="0" err="1"/>
              <a:t>Дактильні</a:t>
            </a:r>
            <a:r>
              <a:rPr lang="uk-UA" dirty="0"/>
              <a:t> знаки замінюють букви).</a:t>
            </a:r>
            <a:endParaRPr lang="ru-RU" dirty="0"/>
          </a:p>
          <a:p>
            <a:r>
              <a:rPr lang="uk-UA" dirty="0"/>
              <a:t>Зовнішнє мовлення поділяють на </a:t>
            </a:r>
            <a:r>
              <a:rPr lang="uk-UA" b="1" dirty="0"/>
              <a:t>усне (звукове) й писемне</a:t>
            </a:r>
            <a:r>
              <a:rPr lang="uk-UA" dirty="0"/>
              <a:t>. Відмінність між усною і писемною формами мовлення переважно функціональна: </a:t>
            </a:r>
            <a:r>
              <a:rPr lang="uk-UA" b="1" i="1" dirty="0"/>
              <a:t>усне мовлення</a:t>
            </a:r>
            <a:r>
              <a:rPr lang="uk-UA" b="1" dirty="0"/>
              <a:t> </a:t>
            </a:r>
            <a:r>
              <a:rPr lang="uk-UA" dirty="0"/>
              <a:t>– засіб безпосередньої комунікації в присутності обох мовців чи обох сторін; відбувається у вигляді сприйманої органами слуху усної артикуляції мовних звуків і розраховане на передачу інформації іншим людям з метою впливу на їхню поведінку й діяльність, </a:t>
            </a:r>
            <a:r>
              <a:rPr lang="uk-UA" b="1" i="1" dirty="0"/>
              <a:t>писемне</a:t>
            </a:r>
            <a:r>
              <a:rPr lang="uk-UA" b="1" dirty="0"/>
              <a:t> мовлення </a:t>
            </a:r>
            <a:r>
              <a:rPr lang="uk-UA" dirty="0"/>
              <a:t>– засіб комунікації між людьми, які перебувають чи перебували в різних обставинах, у різних місцях, які живуть чи жили в різні історичні періоди</a:t>
            </a:r>
            <a:endParaRPr lang="uk-UA" dirty="0" smtClean="0"/>
          </a:p>
          <a:p>
            <a:pPr marL="0" indent="0" algn="ctr">
              <a:buNone/>
            </a:pPr>
            <a:endParaRPr lang="ru-RU" dirty="0"/>
          </a:p>
          <a:p>
            <a:pPr marL="0" indent="0" algn="ctr">
              <a:buNone/>
            </a:pPr>
            <a:endParaRPr lang="ru-RU" i="1" dirty="0" smtClean="0"/>
          </a:p>
        </p:txBody>
      </p:sp>
    </p:spTree>
    <p:extLst>
      <p:ext uri="{BB962C8B-B14F-4D97-AF65-F5344CB8AC3E}">
        <p14:creationId xmlns:p14="http://schemas.microsoft.com/office/powerpoint/2010/main" val="852983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92D050"/>
          </a:solidFill>
        </p:spPr>
        <p:txBody>
          <a:bodyPr>
            <a:normAutofit/>
          </a:bodyPr>
          <a:lstStyle/>
          <a:p>
            <a:pPr marL="0" indent="0" algn="ctr">
              <a:buNone/>
            </a:pPr>
            <a:endParaRPr lang="ru-RU" dirty="0"/>
          </a:p>
          <a:p>
            <a:pPr marL="0" indent="0" algn="ctr">
              <a:buNone/>
            </a:pPr>
            <a:endParaRPr lang="ru-RU" i="1" dirty="0" smtClean="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1615" y="720007"/>
            <a:ext cx="7338423" cy="5979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73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64324" y="661854"/>
            <a:ext cx="10515600" cy="5860869"/>
          </a:xfrm>
          <a:solidFill>
            <a:srgbClr val="92D050"/>
          </a:solidFill>
        </p:spPr>
        <p:txBody>
          <a:bodyPr>
            <a:normAutofit lnSpcReduction="10000"/>
          </a:bodyPr>
          <a:lstStyle/>
          <a:p>
            <a:r>
              <a:rPr lang="uk-UA" b="1" i="1" dirty="0"/>
              <a:t>Невербальна комунікація</a:t>
            </a:r>
            <a:r>
              <a:rPr lang="uk-UA" i="1" dirty="0"/>
              <a:t> – </a:t>
            </a:r>
            <a:r>
              <a:rPr lang="uk-UA" dirty="0"/>
              <a:t>процес </a:t>
            </a:r>
            <a:r>
              <a:rPr lang="uk-UA" dirty="0" err="1"/>
              <a:t>взаємообміну</a:t>
            </a:r>
            <a:r>
              <a:rPr lang="uk-UA" dirty="0"/>
              <a:t> інформацією шляхом невербальних засобів комунікації; система знаків, що використовуються у процесі спілкування і відрізняються від мовних засобами та формою.</a:t>
            </a:r>
            <a:endParaRPr lang="ru-RU" dirty="0"/>
          </a:p>
          <a:p>
            <a:r>
              <a:rPr lang="uk-UA" i="1" dirty="0"/>
              <a:t>Невербальна комунікація</a:t>
            </a:r>
            <a:r>
              <a:rPr lang="uk-UA" b="1" i="1" dirty="0"/>
              <a:t> </a:t>
            </a:r>
            <a:r>
              <a:rPr lang="uk-UA" dirty="0"/>
              <a:t>–</a:t>
            </a:r>
            <a:r>
              <a:rPr lang="uk-UA" b="1" dirty="0"/>
              <a:t> </a:t>
            </a:r>
            <a:r>
              <a:rPr lang="uk-UA" dirty="0"/>
              <a:t>соціально й </a:t>
            </a:r>
            <a:r>
              <a:rPr lang="uk-UA" dirty="0" err="1"/>
              <a:t>психофізіологічно</a:t>
            </a:r>
            <a:r>
              <a:rPr lang="uk-UA" dirty="0"/>
              <a:t> обумовлене застосування невербальних засобів комунікації, в яких виражається загальнокультурний досвід й індивідуальні особливості особистості і які служать для передачі, сприйняття й розуміння </a:t>
            </a:r>
            <a:r>
              <a:rPr lang="uk-UA" dirty="0" smtClean="0"/>
              <a:t>інформації.</a:t>
            </a:r>
          </a:p>
          <a:p>
            <a:r>
              <a:rPr lang="uk-UA" i="1" dirty="0"/>
              <a:t>Невербальна комунікація</a:t>
            </a:r>
            <a:r>
              <a:rPr lang="uk-UA" dirty="0"/>
              <a:t> відіграє істотну роль у регулюванні взаємин, установленні контактів, визначають емоційну атмосферу й самопочуття як педагога, так і дитини. Психологами встановлено, що від 60 до 80% комунікації здійснюється за рахунок невербальних засобів вираження, і тільки 20-40% інформації за допомогою вербальних.</a:t>
            </a:r>
            <a:endParaRPr lang="ru-RU" dirty="0" smtClean="0"/>
          </a:p>
          <a:p>
            <a:pPr marL="0" indent="0" algn="ctr">
              <a:buNone/>
            </a:pPr>
            <a:endParaRPr lang="ru-RU" i="1" dirty="0" smtClean="0"/>
          </a:p>
        </p:txBody>
      </p:sp>
    </p:spTree>
    <p:extLst>
      <p:ext uri="{BB962C8B-B14F-4D97-AF65-F5344CB8AC3E}">
        <p14:creationId xmlns:p14="http://schemas.microsoft.com/office/powerpoint/2010/main" val="28568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5728" y="801189"/>
            <a:ext cx="11019461" cy="6084108"/>
          </a:xfrm>
          <a:solidFill>
            <a:srgbClr val="00B050"/>
          </a:solidFill>
        </p:spPr>
        <p:txBody>
          <a:bodyPr>
            <a:normAutofit fontScale="85000" lnSpcReduction="10000"/>
          </a:bodyPr>
          <a:lstStyle/>
          <a:p>
            <a:pPr marL="0" indent="0" algn="ctr">
              <a:buNone/>
            </a:pPr>
            <a:r>
              <a:rPr lang="uk-UA" i="1" dirty="0"/>
              <a:t>До засобів </a:t>
            </a:r>
            <a:r>
              <a:rPr lang="uk-UA" b="1" i="1" dirty="0"/>
              <a:t>невербальної комунікації</a:t>
            </a:r>
            <a:r>
              <a:rPr lang="uk-UA" i="1" dirty="0"/>
              <a:t> належать:</a:t>
            </a:r>
            <a:endParaRPr lang="ru-RU" dirty="0"/>
          </a:p>
          <a:p>
            <a:pPr marL="514350" indent="-514350">
              <a:buFont typeface="+mj-lt"/>
              <a:buAutoNum type="arabicPeriod"/>
            </a:pPr>
            <a:r>
              <a:rPr lang="uk-UA" b="1" dirty="0"/>
              <a:t> Мова тіла:</a:t>
            </a:r>
            <a:r>
              <a:rPr lang="uk-UA" dirty="0"/>
              <a:t> а) статична експресія – </a:t>
            </a:r>
            <a:r>
              <a:rPr lang="uk-UA" i="1" dirty="0" err="1"/>
              <a:t>фізіогноміка</a:t>
            </a:r>
            <a:r>
              <a:rPr lang="uk-UA" i="1" dirty="0"/>
              <a:t> </a:t>
            </a:r>
            <a:r>
              <a:rPr lang="uk-UA" dirty="0"/>
              <a:t>(експресія обличчя й фігури, зумовлена будовою тіла); </a:t>
            </a:r>
            <a:r>
              <a:rPr lang="uk-UA" i="1" dirty="0"/>
              <a:t>арт-ефекти</a:t>
            </a:r>
            <a:r>
              <a:rPr lang="uk-UA" dirty="0"/>
              <a:t> (прикраси, манера одягатися, зачіска, косметика); </a:t>
            </a:r>
            <a:r>
              <a:rPr lang="uk-UA" i="1" dirty="0"/>
              <a:t>система запахів</a:t>
            </a:r>
            <a:r>
              <a:rPr lang="uk-UA" dirty="0"/>
              <a:t> (природні, штучні); б) динамічна експресія – </a:t>
            </a:r>
            <a:r>
              <a:rPr lang="uk-UA" i="1" dirty="0" err="1"/>
              <a:t>текесика</a:t>
            </a:r>
            <a:r>
              <a:rPr lang="uk-UA" dirty="0"/>
              <a:t> (система дотиків, потиску руки, поплескування); </a:t>
            </a:r>
            <a:r>
              <a:rPr lang="uk-UA" i="1" dirty="0" err="1"/>
              <a:t>просодика</a:t>
            </a:r>
            <a:r>
              <a:rPr lang="uk-UA" dirty="0"/>
              <a:t> (характеристика голосу, темп, тембр, висота, гучність, наголошування, акцент); </a:t>
            </a:r>
            <a:r>
              <a:rPr lang="uk-UA" i="1" dirty="0" err="1"/>
              <a:t>екстралінгвістика</a:t>
            </a:r>
            <a:r>
              <a:rPr lang="uk-UA" dirty="0"/>
              <a:t> (використання пауз, покашлювання, сміху, позіхань, плачу); </a:t>
            </a:r>
            <a:r>
              <a:rPr lang="uk-UA" i="1" dirty="0" err="1"/>
              <a:t>кінесика</a:t>
            </a:r>
            <a:r>
              <a:rPr lang="uk-UA" dirty="0"/>
              <a:t> (комунікативно значущі рухи): виражальні рухи (міміка, жести, пантоміміка, постава, поза, хода); контакт очей (спрямованість руху, частота контакту, тривалість); </a:t>
            </a:r>
            <a:r>
              <a:rPr lang="uk-UA" dirty="0" err="1"/>
              <a:t>авербальні</a:t>
            </a:r>
            <a:r>
              <a:rPr lang="uk-UA" dirty="0"/>
              <a:t> дії (</a:t>
            </a:r>
            <a:r>
              <a:rPr lang="uk-UA" dirty="0" err="1"/>
              <a:t>дії</a:t>
            </a:r>
            <a:r>
              <a:rPr lang="uk-UA" dirty="0"/>
              <a:t> з предметами, тілесні рухи – почісування, потирання рук).              </a:t>
            </a:r>
            <a:endParaRPr lang="ru-RU" dirty="0"/>
          </a:p>
          <a:p>
            <a:pPr marL="514350" indent="-514350">
              <a:buFont typeface="+mj-lt"/>
              <a:buAutoNum type="arabicPeriod"/>
            </a:pPr>
            <a:r>
              <a:rPr lang="uk-UA" b="1" dirty="0"/>
              <a:t> Міжособистісний простір:</a:t>
            </a:r>
            <a:r>
              <a:rPr lang="uk-UA" dirty="0"/>
              <a:t> а) дистанція; б) взаємне розміщення під час спілкування.</a:t>
            </a:r>
            <a:endParaRPr lang="ru-RU" dirty="0"/>
          </a:p>
          <a:p>
            <a:pPr marL="514350" indent="-514350">
              <a:buFont typeface="+mj-lt"/>
              <a:buAutoNum type="arabicPeriod"/>
            </a:pPr>
            <a:r>
              <a:rPr lang="uk-UA" b="1" dirty="0"/>
              <a:t> Часові характеристики:</a:t>
            </a:r>
            <a:r>
              <a:rPr lang="uk-UA" dirty="0"/>
              <a:t> а) час спілкування; б) запізнення; в) затримка дій.</a:t>
            </a:r>
            <a:endParaRPr lang="ru-RU" dirty="0"/>
          </a:p>
          <a:p>
            <a:pPr marL="514350" indent="-514350">
              <a:buFont typeface="+mj-lt"/>
              <a:buAutoNum type="arabicPeriod"/>
            </a:pPr>
            <a:r>
              <a:rPr lang="uk-UA" dirty="0"/>
              <a:t>Не всі з цих засобів рівнозначні, проте кожен з них легко зчитується дітьми, підсилюючи або нейтралізуючи враження від слів і дій педагога.</a:t>
            </a:r>
            <a:endParaRPr lang="ru-RU" dirty="0"/>
          </a:p>
          <a:p>
            <a:pPr marL="514350" indent="-514350">
              <a:buFont typeface="+mj-lt"/>
              <a:buAutoNum type="arabicPeriod"/>
            </a:pPr>
            <a:r>
              <a:rPr lang="uk-UA" dirty="0"/>
              <a:t>Важливу роль у професійно-педагогічній комунікації відіграє </a:t>
            </a:r>
            <a:r>
              <a:rPr lang="uk-UA" i="1" dirty="0"/>
              <a:t>паралельне використання вербальних і невербальних засобів.</a:t>
            </a:r>
            <a:endParaRPr lang="ru-RU" dirty="0"/>
          </a:p>
        </p:txBody>
      </p:sp>
    </p:spTree>
    <p:extLst>
      <p:ext uri="{BB962C8B-B14F-4D97-AF65-F5344CB8AC3E}">
        <p14:creationId xmlns:p14="http://schemas.microsoft.com/office/powerpoint/2010/main" val="84559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5728" y="801189"/>
            <a:ext cx="11019461" cy="6084108"/>
          </a:xfrm>
          <a:solidFill>
            <a:srgbClr val="00B050"/>
          </a:solidFill>
        </p:spPr>
        <p:txBody>
          <a:bodyPr>
            <a:normAutofit/>
          </a:bodyPr>
          <a:lstStyle/>
          <a:p>
            <a:pPr marL="0" indent="0" algn="ctr">
              <a:buNone/>
            </a:pPr>
            <a:endParaRPr lang="uk-UA" dirty="0" smtClean="0"/>
          </a:p>
          <a:p>
            <a:pPr marL="0" indent="0" algn="ctr">
              <a:buNone/>
            </a:pPr>
            <a:r>
              <a:rPr lang="uk-UA" b="1" dirty="0" smtClean="0"/>
              <a:t>ОСНОВНІ ЗАСОБИ НЕВЕРБАЛЬНОЇ КОМУНІКАЦІЇ </a:t>
            </a:r>
          </a:p>
          <a:p>
            <a:pPr marL="0" indent="0" algn="ctr">
              <a:buNone/>
            </a:pPr>
            <a:endParaRPr lang="uk-UA" dirty="0" smtClean="0"/>
          </a:p>
          <a:p>
            <a:pPr marL="0" indent="0" algn="ctr">
              <a:buNone/>
            </a:pPr>
            <a:endParaRPr lang="uk-UA" dirty="0"/>
          </a:p>
          <a:p>
            <a:pPr marL="0" indent="0" algn="ctr">
              <a:buNone/>
            </a:pPr>
            <a:r>
              <a:rPr lang="uk-UA" dirty="0" smtClean="0"/>
              <a:t> </a:t>
            </a:r>
            <a:r>
              <a:rPr lang="uk-UA" dirty="0"/>
              <a:t>зовнішній </a:t>
            </a:r>
            <a:r>
              <a:rPr lang="uk-UA" dirty="0" smtClean="0"/>
              <a:t>вигляд</a:t>
            </a:r>
          </a:p>
          <a:p>
            <a:pPr marL="0" indent="0" algn="ctr">
              <a:buNone/>
            </a:pPr>
            <a:r>
              <a:rPr lang="uk-UA" dirty="0" smtClean="0"/>
              <a:t>пантоміміка</a:t>
            </a:r>
          </a:p>
          <a:p>
            <a:pPr marL="0" indent="0" algn="ctr">
              <a:buNone/>
            </a:pPr>
            <a:r>
              <a:rPr lang="uk-UA" dirty="0" smtClean="0"/>
              <a:t> </a:t>
            </a:r>
            <a:r>
              <a:rPr lang="uk-UA" dirty="0"/>
              <a:t>екстралінгвістичні (</a:t>
            </a:r>
            <a:r>
              <a:rPr lang="ru-RU" dirty="0"/>
              <a:t>паузи, </a:t>
            </a:r>
            <a:r>
              <a:rPr lang="ru-RU" dirty="0" err="1"/>
              <a:t>покашлювання</a:t>
            </a:r>
            <a:r>
              <a:rPr lang="ru-RU" dirty="0"/>
              <a:t>, </a:t>
            </a:r>
            <a:r>
              <a:rPr lang="ru-RU" dirty="0" err="1"/>
              <a:t>сміх</a:t>
            </a:r>
            <a:r>
              <a:rPr lang="ru-RU" dirty="0"/>
              <a:t>, </a:t>
            </a:r>
            <a:r>
              <a:rPr lang="ru-RU" dirty="0" err="1"/>
              <a:t>позіхання</a:t>
            </a:r>
            <a:r>
              <a:rPr lang="ru-RU" dirty="0"/>
              <a:t>, плач) </a:t>
            </a:r>
            <a:r>
              <a:rPr lang="uk-UA" dirty="0" smtClean="0"/>
              <a:t>та </a:t>
            </a:r>
            <a:r>
              <a:rPr lang="uk-UA" dirty="0"/>
              <a:t>просодичні засоби </a:t>
            </a:r>
            <a:r>
              <a:rPr lang="uk-UA" dirty="0" smtClean="0"/>
              <a:t>комунікації (</a:t>
            </a:r>
            <a:r>
              <a:rPr lang="ru-RU" dirty="0" smtClean="0"/>
              <a:t>характеристика </a:t>
            </a:r>
            <a:r>
              <a:rPr lang="ru-RU" dirty="0"/>
              <a:t>голосу, темп, тембр, </a:t>
            </a:r>
            <a:r>
              <a:rPr lang="ru-RU" dirty="0" err="1"/>
              <a:t>висота</a:t>
            </a:r>
            <a:r>
              <a:rPr lang="ru-RU" dirty="0"/>
              <a:t>, </a:t>
            </a:r>
            <a:r>
              <a:rPr lang="ru-RU" dirty="0" err="1"/>
              <a:t>гучність</a:t>
            </a:r>
            <a:r>
              <a:rPr lang="ru-RU" dirty="0"/>
              <a:t>, </a:t>
            </a:r>
            <a:r>
              <a:rPr lang="ru-RU" dirty="0" err="1"/>
              <a:t>наголошування</a:t>
            </a:r>
            <a:r>
              <a:rPr lang="ru-RU" dirty="0"/>
              <a:t>, акцент </a:t>
            </a:r>
            <a:r>
              <a:rPr lang="ru-RU" dirty="0" err="1" smtClean="0"/>
              <a:t>мовлення</a:t>
            </a:r>
            <a:r>
              <a:rPr lang="ru-RU" dirty="0" smtClean="0"/>
              <a:t>)</a:t>
            </a:r>
            <a:endParaRPr lang="uk-UA" dirty="0" smtClean="0"/>
          </a:p>
          <a:p>
            <a:pPr marL="0" indent="0" algn="ctr">
              <a:buNone/>
            </a:pPr>
            <a:r>
              <a:rPr lang="uk-UA" dirty="0" smtClean="0"/>
              <a:t>міміка</a:t>
            </a:r>
          </a:p>
          <a:p>
            <a:pPr marL="0" indent="0" algn="ctr">
              <a:buNone/>
            </a:pPr>
            <a:r>
              <a:rPr lang="uk-UA" dirty="0" smtClean="0"/>
              <a:t>контакт </a:t>
            </a:r>
            <a:r>
              <a:rPr lang="uk-UA" dirty="0"/>
              <a:t>очей (візуальний контакт</a:t>
            </a:r>
            <a:r>
              <a:rPr lang="uk-UA" dirty="0" smtClean="0"/>
              <a:t>)</a:t>
            </a:r>
          </a:p>
          <a:p>
            <a:pPr marL="0" indent="0" algn="ctr">
              <a:buNone/>
            </a:pPr>
            <a:r>
              <a:rPr lang="uk-UA" dirty="0" smtClean="0"/>
              <a:t> </a:t>
            </a:r>
            <a:r>
              <a:rPr lang="uk-UA" dirty="0"/>
              <a:t>міжособистісний </a:t>
            </a:r>
            <a:r>
              <a:rPr lang="uk-UA" dirty="0" smtClean="0"/>
              <a:t>простір</a:t>
            </a:r>
            <a:endParaRPr lang="ru-RU" dirty="0"/>
          </a:p>
          <a:p>
            <a:pPr marL="0" indent="0" algn="ctr">
              <a:buNone/>
            </a:pPr>
            <a:endParaRPr lang="ru-RU" dirty="0"/>
          </a:p>
        </p:txBody>
      </p:sp>
      <p:sp>
        <p:nvSpPr>
          <p:cNvPr id="2" name="Стрелка вниз 1"/>
          <p:cNvSpPr/>
          <p:nvPr/>
        </p:nvSpPr>
        <p:spPr>
          <a:xfrm>
            <a:off x="3901441" y="17068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Стрелка вниз 3"/>
          <p:cNvSpPr/>
          <p:nvPr/>
        </p:nvSpPr>
        <p:spPr>
          <a:xfrm>
            <a:off x="6104708" y="17068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8194767" y="17068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0529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a:noAutofit/>
          </a:bodyPr>
          <a:lstStyle/>
          <a:p>
            <a:r>
              <a:rPr lang="uk-UA" sz="2400" b="1" dirty="0"/>
              <a:t>4</a:t>
            </a:r>
            <a:r>
              <a:rPr lang="uk-UA" sz="2400" b="1" dirty="0">
                <a:latin typeface="+mn-lt"/>
              </a:rPr>
              <a:t>. Труднощі та бар’єри спілкування, методи впливу на співрозмовника</a:t>
            </a:r>
            <a:r>
              <a:rPr lang="ru-RU" sz="2400" b="1" dirty="0">
                <a:latin typeface="+mn-lt"/>
              </a:rPr>
              <a:t/>
            </a:r>
            <a:br>
              <a:rPr lang="ru-RU" sz="2400" b="1" dirty="0">
                <a:latin typeface="+mn-lt"/>
              </a:rPr>
            </a:br>
            <a:r>
              <a:rPr lang="ru-RU" sz="2400" dirty="0" smtClean="0">
                <a:latin typeface="+mn-lt"/>
              </a:rPr>
              <a:t/>
            </a:r>
            <a:br>
              <a:rPr lang="ru-RU" sz="2400" dirty="0" smtClean="0">
                <a:latin typeface="+mn-lt"/>
              </a:rPr>
            </a:br>
            <a:r>
              <a:rPr lang="uk-UA" sz="2400" b="1" i="1" dirty="0" smtClean="0">
                <a:latin typeface="+mn-lt"/>
              </a:rPr>
              <a:t>Бар’єри  </a:t>
            </a:r>
            <a:r>
              <a:rPr lang="uk-UA" sz="2400" b="1" i="1" dirty="0">
                <a:latin typeface="+mn-lt"/>
              </a:rPr>
              <a:t>у комунікаціях</a:t>
            </a:r>
            <a:r>
              <a:rPr lang="uk-UA" sz="2400" i="1" dirty="0">
                <a:latin typeface="+mn-lt"/>
              </a:rPr>
              <a:t> - </a:t>
            </a:r>
            <a:r>
              <a:rPr lang="uk-UA" sz="2400" dirty="0">
                <a:latin typeface="+mn-lt"/>
              </a:rPr>
              <a:t>перешкоди, що спричиняють опір партнера впливові співрозмовника. </a:t>
            </a:r>
            <a:endParaRPr lang="ru-RU" sz="2400" dirty="0">
              <a:latin typeface="+mn-lt"/>
            </a:endParaRPr>
          </a:p>
        </p:txBody>
      </p:sp>
      <p:sp>
        <p:nvSpPr>
          <p:cNvPr id="3" name="Объект 2"/>
          <p:cNvSpPr>
            <a:spLocks noGrp="1"/>
          </p:cNvSpPr>
          <p:nvPr>
            <p:ph idx="1"/>
          </p:nvPr>
        </p:nvSpPr>
        <p:spPr>
          <a:solidFill>
            <a:srgbClr val="00B050"/>
          </a:solidFill>
        </p:spPr>
        <p:txBody>
          <a:bodyPr>
            <a:normAutofit/>
          </a:bodyPr>
          <a:lstStyle/>
          <a:p>
            <a:pPr marL="0" indent="0" algn="ctr">
              <a:buNone/>
            </a:pPr>
            <a:r>
              <a:rPr lang="ru-RU" b="1" dirty="0" err="1" smtClean="0"/>
              <a:t>Чинники</a:t>
            </a:r>
            <a:r>
              <a:rPr lang="ru-RU" b="1" dirty="0" smtClean="0"/>
              <a:t> </a:t>
            </a:r>
            <a:r>
              <a:rPr lang="ru-RU" b="1" dirty="0" err="1" smtClean="0"/>
              <a:t>впливу</a:t>
            </a:r>
            <a:r>
              <a:rPr lang="ru-RU" b="1" dirty="0" smtClean="0"/>
              <a:t> </a:t>
            </a:r>
            <a:r>
              <a:rPr lang="ru-RU" b="1" dirty="0"/>
              <a:t>на </a:t>
            </a:r>
            <a:r>
              <a:rPr lang="ru-RU" b="1" dirty="0" err="1"/>
              <a:t>особливості</a:t>
            </a:r>
            <a:r>
              <a:rPr lang="ru-RU" b="1" dirty="0"/>
              <a:t> </a:t>
            </a:r>
            <a:r>
              <a:rPr lang="ru-RU" b="1" dirty="0" err="1"/>
              <a:t>взаємодії</a:t>
            </a:r>
            <a:r>
              <a:rPr lang="ru-RU" b="1" dirty="0"/>
              <a:t> </a:t>
            </a:r>
            <a:r>
              <a:rPr lang="ru-RU" b="1" dirty="0" err="1" smtClean="0"/>
              <a:t>між</a:t>
            </a:r>
            <a:r>
              <a:rPr lang="ru-RU" b="1" dirty="0" smtClean="0"/>
              <a:t> </a:t>
            </a:r>
            <a:r>
              <a:rPr lang="ru-RU" b="1" dirty="0" err="1" smtClean="0"/>
              <a:t>менеджероім</a:t>
            </a:r>
            <a:r>
              <a:rPr lang="ru-RU" b="1" dirty="0" smtClean="0"/>
              <a:t> і педагогом,  </a:t>
            </a:r>
            <a:r>
              <a:rPr lang="ru-RU" b="1" dirty="0"/>
              <a:t>педагогом і </a:t>
            </a:r>
            <a:r>
              <a:rPr lang="ru-RU" b="1" dirty="0" err="1" smtClean="0"/>
              <a:t>дитиною</a:t>
            </a:r>
            <a:endParaRPr lang="ru-RU" b="1" dirty="0" smtClean="0"/>
          </a:p>
          <a:p>
            <a:pPr marL="0" indent="0" algn="ctr">
              <a:buNone/>
            </a:pPr>
            <a:endParaRPr lang="ru-RU" b="1" dirty="0" smtClean="0"/>
          </a:p>
          <a:p>
            <a:pPr marL="0" indent="0">
              <a:buNone/>
            </a:pPr>
            <a:endParaRPr lang="ru-RU" dirty="0"/>
          </a:p>
          <a:p>
            <a:pPr marL="0" indent="0" algn="ctr">
              <a:buNone/>
            </a:pPr>
            <a:r>
              <a:rPr lang="ru-RU" b="1" dirty="0" err="1" smtClean="0"/>
              <a:t>соціальний</a:t>
            </a:r>
            <a:endParaRPr lang="ru-RU" b="1" dirty="0" smtClean="0"/>
          </a:p>
          <a:p>
            <a:pPr marL="0" indent="0" algn="ctr">
              <a:buNone/>
            </a:pPr>
            <a:r>
              <a:rPr lang="ru-RU" b="1" dirty="0" err="1" smtClean="0"/>
              <a:t>психологічний</a:t>
            </a:r>
            <a:endParaRPr lang="ru-RU" b="1" dirty="0" smtClean="0"/>
          </a:p>
          <a:p>
            <a:pPr marL="0" indent="0" algn="ctr">
              <a:buNone/>
            </a:pPr>
            <a:r>
              <a:rPr lang="ru-RU" b="1" dirty="0" err="1" smtClean="0"/>
              <a:t>фізичний</a:t>
            </a:r>
            <a:endParaRPr lang="ru-RU" b="1" dirty="0" smtClean="0"/>
          </a:p>
          <a:p>
            <a:pPr marL="0" indent="0" algn="ctr">
              <a:buNone/>
            </a:pPr>
            <a:r>
              <a:rPr lang="ru-RU" b="1" dirty="0" err="1" smtClean="0"/>
              <a:t>смисловий</a:t>
            </a:r>
            <a:r>
              <a:rPr lang="ru-RU" b="1" dirty="0" smtClean="0"/>
              <a:t> </a:t>
            </a:r>
            <a:r>
              <a:rPr lang="ru-RU" b="1" dirty="0"/>
              <a:t>(</a:t>
            </a:r>
            <a:r>
              <a:rPr lang="ru-RU" b="1" dirty="0" err="1"/>
              <a:t>когнітивний</a:t>
            </a:r>
            <a:r>
              <a:rPr lang="ru-RU" b="1" dirty="0" smtClean="0"/>
              <a:t>)</a:t>
            </a:r>
            <a:endParaRPr lang="ru-RU" b="1" dirty="0"/>
          </a:p>
        </p:txBody>
      </p:sp>
      <p:sp>
        <p:nvSpPr>
          <p:cNvPr id="4" name="Стрелка вниз 3"/>
          <p:cNvSpPr/>
          <p:nvPr/>
        </p:nvSpPr>
        <p:spPr>
          <a:xfrm>
            <a:off x="3717036" y="28128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Стрелка вниз 4"/>
          <p:cNvSpPr/>
          <p:nvPr/>
        </p:nvSpPr>
        <p:spPr>
          <a:xfrm>
            <a:off x="5773783" y="28128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7879733" y="28128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9191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fontScale="70000" lnSpcReduction="20000"/>
          </a:bodyPr>
          <a:lstStyle/>
          <a:p>
            <a:pPr marL="0" indent="0" algn="ctr">
              <a:buNone/>
            </a:pPr>
            <a:r>
              <a:rPr lang="uk-UA" dirty="0" smtClean="0">
                <a:solidFill>
                  <a:schemeClr val="bg1"/>
                </a:solidFill>
              </a:rPr>
              <a:t>Функції </a:t>
            </a:r>
            <a:r>
              <a:rPr lang="uk-UA" dirty="0">
                <a:solidFill>
                  <a:schemeClr val="bg1"/>
                </a:solidFill>
              </a:rPr>
              <a:t>педагогічного </a:t>
            </a:r>
            <a:r>
              <a:rPr lang="uk-UA" dirty="0" smtClean="0">
                <a:solidFill>
                  <a:schemeClr val="bg1"/>
                </a:solidFill>
              </a:rPr>
              <a:t>спілкування: </a:t>
            </a:r>
            <a:endParaRPr lang="ru-RU" dirty="0">
              <a:solidFill>
                <a:schemeClr val="bg1"/>
              </a:solidFill>
            </a:endParaRPr>
          </a:p>
          <a:p>
            <a:r>
              <a:rPr lang="uk-UA" dirty="0">
                <a:solidFill>
                  <a:schemeClr val="bg1"/>
                </a:solidFill>
              </a:rPr>
              <a:t>– </a:t>
            </a:r>
            <a:r>
              <a:rPr lang="uk-UA" i="1" dirty="0" smtClean="0">
                <a:solidFill>
                  <a:schemeClr val="bg1"/>
                </a:solidFill>
              </a:rPr>
              <a:t>контактна</a:t>
            </a:r>
            <a:r>
              <a:rPr lang="uk-UA" b="1" i="1" dirty="0" smtClean="0">
                <a:solidFill>
                  <a:schemeClr val="bg1"/>
                </a:solidFill>
              </a:rPr>
              <a:t> </a:t>
            </a:r>
            <a:r>
              <a:rPr lang="uk-UA" dirty="0">
                <a:solidFill>
                  <a:schemeClr val="bg1"/>
                </a:solidFill>
              </a:rPr>
              <a:t>(встановлення контакту як стану обопільної готовності до прийому й передачі повідомлення і змісту взаємозв'язку у формі постійної </a:t>
            </a:r>
            <a:r>
              <a:rPr lang="uk-UA" dirty="0" err="1">
                <a:solidFill>
                  <a:schemeClr val="bg1"/>
                </a:solidFill>
              </a:rPr>
              <a:t>взаємоорієнтованості</a:t>
            </a:r>
            <a:r>
              <a:rPr lang="uk-UA" dirty="0">
                <a:solidFill>
                  <a:schemeClr val="bg1"/>
                </a:solidFill>
              </a:rPr>
              <a:t>);</a:t>
            </a:r>
            <a:endParaRPr lang="ru-RU" dirty="0">
              <a:solidFill>
                <a:schemeClr val="bg1"/>
              </a:solidFill>
            </a:endParaRPr>
          </a:p>
          <a:p>
            <a:r>
              <a:rPr lang="uk-UA" dirty="0">
                <a:solidFill>
                  <a:schemeClr val="bg1"/>
                </a:solidFill>
              </a:rPr>
              <a:t>–</a:t>
            </a:r>
            <a:r>
              <a:rPr lang="uk-UA" i="1" dirty="0">
                <a:solidFill>
                  <a:schemeClr val="bg1"/>
                </a:solidFill>
              </a:rPr>
              <a:t> </a:t>
            </a:r>
            <a:r>
              <a:rPr lang="uk-UA" i="1" dirty="0" smtClean="0">
                <a:solidFill>
                  <a:schemeClr val="bg1"/>
                </a:solidFill>
              </a:rPr>
              <a:t>інформаційна</a:t>
            </a:r>
            <a:r>
              <a:rPr lang="uk-UA" dirty="0" smtClean="0">
                <a:solidFill>
                  <a:schemeClr val="bg1"/>
                </a:solidFill>
              </a:rPr>
              <a:t> </a:t>
            </a:r>
            <a:r>
              <a:rPr lang="uk-UA" dirty="0">
                <a:solidFill>
                  <a:schemeClr val="bg1"/>
                </a:solidFill>
              </a:rPr>
              <a:t>(обмін повідомленнями,  тобто прийом, передача якої-небудь інформації у відповідь на запит; обмін думками, задумами, рішеннями тощо)</a:t>
            </a:r>
            <a:r>
              <a:rPr lang="uk-UA" cap="small" dirty="0">
                <a:solidFill>
                  <a:schemeClr val="bg1"/>
                </a:solidFill>
              </a:rPr>
              <a:t>;</a:t>
            </a:r>
            <a:endParaRPr lang="ru-RU" dirty="0">
              <a:solidFill>
                <a:schemeClr val="bg1"/>
              </a:solidFill>
            </a:endParaRPr>
          </a:p>
          <a:p>
            <a:r>
              <a:rPr lang="uk-UA" dirty="0">
                <a:solidFill>
                  <a:schemeClr val="bg1"/>
                </a:solidFill>
              </a:rPr>
              <a:t>– </a:t>
            </a:r>
            <a:r>
              <a:rPr lang="uk-UA" i="1" dirty="0" smtClean="0">
                <a:solidFill>
                  <a:schemeClr val="bg1"/>
                </a:solidFill>
              </a:rPr>
              <a:t>спонукальна</a:t>
            </a:r>
            <a:r>
              <a:rPr lang="uk-UA" dirty="0" smtClean="0">
                <a:solidFill>
                  <a:schemeClr val="bg1"/>
                </a:solidFill>
              </a:rPr>
              <a:t>(стимуляція </a:t>
            </a:r>
            <a:r>
              <a:rPr lang="uk-UA" dirty="0">
                <a:solidFill>
                  <a:schemeClr val="bg1"/>
                </a:solidFill>
              </a:rPr>
              <a:t>активності партнера з комунікації, спрямування його на виконання певних дій);</a:t>
            </a:r>
            <a:endParaRPr lang="ru-RU" dirty="0">
              <a:solidFill>
                <a:schemeClr val="bg1"/>
              </a:solidFill>
            </a:endParaRPr>
          </a:p>
          <a:p>
            <a:r>
              <a:rPr lang="uk-UA" dirty="0">
                <a:solidFill>
                  <a:schemeClr val="bg1"/>
                </a:solidFill>
              </a:rPr>
              <a:t>– </a:t>
            </a:r>
            <a:r>
              <a:rPr lang="uk-UA" i="1" dirty="0" smtClean="0">
                <a:solidFill>
                  <a:schemeClr val="bg1"/>
                </a:solidFill>
              </a:rPr>
              <a:t>координаційна</a:t>
            </a:r>
            <a:r>
              <a:rPr lang="uk-UA" b="1" i="1" dirty="0" smtClean="0">
                <a:solidFill>
                  <a:schemeClr val="bg1"/>
                </a:solidFill>
              </a:rPr>
              <a:t> </a:t>
            </a:r>
            <a:r>
              <a:rPr lang="uk-UA" dirty="0">
                <a:solidFill>
                  <a:schemeClr val="bg1"/>
                </a:solidFill>
              </a:rPr>
              <a:t>(взаємне орієнтування й узгодження дій для організації сумісної комунікативної діяльності);</a:t>
            </a:r>
            <a:endParaRPr lang="ru-RU" dirty="0">
              <a:solidFill>
                <a:schemeClr val="bg1"/>
              </a:solidFill>
            </a:endParaRPr>
          </a:p>
          <a:p>
            <a:r>
              <a:rPr lang="uk-UA" dirty="0">
                <a:solidFill>
                  <a:schemeClr val="bg1"/>
                </a:solidFill>
              </a:rPr>
              <a:t>– </a:t>
            </a:r>
            <a:r>
              <a:rPr lang="uk-UA" i="1" dirty="0" smtClean="0">
                <a:solidFill>
                  <a:schemeClr val="bg1"/>
                </a:solidFill>
              </a:rPr>
              <a:t>пізнавальна</a:t>
            </a:r>
            <a:r>
              <a:rPr lang="uk-UA" b="1" i="1" dirty="0" smtClean="0">
                <a:solidFill>
                  <a:schemeClr val="bg1"/>
                </a:solidFill>
              </a:rPr>
              <a:t> </a:t>
            </a:r>
            <a:r>
              <a:rPr lang="uk-UA" dirty="0">
                <a:solidFill>
                  <a:schemeClr val="bg1"/>
                </a:solidFill>
              </a:rPr>
              <a:t>(адекватне сприйняття, осмислення змісту інформації, розуміння внутрішнього стану партнера з комунікації; розуміння й вивчення навколишнього світу, особистості, колективу, себе);</a:t>
            </a:r>
            <a:endParaRPr lang="ru-RU" dirty="0">
              <a:solidFill>
                <a:schemeClr val="bg1"/>
              </a:solidFill>
            </a:endParaRPr>
          </a:p>
          <a:p>
            <a:r>
              <a:rPr lang="uk-UA" dirty="0">
                <a:solidFill>
                  <a:schemeClr val="bg1"/>
                </a:solidFill>
              </a:rPr>
              <a:t>– </a:t>
            </a:r>
            <a:r>
              <a:rPr lang="uk-UA" i="1" dirty="0" smtClean="0">
                <a:solidFill>
                  <a:schemeClr val="bg1"/>
                </a:solidFill>
              </a:rPr>
              <a:t>експресивна</a:t>
            </a:r>
            <a:r>
              <a:rPr lang="uk-UA" dirty="0" smtClean="0">
                <a:solidFill>
                  <a:schemeClr val="bg1"/>
                </a:solidFill>
              </a:rPr>
              <a:t> </a:t>
            </a:r>
            <a:r>
              <a:rPr lang="uk-UA" dirty="0">
                <a:solidFill>
                  <a:schemeClr val="bg1"/>
                </a:solidFill>
              </a:rPr>
              <a:t>(можливість доступно, цікаво й емоційно-виразно передавати знання, формувати уміння й навички; збудження в партнері необхідних емоційних переживань (</a:t>
            </a:r>
            <a:r>
              <a:rPr lang="uk-UA" dirty="0" err="1">
                <a:solidFill>
                  <a:schemeClr val="bg1"/>
                </a:solidFill>
              </a:rPr>
              <a:t>„обмін</a:t>
            </a:r>
            <a:r>
              <a:rPr lang="uk-UA" dirty="0">
                <a:solidFill>
                  <a:schemeClr val="bg1"/>
                </a:solidFill>
              </a:rPr>
              <a:t> емоціями”);</a:t>
            </a:r>
            <a:endParaRPr lang="ru-RU" dirty="0">
              <a:solidFill>
                <a:schemeClr val="bg1"/>
              </a:solidFill>
            </a:endParaRPr>
          </a:p>
          <a:p>
            <a:r>
              <a:rPr lang="uk-UA" dirty="0">
                <a:solidFill>
                  <a:schemeClr val="bg1"/>
                </a:solidFill>
              </a:rPr>
              <a:t>– </a:t>
            </a:r>
            <a:r>
              <a:rPr lang="uk-UA" i="1" dirty="0">
                <a:solidFill>
                  <a:schemeClr val="bg1"/>
                </a:solidFill>
              </a:rPr>
              <a:t>встановлення відносин</a:t>
            </a:r>
            <a:r>
              <a:rPr lang="uk-UA" dirty="0">
                <a:solidFill>
                  <a:schemeClr val="bg1"/>
                </a:solidFill>
              </a:rPr>
              <a:t> (усвідомлення власного місця в системі рольових, статусних, ділових, міжособистісних та інших комунікативних зв’язків;</a:t>
            </a:r>
            <a:endParaRPr lang="ru-RU" dirty="0">
              <a:solidFill>
                <a:schemeClr val="bg1"/>
              </a:solidFill>
            </a:endParaRPr>
          </a:p>
          <a:p>
            <a:r>
              <a:rPr lang="uk-UA" dirty="0">
                <a:solidFill>
                  <a:schemeClr val="bg1"/>
                </a:solidFill>
              </a:rPr>
              <a:t>– </a:t>
            </a:r>
            <a:r>
              <a:rPr lang="uk-UA" i="1" dirty="0">
                <a:solidFill>
                  <a:schemeClr val="bg1"/>
                </a:solidFill>
              </a:rPr>
              <a:t>організація впливу</a:t>
            </a:r>
            <a:r>
              <a:rPr lang="uk-UA" dirty="0">
                <a:solidFill>
                  <a:schemeClr val="bg1"/>
                </a:solidFill>
              </a:rPr>
              <a:t> (зміна стану, поведінки, рівня комунікативних знань, умінь, досвіду,  його ціннісно-мотиваційної сфери тощо);</a:t>
            </a:r>
            <a:endParaRPr lang="ru-RU" dirty="0">
              <a:solidFill>
                <a:schemeClr val="bg1"/>
              </a:solidFill>
            </a:endParaRPr>
          </a:p>
          <a:p>
            <a:r>
              <a:rPr lang="uk-UA" dirty="0">
                <a:solidFill>
                  <a:schemeClr val="bg1"/>
                </a:solidFill>
              </a:rPr>
              <a:t>– </a:t>
            </a:r>
            <a:r>
              <a:rPr lang="uk-UA" i="1" dirty="0" smtClean="0">
                <a:solidFill>
                  <a:schemeClr val="bg1"/>
                </a:solidFill>
              </a:rPr>
              <a:t>управлінська</a:t>
            </a:r>
            <a:r>
              <a:rPr lang="uk-UA" dirty="0" smtClean="0">
                <a:solidFill>
                  <a:schemeClr val="bg1"/>
                </a:solidFill>
              </a:rPr>
              <a:t> </a:t>
            </a:r>
            <a:r>
              <a:rPr lang="uk-UA" dirty="0">
                <a:solidFill>
                  <a:schemeClr val="bg1"/>
                </a:solidFill>
              </a:rPr>
              <a:t>(керування своєю поведінкою й вплив на інших людей).</a:t>
            </a:r>
            <a:endParaRPr lang="ru-RU" dirty="0">
              <a:solidFill>
                <a:schemeClr val="bg1"/>
              </a:solidFill>
            </a:endParaRPr>
          </a:p>
          <a:p>
            <a:endParaRPr lang="ru-RU" dirty="0">
              <a:solidFill>
                <a:schemeClr val="bg1"/>
              </a:solidFill>
            </a:endParaRPr>
          </a:p>
        </p:txBody>
      </p:sp>
    </p:spTree>
    <p:extLst>
      <p:ext uri="{BB962C8B-B14F-4D97-AF65-F5344CB8AC3E}">
        <p14:creationId xmlns:p14="http://schemas.microsoft.com/office/powerpoint/2010/main" val="367827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00B0F0"/>
          </a:solidFill>
        </p:spPr>
        <p:txBody>
          <a:bodyPr>
            <a:normAutofit/>
          </a:bodyPr>
          <a:lstStyle/>
          <a:p>
            <a:pPr algn="ctr"/>
            <a:r>
              <a:rPr lang="ru-RU" sz="2400" b="1" dirty="0" smtClean="0">
                <a:latin typeface="+mn-lt"/>
              </a:rPr>
              <a:t>ІНТЕЛЕКТУАЛЬНІ ДЖЕРЕЛА БАР’ЄРІВ В КОМУНІКАЦІЇ </a:t>
            </a:r>
            <a:br>
              <a:rPr lang="ru-RU" sz="2400" b="1" dirty="0" smtClean="0">
                <a:latin typeface="+mn-lt"/>
              </a:rPr>
            </a:br>
            <a:r>
              <a:rPr lang="ru-RU" sz="2400" b="1" dirty="0" smtClean="0">
                <a:latin typeface="+mn-lt"/>
              </a:rPr>
              <a:t>КЛАСИФІКАЦІЯ  ЗА ЕЛЕМЕНТАМИ УСВІДОМЛЕНОСТІ ДІЙ СУБ’ЄКТІВ КОМУНІКАЦІЇ  </a:t>
            </a:r>
            <a:r>
              <a:rPr lang="ru-RU" sz="2400" dirty="0" smtClean="0">
                <a:latin typeface="+mn-lt"/>
              </a:rPr>
              <a:t>(</a:t>
            </a:r>
            <a:r>
              <a:rPr lang="ru-RU" sz="2400" b="1" dirty="0" smtClean="0"/>
              <a:t>М</a:t>
            </a:r>
            <a:r>
              <a:rPr lang="ru-RU" sz="2400" b="1" dirty="0"/>
              <a:t>. Т. </a:t>
            </a:r>
            <a:r>
              <a:rPr lang="ru-RU" sz="2400" b="1" dirty="0" err="1" smtClean="0"/>
              <a:t>Громкова</a:t>
            </a:r>
            <a:r>
              <a:rPr lang="ru-RU" sz="2400" b="1" dirty="0" smtClean="0"/>
              <a:t>)</a:t>
            </a:r>
            <a:endParaRPr lang="ru-RU" sz="2400" b="1" dirty="0">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746048454"/>
              </p:ext>
            </p:extLst>
          </p:nvPr>
        </p:nvGraphicFramePr>
        <p:xfrm>
          <a:off x="644435" y="1846216"/>
          <a:ext cx="10371908" cy="4743076"/>
        </p:xfrm>
        <a:graphic>
          <a:graphicData uri="http://schemas.openxmlformats.org/drawingml/2006/table">
            <a:tbl>
              <a:tblPr firstRow="1" firstCol="1" lastRow="1" lastCol="1" bandRow="1" bandCol="1">
                <a:tableStyleId>{5C22544A-7EE6-4342-B048-85BDC9FD1C3A}</a:tableStyleId>
              </a:tblPr>
              <a:tblGrid>
                <a:gridCol w="2592164"/>
                <a:gridCol w="2593248"/>
                <a:gridCol w="2593248"/>
                <a:gridCol w="2593248"/>
              </a:tblGrid>
              <a:tr h="890210">
                <a:tc>
                  <a:txBody>
                    <a:bodyPr/>
                    <a:lstStyle/>
                    <a:p>
                      <a:pPr indent="215900" algn="ctr">
                        <a:lnSpc>
                          <a:spcPct val="108000"/>
                        </a:lnSpc>
                        <a:spcAft>
                          <a:spcPts val="0"/>
                        </a:spcAft>
                      </a:pPr>
                      <a:r>
                        <a:rPr lang="uk-UA" sz="2000" dirty="0">
                          <a:effectLst/>
                        </a:rPr>
                        <a:t>Усвідомлення комунікації як процесу</a:t>
                      </a:r>
                      <a:endParaRPr lang="ru-RU" sz="2000" dirty="0">
                        <a:effectLst/>
                        <a:latin typeface="Times New Roman"/>
                        <a:ea typeface="Times New Roman"/>
                        <a:cs typeface="Times New Roman"/>
                      </a:endParaRPr>
                    </a:p>
                  </a:txBody>
                  <a:tcPr marL="68580" marR="68580" marT="0" marB="0"/>
                </a:tc>
                <a:tc>
                  <a:txBody>
                    <a:bodyPr/>
                    <a:lstStyle/>
                    <a:p>
                      <a:pPr indent="215900" algn="ctr">
                        <a:lnSpc>
                          <a:spcPct val="108000"/>
                        </a:lnSpc>
                        <a:spcAft>
                          <a:spcPts val="0"/>
                        </a:spcAft>
                      </a:pPr>
                      <a:r>
                        <a:rPr lang="uk-UA" sz="2000">
                          <a:effectLst/>
                        </a:rPr>
                        <a:t>Я</a:t>
                      </a:r>
                      <a:endParaRPr lang="ru-RU" sz="2000">
                        <a:effectLst/>
                        <a:latin typeface="Times New Roman"/>
                        <a:ea typeface="Times New Roman"/>
                        <a:cs typeface="Times New Roman"/>
                      </a:endParaRPr>
                    </a:p>
                  </a:txBody>
                  <a:tcPr marL="68580" marR="68580" marT="0" marB="0"/>
                </a:tc>
                <a:tc>
                  <a:txBody>
                    <a:bodyPr/>
                    <a:lstStyle/>
                    <a:p>
                      <a:pPr indent="215900" algn="ctr">
                        <a:lnSpc>
                          <a:spcPct val="108000"/>
                        </a:lnSpc>
                        <a:spcAft>
                          <a:spcPts val="0"/>
                        </a:spcAft>
                      </a:pPr>
                      <a:r>
                        <a:rPr lang="uk-UA" sz="2000">
                          <a:effectLst/>
                        </a:rPr>
                        <a:t>Зміни від взаємодії</a:t>
                      </a:r>
                      <a:endParaRPr lang="ru-RU" sz="2000">
                        <a:effectLst/>
                        <a:latin typeface="Times New Roman"/>
                        <a:ea typeface="Times New Roman"/>
                        <a:cs typeface="Times New Roman"/>
                      </a:endParaRPr>
                    </a:p>
                  </a:txBody>
                  <a:tcPr marL="68580" marR="68580" marT="0" marB="0"/>
                </a:tc>
                <a:tc>
                  <a:txBody>
                    <a:bodyPr/>
                    <a:lstStyle/>
                    <a:p>
                      <a:pPr indent="215900" algn="ctr">
                        <a:lnSpc>
                          <a:spcPct val="108000"/>
                        </a:lnSpc>
                        <a:spcAft>
                          <a:spcPts val="0"/>
                        </a:spcAft>
                      </a:pPr>
                      <a:r>
                        <a:rPr lang="uk-UA" sz="2000">
                          <a:effectLst/>
                        </a:rPr>
                        <a:t>Не-Я</a:t>
                      </a:r>
                      <a:endParaRPr lang="ru-RU" sz="2000">
                        <a:effectLst/>
                        <a:latin typeface="Times New Roman"/>
                        <a:ea typeface="Times New Roman"/>
                        <a:cs typeface="Times New Roman"/>
                      </a:endParaRPr>
                    </a:p>
                  </a:txBody>
                  <a:tcPr marL="68580" marR="68580" marT="0" marB="0"/>
                </a:tc>
              </a:tr>
              <a:tr h="445105">
                <a:tc>
                  <a:txBody>
                    <a:bodyPr/>
                    <a:lstStyle/>
                    <a:p>
                      <a:pPr indent="215900" algn="just">
                        <a:lnSpc>
                          <a:spcPct val="108000"/>
                        </a:lnSpc>
                        <a:spcAft>
                          <a:spcPts val="0"/>
                        </a:spcAft>
                      </a:pPr>
                      <a:r>
                        <a:rPr lang="uk-UA" sz="2000">
                          <a:effectLst/>
                        </a:rPr>
                        <a:t>Позиція</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dirty="0">
                          <a:effectLst/>
                        </a:rPr>
                        <a:t>Хто я у цій ситуації?</a:t>
                      </a:r>
                      <a:endParaRPr lang="ru-RU" sz="2000" dirty="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dirty="0">
                          <a:effectLst/>
                        </a:rPr>
                        <a:t>Спільна позиція у взаємодії</a:t>
                      </a:r>
                      <a:endParaRPr lang="ru-RU" sz="2000" dirty="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Хто він у цій ситуації?</a:t>
                      </a:r>
                      <a:endParaRPr lang="ru-RU" sz="2000">
                        <a:effectLst/>
                        <a:latin typeface="Times New Roman"/>
                        <a:ea typeface="Times New Roman"/>
                        <a:cs typeface="Times New Roman"/>
                      </a:endParaRPr>
                    </a:p>
                  </a:txBody>
                  <a:tcPr marL="68580" marR="68580" marT="0" marB="0"/>
                </a:tc>
              </a:tr>
              <a:tr h="445105">
                <a:tc>
                  <a:txBody>
                    <a:bodyPr/>
                    <a:lstStyle/>
                    <a:p>
                      <a:pPr indent="215900" algn="just">
                        <a:lnSpc>
                          <a:spcPct val="108000"/>
                        </a:lnSpc>
                        <a:spcAft>
                          <a:spcPts val="0"/>
                        </a:spcAft>
                      </a:pPr>
                      <a:r>
                        <a:rPr lang="uk-UA" sz="2000">
                          <a:effectLst/>
                        </a:rPr>
                        <a:t>Цілі</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Для чого мені це спілкування?</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Самовизначення кожного</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Для чого йому це спілкування?</a:t>
                      </a:r>
                      <a:endParaRPr lang="ru-RU" sz="2000">
                        <a:effectLst/>
                        <a:latin typeface="Times New Roman"/>
                        <a:ea typeface="Times New Roman"/>
                        <a:cs typeface="Times New Roman"/>
                      </a:endParaRPr>
                    </a:p>
                  </a:txBody>
                  <a:tcPr marL="68580" marR="68580" marT="0" marB="0"/>
                </a:tc>
              </a:tr>
              <a:tr h="890210">
                <a:tc>
                  <a:txBody>
                    <a:bodyPr/>
                    <a:lstStyle/>
                    <a:p>
                      <a:pPr indent="215900" algn="just">
                        <a:lnSpc>
                          <a:spcPct val="108000"/>
                        </a:lnSpc>
                        <a:spcAft>
                          <a:spcPts val="0"/>
                        </a:spcAft>
                      </a:pPr>
                      <a:r>
                        <a:rPr lang="uk-UA" sz="2000">
                          <a:effectLst/>
                        </a:rPr>
                        <a:t>Зміст</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Що я отримаю від спілкування з ним?</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dirty="0">
                          <a:effectLst/>
                        </a:rPr>
                        <a:t>Спільні правила взаємодії</a:t>
                      </a:r>
                      <a:endParaRPr lang="ru-RU" sz="2000" dirty="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Що він отримає від спілкування зі мною?</a:t>
                      </a:r>
                      <a:endParaRPr lang="ru-RU" sz="2000">
                        <a:effectLst/>
                        <a:latin typeface="Times New Roman"/>
                        <a:ea typeface="Times New Roman"/>
                        <a:cs typeface="Times New Roman"/>
                      </a:endParaRPr>
                    </a:p>
                  </a:txBody>
                  <a:tcPr marL="68580" marR="68580" marT="0" marB="0"/>
                </a:tc>
              </a:tr>
              <a:tr h="445105">
                <a:tc>
                  <a:txBody>
                    <a:bodyPr/>
                    <a:lstStyle/>
                    <a:p>
                      <a:pPr indent="215900" algn="just">
                        <a:lnSpc>
                          <a:spcPct val="108000"/>
                        </a:lnSpc>
                        <a:spcAft>
                          <a:spcPts val="0"/>
                        </a:spcAft>
                      </a:pPr>
                      <a:r>
                        <a:rPr lang="uk-UA" sz="2000">
                          <a:effectLst/>
                        </a:rPr>
                        <a:t>Методи</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dirty="0">
                          <a:effectLst/>
                        </a:rPr>
                        <a:t>Як я можу досягти розуміння?</a:t>
                      </a:r>
                      <a:endParaRPr lang="ru-RU" sz="2000" dirty="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Спільні способи дії</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Як він може досягти розуміння?</a:t>
                      </a:r>
                      <a:endParaRPr lang="ru-RU" sz="2000">
                        <a:effectLst/>
                        <a:latin typeface="Times New Roman"/>
                        <a:ea typeface="Times New Roman"/>
                        <a:cs typeface="Times New Roman"/>
                      </a:endParaRPr>
                    </a:p>
                  </a:txBody>
                  <a:tcPr marL="68580" marR="68580" marT="0" marB="0"/>
                </a:tc>
              </a:tr>
              <a:tr h="890210">
                <a:tc>
                  <a:txBody>
                    <a:bodyPr/>
                    <a:lstStyle/>
                    <a:p>
                      <a:pPr indent="215900" algn="just">
                        <a:lnSpc>
                          <a:spcPct val="108000"/>
                        </a:lnSpc>
                        <a:spcAft>
                          <a:spcPts val="0"/>
                        </a:spcAft>
                      </a:pPr>
                      <a:r>
                        <a:rPr lang="uk-UA" sz="2000">
                          <a:effectLst/>
                        </a:rPr>
                        <a:t>Результат</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Чи здійснилося моє розуміння?</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a:effectLst/>
                        </a:rPr>
                        <a:t>Досягнення однієї та іншої сторони</a:t>
                      </a:r>
                      <a:endParaRPr lang="ru-RU" sz="2000">
                        <a:effectLst/>
                        <a:latin typeface="Times New Roman"/>
                        <a:ea typeface="Times New Roman"/>
                        <a:cs typeface="Times New Roman"/>
                      </a:endParaRPr>
                    </a:p>
                  </a:txBody>
                  <a:tcPr marL="68580" marR="68580" marT="0" marB="0"/>
                </a:tc>
                <a:tc>
                  <a:txBody>
                    <a:bodyPr/>
                    <a:lstStyle/>
                    <a:p>
                      <a:pPr indent="215900" algn="just">
                        <a:lnSpc>
                          <a:spcPct val="108000"/>
                        </a:lnSpc>
                        <a:spcAft>
                          <a:spcPts val="0"/>
                        </a:spcAft>
                      </a:pPr>
                      <a:r>
                        <a:rPr lang="uk-UA" sz="2000" dirty="0">
                          <a:effectLst/>
                        </a:rPr>
                        <a:t>Чи здійснилося його розуміння?</a:t>
                      </a:r>
                      <a:endParaRPr lang="ru-RU" sz="20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37453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3076" y="421146"/>
            <a:ext cx="9170125" cy="972355"/>
          </a:xfrm>
        </p:spPr>
        <p:style>
          <a:lnRef idx="2">
            <a:schemeClr val="accent1"/>
          </a:lnRef>
          <a:fillRef idx="1">
            <a:schemeClr val="lt1"/>
          </a:fillRef>
          <a:effectRef idx="0">
            <a:schemeClr val="accent1"/>
          </a:effectRef>
          <a:fontRef idx="minor">
            <a:schemeClr val="dk1"/>
          </a:fontRef>
        </p:style>
        <p:txBody>
          <a:bodyPr>
            <a:noAutofit/>
          </a:bodyPr>
          <a:lstStyle/>
          <a:p>
            <a:pPr algn="ctr"/>
            <a:r>
              <a:rPr lang="uk-UA" sz="2000" b="1" dirty="0" smtClean="0">
                <a:latin typeface="Arial Black" pitchFamily="34" charset="0"/>
              </a:rPr>
              <a:t>Негативні чинники </a:t>
            </a:r>
            <a:br>
              <a:rPr lang="uk-UA" sz="2000" b="1" dirty="0" smtClean="0">
                <a:latin typeface="Arial Black" pitchFamily="34" charset="0"/>
              </a:rPr>
            </a:br>
            <a:r>
              <a:rPr lang="uk-UA" sz="2000" i="1" dirty="0">
                <a:latin typeface="Arial Black" pitchFamily="34" charset="0"/>
              </a:rPr>
              <a:t>Процес комунікації може мати негативний результат, якщо супроводжується почуттями образи, ворожості, відчуження.</a:t>
            </a:r>
            <a:r>
              <a:rPr lang="uk-UA" sz="2000" dirty="0" smtClean="0">
                <a:latin typeface="Arial Black" pitchFamily="34" charset="0"/>
              </a:rPr>
              <a:t/>
            </a:r>
            <a:br>
              <a:rPr lang="uk-UA" sz="2000" dirty="0" smtClean="0">
                <a:latin typeface="Arial Black" pitchFamily="34" charset="0"/>
              </a:rPr>
            </a:br>
            <a:endParaRPr lang="ru-RU" sz="2000" dirty="0">
              <a:latin typeface="Arial Black" pitchFamily="34" charset="0"/>
            </a:endParaRPr>
          </a:p>
        </p:txBody>
      </p:sp>
      <p:sp>
        <p:nvSpPr>
          <p:cNvPr id="3" name="Объект 2"/>
          <p:cNvSpPr>
            <a:spLocks noGrp="1"/>
          </p:cNvSpPr>
          <p:nvPr>
            <p:ph idx="1"/>
          </p:nvPr>
        </p:nvSpPr>
        <p:spPr>
          <a:xfrm>
            <a:off x="374469" y="1576251"/>
            <a:ext cx="10979331" cy="4937760"/>
          </a:xfrm>
          <a:solidFill>
            <a:srgbClr val="00B0F0"/>
          </a:solidFill>
        </p:spPr>
        <p:txBody>
          <a:bodyPr>
            <a:normAutofit fontScale="92500" lnSpcReduction="10000"/>
          </a:bodyPr>
          <a:lstStyle/>
          <a:p>
            <a:pPr marL="0" indent="0">
              <a:buNone/>
            </a:pPr>
            <a:r>
              <a:rPr lang="ru-RU" i="1" dirty="0"/>
              <a:t>1.</a:t>
            </a:r>
            <a:r>
              <a:rPr lang="ru-RU" dirty="0"/>
              <a:t> </a:t>
            </a:r>
            <a:r>
              <a:rPr lang="ru-RU" i="1" dirty="0" err="1"/>
              <a:t>Відмінності</a:t>
            </a:r>
            <a:r>
              <a:rPr lang="ru-RU" i="1" dirty="0"/>
              <a:t> </a:t>
            </a:r>
            <a:r>
              <a:rPr lang="ru-RU" i="1" dirty="0" err="1"/>
              <a:t>між</a:t>
            </a:r>
            <a:r>
              <a:rPr lang="ru-RU" i="1" dirty="0"/>
              <a:t> </a:t>
            </a:r>
            <a:r>
              <a:rPr lang="ru-RU" i="1" dirty="0" err="1"/>
              <a:t>мовним</a:t>
            </a:r>
            <a:r>
              <a:rPr lang="ru-RU" i="1" dirty="0"/>
              <a:t> та </a:t>
            </a:r>
            <a:r>
              <a:rPr lang="ru-RU" i="1" dirty="0" err="1"/>
              <a:t>немовним</a:t>
            </a:r>
            <a:r>
              <a:rPr lang="ru-RU" i="1" dirty="0"/>
              <a:t> </a:t>
            </a:r>
            <a:r>
              <a:rPr lang="ru-RU" i="1" dirty="0" err="1"/>
              <a:t>спілкуванням</a:t>
            </a:r>
            <a:r>
              <a:rPr lang="ru-RU" i="1" dirty="0" smtClean="0"/>
              <a:t>.</a:t>
            </a:r>
          </a:p>
          <a:p>
            <a:pPr marL="0" indent="0">
              <a:buNone/>
            </a:pPr>
            <a:r>
              <a:rPr lang="ru-RU" i="1" dirty="0"/>
              <a:t>2. </a:t>
            </a:r>
            <a:r>
              <a:rPr lang="ru-RU" i="1" dirty="0" err="1"/>
              <a:t>Вплив</a:t>
            </a:r>
            <a:r>
              <a:rPr lang="ru-RU" i="1" dirty="0"/>
              <a:t> на </a:t>
            </a:r>
            <a:r>
              <a:rPr lang="ru-RU" i="1" dirty="0" err="1"/>
              <a:t>взаємодію</a:t>
            </a:r>
            <a:r>
              <a:rPr lang="ru-RU" i="1" dirty="0"/>
              <a:t> </a:t>
            </a:r>
            <a:r>
              <a:rPr lang="ru-RU" i="1" dirty="0" err="1"/>
              <a:t>прихованих</a:t>
            </a:r>
            <a:r>
              <a:rPr lang="ru-RU" i="1" dirty="0"/>
              <a:t> (</a:t>
            </a:r>
            <a:r>
              <a:rPr lang="ru-RU" i="1" dirty="0" err="1"/>
              <a:t>хибних</a:t>
            </a:r>
            <a:r>
              <a:rPr lang="ru-RU" i="1" dirty="0"/>
              <a:t>) </a:t>
            </a:r>
            <a:r>
              <a:rPr lang="ru-RU" i="1" dirty="0" err="1"/>
              <a:t>припущень</a:t>
            </a:r>
            <a:r>
              <a:rPr lang="ru-RU" i="1" dirty="0" smtClean="0"/>
              <a:t>.</a:t>
            </a:r>
          </a:p>
          <a:p>
            <a:pPr marL="0" indent="0">
              <a:buNone/>
            </a:pPr>
            <a:r>
              <a:rPr lang="ru-RU" i="1" dirty="0"/>
              <a:t>3. Проблема </a:t>
            </a:r>
            <a:r>
              <a:rPr lang="ru-RU" i="1" dirty="0" err="1"/>
              <a:t>прихованого</a:t>
            </a:r>
            <a:r>
              <a:rPr lang="ru-RU" i="1" dirty="0"/>
              <a:t> контексту </a:t>
            </a:r>
            <a:r>
              <a:rPr lang="ru-RU" i="1" dirty="0" err="1"/>
              <a:t>спілкування</a:t>
            </a:r>
            <a:r>
              <a:rPr lang="ru-RU" i="1" dirty="0" smtClean="0"/>
              <a:t>.</a:t>
            </a:r>
          </a:p>
          <a:p>
            <a:pPr marL="0" indent="0" algn="ctr">
              <a:buNone/>
            </a:pPr>
            <a:r>
              <a:rPr lang="uk-UA" b="1" dirty="0"/>
              <a:t>Психологічні причини помилок у спілкуванні пов’язані потенційними можливостями </a:t>
            </a:r>
            <a:r>
              <a:rPr lang="uk-UA" b="1" dirty="0" err="1"/>
              <a:t>соціально-перцептивних</a:t>
            </a:r>
            <a:r>
              <a:rPr lang="uk-UA" b="1" dirty="0"/>
              <a:t> викривлень:</a:t>
            </a:r>
            <a:endParaRPr lang="ru-RU" b="1" dirty="0"/>
          </a:p>
          <a:p>
            <a:pPr marL="0" indent="0">
              <a:buNone/>
            </a:pPr>
            <a:r>
              <a:rPr lang="uk-UA" dirty="0"/>
              <a:t>– судження про другу людину за аналогією з собою (несвідоме перенесення на інших власних якостей, переживань);</a:t>
            </a:r>
            <a:endParaRPr lang="ru-RU" b="1" dirty="0"/>
          </a:p>
          <a:p>
            <a:pPr marL="0" indent="0">
              <a:buNone/>
            </a:pPr>
            <a:r>
              <a:rPr lang="uk-UA" dirty="0"/>
              <a:t>– прагнення до внутрішнього не протиріччя – схильність сприймання </a:t>
            </a:r>
            <a:r>
              <a:rPr lang="uk-UA" dirty="0" err="1"/>
              <a:t>„витісняти</a:t>
            </a:r>
            <a:r>
              <a:rPr lang="uk-UA" dirty="0"/>
              <a:t>” всі аспекти образу людини, яка сприймається, що йде в супереч з концепцією про неї;</a:t>
            </a:r>
            <a:endParaRPr lang="ru-RU" b="1" dirty="0"/>
          </a:p>
          <a:p>
            <a:pPr marL="0" indent="0">
              <a:buNone/>
            </a:pPr>
            <a:r>
              <a:rPr lang="uk-UA" dirty="0"/>
              <a:t>– </a:t>
            </a:r>
            <a:r>
              <a:rPr lang="uk-UA" dirty="0" err="1"/>
              <a:t>„ефект</a:t>
            </a:r>
            <a:r>
              <a:rPr lang="uk-UA" dirty="0"/>
              <a:t> </a:t>
            </a:r>
            <a:r>
              <a:rPr lang="uk-UA" dirty="0" err="1"/>
              <a:t>ореола</a:t>
            </a:r>
            <a:r>
              <a:rPr lang="uk-UA" dirty="0"/>
              <a:t>” – вплив загального враження про другу людину на сприймання й оцінку окремих властивостей і проявів її особистості;</a:t>
            </a:r>
            <a:endParaRPr lang="ru-RU" b="1" dirty="0"/>
          </a:p>
          <a:p>
            <a:pPr marL="0" indent="0">
              <a:buNone/>
            </a:pPr>
            <a:endParaRPr lang="ru-RU" dirty="0"/>
          </a:p>
        </p:txBody>
      </p:sp>
    </p:spTree>
    <p:extLst>
      <p:ext uri="{BB962C8B-B14F-4D97-AF65-F5344CB8AC3E}">
        <p14:creationId xmlns:p14="http://schemas.microsoft.com/office/powerpoint/2010/main" val="294509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4469" y="670563"/>
            <a:ext cx="10979331" cy="5843451"/>
          </a:xfrm>
          <a:solidFill>
            <a:srgbClr val="00B0F0"/>
          </a:solidFill>
        </p:spPr>
        <p:txBody>
          <a:bodyPr>
            <a:normAutofit/>
          </a:bodyPr>
          <a:lstStyle/>
          <a:p>
            <a:r>
              <a:rPr lang="uk-UA" dirty="0"/>
              <a:t>– вплив </a:t>
            </a:r>
            <a:r>
              <a:rPr lang="uk-UA" dirty="0" err="1"/>
              <a:t>„імпліцитної</a:t>
            </a:r>
            <a:r>
              <a:rPr lang="uk-UA" dirty="0"/>
              <a:t> теорії особистості” – розгляд окремої людини через призму імпліцитних уявлень про те, якою повинна бути особистість (в основних її проявах) на думку того, хто її сприймає;</a:t>
            </a:r>
            <a:endParaRPr lang="ru-RU" b="1" dirty="0"/>
          </a:p>
          <a:p>
            <a:r>
              <a:rPr lang="uk-UA" dirty="0"/>
              <a:t>– </a:t>
            </a:r>
            <a:r>
              <a:rPr lang="uk-UA" dirty="0" err="1"/>
              <a:t>„ефект</a:t>
            </a:r>
            <a:r>
              <a:rPr lang="uk-UA" dirty="0"/>
              <a:t> інерційності” – тенденція до збереження одного разу створеного уявлення про людину;</a:t>
            </a:r>
            <a:endParaRPr lang="ru-RU" b="1" dirty="0"/>
          </a:p>
          <a:p>
            <a:r>
              <a:rPr lang="uk-UA" dirty="0"/>
              <a:t>– </a:t>
            </a:r>
            <a:r>
              <a:rPr lang="uk-UA" dirty="0" err="1"/>
              <a:t>„ефект</a:t>
            </a:r>
            <a:r>
              <a:rPr lang="uk-UA" dirty="0"/>
              <a:t> послідовності” – вплив на сприймання послідовності одержання відомостей про людину;</a:t>
            </a:r>
            <a:endParaRPr lang="ru-RU" b="1" dirty="0"/>
          </a:p>
          <a:p>
            <a:r>
              <a:rPr lang="uk-UA" dirty="0"/>
              <a:t>– вплив на соціальну перцепцію людини рівня когнітивної складності того, хто сприймає, рівня його вимог, самооцінки, розвитку тих чи інших захисних механізмів, товариськості або замкнутості.</a:t>
            </a:r>
            <a:endParaRPr lang="ru-RU" b="1" dirty="0"/>
          </a:p>
          <a:p>
            <a:pPr marL="0" indent="0">
              <a:buNone/>
            </a:pPr>
            <a:endParaRPr lang="ru-RU" dirty="0"/>
          </a:p>
        </p:txBody>
      </p:sp>
    </p:spTree>
    <p:extLst>
      <p:ext uri="{BB962C8B-B14F-4D97-AF65-F5344CB8AC3E}">
        <p14:creationId xmlns:p14="http://schemas.microsoft.com/office/powerpoint/2010/main" val="3116187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8243" y="531498"/>
            <a:ext cx="9823268" cy="972356"/>
          </a:xfrm>
        </p:spPr>
        <p:style>
          <a:lnRef idx="2">
            <a:schemeClr val="accent1"/>
          </a:lnRef>
          <a:fillRef idx="1">
            <a:schemeClr val="lt1"/>
          </a:fillRef>
          <a:effectRef idx="0">
            <a:schemeClr val="accent1"/>
          </a:effectRef>
          <a:fontRef idx="minor">
            <a:schemeClr val="dk1"/>
          </a:fontRef>
        </p:style>
        <p:txBody>
          <a:bodyPr>
            <a:noAutofit/>
          </a:bodyPr>
          <a:lstStyle/>
          <a:p>
            <a:pPr algn="ctr"/>
            <a:r>
              <a:rPr lang="uk-UA" sz="2400" b="1" dirty="0"/>
              <a:t>5. Взаємозв’язок стилю поведінки </a:t>
            </a:r>
            <a:r>
              <a:rPr lang="uk-UA" sz="2400" b="1" dirty="0" smtClean="0"/>
              <a:t>педагога і </a:t>
            </a:r>
            <a:r>
              <a:rPr lang="uk-UA" sz="2400" b="1" dirty="0"/>
              <a:t>формування його іміджу</a:t>
            </a:r>
            <a:r>
              <a:rPr lang="ru-RU" sz="2400" b="1" dirty="0"/>
              <a:t/>
            </a:r>
            <a:br>
              <a:rPr lang="ru-RU" sz="2400" b="1" dirty="0"/>
            </a:br>
            <a:endParaRPr lang="ru-RU" sz="2400" dirty="0"/>
          </a:p>
        </p:txBody>
      </p:sp>
      <p:sp>
        <p:nvSpPr>
          <p:cNvPr id="3" name="Объект 2"/>
          <p:cNvSpPr>
            <a:spLocks noGrp="1"/>
          </p:cNvSpPr>
          <p:nvPr>
            <p:ph idx="1"/>
          </p:nvPr>
        </p:nvSpPr>
        <p:spPr>
          <a:xfrm>
            <a:off x="838200" y="1637211"/>
            <a:ext cx="10612272" cy="4972596"/>
          </a:xfrm>
          <a:solidFill>
            <a:srgbClr val="00B0F0"/>
          </a:solidFill>
          <a:ln>
            <a:noFill/>
          </a:ln>
          <a:effectLst/>
          <a:scene3d>
            <a:camera prst="orthographicFront">
              <a:rot lat="0" lon="0" rev="0"/>
            </a:camera>
            <a:lightRig rig="glow" dir="t">
              <a:rot lat="0" lon="0" rev="14100000"/>
            </a:lightRig>
          </a:scene3d>
          <a:sp3d prstMaterial="softEdge">
            <a:bevelT w="127000" prst="artDeco"/>
          </a:sp3d>
        </p:spPr>
        <p:txBody>
          <a:bodyPr/>
          <a:lstStyle/>
          <a:p>
            <a:r>
              <a:rPr lang="uk-UA" dirty="0" smtClean="0"/>
              <a:t>Запровадження </a:t>
            </a:r>
            <a:r>
              <a:rPr lang="uk-UA" dirty="0"/>
              <a:t>автономії в закладах освіти (далі – ЗО) передбачає </a:t>
            </a:r>
            <a:r>
              <a:rPr lang="uk-UA" b="1" dirty="0"/>
              <a:t>розвиток спільного лідерства</a:t>
            </a:r>
            <a:r>
              <a:rPr lang="uk-UA" dirty="0"/>
              <a:t>, тобто залучення до виконання управлінських повноважень усієї освітянської громади, створення лідерських команд. </a:t>
            </a:r>
            <a:endParaRPr lang="uk-UA" dirty="0" smtClean="0"/>
          </a:p>
          <a:p>
            <a:r>
              <a:rPr lang="uk-UA" dirty="0" smtClean="0"/>
              <a:t>Директор </a:t>
            </a:r>
            <a:r>
              <a:rPr lang="uk-UA" dirty="0"/>
              <a:t>ЗО набуває в таких умовах не лише ролі лідера, а й менеджера та </a:t>
            </a:r>
            <a:r>
              <a:rPr lang="uk-UA" b="1" dirty="0" err="1"/>
              <a:t>фасилітатора</a:t>
            </a:r>
            <a:r>
              <a:rPr lang="uk-UA" b="1" dirty="0"/>
              <a:t> змін </a:t>
            </a:r>
            <a:r>
              <a:rPr lang="uk-UA" dirty="0"/>
              <a:t>(з англ. </a:t>
            </a:r>
            <a:r>
              <a:rPr lang="uk-UA" dirty="0" err="1"/>
              <a:t>facilitator</a:t>
            </a:r>
            <a:r>
              <a:rPr lang="uk-UA" dirty="0"/>
              <a:t> – помічник), головного гаранта здійснення реформаційних процесів. </a:t>
            </a:r>
            <a:endParaRPr lang="uk-UA" dirty="0" smtClean="0"/>
          </a:p>
          <a:p>
            <a:r>
              <a:rPr lang="uk-UA" dirty="0" smtClean="0"/>
              <a:t>У </a:t>
            </a:r>
            <a:r>
              <a:rPr lang="uk-UA" dirty="0"/>
              <a:t>центрі його уваги перебувають питання розподілу управлінських повноважень, узгодження позицій щодо цілей інноваційних програм, залучення педагогів та громадськості до їх планування і реалізації, збирання, аналізу інформації та оцінювання результатів діяльності освітнього закладу.</a:t>
            </a:r>
            <a:endParaRPr lang="ru-RU" dirty="0"/>
          </a:p>
          <a:p>
            <a:endParaRPr lang="ru-RU" dirty="0"/>
          </a:p>
        </p:txBody>
      </p:sp>
    </p:spTree>
    <p:extLst>
      <p:ext uri="{BB962C8B-B14F-4D97-AF65-F5344CB8AC3E}">
        <p14:creationId xmlns:p14="http://schemas.microsoft.com/office/powerpoint/2010/main" val="74828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0452" y="261257"/>
            <a:ext cx="10612272" cy="6383384"/>
          </a:xfr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txBody>
          <a:bodyPr/>
          <a:lstStyle/>
          <a:p>
            <a:r>
              <a:rPr lang="uk-UA" b="1" i="1" dirty="0"/>
              <a:t>Стиль керівництва </a:t>
            </a:r>
            <a:r>
              <a:rPr lang="uk-UA" i="1" dirty="0"/>
              <a:t>– </a:t>
            </a:r>
            <a:r>
              <a:rPr lang="uk-UA" dirty="0"/>
              <a:t>це система методів, прийомів і засобів, позиція та способи поведінки, які домінують в управлінській діяльності керівника (лідера і менеджера), а також індивідуальні особливості їх вибору і застосування, що залежить від рівня сформованості його педагогічної культури</a:t>
            </a:r>
            <a:r>
              <a:rPr lang="uk-UA" dirty="0" smtClean="0"/>
              <a:t>.</a:t>
            </a:r>
          </a:p>
          <a:p>
            <a:r>
              <a:rPr lang="uk-UA" dirty="0"/>
              <a:t>Діяльність керівника-демократа цілком позитивна з погляду гуманізації управління, впровадження його громадсько-державних форм, і свідчить про рівень педагогічної культури управлінця</a:t>
            </a:r>
            <a:r>
              <a:rPr lang="uk-UA" dirty="0" smtClean="0"/>
              <a:t>.</a:t>
            </a:r>
          </a:p>
          <a:p>
            <a:r>
              <a:rPr lang="uk-UA" dirty="0" smtClean="0"/>
              <a:t>Тон </a:t>
            </a:r>
            <a:r>
              <a:rPr lang="uk-UA" dirty="0"/>
              <a:t>обговорення будь-яких проблем є доброзичливим. Тому формування індивідуального стилю управління </a:t>
            </a:r>
            <a:r>
              <a:rPr lang="uk-UA" u="sng" dirty="0"/>
              <a:t>«Я-культура»</a:t>
            </a:r>
            <a:r>
              <a:rPr lang="uk-UA" dirty="0"/>
              <a:t>, є одним із найважливіших завдань для самого керівника ЗО</a:t>
            </a:r>
            <a:r>
              <a:rPr lang="uk-UA" dirty="0" smtClean="0"/>
              <a:t>.</a:t>
            </a:r>
          </a:p>
          <a:p>
            <a:endParaRPr lang="ru-RU" dirty="0"/>
          </a:p>
          <a:p>
            <a:endParaRPr lang="uk-UA" dirty="0" smtClean="0"/>
          </a:p>
          <a:p>
            <a:endParaRPr lang="ru-RU" dirty="0"/>
          </a:p>
          <a:p>
            <a:endParaRPr lang="ru-RU" dirty="0"/>
          </a:p>
        </p:txBody>
      </p:sp>
    </p:spTree>
    <p:extLst>
      <p:ext uri="{BB962C8B-B14F-4D97-AF65-F5344CB8AC3E}">
        <p14:creationId xmlns:p14="http://schemas.microsoft.com/office/powerpoint/2010/main" val="341816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0452" y="261257"/>
            <a:ext cx="10612272" cy="6383384"/>
          </a:xfr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txBody>
          <a:bodyPr/>
          <a:lstStyle/>
          <a:p>
            <a:pPr marL="0" indent="0" algn="ctr">
              <a:buNone/>
            </a:pPr>
            <a:r>
              <a:rPr lang="uk-UA" b="1" dirty="0" smtClean="0"/>
              <a:t>МОДЕЛІ ІНДИВІДУАЛЬНОГО СТИЛЮ КЕРІВНИКА</a:t>
            </a:r>
          </a:p>
          <a:p>
            <a:pPr marL="0" indent="0" algn="ctr">
              <a:buNone/>
            </a:pPr>
            <a:endParaRPr lang="ru-RU" b="1" dirty="0" smtClean="0"/>
          </a:p>
          <a:p>
            <a:pPr lvl="0"/>
            <a:r>
              <a:rPr lang="uk-UA" dirty="0" smtClean="0"/>
              <a:t>Стиль </a:t>
            </a:r>
            <a:r>
              <a:rPr lang="uk-UA" dirty="0"/>
              <a:t>«Управління командою», або мотиваційний.</a:t>
            </a:r>
            <a:endParaRPr lang="ru-RU" dirty="0"/>
          </a:p>
          <a:p>
            <a:pPr lvl="0"/>
            <a:r>
              <a:rPr lang="uk-UA" dirty="0"/>
              <a:t>Стиль «Управління заміським клубом», або «турботливий».</a:t>
            </a:r>
            <a:endParaRPr lang="ru-RU" dirty="0"/>
          </a:p>
          <a:p>
            <a:pPr lvl="0"/>
            <a:r>
              <a:rPr lang="uk-UA" dirty="0"/>
              <a:t>Стиль «Управління, засноване на повноваженнях», або «самовпевнений».</a:t>
            </a:r>
            <a:endParaRPr lang="ru-RU" dirty="0"/>
          </a:p>
          <a:p>
            <a:pPr lvl="0"/>
            <a:r>
              <a:rPr lang="uk-UA" dirty="0"/>
              <a:t>Стиль «Серединне управління», або «адміністративний».</a:t>
            </a:r>
            <a:endParaRPr lang="ru-RU" dirty="0"/>
          </a:p>
          <a:p>
            <a:pPr lvl="0"/>
            <a:r>
              <a:rPr lang="uk-UA" dirty="0"/>
              <a:t>Стиль «Погане управління», або «пасивний», «стиль невтручання».</a:t>
            </a:r>
            <a:endParaRPr lang="ru-RU" dirty="0"/>
          </a:p>
          <a:p>
            <a:endParaRPr lang="ru-RU" dirty="0"/>
          </a:p>
          <a:p>
            <a:endParaRPr lang="uk-UA" dirty="0" smtClean="0"/>
          </a:p>
          <a:p>
            <a:endParaRPr lang="ru-RU" dirty="0"/>
          </a:p>
          <a:p>
            <a:endParaRPr lang="ru-RU" dirty="0"/>
          </a:p>
        </p:txBody>
      </p:sp>
    </p:spTree>
    <p:extLst>
      <p:ext uri="{BB962C8B-B14F-4D97-AF65-F5344CB8AC3E}">
        <p14:creationId xmlns:p14="http://schemas.microsoft.com/office/powerpoint/2010/main" val="427158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0452" y="235132"/>
            <a:ext cx="10612272" cy="6383384"/>
          </a:xfrm>
          <a:solidFill>
            <a:schemeClr val="accent1">
              <a:lumMod val="60000"/>
              <a:lumOff val="40000"/>
            </a:schemeClr>
          </a:solidFill>
          <a:ln>
            <a:noFill/>
          </a:ln>
          <a:effectLst/>
          <a:scene3d>
            <a:camera prst="orthographicFront">
              <a:rot lat="0" lon="0" rev="0"/>
            </a:camera>
            <a:lightRig rig="glow" dir="t">
              <a:rot lat="0" lon="0" rev="14100000"/>
            </a:lightRig>
          </a:scene3d>
          <a:sp3d prstMaterial="softEdge">
            <a:bevelT w="127000" prst="artDeco"/>
          </a:sp3d>
        </p:spPr>
        <p:txBody>
          <a:bodyPr>
            <a:normAutofit fontScale="92500"/>
          </a:bodyPr>
          <a:lstStyle/>
          <a:p>
            <a:pPr marL="0" indent="0" algn="ctr">
              <a:buNone/>
            </a:pPr>
            <a:endParaRPr lang="uk-UA" b="1" dirty="0" smtClean="0"/>
          </a:p>
          <a:p>
            <a:pPr marL="0" indent="0" algn="ctr">
              <a:buNone/>
            </a:pPr>
            <a:r>
              <a:rPr lang="uk-UA" b="1" dirty="0" smtClean="0"/>
              <a:t>ПРОФЕСІЙНА ПОВЕДІНКА КЕРІВНИКА ЗАКЛАДУ ОСВІТИ </a:t>
            </a:r>
          </a:p>
          <a:p>
            <a:pPr marL="0" indent="0">
              <a:buNone/>
            </a:pPr>
            <a:endParaRPr lang="uk-UA" dirty="0"/>
          </a:p>
          <a:p>
            <a:r>
              <a:rPr lang="uk-UA" dirty="0" smtClean="0"/>
              <a:t>з </a:t>
            </a:r>
            <a:r>
              <a:rPr lang="uk-UA" dirty="0"/>
              <a:t>трансформаційно-масовим (професійно-репродуктивним) рівнем сформованості педагогічної культури не завжди виважена і стійка, у його діях немає власного почерку, послідовності, </a:t>
            </a:r>
            <a:r>
              <a:rPr lang="uk-UA" dirty="0" smtClean="0"/>
              <a:t>системності;</a:t>
            </a:r>
          </a:p>
          <a:p>
            <a:r>
              <a:rPr lang="uk-UA" dirty="0" smtClean="0"/>
              <a:t>він </a:t>
            </a:r>
            <a:r>
              <a:rPr lang="uk-UA" dirty="0"/>
              <a:t>володіє необхідними професійними знаннями, уміннями, якостями, але у творчому пошуку бере участь епізодично; стійкої потреби у власному творчому зростанні не відчуває, задовольняється </a:t>
            </a:r>
            <a:r>
              <a:rPr lang="uk-UA" dirty="0" smtClean="0"/>
              <a:t>досягнутим;</a:t>
            </a:r>
          </a:p>
          <a:p>
            <a:r>
              <a:rPr lang="uk-UA" dirty="0" smtClean="0"/>
              <a:t>різниця </a:t>
            </a:r>
            <a:r>
              <a:rPr lang="uk-UA" dirty="0"/>
              <a:t>у сформованості педагогічної культури на індивідуально-особистісному рівні виявляється в різному усвідомленні особистістю своєї педагогічної позиції та власної управлінської діяльності і поведінки (здатності до управління, рефлексії), розумінні потреби у творчому вдосконаленні, дієвості способів підвищення своєї педагогічної культури.</a:t>
            </a:r>
            <a:endParaRPr lang="ru-RU" dirty="0"/>
          </a:p>
          <a:p>
            <a:endParaRPr lang="ru-RU" dirty="0"/>
          </a:p>
          <a:p>
            <a:endParaRPr lang="uk-UA" dirty="0" smtClean="0"/>
          </a:p>
          <a:p>
            <a:endParaRPr lang="ru-RU" dirty="0"/>
          </a:p>
          <a:p>
            <a:endParaRPr lang="ru-RU" dirty="0"/>
          </a:p>
        </p:txBody>
      </p:sp>
    </p:spTree>
    <p:extLst>
      <p:ext uri="{BB962C8B-B14F-4D97-AF65-F5344CB8AC3E}">
        <p14:creationId xmlns:p14="http://schemas.microsoft.com/office/powerpoint/2010/main" val="427525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6577" y="200298"/>
            <a:ext cx="10612272" cy="6383384"/>
          </a:xfrm>
          <a:solidFill>
            <a:schemeClr val="accent1">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txBody>
          <a:bodyPr/>
          <a:lstStyle/>
          <a:p>
            <a:pPr marL="0" indent="0" algn="ctr">
              <a:buNone/>
            </a:pPr>
            <a:r>
              <a:rPr lang="uk-UA" dirty="0" smtClean="0"/>
              <a:t>Обов’язкові  атрибути </a:t>
            </a:r>
            <a:r>
              <a:rPr lang="uk-UA" dirty="0"/>
              <a:t>культури спілкування </a:t>
            </a:r>
            <a:r>
              <a:rPr lang="uk-UA" dirty="0" smtClean="0"/>
              <a:t>керівника </a:t>
            </a:r>
          </a:p>
          <a:p>
            <a:pPr marL="0" indent="0" algn="ctr">
              <a:buNone/>
            </a:pPr>
            <a:endParaRPr lang="uk-UA" dirty="0"/>
          </a:p>
          <a:p>
            <a:pPr marL="0" indent="0" algn="ctr">
              <a:buNone/>
            </a:pPr>
            <a:r>
              <a:rPr lang="uk-UA" dirty="0" smtClean="0"/>
              <a:t>тактовність</a:t>
            </a:r>
            <a:r>
              <a:rPr lang="uk-UA" dirty="0"/>
              <a:t>, уміння зрозуміти почуття і настрої інших людей, поставити себе на їхнє місце, уявляти можливі наслідки для своїх </a:t>
            </a:r>
            <a:r>
              <a:rPr lang="uk-UA" dirty="0" smtClean="0"/>
              <a:t>учнів (вихованців).</a:t>
            </a:r>
          </a:p>
          <a:p>
            <a:pPr marL="0" indent="0" algn="ctr">
              <a:buNone/>
            </a:pPr>
            <a:endParaRPr lang="uk-UA" dirty="0"/>
          </a:p>
          <a:p>
            <a:pPr marL="0" indent="0" algn="ctr">
              <a:buNone/>
            </a:pPr>
            <a:r>
              <a:rPr lang="uk-UA" b="1" dirty="0"/>
              <a:t>Позиція керівника ЗО </a:t>
            </a:r>
            <a:r>
              <a:rPr lang="uk-UA" dirty="0"/>
              <a:t>– це система норм, правил, стандартів поведінки, які диктуються його соціальною роллю і реальним близьким навколишнім середовищем. </a:t>
            </a:r>
            <a:endParaRPr lang="uk-UA" dirty="0" smtClean="0"/>
          </a:p>
          <a:p>
            <a:pPr marL="0" indent="0" algn="ctr">
              <a:buNone/>
            </a:pPr>
            <a:r>
              <a:rPr lang="uk-UA" dirty="0" smtClean="0"/>
              <a:t>Систематизація </a:t>
            </a:r>
            <a:r>
              <a:rPr lang="uk-UA" dirty="0"/>
              <a:t>і стандартність поведінки керівника перебувають у постійній суперечності з </a:t>
            </a:r>
            <a:r>
              <a:rPr lang="uk-UA" i="1" u="sng" dirty="0"/>
              <a:t>толерантністю, гнучкістю, доброзичливістю, які мають бути необхідними рисами його характеру</a:t>
            </a:r>
            <a:r>
              <a:rPr lang="uk-UA" dirty="0"/>
              <a:t>.</a:t>
            </a:r>
            <a:endParaRPr lang="uk-UA" dirty="0" smtClean="0"/>
          </a:p>
          <a:p>
            <a:pPr marL="0" indent="0" algn="ctr">
              <a:buNone/>
            </a:pPr>
            <a:endParaRPr lang="uk-UA" dirty="0"/>
          </a:p>
          <a:p>
            <a:pPr marL="0" indent="0" algn="ctr">
              <a:buNone/>
            </a:pPr>
            <a:endParaRPr lang="ru-RU" dirty="0"/>
          </a:p>
        </p:txBody>
      </p:sp>
      <p:sp>
        <p:nvSpPr>
          <p:cNvPr id="2" name="Стрелка вправо 1"/>
          <p:cNvSpPr/>
          <p:nvPr/>
        </p:nvSpPr>
        <p:spPr>
          <a:xfrm>
            <a:off x="5660572" y="6690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97485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91588"/>
            <a:ext cx="10612272" cy="6383384"/>
          </a:xfrm>
          <a:solidFill>
            <a:schemeClr val="accent1">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txBody>
          <a:bodyPr>
            <a:normAutofit/>
          </a:bodyPr>
          <a:lstStyle/>
          <a:p>
            <a:pPr marL="0" indent="0" algn="ctr">
              <a:buNone/>
            </a:pPr>
            <a:r>
              <a:rPr lang="uk-UA" b="1" dirty="0" smtClean="0"/>
              <a:t>ОСНОВНІ ПОКАЗНИКИ РОЗВИТКУ ПОЗИЦІЇ КЕРІВНИКА</a:t>
            </a:r>
          </a:p>
          <a:p>
            <a:pPr marL="0" indent="0" algn="ctr">
              <a:buNone/>
            </a:pPr>
            <a:endParaRPr lang="uk-UA" b="1" dirty="0" smtClean="0"/>
          </a:p>
          <a:p>
            <a:pPr marL="0" indent="0">
              <a:buNone/>
            </a:pPr>
            <a:endParaRPr lang="uk-UA" dirty="0"/>
          </a:p>
          <a:p>
            <a:pPr marL="0" indent="0">
              <a:buNone/>
            </a:pPr>
            <a:r>
              <a:rPr lang="uk-UA" dirty="0" smtClean="0"/>
              <a:t>поява </a:t>
            </a:r>
            <a:r>
              <a:rPr lang="uk-UA" dirty="0"/>
              <a:t>можливостей вибору у процесі спілкування; </a:t>
            </a:r>
            <a:endParaRPr lang="uk-UA" dirty="0" smtClean="0"/>
          </a:p>
          <a:p>
            <a:pPr marL="0" indent="0">
              <a:buNone/>
            </a:pPr>
            <a:r>
              <a:rPr lang="uk-UA" dirty="0" smtClean="0"/>
              <a:t>внесення </a:t>
            </a:r>
            <a:r>
              <a:rPr lang="uk-UA" dirty="0"/>
              <a:t>елементів новизни у спілкування й міжособистісні стосунки, в організацію власної діяльності; </a:t>
            </a:r>
            <a:endParaRPr lang="uk-UA" dirty="0" smtClean="0"/>
          </a:p>
          <a:p>
            <a:pPr marL="0" indent="0">
              <a:buNone/>
            </a:pPr>
            <a:r>
              <a:rPr lang="uk-UA" dirty="0" smtClean="0"/>
              <a:t>прийняття </a:t>
            </a:r>
            <a:r>
              <a:rPr lang="uk-UA" dirty="0"/>
              <a:t>рішень під час вибору; </a:t>
            </a:r>
            <a:endParaRPr lang="uk-UA" dirty="0" smtClean="0"/>
          </a:p>
          <a:p>
            <a:pPr marL="0" indent="0">
              <a:buNone/>
            </a:pPr>
            <a:r>
              <a:rPr lang="uk-UA" dirty="0" smtClean="0"/>
              <a:t>визначення </a:t>
            </a:r>
            <a:r>
              <a:rPr lang="uk-UA" dirty="0"/>
              <a:t>членами колективу правильності прийнятого рішення</a:t>
            </a:r>
            <a:r>
              <a:rPr lang="uk-UA" dirty="0" smtClean="0"/>
              <a:t>;</a:t>
            </a:r>
          </a:p>
          <a:p>
            <a:pPr marL="0" indent="0">
              <a:buNone/>
            </a:pPr>
            <a:r>
              <a:rPr lang="uk-UA" dirty="0" smtClean="0"/>
              <a:t> </a:t>
            </a:r>
            <a:r>
              <a:rPr lang="uk-UA" dirty="0"/>
              <a:t>самовираження; </a:t>
            </a:r>
            <a:endParaRPr lang="uk-UA" dirty="0" smtClean="0"/>
          </a:p>
          <a:p>
            <a:pPr marL="0" indent="0">
              <a:buNone/>
            </a:pPr>
            <a:r>
              <a:rPr lang="uk-UA" dirty="0" smtClean="0"/>
              <a:t>послаблення </a:t>
            </a:r>
            <a:r>
              <a:rPr lang="uk-UA" dirty="0"/>
              <a:t>нервового напруження, невизначеності. </a:t>
            </a:r>
            <a:endParaRPr lang="ru-RU" dirty="0"/>
          </a:p>
        </p:txBody>
      </p:sp>
      <p:sp>
        <p:nvSpPr>
          <p:cNvPr id="5" name="Стрелка вниз 4"/>
          <p:cNvSpPr/>
          <p:nvPr/>
        </p:nvSpPr>
        <p:spPr>
          <a:xfrm>
            <a:off x="5390607" y="68797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51354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931" y="1724297"/>
            <a:ext cx="10612272" cy="3657600"/>
          </a:xfrm>
          <a:ln/>
          <a:effectLst>
            <a:innerShdw blurRad="63500" dist="50800" dir="135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ormAutofit/>
          </a:bodyPr>
          <a:lstStyle/>
          <a:p>
            <a:pPr marL="0" indent="0" algn="ctr">
              <a:buNone/>
            </a:pPr>
            <a:endParaRPr lang="uk-UA" dirty="0" smtClean="0"/>
          </a:p>
          <a:p>
            <a:pPr marL="0" indent="0" algn="ctr">
              <a:buNone/>
            </a:pPr>
            <a:endParaRPr lang="uk-UA" dirty="0"/>
          </a:p>
          <a:p>
            <a:pPr marL="0" indent="0" algn="ctr">
              <a:buNone/>
            </a:pPr>
            <a:endParaRPr lang="uk-UA" dirty="0" smtClean="0"/>
          </a:p>
          <a:p>
            <a:pPr marL="0" indent="0" algn="ctr">
              <a:buNone/>
            </a:pPr>
            <a:r>
              <a:rPr lang="uk-UA" sz="4800" b="1" dirty="0" smtClean="0">
                <a:solidFill>
                  <a:schemeClr val="bg1"/>
                </a:solidFill>
              </a:rPr>
              <a:t>Д я к у ю   з а     у в а г у!</a:t>
            </a:r>
            <a:endParaRPr lang="ru-RU" sz="4800" b="1" dirty="0">
              <a:solidFill>
                <a:schemeClr val="bg1"/>
              </a:solidFill>
            </a:endParaRPr>
          </a:p>
        </p:txBody>
      </p:sp>
    </p:spTree>
    <p:extLst>
      <p:ext uri="{BB962C8B-B14F-4D97-AF65-F5344CB8AC3E}">
        <p14:creationId xmlns:p14="http://schemas.microsoft.com/office/powerpoint/2010/main" val="208092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lnSpcReduction="10000"/>
          </a:bodyPr>
          <a:lstStyle/>
          <a:p>
            <a:pPr marL="0" indent="0" algn="ctr">
              <a:buNone/>
            </a:pPr>
            <a:r>
              <a:rPr lang="uk-UA" i="1" dirty="0">
                <a:solidFill>
                  <a:schemeClr val="accent1">
                    <a:lumMod val="50000"/>
                  </a:schemeClr>
                </a:solidFill>
              </a:rPr>
              <a:t>Головні ознаки педагогічного спілкування на суб’єкт-суб’єктному </a:t>
            </a:r>
            <a:r>
              <a:rPr lang="uk-UA" i="1" dirty="0" smtClean="0">
                <a:solidFill>
                  <a:schemeClr val="accent1">
                    <a:lumMod val="50000"/>
                  </a:schemeClr>
                </a:solidFill>
              </a:rPr>
              <a:t>рівні:</a:t>
            </a:r>
            <a:r>
              <a:rPr lang="uk-UA" dirty="0" smtClean="0">
                <a:solidFill>
                  <a:schemeClr val="accent1">
                    <a:lumMod val="50000"/>
                  </a:schemeClr>
                </a:solidFill>
              </a:rPr>
              <a:t> </a:t>
            </a:r>
            <a:endParaRPr lang="uk-UA" dirty="0">
              <a:solidFill>
                <a:schemeClr val="accent1">
                  <a:lumMod val="50000"/>
                </a:schemeClr>
              </a:solidFill>
            </a:endParaRPr>
          </a:p>
          <a:p>
            <a:r>
              <a:rPr lang="uk-UA" i="1" dirty="0" smtClean="0">
                <a:solidFill>
                  <a:schemeClr val="bg1"/>
                </a:solidFill>
              </a:rPr>
              <a:t>особистісна </a:t>
            </a:r>
            <a:r>
              <a:rPr lang="uk-UA" i="1" dirty="0">
                <a:solidFill>
                  <a:schemeClr val="bg1"/>
                </a:solidFill>
              </a:rPr>
              <a:t>орієнтація співрозмовників </a:t>
            </a:r>
            <a:r>
              <a:rPr lang="uk-UA" dirty="0">
                <a:solidFill>
                  <a:schemeClr val="bg1"/>
                </a:solidFill>
              </a:rPr>
              <a:t>(здатність бачити й розуміти співрозмовника</a:t>
            </a:r>
            <a:r>
              <a:rPr lang="uk-UA" dirty="0" smtClean="0">
                <a:solidFill>
                  <a:schemeClr val="bg1"/>
                </a:solidFill>
              </a:rPr>
              <a:t>);</a:t>
            </a:r>
          </a:p>
          <a:p>
            <a:r>
              <a:rPr lang="uk-UA" dirty="0" smtClean="0">
                <a:solidFill>
                  <a:schemeClr val="bg1"/>
                </a:solidFill>
              </a:rPr>
              <a:t> </a:t>
            </a:r>
            <a:r>
              <a:rPr lang="uk-UA" i="1" dirty="0">
                <a:solidFill>
                  <a:schemeClr val="bg1"/>
                </a:solidFill>
              </a:rPr>
              <a:t>рівність психологічних позицій співрозмовників </a:t>
            </a:r>
            <a:r>
              <a:rPr lang="uk-UA" dirty="0">
                <a:solidFill>
                  <a:schemeClr val="bg1"/>
                </a:solidFill>
              </a:rPr>
              <a:t>(недопустиме домінування педагога в спілкуванні, він повинен визнавати право здобувача освіти на власну думку, позицію</a:t>
            </a:r>
            <a:r>
              <a:rPr lang="uk-UA" dirty="0" smtClean="0">
                <a:solidFill>
                  <a:schemeClr val="bg1"/>
                </a:solidFill>
              </a:rPr>
              <a:t>);</a:t>
            </a:r>
          </a:p>
          <a:p>
            <a:r>
              <a:rPr lang="uk-UA" i="1" dirty="0" smtClean="0">
                <a:solidFill>
                  <a:schemeClr val="bg1"/>
                </a:solidFill>
              </a:rPr>
              <a:t>проникнення </a:t>
            </a:r>
            <a:r>
              <a:rPr lang="uk-UA" i="1" dirty="0">
                <a:solidFill>
                  <a:schemeClr val="bg1"/>
                </a:solidFill>
              </a:rPr>
              <a:t>у світ почуттів і переживань, готовність прийняти погляди співрозмовника</a:t>
            </a:r>
            <a:r>
              <a:rPr lang="uk-UA" dirty="0">
                <a:solidFill>
                  <a:schemeClr val="bg1"/>
                </a:solidFill>
              </a:rPr>
              <a:t> (спілкування за законами взаємної довіри, коли партнери вслухаються, розділяють почуття одне одного, співпереживають, має особливий педагогічний </a:t>
            </a:r>
            <a:r>
              <a:rPr lang="uk-UA" dirty="0" smtClean="0">
                <a:solidFill>
                  <a:schemeClr val="bg1"/>
                </a:solidFill>
              </a:rPr>
              <a:t>ефект);</a:t>
            </a:r>
          </a:p>
          <a:p>
            <a:r>
              <a:rPr lang="uk-UA" i="1" dirty="0" smtClean="0">
                <a:solidFill>
                  <a:schemeClr val="bg1"/>
                </a:solidFill>
              </a:rPr>
              <a:t>нестандартні </a:t>
            </a:r>
            <a:r>
              <a:rPr lang="uk-UA" i="1" dirty="0">
                <a:solidFill>
                  <a:schemeClr val="bg1"/>
                </a:solidFill>
              </a:rPr>
              <a:t>прийоми спілкування </a:t>
            </a:r>
            <a:r>
              <a:rPr lang="uk-UA" dirty="0">
                <a:solidFill>
                  <a:schemeClr val="bg1"/>
                </a:solidFill>
              </a:rPr>
              <a:t>(відхід від суто рольової позиції педагога).</a:t>
            </a:r>
            <a:endParaRPr lang="ru-RU" dirty="0">
              <a:solidFill>
                <a:schemeClr val="bg1"/>
              </a:solidFill>
            </a:endParaRPr>
          </a:p>
          <a:p>
            <a:endParaRPr lang="ru-RU" dirty="0">
              <a:solidFill>
                <a:schemeClr val="bg1"/>
              </a:solidFill>
            </a:endParaRPr>
          </a:p>
        </p:txBody>
      </p:sp>
    </p:spTree>
    <p:extLst>
      <p:ext uri="{BB962C8B-B14F-4D97-AF65-F5344CB8AC3E}">
        <p14:creationId xmlns:p14="http://schemas.microsoft.com/office/powerpoint/2010/main" val="2163009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ru-RU" dirty="0" err="1" smtClean="0">
                <a:solidFill>
                  <a:schemeClr val="bg2">
                    <a:lumMod val="10000"/>
                  </a:schemeClr>
                </a:solidFill>
              </a:rPr>
              <a:t>Спілкування</a:t>
            </a:r>
            <a:r>
              <a:rPr lang="ru-RU" dirty="0" smtClean="0">
                <a:solidFill>
                  <a:schemeClr val="bg2">
                    <a:lumMod val="10000"/>
                  </a:schemeClr>
                </a:solidFill>
              </a:rPr>
              <a:t> </a:t>
            </a:r>
            <a:r>
              <a:rPr lang="ru-RU" dirty="0" smtClean="0">
                <a:solidFill>
                  <a:schemeClr val="bg2">
                    <a:lumMod val="10000"/>
                  </a:schemeClr>
                </a:solidFill>
              </a:rPr>
              <a:t>педагога </a:t>
            </a:r>
            <a:r>
              <a:rPr lang="ru-RU" dirty="0" err="1">
                <a:solidFill>
                  <a:schemeClr val="bg2">
                    <a:lumMod val="10000"/>
                  </a:schemeClr>
                </a:solidFill>
              </a:rPr>
              <a:t>може</a:t>
            </a:r>
            <a:r>
              <a:rPr lang="ru-RU" dirty="0">
                <a:solidFill>
                  <a:schemeClr val="bg2">
                    <a:lumMod val="10000"/>
                  </a:schemeClr>
                </a:solidFill>
              </a:rPr>
              <a:t> </a:t>
            </a:r>
            <a:r>
              <a:rPr lang="ru-RU" dirty="0" smtClean="0">
                <a:solidFill>
                  <a:schemeClr val="bg2">
                    <a:lumMod val="10000"/>
                  </a:schemeClr>
                </a:solidFill>
              </a:rPr>
              <a:t>бути:</a:t>
            </a:r>
          </a:p>
          <a:p>
            <a:pPr marL="0" indent="0" algn="ctr">
              <a:buNone/>
            </a:pPr>
            <a:endParaRPr lang="ru-RU" dirty="0" smtClean="0">
              <a:solidFill>
                <a:schemeClr val="bg2">
                  <a:lumMod val="10000"/>
                </a:schemeClr>
              </a:solidFill>
            </a:endParaRPr>
          </a:p>
          <a:p>
            <a:pPr marL="0" indent="0" algn="ctr">
              <a:buNone/>
            </a:pPr>
            <a:r>
              <a:rPr lang="ru-RU" dirty="0" smtClean="0">
                <a:solidFill>
                  <a:schemeClr val="bg2">
                    <a:lumMod val="10000"/>
                  </a:schemeClr>
                </a:solidFill>
              </a:rPr>
              <a:t> </a:t>
            </a:r>
            <a:r>
              <a:rPr lang="ru-RU" b="1" dirty="0" err="1">
                <a:solidFill>
                  <a:schemeClr val="bg2">
                    <a:lumMod val="10000"/>
                  </a:schemeClr>
                </a:solidFill>
              </a:rPr>
              <a:t>функціонально-рольовим</a:t>
            </a:r>
            <a:r>
              <a:rPr lang="ru-RU" b="1" dirty="0">
                <a:solidFill>
                  <a:schemeClr val="bg2">
                    <a:lumMod val="10000"/>
                  </a:schemeClr>
                </a:solidFill>
              </a:rPr>
              <a:t> </a:t>
            </a:r>
            <a:r>
              <a:rPr lang="ru-RU" dirty="0" smtClean="0">
                <a:solidFill>
                  <a:schemeClr val="bg2">
                    <a:lumMod val="10000"/>
                  </a:schemeClr>
                </a:solidFill>
              </a:rPr>
              <a:t> (</a:t>
            </a:r>
            <a:r>
              <a:rPr lang="ru-RU" dirty="0" err="1" smtClean="0">
                <a:solidFill>
                  <a:schemeClr val="bg2">
                    <a:lumMod val="10000"/>
                  </a:schemeClr>
                </a:solidFill>
              </a:rPr>
              <a:t>суто</a:t>
            </a:r>
            <a:r>
              <a:rPr lang="ru-RU" dirty="0" smtClean="0">
                <a:solidFill>
                  <a:schemeClr val="bg2">
                    <a:lumMod val="10000"/>
                  </a:schemeClr>
                </a:solidFill>
              </a:rPr>
              <a:t> </a:t>
            </a:r>
            <a:r>
              <a:rPr lang="ru-RU" dirty="0" err="1">
                <a:solidFill>
                  <a:schemeClr val="bg2">
                    <a:lumMod val="10000"/>
                  </a:schemeClr>
                </a:solidFill>
              </a:rPr>
              <a:t>ділове</a:t>
            </a:r>
            <a:r>
              <a:rPr lang="ru-RU" dirty="0">
                <a:solidFill>
                  <a:schemeClr val="bg2">
                    <a:lumMod val="10000"/>
                  </a:schemeClr>
                </a:solidFill>
              </a:rPr>
              <a:t>, </a:t>
            </a:r>
            <a:r>
              <a:rPr lang="ru-RU" dirty="0" err="1">
                <a:solidFill>
                  <a:schemeClr val="bg2">
                    <a:lumMod val="10000"/>
                  </a:schemeClr>
                </a:solidFill>
              </a:rPr>
              <a:t>стандартизоване</a:t>
            </a:r>
            <a:r>
              <a:rPr lang="ru-RU" dirty="0">
                <a:solidFill>
                  <a:schemeClr val="bg2">
                    <a:lumMod val="10000"/>
                  </a:schemeClr>
                </a:solidFill>
              </a:rPr>
              <a:t>, </a:t>
            </a:r>
            <a:r>
              <a:rPr lang="ru-RU" dirty="0" err="1">
                <a:solidFill>
                  <a:schemeClr val="bg2">
                    <a:lumMod val="10000"/>
                  </a:schemeClr>
                </a:solidFill>
              </a:rPr>
              <a:t>обмежене</a:t>
            </a:r>
            <a:r>
              <a:rPr lang="ru-RU" dirty="0">
                <a:solidFill>
                  <a:schemeClr val="bg2">
                    <a:lumMod val="10000"/>
                  </a:schemeClr>
                </a:solidFill>
              </a:rPr>
              <a:t> </a:t>
            </a:r>
            <a:r>
              <a:rPr lang="ru-RU" dirty="0" err="1">
                <a:solidFill>
                  <a:schemeClr val="bg2">
                    <a:lumMod val="10000"/>
                  </a:schemeClr>
                </a:solidFill>
              </a:rPr>
              <a:t>вимогами</a:t>
            </a:r>
            <a:r>
              <a:rPr lang="ru-RU" dirty="0">
                <a:solidFill>
                  <a:schemeClr val="bg2">
                    <a:lumMod val="10000"/>
                  </a:schemeClr>
                </a:solidFill>
              </a:rPr>
              <a:t> </a:t>
            </a:r>
            <a:r>
              <a:rPr lang="ru-RU" dirty="0" err="1">
                <a:solidFill>
                  <a:schemeClr val="bg2">
                    <a:lumMod val="10000"/>
                  </a:schemeClr>
                </a:solidFill>
              </a:rPr>
              <a:t>рольових</a:t>
            </a:r>
            <a:r>
              <a:rPr lang="ru-RU" dirty="0">
                <a:solidFill>
                  <a:schemeClr val="bg2">
                    <a:lumMod val="10000"/>
                  </a:schemeClr>
                </a:solidFill>
              </a:rPr>
              <a:t> </a:t>
            </a:r>
            <a:r>
              <a:rPr lang="ru-RU" dirty="0" err="1" smtClean="0">
                <a:solidFill>
                  <a:schemeClr val="bg2">
                    <a:lumMod val="10000"/>
                  </a:schemeClr>
                </a:solidFill>
              </a:rPr>
              <a:t>позицій</a:t>
            </a:r>
            <a:r>
              <a:rPr lang="ru-RU" dirty="0" smtClean="0">
                <a:solidFill>
                  <a:schemeClr val="bg2">
                    <a:lumMod val="10000"/>
                  </a:schemeClr>
                </a:solidFill>
              </a:rPr>
              <a:t>);</a:t>
            </a:r>
          </a:p>
          <a:p>
            <a:pPr marL="0" indent="0" algn="ctr">
              <a:buNone/>
            </a:pPr>
            <a:endParaRPr lang="ru-RU" dirty="0">
              <a:solidFill>
                <a:schemeClr val="bg2">
                  <a:lumMod val="10000"/>
                </a:schemeClr>
              </a:solidFill>
            </a:endParaRPr>
          </a:p>
          <a:p>
            <a:pPr marL="0" indent="0" algn="ctr">
              <a:buNone/>
            </a:pPr>
            <a:r>
              <a:rPr lang="ru-RU" dirty="0" smtClean="0">
                <a:solidFill>
                  <a:schemeClr val="bg2">
                    <a:lumMod val="10000"/>
                  </a:schemeClr>
                </a:solidFill>
              </a:rPr>
              <a:t> </a:t>
            </a:r>
            <a:r>
              <a:rPr lang="ru-RU" b="1" dirty="0" err="1" smtClean="0">
                <a:solidFill>
                  <a:schemeClr val="bg2">
                    <a:lumMod val="10000"/>
                  </a:schemeClr>
                </a:solidFill>
              </a:rPr>
              <a:t>особистісно</a:t>
            </a:r>
            <a:r>
              <a:rPr lang="ru-RU" b="1" dirty="0" smtClean="0">
                <a:solidFill>
                  <a:schemeClr val="bg2">
                    <a:lumMod val="10000"/>
                  </a:schemeClr>
                </a:solidFill>
              </a:rPr>
              <a:t> </a:t>
            </a:r>
            <a:r>
              <a:rPr lang="ru-RU" b="1" dirty="0" err="1" smtClean="0">
                <a:solidFill>
                  <a:schemeClr val="bg2">
                    <a:lumMod val="10000"/>
                  </a:schemeClr>
                </a:solidFill>
              </a:rPr>
              <a:t>орієнтованим</a:t>
            </a:r>
            <a:r>
              <a:rPr lang="ru-RU" b="1" dirty="0" smtClean="0">
                <a:solidFill>
                  <a:schemeClr val="bg2">
                    <a:lumMod val="10000"/>
                  </a:schemeClr>
                </a:solidFill>
              </a:rPr>
              <a:t>  </a:t>
            </a:r>
            <a:r>
              <a:rPr lang="ru-RU" dirty="0" smtClean="0">
                <a:solidFill>
                  <a:schemeClr val="bg2">
                    <a:lumMod val="10000"/>
                  </a:schemeClr>
                </a:solidFill>
              </a:rPr>
              <a:t>(</a:t>
            </a:r>
            <a:r>
              <a:rPr lang="ru-RU" dirty="0" smtClean="0"/>
              <a:t>складна </a:t>
            </a:r>
            <a:r>
              <a:rPr lang="ru-RU" dirty="0" err="1"/>
              <a:t>психологічна</a:t>
            </a:r>
            <a:r>
              <a:rPr lang="ru-RU" dirty="0"/>
              <a:t> </a:t>
            </a:r>
            <a:r>
              <a:rPr lang="ru-RU" dirty="0" err="1"/>
              <a:t>взаємодія</a:t>
            </a:r>
            <a:r>
              <a:rPr lang="ru-RU" dirty="0"/>
              <a:t>, яка </a:t>
            </a:r>
            <a:r>
              <a:rPr lang="ru-RU" dirty="0" err="1"/>
              <a:t>передбачає</a:t>
            </a:r>
            <a:r>
              <a:rPr lang="ru-RU" dirty="0"/>
              <a:t> </a:t>
            </a:r>
            <a:r>
              <a:rPr lang="ru-RU" dirty="0" err="1"/>
              <a:t>виконання</a:t>
            </a:r>
            <a:r>
              <a:rPr lang="ru-RU" dirty="0"/>
              <a:t> </a:t>
            </a:r>
            <a:r>
              <a:rPr lang="ru-RU" dirty="0" err="1"/>
              <a:t>певних</a:t>
            </a:r>
            <a:r>
              <a:rPr lang="ru-RU" dirty="0"/>
              <a:t> </a:t>
            </a:r>
            <a:r>
              <a:rPr lang="ru-RU" dirty="0" err="1"/>
              <a:t>нормативних</a:t>
            </a:r>
            <a:r>
              <a:rPr lang="ru-RU" dirty="0"/>
              <a:t> </a:t>
            </a:r>
            <a:r>
              <a:rPr lang="ru-RU" dirty="0" err="1"/>
              <a:t>функцій</a:t>
            </a:r>
            <a:r>
              <a:rPr lang="ru-RU" dirty="0"/>
              <a:t> з </a:t>
            </a:r>
            <a:r>
              <a:rPr lang="ru-RU" dirty="0" err="1"/>
              <a:t>виявом</a:t>
            </a:r>
            <a:r>
              <a:rPr lang="ru-RU" dirty="0"/>
              <a:t> </a:t>
            </a:r>
            <a:r>
              <a:rPr lang="ru-RU" dirty="0" err="1"/>
              <a:t>особистого</a:t>
            </a:r>
            <a:r>
              <a:rPr lang="ru-RU" dirty="0"/>
              <a:t> </a:t>
            </a:r>
            <a:r>
              <a:rPr lang="ru-RU" dirty="0" err="1"/>
              <a:t>ставлення</a:t>
            </a:r>
            <a:r>
              <a:rPr lang="ru-RU" dirty="0"/>
              <a:t>, </a:t>
            </a:r>
            <a:r>
              <a:rPr lang="ru-RU" dirty="0" err="1" smtClean="0"/>
              <a:t>почуттів</a:t>
            </a:r>
            <a:r>
              <a:rPr lang="ru-RU" dirty="0" smtClean="0"/>
              <a:t>; </a:t>
            </a:r>
            <a:r>
              <a:rPr lang="ru-RU" dirty="0" err="1" smtClean="0"/>
              <a:t>головна</a:t>
            </a:r>
            <a:r>
              <a:rPr lang="ru-RU" dirty="0" smtClean="0"/>
              <a:t> </a:t>
            </a:r>
            <a:r>
              <a:rPr lang="ru-RU" dirty="0" err="1"/>
              <a:t>його</a:t>
            </a:r>
            <a:r>
              <a:rPr lang="ru-RU" dirty="0"/>
              <a:t> мета направлена не так на </a:t>
            </a:r>
            <a:r>
              <a:rPr lang="ru-RU" dirty="0" err="1"/>
              <a:t>виконання</a:t>
            </a:r>
            <a:r>
              <a:rPr lang="ru-RU" dirty="0"/>
              <a:t> </a:t>
            </a:r>
            <a:r>
              <a:rPr lang="ru-RU" dirty="0" err="1"/>
              <a:t>завдань</a:t>
            </a:r>
            <a:r>
              <a:rPr lang="ru-RU" dirty="0"/>
              <a:t>, як на </a:t>
            </a:r>
            <a:r>
              <a:rPr lang="ru-RU" dirty="0" err="1"/>
              <a:t>розвиток</a:t>
            </a:r>
            <a:r>
              <a:rPr lang="ru-RU" dirty="0"/>
              <a:t> </a:t>
            </a:r>
            <a:r>
              <a:rPr lang="ru-RU" dirty="0" err="1" smtClean="0"/>
              <a:t>особистості</a:t>
            </a:r>
            <a:r>
              <a:rPr lang="ru-RU" dirty="0" smtClean="0"/>
              <a:t>).</a:t>
            </a:r>
            <a:endParaRPr lang="ru-RU" dirty="0">
              <a:solidFill>
                <a:schemeClr val="bg1"/>
              </a:solidFill>
            </a:endParaRPr>
          </a:p>
        </p:txBody>
      </p:sp>
    </p:spTree>
    <p:extLst>
      <p:ext uri="{BB962C8B-B14F-4D97-AF65-F5344CB8AC3E}">
        <p14:creationId xmlns:p14="http://schemas.microsoft.com/office/powerpoint/2010/main" val="310316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lnSpcReduction="10000"/>
          </a:bodyPr>
          <a:lstStyle/>
          <a:p>
            <a:pPr marL="0" indent="0" algn="ctr">
              <a:buNone/>
            </a:pPr>
            <a:r>
              <a:rPr lang="uk-UA" u="sng" dirty="0" smtClean="0">
                <a:solidFill>
                  <a:schemeClr val="bg2"/>
                </a:solidFill>
              </a:rPr>
              <a:t>ПРИНЦИПИ КОМУНІКАТИВНОЇ ВЗАЄМОДІЇ:</a:t>
            </a:r>
            <a:endParaRPr lang="ru-RU" u="sng" dirty="0" smtClean="0">
              <a:solidFill>
                <a:schemeClr val="bg2"/>
              </a:solidFill>
            </a:endParaRPr>
          </a:p>
          <a:p>
            <a:r>
              <a:rPr lang="uk-UA" i="1" dirty="0" smtClean="0">
                <a:solidFill>
                  <a:schemeClr val="bg2"/>
                </a:solidFill>
              </a:rPr>
              <a:t>урахування </a:t>
            </a:r>
            <a:r>
              <a:rPr lang="uk-UA" i="1" dirty="0">
                <a:solidFill>
                  <a:schemeClr val="bg2"/>
                </a:solidFill>
              </a:rPr>
              <a:t>соціальних настанов дитини </a:t>
            </a:r>
            <a:r>
              <a:rPr lang="uk-UA" dirty="0">
                <a:solidFill>
                  <a:schemeClr val="bg2"/>
                </a:solidFill>
              </a:rPr>
              <a:t>(кожна людина має власні погляди, цінності, власний досвід, які мають властивість закріплюватись. Людині легше відкинути те, що не відповідає її настановам, ніж змінити їх. Педагог має не тільки враховувати ці настанови, але й уважно ставитись до них); </a:t>
            </a:r>
            <a:endParaRPr lang="ru-RU" dirty="0">
              <a:solidFill>
                <a:schemeClr val="bg2"/>
              </a:solidFill>
            </a:endParaRPr>
          </a:p>
          <a:p>
            <a:r>
              <a:rPr lang="uk-UA" i="1" dirty="0" err="1" smtClean="0">
                <a:solidFill>
                  <a:schemeClr val="bg2"/>
                </a:solidFill>
              </a:rPr>
              <a:t>„</a:t>
            </a:r>
            <a:r>
              <a:rPr lang="uk-UA" i="1" dirty="0" err="1">
                <a:solidFill>
                  <a:schemeClr val="bg2"/>
                </a:solidFill>
              </a:rPr>
              <a:t>Ви</a:t>
            </a:r>
            <a:r>
              <a:rPr lang="uk-UA" i="1" dirty="0">
                <a:solidFill>
                  <a:schemeClr val="bg2"/>
                </a:solidFill>
              </a:rPr>
              <a:t> – підхід”</a:t>
            </a:r>
            <a:r>
              <a:rPr lang="uk-UA" dirty="0">
                <a:solidFill>
                  <a:schemeClr val="bg2"/>
                </a:solidFill>
              </a:rPr>
              <a:t> (передбачає попереднє з’ясування намірів та очікувань дитини та сумісний пошук шляхів вирішення проблеми);</a:t>
            </a:r>
            <a:endParaRPr lang="ru-RU" dirty="0">
              <a:solidFill>
                <a:schemeClr val="bg2"/>
              </a:solidFill>
            </a:endParaRPr>
          </a:p>
          <a:p>
            <a:r>
              <a:rPr lang="uk-UA" i="1" dirty="0" smtClean="0">
                <a:solidFill>
                  <a:schemeClr val="bg2"/>
                </a:solidFill>
              </a:rPr>
              <a:t>толерантності</a:t>
            </a:r>
            <a:r>
              <a:rPr lang="uk-UA" dirty="0" smtClean="0">
                <a:solidFill>
                  <a:schemeClr val="bg2"/>
                </a:solidFill>
              </a:rPr>
              <a:t> </a:t>
            </a:r>
            <a:r>
              <a:rPr lang="uk-UA" dirty="0">
                <a:solidFill>
                  <a:schemeClr val="bg2"/>
                </a:solidFill>
              </a:rPr>
              <a:t>(націлений на розуміння того, що всі люди індивідуальні та неповторні, кожен має право на власний погляд);</a:t>
            </a:r>
            <a:endParaRPr lang="ru-RU" dirty="0">
              <a:solidFill>
                <a:schemeClr val="bg2"/>
              </a:solidFill>
            </a:endParaRPr>
          </a:p>
          <a:p>
            <a:r>
              <a:rPr lang="uk-UA" i="1" dirty="0" err="1" smtClean="0">
                <a:solidFill>
                  <a:schemeClr val="bg2"/>
                </a:solidFill>
              </a:rPr>
              <a:t>референтності</a:t>
            </a:r>
            <a:r>
              <a:rPr lang="uk-UA" i="1" dirty="0" smtClean="0">
                <a:solidFill>
                  <a:schemeClr val="bg2"/>
                </a:solidFill>
              </a:rPr>
              <a:t> </a:t>
            </a:r>
            <a:r>
              <a:rPr lang="uk-UA" dirty="0">
                <a:solidFill>
                  <a:schemeClr val="bg2"/>
                </a:solidFill>
              </a:rPr>
              <a:t>(передбачає повагу до дітей, демонстрацію віри в те добре, що в них є, акцентування на позитивному, врівноваженість, доброзичливість, оптимізм).</a:t>
            </a:r>
            <a:endParaRPr lang="ru-RU" dirty="0">
              <a:solidFill>
                <a:schemeClr val="bg2"/>
              </a:solidFill>
            </a:endParaRPr>
          </a:p>
          <a:p>
            <a:pPr marL="0" indent="0" algn="ctr">
              <a:buNone/>
            </a:pPr>
            <a:endParaRPr lang="ru-RU" dirty="0">
              <a:solidFill>
                <a:schemeClr val="bg1"/>
              </a:solidFill>
            </a:endParaRPr>
          </a:p>
        </p:txBody>
      </p:sp>
    </p:spTree>
    <p:extLst>
      <p:ext uri="{BB962C8B-B14F-4D97-AF65-F5344CB8AC3E}">
        <p14:creationId xmlns:p14="http://schemas.microsoft.com/office/powerpoint/2010/main" val="2508229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uk-UA" b="1" dirty="0"/>
              <a:t>2. Структура та стилі педагогічного спілкування </a:t>
            </a:r>
            <a:endParaRPr lang="uk-UA" b="1" dirty="0" smtClean="0"/>
          </a:p>
          <a:p>
            <a:pPr marL="0" indent="0">
              <a:buNone/>
            </a:pPr>
            <a:r>
              <a:rPr lang="ru-RU" i="1" dirty="0" smtClean="0"/>
              <a:t>1</a:t>
            </a:r>
            <a:r>
              <a:rPr lang="ru-RU" i="1" dirty="0"/>
              <a:t>. </a:t>
            </a:r>
            <a:r>
              <a:rPr lang="ru-RU" i="1" dirty="0" err="1"/>
              <a:t>Моделювання</a:t>
            </a:r>
            <a:r>
              <a:rPr lang="ru-RU" i="1" dirty="0"/>
              <a:t> педагогом </a:t>
            </a:r>
            <a:r>
              <a:rPr lang="ru-RU" i="1" dirty="0" err="1"/>
              <a:t>майбутнього</a:t>
            </a:r>
            <a:r>
              <a:rPr lang="ru-RU" i="1" dirty="0"/>
              <a:t> </a:t>
            </a:r>
            <a:r>
              <a:rPr lang="ru-RU" i="1" dirty="0" err="1"/>
              <a:t>спілкування</a:t>
            </a:r>
            <a:r>
              <a:rPr lang="ru-RU" i="1" dirty="0"/>
              <a:t> (</a:t>
            </a:r>
            <a:r>
              <a:rPr lang="ru-RU" i="1" dirty="0" err="1"/>
              <a:t>прогностичний</a:t>
            </a:r>
            <a:r>
              <a:rPr lang="ru-RU" i="1" dirty="0"/>
              <a:t> </a:t>
            </a:r>
            <a:r>
              <a:rPr lang="ru-RU" i="1" dirty="0" err="1"/>
              <a:t>етап</a:t>
            </a:r>
            <a:r>
              <a:rPr lang="ru-RU" i="1" dirty="0"/>
              <a:t>)</a:t>
            </a:r>
            <a:r>
              <a:rPr lang="ru-RU" dirty="0"/>
              <a:t>. У </a:t>
            </a:r>
            <a:r>
              <a:rPr lang="ru-RU" dirty="0" err="1"/>
              <a:t>цей</a:t>
            </a:r>
            <a:r>
              <a:rPr lang="ru-RU" dirty="0"/>
              <a:t> час </a:t>
            </a:r>
            <a:r>
              <a:rPr lang="ru-RU" dirty="0" err="1"/>
              <a:t>окреслюються</a:t>
            </a:r>
            <a:r>
              <a:rPr lang="ru-RU" dirty="0"/>
              <a:t> </a:t>
            </a:r>
            <a:r>
              <a:rPr lang="ru-RU" dirty="0" err="1"/>
              <a:t>контури</a:t>
            </a:r>
            <a:r>
              <a:rPr lang="ru-RU" dirty="0"/>
              <a:t> </a:t>
            </a:r>
            <a:r>
              <a:rPr lang="ru-RU" dirty="0" err="1"/>
              <a:t>майбутньої</a:t>
            </a:r>
            <a:r>
              <a:rPr lang="ru-RU" dirty="0"/>
              <a:t> </a:t>
            </a:r>
            <a:r>
              <a:rPr lang="ru-RU" dirty="0" err="1"/>
              <a:t>взаємодії</a:t>
            </a:r>
            <a:r>
              <a:rPr lang="ru-RU" dirty="0"/>
              <a:t>: </a:t>
            </a:r>
            <a:r>
              <a:rPr lang="ru-RU" dirty="0" err="1"/>
              <a:t>планування</a:t>
            </a:r>
            <a:r>
              <a:rPr lang="ru-RU" dirty="0"/>
              <a:t> й </a:t>
            </a:r>
            <a:r>
              <a:rPr lang="ru-RU" dirty="0" err="1"/>
              <a:t>прогнозування</a:t>
            </a:r>
            <a:r>
              <a:rPr lang="ru-RU" dirty="0"/>
              <a:t> </a:t>
            </a:r>
            <a:r>
              <a:rPr lang="ru-RU" dirty="0" err="1"/>
              <a:t>змісту</a:t>
            </a:r>
            <a:r>
              <a:rPr lang="ru-RU" dirty="0"/>
              <a:t>, </a:t>
            </a:r>
            <a:r>
              <a:rPr lang="ru-RU" dirty="0" err="1"/>
              <a:t>структури</a:t>
            </a:r>
            <a:r>
              <a:rPr lang="ru-RU" dirty="0"/>
              <a:t>, </a:t>
            </a:r>
            <a:r>
              <a:rPr lang="ru-RU" dirty="0" err="1"/>
              <a:t>засобів</a:t>
            </a:r>
            <a:r>
              <a:rPr lang="ru-RU" dirty="0"/>
              <a:t> </a:t>
            </a:r>
            <a:r>
              <a:rPr lang="ru-RU" dirty="0" err="1"/>
              <a:t>спілкування</a:t>
            </a:r>
            <a:r>
              <a:rPr lang="ru-RU" dirty="0"/>
              <a:t>. </a:t>
            </a:r>
            <a:r>
              <a:rPr lang="ru-RU" dirty="0" err="1"/>
              <a:t>Зміст</a:t>
            </a:r>
            <a:r>
              <a:rPr lang="ru-RU" dirty="0"/>
              <a:t> </a:t>
            </a:r>
            <a:r>
              <a:rPr lang="ru-RU" dirty="0" err="1"/>
              <a:t>спілкування</a:t>
            </a:r>
            <a:r>
              <a:rPr lang="ru-RU" dirty="0"/>
              <a:t> – </a:t>
            </a:r>
            <a:r>
              <a:rPr lang="ru-RU" dirty="0" err="1"/>
              <a:t>це</a:t>
            </a:r>
            <a:r>
              <a:rPr lang="ru-RU" dirty="0"/>
              <a:t> </a:t>
            </a:r>
            <a:r>
              <a:rPr lang="ru-RU" dirty="0" err="1"/>
              <a:t>формування</a:t>
            </a:r>
            <a:r>
              <a:rPr lang="ru-RU" dirty="0"/>
              <a:t> мети </a:t>
            </a:r>
            <a:r>
              <a:rPr lang="ru-RU" dirty="0" err="1"/>
              <a:t>взаємодії</a:t>
            </a:r>
            <a:r>
              <a:rPr lang="ru-RU" dirty="0"/>
              <a:t> (для </a:t>
            </a:r>
            <a:r>
              <a:rPr lang="ru-RU" dirty="0" err="1"/>
              <a:t>чого</a:t>
            </a:r>
            <a:r>
              <a:rPr lang="ru-RU" dirty="0"/>
              <a:t>?), </a:t>
            </a:r>
            <a:r>
              <a:rPr lang="ru-RU" dirty="0" err="1"/>
              <a:t>аналіз</a:t>
            </a:r>
            <a:r>
              <a:rPr lang="ru-RU" dirty="0"/>
              <a:t> стану </a:t>
            </a:r>
            <a:r>
              <a:rPr lang="ru-RU" dirty="0" err="1"/>
              <a:t>співрозмовника</a:t>
            </a:r>
            <a:r>
              <a:rPr lang="ru-RU" dirty="0"/>
              <a:t> (</a:t>
            </a:r>
            <a:r>
              <a:rPr lang="ru-RU" dirty="0" err="1"/>
              <a:t>чому</a:t>
            </a:r>
            <a:r>
              <a:rPr lang="ru-RU" dirty="0"/>
              <a:t> </a:t>
            </a:r>
            <a:r>
              <a:rPr lang="ru-RU" dirty="0" err="1"/>
              <a:t>він</a:t>
            </a:r>
            <a:r>
              <a:rPr lang="ru-RU" dirty="0"/>
              <a:t> </a:t>
            </a:r>
            <a:r>
              <a:rPr lang="ru-RU" dirty="0" err="1"/>
              <a:t>такий</a:t>
            </a:r>
            <a:r>
              <a:rPr lang="ru-RU" dirty="0"/>
              <a:t>?) та </a:t>
            </a:r>
            <a:r>
              <a:rPr lang="ru-RU" dirty="0" err="1"/>
              <a:t>ситуації</a:t>
            </a:r>
            <a:r>
              <a:rPr lang="ru-RU" dirty="0"/>
              <a:t> (</a:t>
            </a:r>
            <a:r>
              <a:rPr lang="ru-RU" dirty="0" err="1"/>
              <a:t>що</a:t>
            </a:r>
            <a:r>
              <a:rPr lang="ru-RU" dirty="0"/>
              <a:t> </a:t>
            </a:r>
            <a:r>
              <a:rPr lang="ru-RU" dirty="0" err="1"/>
              <a:t>сталося</a:t>
            </a:r>
            <a:r>
              <a:rPr lang="ru-RU" dirty="0"/>
              <a:t>?). </a:t>
            </a:r>
            <a:endParaRPr lang="ru-RU" dirty="0" smtClean="0"/>
          </a:p>
          <a:p>
            <a:pPr marL="0" indent="0">
              <a:buNone/>
            </a:pPr>
            <a:r>
              <a:rPr lang="uk-UA" i="1" dirty="0"/>
              <a:t>2. “Комунікативна атака” </a:t>
            </a:r>
            <a:r>
              <a:rPr lang="uk-UA" dirty="0"/>
              <a:t>– завоювання ініціативи, установлення емоційного й ділового контакту. </a:t>
            </a:r>
            <a:r>
              <a:rPr lang="uk-UA" dirty="0" smtClean="0"/>
              <a:t> </a:t>
            </a:r>
            <a:r>
              <a:rPr lang="uk-UA" dirty="0" err="1" smtClean="0"/>
              <a:t>„</a:t>
            </a:r>
            <a:r>
              <a:rPr lang="uk-UA" dirty="0" err="1"/>
              <a:t>Комунікативна</a:t>
            </a:r>
            <a:r>
              <a:rPr lang="uk-UA" dirty="0"/>
              <a:t> атака” – комунікативне вміння педагога, яке може виступати методом встановлення педагогічного контакту.</a:t>
            </a:r>
            <a:endParaRPr lang="ru-RU" dirty="0">
              <a:solidFill>
                <a:schemeClr val="bg1"/>
              </a:solidFill>
            </a:endParaRPr>
          </a:p>
        </p:txBody>
      </p:sp>
    </p:spTree>
    <p:extLst>
      <p:ext uri="{BB962C8B-B14F-4D97-AF65-F5344CB8AC3E}">
        <p14:creationId xmlns:p14="http://schemas.microsoft.com/office/powerpoint/2010/main" val="33179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uk-UA" b="1" dirty="0" err="1"/>
              <a:t>„Орієнтування</a:t>
            </a:r>
            <a:r>
              <a:rPr lang="uk-UA" b="1" dirty="0"/>
              <a:t> в ситуації спілкування” включає: </a:t>
            </a:r>
            <a:endParaRPr lang="uk-UA" b="1" dirty="0" smtClean="0"/>
          </a:p>
          <a:p>
            <a:r>
              <a:rPr lang="uk-UA" dirty="0" smtClean="0"/>
              <a:t>орієнтування </a:t>
            </a:r>
            <a:r>
              <a:rPr lang="uk-UA" dirty="0"/>
              <a:t>в співрозмовникові, орієнтування в просторових умовах спілкування, в обставинах, які піддаються зоровому та кінетичному сприйманню; орієнтування його в часових умовах спілкування (наявність чи відсутність дефіциту часу); орієнтування в соціальній ситуації спілкування (актуальних взаємовідносинах між тими, хто спілкується.</a:t>
            </a:r>
            <a:endParaRPr lang="ru-RU" dirty="0"/>
          </a:p>
          <a:p>
            <a:r>
              <a:rPr lang="uk-UA" dirty="0"/>
              <a:t>Необхідним компонентом орієнтування в особі співрозмовника є  </a:t>
            </a:r>
            <a:r>
              <a:rPr lang="uk-UA" dirty="0" err="1"/>
              <a:t>„регулятори</a:t>
            </a:r>
            <a:r>
              <a:rPr lang="uk-UA" dirty="0"/>
              <a:t>” (погляд (контакт очей); міміка підтвердження, або непорозуміння (кивок головою, підняття брови, посмішка та ін.); мовленнєві сигнали, які уловлює комунікатор у поведінці реципієнта. </a:t>
            </a:r>
            <a:endParaRPr lang="ru-RU" dirty="0"/>
          </a:p>
          <a:p>
            <a:pPr marL="0" indent="0" algn="ctr">
              <a:buNone/>
            </a:pPr>
            <a:endParaRPr lang="ru-RU" dirty="0">
              <a:solidFill>
                <a:schemeClr val="bg1"/>
              </a:solidFill>
            </a:endParaRPr>
          </a:p>
        </p:txBody>
      </p:sp>
    </p:spTree>
    <p:extLst>
      <p:ext uri="{BB962C8B-B14F-4D97-AF65-F5344CB8AC3E}">
        <p14:creationId xmlns:p14="http://schemas.microsoft.com/office/powerpoint/2010/main" val="341551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838199" y="687977"/>
            <a:ext cx="10515600" cy="5860869"/>
          </a:xfrm>
          <a:solidFill>
            <a:srgbClr val="00B050"/>
          </a:solidFill>
        </p:spPr>
        <p:txBody>
          <a:bodyPr>
            <a:normAutofit/>
          </a:bodyPr>
          <a:lstStyle/>
          <a:p>
            <a:pPr marL="0" indent="0" algn="ctr">
              <a:buNone/>
            </a:pPr>
            <a:r>
              <a:rPr lang="uk-UA" dirty="0" smtClean="0"/>
              <a:t>Механізми (оволодіння </a:t>
            </a:r>
            <a:r>
              <a:rPr lang="uk-UA" dirty="0"/>
              <a:t>технікою швидкого входження у взаємодію, </a:t>
            </a:r>
            <a:r>
              <a:rPr lang="uk-UA" dirty="0" smtClean="0"/>
              <a:t>прийоми </a:t>
            </a:r>
            <a:r>
              <a:rPr lang="uk-UA" dirty="0"/>
              <a:t>динамічного </a:t>
            </a:r>
            <a:r>
              <a:rPr lang="uk-UA" dirty="0" smtClean="0"/>
              <a:t>впливу):</a:t>
            </a:r>
            <a:endParaRPr lang="ru-RU" dirty="0"/>
          </a:p>
          <a:p>
            <a:r>
              <a:rPr lang="uk-UA" dirty="0"/>
              <a:t>– </a:t>
            </a:r>
            <a:r>
              <a:rPr lang="uk-UA" i="1" dirty="0"/>
              <a:t>зараження</a:t>
            </a:r>
            <a:r>
              <a:rPr lang="uk-UA" dirty="0"/>
              <a:t> (підсвідомий емоційний відгук у взаємодії з іншими людьми на підставі співпереживання з ними. Має невербальний характер);</a:t>
            </a:r>
            <a:endParaRPr lang="ru-RU" dirty="0"/>
          </a:p>
          <a:p>
            <a:r>
              <a:rPr lang="uk-UA" dirty="0"/>
              <a:t>– </a:t>
            </a:r>
            <a:r>
              <a:rPr lang="uk-UA" i="1" dirty="0"/>
              <a:t>навіювання</a:t>
            </a:r>
            <a:r>
              <a:rPr lang="uk-UA" dirty="0"/>
              <a:t> (цільове свідоме “зараження” однією людиною інших мотиваціями певних дій, змістом чи емоціями в основному за допомогою мовленнєвого впливу на основі некритичного сприйняття інформації);</a:t>
            </a:r>
            <a:endParaRPr lang="ru-RU" dirty="0"/>
          </a:p>
          <a:p>
            <a:r>
              <a:rPr lang="uk-UA" dirty="0"/>
              <a:t>– </a:t>
            </a:r>
            <a:r>
              <a:rPr lang="uk-UA" i="1" dirty="0"/>
              <a:t>переконання</a:t>
            </a:r>
            <a:r>
              <a:rPr lang="uk-UA" dirty="0"/>
              <a:t> (усвідомлений аргументований і вмотивований вплив на систему поглядів індивіда);</a:t>
            </a:r>
            <a:endParaRPr lang="ru-RU" dirty="0"/>
          </a:p>
          <a:p>
            <a:r>
              <a:rPr lang="uk-UA" dirty="0"/>
              <a:t>– </a:t>
            </a:r>
            <a:r>
              <a:rPr lang="uk-UA" i="1" dirty="0"/>
              <a:t>наслідування</a:t>
            </a:r>
            <a:r>
              <a:rPr lang="uk-UA" dirty="0"/>
              <a:t> (засвоєння форм поведінки іншої людини на основі підсвідомої і свідомої ідентифікації з нею).</a:t>
            </a:r>
            <a:endParaRPr lang="ru-RU" dirty="0"/>
          </a:p>
          <a:p>
            <a:pPr marL="0" indent="0" algn="ctr">
              <a:buNone/>
            </a:pPr>
            <a:endParaRPr lang="ru-RU" dirty="0">
              <a:solidFill>
                <a:schemeClr val="bg1"/>
              </a:solidFill>
            </a:endParaRPr>
          </a:p>
        </p:txBody>
      </p:sp>
    </p:spTree>
    <p:extLst>
      <p:ext uri="{BB962C8B-B14F-4D97-AF65-F5344CB8AC3E}">
        <p14:creationId xmlns:p14="http://schemas.microsoft.com/office/powerpoint/2010/main" val="63906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TotalTime>
  <Words>2860</Words>
  <Application>Microsoft Office PowerPoint</Application>
  <PresentationFormat>Произвольный</PresentationFormat>
  <Paragraphs>233</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Презентация PowerPoint</vt:lpstr>
      <vt:lpstr>1. Роль професійно-педагогічного спілкування у формуванні іміджу педагога, його особливості та функції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Труднощі та бар’єри спілкування, методи впливу на співрозмовника  Бар’єри  у комунікаціях - перешкоди, що спричиняють опір партнера впливові співрозмовника. </vt:lpstr>
      <vt:lpstr>ІНТЕЛЕКТУАЛЬНІ ДЖЕРЕЛА БАР’ЄРІВ В КОМУНІКАЦІЇ  КЛАСИФІКАЦІЯ  ЗА ЕЛЕМЕНТАМИ УСВІДОМЛЕНОСТІ ДІЙ СУБ’ЄКТІВ КОМУНІКАЦІЇ  (М. Т. Громкова)</vt:lpstr>
      <vt:lpstr>Негативні чинники  Процес комунікації може мати негативний результат, якщо супроводжується почуттями образи, ворожості, відчуження. </vt:lpstr>
      <vt:lpstr>Презентация PowerPoint</vt:lpstr>
      <vt:lpstr>5. Взаємозв’язок стилю поведінки педагога і формування його іміджу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Larisa</cp:lastModifiedBy>
  <cp:revision>22</cp:revision>
  <dcterms:created xsi:type="dcterms:W3CDTF">2020-10-22T18:57:21Z</dcterms:created>
  <dcterms:modified xsi:type="dcterms:W3CDTF">2025-01-19T20:36:50Z</dcterms:modified>
</cp:coreProperties>
</file>