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83" r:id="rId3"/>
    <p:sldId id="284" r:id="rId4"/>
    <p:sldId id="285" r:id="rId5"/>
    <p:sldId id="286" r:id="rId6"/>
    <p:sldId id="287" r:id="rId7"/>
    <p:sldId id="288" r:id="rId8"/>
    <p:sldId id="290" r:id="rId9"/>
    <p:sldId id="291" r:id="rId10"/>
    <p:sldId id="292" r:id="rId11"/>
    <p:sldId id="293" r:id="rId12"/>
    <p:sldId id="294" r:id="rId13"/>
    <p:sldId id="295" r:id="rId14"/>
    <p:sldId id="296" r:id="rId15"/>
    <p:sldId id="297" r:id="rId16"/>
    <p:sldId id="298" r:id="rId17"/>
    <p:sldId id="299" r:id="rId18"/>
    <p:sldId id="300"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DF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811" autoAdjust="0"/>
    <p:restoredTop sz="94660"/>
  </p:normalViewPr>
  <p:slideViewPr>
    <p:cSldViewPr snapToGrid="0">
      <p:cViewPr varScale="1">
        <p:scale>
          <a:sx n="69" d="100"/>
          <a:sy n="69" d="100"/>
        </p:scale>
        <p:origin x="-450"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17BD9-FE61-420E-8F48-67DB8C42880F}" type="datetimeFigureOut">
              <a:rPr lang="x-none" smtClean="0"/>
              <a:pPr/>
              <a:t>12.10.2022</a:t>
            </a:fld>
            <a:endParaRPr lang="x-none"/>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95521F-5DF8-416B-B6FE-33876C05932B}" type="slidenum">
              <a:rPr lang="x-none" smtClean="0"/>
              <a:pPr/>
              <a:t>‹#›</a:t>
            </a:fld>
            <a:endParaRPr lang="x-none"/>
          </a:p>
        </p:txBody>
      </p:sp>
    </p:spTree>
    <p:extLst>
      <p:ext uri="{BB962C8B-B14F-4D97-AF65-F5344CB8AC3E}">
        <p14:creationId xmlns:p14="http://schemas.microsoft.com/office/powerpoint/2010/main" xmlns="" val="2279980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2</a:t>
            </a:fld>
            <a:endParaRPr lang="x-none"/>
          </a:p>
        </p:txBody>
      </p:sp>
    </p:spTree>
    <p:extLst>
      <p:ext uri="{BB962C8B-B14F-4D97-AF65-F5344CB8AC3E}">
        <p14:creationId xmlns:p14="http://schemas.microsoft.com/office/powerpoint/2010/main" xmlns="" val="1627870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11</a:t>
            </a:fld>
            <a:endParaRPr lang="x-none"/>
          </a:p>
        </p:txBody>
      </p:sp>
    </p:spTree>
    <p:extLst>
      <p:ext uri="{BB962C8B-B14F-4D97-AF65-F5344CB8AC3E}">
        <p14:creationId xmlns:p14="http://schemas.microsoft.com/office/powerpoint/2010/main" xmlns="" val="1291544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12</a:t>
            </a:fld>
            <a:endParaRPr lang="x-none"/>
          </a:p>
        </p:txBody>
      </p:sp>
    </p:spTree>
    <p:extLst>
      <p:ext uri="{BB962C8B-B14F-4D97-AF65-F5344CB8AC3E}">
        <p14:creationId xmlns:p14="http://schemas.microsoft.com/office/powerpoint/2010/main" xmlns="" val="3287212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13</a:t>
            </a:fld>
            <a:endParaRPr lang="x-none"/>
          </a:p>
        </p:txBody>
      </p:sp>
    </p:spTree>
    <p:extLst>
      <p:ext uri="{BB962C8B-B14F-4D97-AF65-F5344CB8AC3E}">
        <p14:creationId xmlns:p14="http://schemas.microsoft.com/office/powerpoint/2010/main" xmlns="" val="2385649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14</a:t>
            </a:fld>
            <a:endParaRPr lang="x-none"/>
          </a:p>
        </p:txBody>
      </p:sp>
    </p:spTree>
    <p:extLst>
      <p:ext uri="{BB962C8B-B14F-4D97-AF65-F5344CB8AC3E}">
        <p14:creationId xmlns:p14="http://schemas.microsoft.com/office/powerpoint/2010/main" xmlns="" val="1266770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15</a:t>
            </a:fld>
            <a:endParaRPr lang="x-none"/>
          </a:p>
        </p:txBody>
      </p:sp>
    </p:spTree>
    <p:extLst>
      <p:ext uri="{BB962C8B-B14F-4D97-AF65-F5344CB8AC3E}">
        <p14:creationId xmlns:p14="http://schemas.microsoft.com/office/powerpoint/2010/main" xmlns="" val="1628010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16</a:t>
            </a:fld>
            <a:endParaRPr lang="x-none"/>
          </a:p>
        </p:txBody>
      </p:sp>
    </p:spTree>
    <p:extLst>
      <p:ext uri="{BB962C8B-B14F-4D97-AF65-F5344CB8AC3E}">
        <p14:creationId xmlns:p14="http://schemas.microsoft.com/office/powerpoint/2010/main" xmlns="" val="3286142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17</a:t>
            </a:fld>
            <a:endParaRPr lang="x-none"/>
          </a:p>
        </p:txBody>
      </p:sp>
    </p:spTree>
    <p:extLst>
      <p:ext uri="{BB962C8B-B14F-4D97-AF65-F5344CB8AC3E}">
        <p14:creationId xmlns:p14="http://schemas.microsoft.com/office/powerpoint/2010/main" xmlns="" val="1908754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18</a:t>
            </a:fld>
            <a:endParaRPr lang="x-none"/>
          </a:p>
        </p:txBody>
      </p:sp>
    </p:spTree>
    <p:extLst>
      <p:ext uri="{BB962C8B-B14F-4D97-AF65-F5344CB8AC3E}">
        <p14:creationId xmlns:p14="http://schemas.microsoft.com/office/powerpoint/2010/main" xmlns="" val="325796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3</a:t>
            </a:fld>
            <a:endParaRPr lang="x-none"/>
          </a:p>
        </p:txBody>
      </p:sp>
    </p:spTree>
    <p:extLst>
      <p:ext uri="{BB962C8B-B14F-4D97-AF65-F5344CB8AC3E}">
        <p14:creationId xmlns:p14="http://schemas.microsoft.com/office/powerpoint/2010/main" xmlns="" val="1076310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4</a:t>
            </a:fld>
            <a:endParaRPr lang="x-none"/>
          </a:p>
        </p:txBody>
      </p:sp>
    </p:spTree>
    <p:extLst>
      <p:ext uri="{BB962C8B-B14F-4D97-AF65-F5344CB8AC3E}">
        <p14:creationId xmlns:p14="http://schemas.microsoft.com/office/powerpoint/2010/main" xmlns="" val="553782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5</a:t>
            </a:fld>
            <a:endParaRPr lang="x-none"/>
          </a:p>
        </p:txBody>
      </p:sp>
    </p:spTree>
    <p:extLst>
      <p:ext uri="{BB962C8B-B14F-4D97-AF65-F5344CB8AC3E}">
        <p14:creationId xmlns:p14="http://schemas.microsoft.com/office/powerpoint/2010/main" xmlns="" val="859830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6</a:t>
            </a:fld>
            <a:endParaRPr lang="x-none"/>
          </a:p>
        </p:txBody>
      </p:sp>
    </p:spTree>
    <p:extLst>
      <p:ext uri="{BB962C8B-B14F-4D97-AF65-F5344CB8AC3E}">
        <p14:creationId xmlns:p14="http://schemas.microsoft.com/office/powerpoint/2010/main" xmlns="" val="2895230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7</a:t>
            </a:fld>
            <a:endParaRPr lang="x-none"/>
          </a:p>
        </p:txBody>
      </p:sp>
    </p:spTree>
    <p:extLst>
      <p:ext uri="{BB962C8B-B14F-4D97-AF65-F5344CB8AC3E}">
        <p14:creationId xmlns:p14="http://schemas.microsoft.com/office/powerpoint/2010/main" xmlns="" val="450568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8</a:t>
            </a:fld>
            <a:endParaRPr lang="x-none"/>
          </a:p>
        </p:txBody>
      </p:sp>
    </p:spTree>
    <p:extLst>
      <p:ext uri="{BB962C8B-B14F-4D97-AF65-F5344CB8AC3E}">
        <p14:creationId xmlns:p14="http://schemas.microsoft.com/office/powerpoint/2010/main" xmlns="" val="2223614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9</a:t>
            </a:fld>
            <a:endParaRPr lang="x-none"/>
          </a:p>
        </p:txBody>
      </p:sp>
    </p:spTree>
    <p:extLst>
      <p:ext uri="{BB962C8B-B14F-4D97-AF65-F5344CB8AC3E}">
        <p14:creationId xmlns:p14="http://schemas.microsoft.com/office/powerpoint/2010/main" xmlns="" val="4104769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10</a:t>
            </a:fld>
            <a:endParaRPr lang="x-none"/>
          </a:p>
        </p:txBody>
      </p:sp>
    </p:spTree>
    <p:extLst>
      <p:ext uri="{BB962C8B-B14F-4D97-AF65-F5344CB8AC3E}">
        <p14:creationId xmlns:p14="http://schemas.microsoft.com/office/powerpoint/2010/main" xmlns="" val="1477390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xmlns="" val="118915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xmlns="" val="3320976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3237278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xmlns="" val="1625921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373444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xmlns="" val="8921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xmlns="" val="1142860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xmlns="" val="2431803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xmlns="" val="2772916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xmlns="" val="365668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xmlns="" val="2851679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xmlns="" val="1298192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xmlns="" val="916164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xmlns="" val="616970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xmlns="" val="3694303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xmlns="" val="198266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4F97C1-9614-4B39-974F-3B9B49849869}" type="datetimeFigureOut">
              <a:rPr lang="ru-RU" smtClean="0"/>
              <a:pPr/>
              <a:t>12.10.2022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C6168F1-F037-49CF-9C25-A8D7A79186EA}" type="slidenum">
              <a:rPr lang="ru-RU" smtClean="0"/>
              <a:pPr/>
              <a:t>‹#›</a:t>
            </a:fld>
            <a:endParaRPr lang="ru-RU"/>
          </a:p>
        </p:txBody>
      </p:sp>
    </p:spTree>
    <p:extLst>
      <p:ext uri="{BB962C8B-B14F-4D97-AF65-F5344CB8AC3E}">
        <p14:creationId xmlns:p14="http://schemas.microsoft.com/office/powerpoint/2010/main" xmlns="" val="30462128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11033" y="168812"/>
            <a:ext cx="10321422" cy="828715"/>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txBody>
          <a:bodyPr/>
          <a:lstStyle/>
          <a:p>
            <a:pPr algn="ctr"/>
            <a:r>
              <a:rPr lang="ru-RU" sz="2800" b="1" i="1" dirty="0" smtClean="0">
                <a:solidFill>
                  <a:srgbClr val="002060"/>
                </a:solidFill>
                <a:latin typeface="Cambria" panose="02040503050406030204" pitchFamily="18" charset="0"/>
              </a:rPr>
              <a:t>ТЕМА 7-8</a:t>
            </a:r>
            <a:r>
              <a:rPr lang="ru-RU" sz="2800" b="1" i="1" dirty="0" smtClean="0">
                <a:solidFill>
                  <a:srgbClr val="FF0000"/>
                </a:solidFill>
                <a:latin typeface="Cambria" panose="02040503050406030204" pitchFamily="18" charset="0"/>
              </a:rPr>
              <a:t> </a:t>
            </a:r>
            <a:br>
              <a:rPr lang="ru-RU" sz="2800" b="1" i="1" dirty="0" smtClean="0">
                <a:solidFill>
                  <a:srgbClr val="FF0000"/>
                </a:solidFill>
                <a:latin typeface="Cambria" panose="02040503050406030204" pitchFamily="18" charset="0"/>
              </a:rPr>
            </a:br>
            <a:r>
              <a:rPr lang="ru-RU" sz="2800" b="1" dirty="0" smtClean="0">
                <a:solidFill>
                  <a:srgbClr val="FF0000"/>
                </a:solidFill>
                <a:latin typeface="Cambria" panose="02040503050406030204" pitchFamily="18" charset="0"/>
              </a:rPr>
              <a:t>УКРАЇНА </a:t>
            </a:r>
            <a:r>
              <a:rPr lang="ru-RU" sz="2800" b="1" dirty="0">
                <a:solidFill>
                  <a:srgbClr val="FF0000"/>
                </a:solidFill>
                <a:latin typeface="Cambria" panose="02040503050406030204" pitchFamily="18" charset="0"/>
              </a:rPr>
              <a:t>В ПРОЦЕСАХ ЄВРОПЕЙСЬКОЇ ІНТЕГРАЦІЇ</a:t>
            </a:r>
          </a:p>
        </p:txBody>
      </p:sp>
      <p:pic>
        <p:nvPicPr>
          <p:cNvPr id="3" name="Рисунок 2">
            <a:extLst>
              <a:ext uri="{FF2B5EF4-FFF2-40B4-BE49-F238E27FC236}">
                <a16:creationId xmlns:a16="http://schemas.microsoft.com/office/drawing/2014/main" xmlns="" id="{C720CCE6-42D1-40B5-B411-84F795979478}"/>
              </a:ext>
            </a:extLst>
          </p:cNvPr>
          <p:cNvPicPr>
            <a:picLocks noChangeAspect="1"/>
          </p:cNvPicPr>
          <p:nvPr/>
        </p:nvPicPr>
        <p:blipFill>
          <a:blip r:embed="rId2"/>
          <a:stretch>
            <a:fillRect/>
          </a:stretch>
        </p:blipFill>
        <p:spPr>
          <a:xfrm>
            <a:off x="285316" y="1069145"/>
            <a:ext cx="9815287" cy="5620043"/>
          </a:xfrm>
          <a:prstGeom prst="rect">
            <a:avLst/>
          </a:prstGeom>
        </p:spPr>
      </p:pic>
    </p:spTree>
    <p:extLst>
      <p:ext uri="{BB962C8B-B14F-4D97-AF65-F5344CB8AC3E}">
        <p14:creationId xmlns:p14="http://schemas.microsoft.com/office/powerpoint/2010/main" xmlns="" val="1430446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xmlns="" id="{87B4C64B-A666-4F23-91C9-CFAE57EFDC59}"/>
              </a:ext>
            </a:extLst>
          </p:cNvPr>
          <p:cNvGraphicFramePr>
            <a:graphicFrameLocks noGrp="1"/>
          </p:cNvGraphicFramePr>
          <p:nvPr>
            <p:extLst>
              <p:ext uri="{D42A27DB-BD31-4B8C-83A1-F6EECF244321}">
                <p14:modId xmlns:p14="http://schemas.microsoft.com/office/powerpoint/2010/main" xmlns="" val="2868322383"/>
              </p:ext>
            </p:extLst>
          </p:nvPr>
        </p:nvGraphicFramePr>
        <p:xfrm>
          <a:off x="250520" y="251216"/>
          <a:ext cx="9976692" cy="4630274"/>
        </p:xfrm>
        <a:graphic>
          <a:graphicData uri="http://schemas.openxmlformats.org/drawingml/2006/table">
            <a:tbl>
              <a:tblPr firstRow="1" firstCol="1" bandRow="1">
                <a:tableStyleId>{5C22544A-7EE6-4342-B048-85BDC9FD1C3A}</a:tableStyleId>
              </a:tblPr>
              <a:tblGrid>
                <a:gridCol w="3407080">
                  <a:extLst>
                    <a:ext uri="{9D8B030D-6E8A-4147-A177-3AD203B41FA5}">
                      <a16:colId xmlns:a16="http://schemas.microsoft.com/office/drawing/2014/main" xmlns="" val="772826580"/>
                    </a:ext>
                  </a:extLst>
                </a:gridCol>
                <a:gridCol w="6569612">
                  <a:extLst>
                    <a:ext uri="{9D8B030D-6E8A-4147-A177-3AD203B41FA5}">
                      <a16:colId xmlns:a16="http://schemas.microsoft.com/office/drawing/2014/main" xmlns="" val="3912315190"/>
                    </a:ext>
                  </a:extLst>
                </a:gridCol>
              </a:tblGrid>
              <a:tr h="2287831">
                <a:tc>
                  <a:txBody>
                    <a:bodyPr/>
                    <a:lstStyle/>
                    <a:p>
                      <a:pPr algn="just">
                        <a:lnSpc>
                          <a:spcPct val="107000"/>
                        </a:lnSpc>
                        <a:spcAft>
                          <a:spcPts val="800"/>
                        </a:spcAft>
                      </a:pPr>
                      <a:r>
                        <a:rPr lang="uk-UA" sz="2000" dirty="0">
                          <a:effectLst/>
                          <a:latin typeface="Cambria" panose="02040503050406030204" pitchFamily="18" charset="0"/>
                          <a:ea typeface="Cambria" panose="02040503050406030204" pitchFamily="18" charset="0"/>
                        </a:rPr>
                        <a:t>Безвізовий режим</a:t>
                      </a:r>
                      <a:endParaRPr lang="x-none"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uk-UA" sz="2000">
                          <a:effectLst/>
                          <a:latin typeface="Cambria" panose="02040503050406030204" pitchFamily="18" charset="0"/>
                          <a:ea typeface="Cambria" panose="02040503050406030204" pitchFamily="18" charset="0"/>
                        </a:rPr>
                        <a:t>Набув чинності 11 червня 2017 р. для громадян України, які мають біометричні паспорти. Це дало їм змогу здійснювати короткострокові поїздки до ЄС, перебуваючи там не більше 90 днів протягом 180 днів. Водночас безвізовий режим не надає громадянам України права на роботу чи навчання в країнах ЄС</a:t>
                      </a:r>
                      <a:endParaRPr lang="x-none" sz="2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290132536"/>
                  </a:ext>
                </a:extLst>
              </a:tr>
              <a:tr h="2342443">
                <a:tc>
                  <a:txBody>
                    <a:bodyPr/>
                    <a:lstStyle/>
                    <a:p>
                      <a:pPr algn="just">
                        <a:lnSpc>
                          <a:spcPct val="107000"/>
                        </a:lnSpc>
                        <a:spcAft>
                          <a:spcPts val="800"/>
                        </a:spcAft>
                      </a:pPr>
                      <a:r>
                        <a:rPr lang="uk-UA" sz="2000" dirty="0">
                          <a:effectLst/>
                          <a:latin typeface="Cambria" panose="02040503050406030204" pitchFamily="18" charset="0"/>
                          <a:ea typeface="Cambria" panose="02040503050406030204" pitchFamily="18" charset="0"/>
                        </a:rPr>
                        <a:t>Співпраця у сфері освіти та культури</a:t>
                      </a:r>
                      <a:endParaRPr lang="x-none" sz="2000" dirty="0">
                        <a:effectLst/>
                        <a:latin typeface="Cambria" panose="02040503050406030204" pitchFamily="18" charset="0"/>
                        <a:ea typeface="Cambria" panose="02040503050406030204" pitchFamily="18" charset="0"/>
                      </a:endParaRPr>
                    </a:p>
                    <a:p>
                      <a:pPr algn="just">
                        <a:lnSpc>
                          <a:spcPct val="107000"/>
                        </a:lnSpc>
                        <a:spcAft>
                          <a:spcPts val="800"/>
                        </a:spcAft>
                      </a:pPr>
                      <a:r>
                        <a:rPr lang="uk-UA" sz="2000" dirty="0">
                          <a:effectLst/>
                          <a:latin typeface="Cambria" panose="02040503050406030204" pitchFamily="18" charset="0"/>
                          <a:ea typeface="Cambria" panose="02040503050406030204" pitchFamily="18" charset="0"/>
                        </a:rPr>
                        <a:t>–Erasmus+</a:t>
                      </a:r>
                      <a:endParaRPr lang="x-none"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uk-UA" sz="2000" dirty="0">
                          <a:effectLst/>
                          <a:latin typeface="Cambria" panose="02040503050406030204" pitchFamily="18" charset="0"/>
                          <a:ea typeface="Cambria" panose="02040503050406030204" pitchFamily="18" charset="0"/>
                        </a:rPr>
                        <a:t>2014 р. Програма охоплює всі сектори: освіту, підготовку та молодіжну політику, спорт. Напрями програми, відкриті для участі навчальних закладів з України: «Ступенева мобільність», «Кредитна мобільність», «Розвиток потенціалу вищої освіти», «Альянси знань», «Стратегічні партнерства» і «Жан Моне».</a:t>
                      </a:r>
                      <a:endParaRPr lang="x-none"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990947783"/>
                  </a:ext>
                </a:extLst>
              </a:tr>
            </a:tbl>
          </a:graphicData>
        </a:graphic>
      </p:graphicFrame>
      <p:pic>
        <p:nvPicPr>
          <p:cNvPr id="9" name="Рисунок 8">
            <a:extLst>
              <a:ext uri="{FF2B5EF4-FFF2-40B4-BE49-F238E27FC236}">
                <a16:creationId xmlns:a16="http://schemas.microsoft.com/office/drawing/2014/main" xmlns="" id="{60D8260E-925B-46CF-B136-74B02100C4B2}"/>
              </a:ext>
            </a:extLst>
          </p:cNvPr>
          <p:cNvPicPr>
            <a:picLocks noChangeAspect="1"/>
          </p:cNvPicPr>
          <p:nvPr/>
        </p:nvPicPr>
        <p:blipFill>
          <a:blip r:embed="rId3"/>
          <a:stretch>
            <a:fillRect/>
          </a:stretch>
        </p:blipFill>
        <p:spPr>
          <a:xfrm>
            <a:off x="405246" y="5185555"/>
            <a:ext cx="9132649" cy="1421229"/>
          </a:xfrm>
          <a:prstGeom prst="rect">
            <a:avLst/>
          </a:prstGeom>
        </p:spPr>
      </p:pic>
      <p:sp>
        <p:nvSpPr>
          <p:cNvPr id="11" name="TextBox 10">
            <a:extLst>
              <a:ext uri="{FF2B5EF4-FFF2-40B4-BE49-F238E27FC236}">
                <a16:creationId xmlns:a16="http://schemas.microsoft.com/office/drawing/2014/main" xmlns="" id="{CB4F8F77-B60C-4CA1-834D-A8334F62BB5E}"/>
              </a:ext>
            </a:extLst>
          </p:cNvPr>
          <p:cNvSpPr txBox="1"/>
          <p:nvPr/>
        </p:nvSpPr>
        <p:spPr>
          <a:xfrm>
            <a:off x="604911" y="5320157"/>
            <a:ext cx="8764172" cy="1200329"/>
          </a:xfrm>
          <a:prstGeom prst="rect">
            <a:avLst/>
          </a:prstGeom>
          <a:noFill/>
        </p:spPr>
        <p:txBody>
          <a:bodyPr wrap="square">
            <a:spAutoFit/>
          </a:bodyPr>
          <a:lstStyle/>
          <a:p>
            <a:pPr algn="ctr"/>
            <a:r>
              <a:rPr lang="az-Cyrl-AZ" sz="2400" i="1" dirty="0">
                <a:solidFill>
                  <a:srgbClr val="FF0000"/>
                </a:solidFill>
                <a:latin typeface="Cambria" panose="02040503050406030204" pitchFamily="18" charset="0"/>
                <a:ea typeface="Cambria" panose="02040503050406030204" pitchFamily="18" charset="0"/>
              </a:rPr>
              <a:t>Оскільки євроінтеграція має як переваги, так і ризики, Україні слід акцентувати увагу на використанні саме позитивних моментів євроінтеграції. </a:t>
            </a:r>
            <a:endParaRPr lang="x-none" sz="2400" i="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450900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677" y="166357"/>
            <a:ext cx="11352628" cy="888720"/>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000" b="1" i="1" dirty="0">
                <a:latin typeface="Cambria" panose="02040503050406030204" pitchFamily="18" charset="0"/>
              </a:rPr>
              <a:t>АНАЛІЗ СИЛЬНИХ І СЛАБИХ СТОРІН ІНТЕГРАЦІЇ УКРАЇНИ ДО ЄС, ОЧІКУВАНІ МОЖЛИВОСТІ Й ЗАГРОЗИ</a:t>
            </a:r>
          </a:p>
        </p:txBody>
      </p:sp>
      <p:graphicFrame>
        <p:nvGraphicFramePr>
          <p:cNvPr id="3" name="Объект 2">
            <a:extLst>
              <a:ext uri="{FF2B5EF4-FFF2-40B4-BE49-F238E27FC236}">
                <a16:creationId xmlns:a16="http://schemas.microsoft.com/office/drawing/2014/main" xmlns="" id="{C940D7E2-40F9-4DB7-A715-FECE3A7D6E7D}"/>
              </a:ext>
            </a:extLst>
          </p:cNvPr>
          <p:cNvGraphicFramePr>
            <a:graphicFrameLocks noGrp="1"/>
          </p:cNvGraphicFramePr>
          <p:nvPr>
            <p:ph idx="1"/>
            <p:extLst>
              <p:ext uri="{D42A27DB-BD31-4B8C-83A1-F6EECF244321}">
                <p14:modId xmlns:p14="http://schemas.microsoft.com/office/powerpoint/2010/main" xmlns="" val="2592522179"/>
              </p:ext>
            </p:extLst>
          </p:nvPr>
        </p:nvGraphicFramePr>
        <p:xfrm>
          <a:off x="140677" y="1209822"/>
          <a:ext cx="11352628" cy="5265232"/>
        </p:xfrm>
        <a:graphic>
          <a:graphicData uri="http://schemas.openxmlformats.org/drawingml/2006/table">
            <a:tbl>
              <a:tblPr firstRow="1" firstCol="1" bandRow="1">
                <a:tableStyleId>{5C22544A-7EE6-4342-B048-85BDC9FD1C3A}</a:tableStyleId>
              </a:tblPr>
              <a:tblGrid>
                <a:gridCol w="6710746">
                  <a:extLst>
                    <a:ext uri="{9D8B030D-6E8A-4147-A177-3AD203B41FA5}">
                      <a16:colId xmlns:a16="http://schemas.microsoft.com/office/drawing/2014/main" xmlns="" val="2339047525"/>
                    </a:ext>
                  </a:extLst>
                </a:gridCol>
                <a:gridCol w="4641882">
                  <a:extLst>
                    <a:ext uri="{9D8B030D-6E8A-4147-A177-3AD203B41FA5}">
                      <a16:colId xmlns:a16="http://schemas.microsoft.com/office/drawing/2014/main" xmlns="" val="3220154173"/>
                    </a:ext>
                  </a:extLst>
                </a:gridCol>
              </a:tblGrid>
              <a:tr h="225857">
                <a:tc>
                  <a:txBody>
                    <a:bodyPr/>
                    <a:lstStyle/>
                    <a:p>
                      <a:pPr algn="ctr">
                        <a:lnSpc>
                          <a:spcPct val="100000"/>
                        </a:lnSpc>
                        <a:spcAft>
                          <a:spcPts val="800"/>
                        </a:spcAft>
                      </a:pPr>
                      <a:r>
                        <a:rPr lang="uk-UA" sz="1600" dirty="0">
                          <a:effectLst/>
                          <a:latin typeface="Cambria" panose="02040503050406030204" pitchFamily="18" charset="0"/>
                          <a:ea typeface="Cambria" panose="02040503050406030204" pitchFamily="18" charset="0"/>
                        </a:rPr>
                        <a:t>Сильні сторони</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0894" marR="60894" marT="0" marB="0"/>
                </a:tc>
                <a:tc>
                  <a:txBody>
                    <a:bodyPr/>
                    <a:lstStyle/>
                    <a:p>
                      <a:pPr algn="ctr">
                        <a:lnSpc>
                          <a:spcPct val="100000"/>
                        </a:lnSpc>
                        <a:spcAft>
                          <a:spcPts val="800"/>
                        </a:spcAft>
                      </a:pPr>
                      <a:r>
                        <a:rPr lang="uk-UA" sz="1600">
                          <a:effectLst/>
                          <a:latin typeface="Cambria" panose="02040503050406030204" pitchFamily="18" charset="0"/>
                          <a:ea typeface="Cambria" panose="02040503050406030204" pitchFamily="18" charset="0"/>
                        </a:rPr>
                        <a:t>Слабкі сторони</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0894" marR="60894" marT="0" marB="0"/>
                </a:tc>
                <a:extLst>
                  <a:ext uri="{0D108BD9-81ED-4DB2-BD59-A6C34878D82A}">
                    <a16:rowId xmlns:a16="http://schemas.microsoft.com/office/drawing/2014/main" xmlns="" val="1554670880"/>
                  </a:ext>
                </a:extLst>
              </a:tr>
              <a:tr h="1571443">
                <a:tc>
                  <a:txBody>
                    <a:bodyPr/>
                    <a:lstStyle/>
                    <a:p>
                      <a:pPr algn="just">
                        <a:lnSpc>
                          <a:spcPct val="100000"/>
                        </a:lnSpc>
                        <a:spcAft>
                          <a:spcPts val="0"/>
                        </a:spcAft>
                      </a:pPr>
                      <a:r>
                        <a:rPr lang="uk-UA" sz="1600" dirty="0">
                          <a:effectLst/>
                          <a:latin typeface="Cambria" panose="02040503050406030204" pitchFamily="18" charset="0"/>
                          <a:ea typeface="Cambria" panose="02040503050406030204" pitchFamily="18" charset="0"/>
                        </a:rPr>
                        <a:t>Політичні переваги: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європейська колективна безпека;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членство в НАТО;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стійка плюралістична демократична правова держава;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розбудова демократичних інституцій.</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0894" marR="60894" marT="0" marB="0"/>
                </a:tc>
                <a:tc>
                  <a:txBody>
                    <a:bodyPr/>
                    <a:lstStyle/>
                    <a:p>
                      <a:pPr algn="just">
                        <a:lnSpc>
                          <a:spcPct val="100000"/>
                        </a:lnSpc>
                        <a:spcAft>
                          <a:spcPts val="0"/>
                        </a:spcAft>
                      </a:pPr>
                      <a:r>
                        <a:rPr lang="uk-UA" sz="1600" dirty="0">
                          <a:effectLst/>
                          <a:latin typeface="Cambria" panose="02040503050406030204" pitchFamily="18" charset="0"/>
                          <a:ea typeface="Cambria" panose="02040503050406030204" pitchFamily="18" charset="0"/>
                        </a:rPr>
                        <a:t>Політичні недоліки: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часткова втрата суверенітету;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невизначеність місця України в стратегії розвитку ЄС;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погіршення відносин із країнами Митного союзу.</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0894" marR="60894" marT="0" marB="0"/>
                </a:tc>
                <a:extLst>
                  <a:ext uri="{0D108BD9-81ED-4DB2-BD59-A6C34878D82A}">
                    <a16:rowId xmlns:a16="http://schemas.microsoft.com/office/drawing/2014/main" xmlns="" val="1828551325"/>
                  </a:ext>
                </a:extLst>
              </a:tr>
              <a:tr h="3449949">
                <a:tc>
                  <a:txBody>
                    <a:bodyPr/>
                    <a:lstStyle/>
                    <a:p>
                      <a:pPr algn="just">
                        <a:lnSpc>
                          <a:spcPct val="100000"/>
                        </a:lnSpc>
                        <a:spcAft>
                          <a:spcPts val="0"/>
                        </a:spcAft>
                      </a:pPr>
                      <a:r>
                        <a:rPr lang="uk-UA" sz="1600" dirty="0">
                          <a:effectLst/>
                          <a:latin typeface="Cambria" panose="02040503050406030204" pitchFamily="18" charset="0"/>
                          <a:ea typeface="Cambria" panose="02040503050406030204" pitchFamily="18" charset="0"/>
                        </a:rPr>
                        <a:t>Економічні переваги: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макроекономічна стабільність;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технологічна модернізація;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забезпечення вільного доступу до новітніх технологій, капіталу, інформації;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надання субсидій сільському господарству;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залучення іноземних інвестицій і новітніх технологій в українську економіку;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створення нових робочих місць;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спільні митні тарифи;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антидемпінгова політика;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протекціонізм і контроль експорту.</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0894" marR="60894" marT="0" marB="0"/>
                </a:tc>
                <a:tc>
                  <a:txBody>
                    <a:bodyPr/>
                    <a:lstStyle/>
                    <a:p>
                      <a:pPr algn="just">
                        <a:lnSpc>
                          <a:spcPct val="100000"/>
                        </a:lnSpc>
                        <a:spcAft>
                          <a:spcPts val="0"/>
                        </a:spcAft>
                      </a:pPr>
                      <a:r>
                        <a:rPr lang="uk-UA" sz="1600" dirty="0">
                          <a:effectLst/>
                          <a:latin typeface="Cambria" panose="02040503050406030204" pitchFamily="18" charset="0"/>
                          <a:ea typeface="Cambria" panose="02040503050406030204" pitchFamily="18" charset="0"/>
                        </a:rPr>
                        <a:t>Економічні недоліки: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низький рівень ВВП та дохід на душу населення;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втрата конкурентоспроможності певних галузей економіки;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недостатньо високий рівень наповнення вітчизняними товарами внутрішнього ринку;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неконкурентоспроможна на зовнішньому ринку продукція;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складність переходу на європейський рівень цін;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квотування певних видів товарів;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відтік кваліфікованої робочої сили.</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0894" marR="60894" marT="0" marB="0"/>
                </a:tc>
                <a:extLst>
                  <a:ext uri="{0D108BD9-81ED-4DB2-BD59-A6C34878D82A}">
                    <a16:rowId xmlns:a16="http://schemas.microsoft.com/office/drawing/2014/main" xmlns="" val="1106536639"/>
                  </a:ext>
                </a:extLst>
              </a:tr>
            </a:tbl>
          </a:graphicData>
        </a:graphic>
      </p:graphicFrame>
    </p:spTree>
    <p:extLst>
      <p:ext uri="{BB962C8B-B14F-4D97-AF65-F5344CB8AC3E}">
        <p14:creationId xmlns:p14="http://schemas.microsoft.com/office/powerpoint/2010/main" xmlns="" val="562506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3415" y="180423"/>
            <a:ext cx="11465169" cy="705841"/>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000" b="1" i="1" dirty="0">
                <a:latin typeface="Cambria" panose="02040503050406030204" pitchFamily="18" charset="0"/>
              </a:rPr>
              <a:t>АНАЛІЗ СИЛЬНИХ І СЛАБИХ СТОРІН ІНТЕГРАЦІЇ УКРАЇНИ ДО ЄС, ОЧІКУВАНІ МОЖЛИВОСТІ Й ЗАГРОЗИ</a:t>
            </a:r>
          </a:p>
        </p:txBody>
      </p:sp>
      <p:graphicFrame>
        <p:nvGraphicFramePr>
          <p:cNvPr id="3" name="Таблица 2">
            <a:extLst>
              <a:ext uri="{FF2B5EF4-FFF2-40B4-BE49-F238E27FC236}">
                <a16:creationId xmlns:a16="http://schemas.microsoft.com/office/drawing/2014/main" xmlns="" id="{E2F82AC4-3125-41F1-9B50-E1167B459511}"/>
              </a:ext>
            </a:extLst>
          </p:cNvPr>
          <p:cNvGraphicFramePr>
            <a:graphicFrameLocks noGrp="1"/>
          </p:cNvGraphicFramePr>
          <p:nvPr>
            <p:extLst>
              <p:ext uri="{D42A27DB-BD31-4B8C-83A1-F6EECF244321}">
                <p14:modId xmlns:p14="http://schemas.microsoft.com/office/powerpoint/2010/main" xmlns="" val="2674338145"/>
              </p:ext>
            </p:extLst>
          </p:nvPr>
        </p:nvGraphicFramePr>
        <p:xfrm>
          <a:off x="126610" y="1097280"/>
          <a:ext cx="10424160" cy="4681131"/>
        </p:xfrm>
        <a:graphic>
          <a:graphicData uri="http://schemas.openxmlformats.org/drawingml/2006/table">
            <a:tbl>
              <a:tblPr firstRow="1" firstCol="1" bandRow="1">
                <a:tableStyleId>{5C22544A-7EE6-4342-B048-85BDC9FD1C3A}</a:tableStyleId>
              </a:tblPr>
              <a:tblGrid>
                <a:gridCol w="6704528">
                  <a:extLst>
                    <a:ext uri="{9D8B030D-6E8A-4147-A177-3AD203B41FA5}">
                      <a16:colId xmlns:a16="http://schemas.microsoft.com/office/drawing/2014/main" xmlns="" val="3602535686"/>
                    </a:ext>
                  </a:extLst>
                </a:gridCol>
                <a:gridCol w="286051">
                  <a:extLst>
                    <a:ext uri="{9D8B030D-6E8A-4147-A177-3AD203B41FA5}">
                      <a16:colId xmlns:a16="http://schemas.microsoft.com/office/drawing/2014/main" xmlns="" val="2922761259"/>
                    </a:ext>
                  </a:extLst>
                </a:gridCol>
                <a:gridCol w="3433581">
                  <a:extLst>
                    <a:ext uri="{9D8B030D-6E8A-4147-A177-3AD203B41FA5}">
                      <a16:colId xmlns:a16="http://schemas.microsoft.com/office/drawing/2014/main" xmlns="" val="2460532046"/>
                    </a:ext>
                  </a:extLst>
                </a:gridCol>
              </a:tblGrid>
              <a:tr h="2489982">
                <a:tc gridSpan="2">
                  <a:txBody>
                    <a:bodyPr/>
                    <a:lstStyle/>
                    <a:p>
                      <a:pPr algn="just">
                        <a:lnSpc>
                          <a:spcPct val="100000"/>
                        </a:lnSpc>
                        <a:spcAft>
                          <a:spcPts val="0"/>
                        </a:spcAft>
                      </a:pPr>
                      <a:r>
                        <a:rPr lang="uk-UA" sz="1600" dirty="0">
                          <a:effectLst/>
                          <a:latin typeface="Cambria" panose="02040503050406030204" pitchFamily="18" charset="0"/>
                          <a:ea typeface="Cambria" panose="02040503050406030204" pitchFamily="18" charset="0"/>
                        </a:rPr>
                        <a:t>Соціальні переваги: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ефективний захист прав людини в інституціях ЄС;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упровадження соціальних стандартів у сферах охорони здоров’я, освіти, культури, соціального захисту та соціального страхування;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ефективний захист прав працівників;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забезпечення високого рівня життя населення;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відкриття кордонів до вільного пересування населення;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розвинена система охорони довкілля;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формування нового загальнодержавного менталітету.</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9071" marR="49071" marT="0" marB="0"/>
                </a:tc>
                <a:tc hMerge="1">
                  <a:txBody>
                    <a:bodyPr/>
                    <a:lstStyle/>
                    <a:p>
                      <a:endParaRPr lang="x-none"/>
                    </a:p>
                  </a:txBody>
                  <a:tcPr/>
                </a:tc>
                <a:tc>
                  <a:txBody>
                    <a:bodyPr/>
                    <a:lstStyle/>
                    <a:p>
                      <a:pPr algn="just">
                        <a:lnSpc>
                          <a:spcPct val="100000"/>
                        </a:lnSpc>
                        <a:spcAft>
                          <a:spcPts val="0"/>
                        </a:spcAft>
                      </a:pPr>
                      <a:r>
                        <a:rPr lang="uk-UA" sz="1600">
                          <a:effectLst/>
                          <a:latin typeface="Cambria" panose="02040503050406030204" pitchFamily="18" charset="0"/>
                          <a:ea typeface="Cambria" panose="02040503050406030204" pitchFamily="18" charset="0"/>
                        </a:rPr>
                        <a:t>Соціальні недоліки: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ускладнення візового режиму зі східними сусідами.</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9071" marR="49071" marT="0" marB="0"/>
                </a:tc>
                <a:extLst>
                  <a:ext uri="{0D108BD9-81ED-4DB2-BD59-A6C34878D82A}">
                    <a16:rowId xmlns:a16="http://schemas.microsoft.com/office/drawing/2014/main" xmlns="" val="2043843070"/>
                  </a:ext>
                </a:extLst>
              </a:tr>
              <a:tr h="215142">
                <a:tc>
                  <a:txBody>
                    <a:bodyPr/>
                    <a:lstStyle/>
                    <a:p>
                      <a:pPr algn="ctr">
                        <a:lnSpc>
                          <a:spcPct val="100000"/>
                        </a:lnSpc>
                        <a:spcAft>
                          <a:spcPts val="0"/>
                        </a:spcAft>
                      </a:pPr>
                      <a:r>
                        <a:rPr lang="uk-UA" sz="1600">
                          <a:effectLst/>
                          <a:latin typeface="Cambria" panose="02040503050406030204" pitchFamily="18" charset="0"/>
                          <a:ea typeface="Cambria" panose="02040503050406030204" pitchFamily="18" charset="0"/>
                        </a:rPr>
                        <a:t>Можливості</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9071" marR="49071" marT="0" marB="0"/>
                </a:tc>
                <a:tc gridSpan="2">
                  <a:txBody>
                    <a:bodyPr/>
                    <a:lstStyle/>
                    <a:p>
                      <a:pPr algn="ctr">
                        <a:lnSpc>
                          <a:spcPct val="100000"/>
                        </a:lnSpc>
                        <a:spcAft>
                          <a:spcPts val="0"/>
                        </a:spcAft>
                      </a:pPr>
                      <a:r>
                        <a:rPr lang="uk-UA" sz="1600">
                          <a:effectLst/>
                          <a:latin typeface="Cambria" panose="02040503050406030204" pitchFamily="18" charset="0"/>
                          <a:ea typeface="Cambria" panose="02040503050406030204" pitchFamily="18" charset="0"/>
                        </a:rPr>
                        <a:t>Загрози</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9071" marR="49071" marT="0" marB="0"/>
                </a:tc>
                <a:tc hMerge="1">
                  <a:txBody>
                    <a:bodyPr/>
                    <a:lstStyle/>
                    <a:p>
                      <a:endParaRPr lang="x-none"/>
                    </a:p>
                  </a:txBody>
                  <a:tcPr/>
                </a:tc>
                <a:extLst>
                  <a:ext uri="{0D108BD9-81ED-4DB2-BD59-A6C34878D82A}">
                    <a16:rowId xmlns:a16="http://schemas.microsoft.com/office/drawing/2014/main" xmlns="" val="4168481317"/>
                  </a:ext>
                </a:extLst>
              </a:tr>
              <a:tr h="1947309">
                <a:tc>
                  <a:txBody>
                    <a:bodyPr/>
                    <a:lstStyle/>
                    <a:p>
                      <a:pPr algn="just">
                        <a:lnSpc>
                          <a:spcPct val="100000"/>
                        </a:lnSpc>
                        <a:spcAft>
                          <a:spcPts val="0"/>
                        </a:spcAft>
                      </a:pPr>
                      <a:r>
                        <a:rPr lang="uk-UA" sz="1600">
                          <a:effectLst/>
                          <a:latin typeface="Cambria" panose="02040503050406030204" pitchFamily="18" charset="0"/>
                          <a:ea typeface="Cambria" panose="02040503050406030204" pitchFamily="18" charset="0"/>
                        </a:rPr>
                        <a:t>Політичні перспективи: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встановлення стабільної політичної системи;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зменшення корупції;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сприйняття України як важливого суб’єкта політичних відносин;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активізація співробітництва у боротьбі з організованою злочинністю, контрабандою, нелегальною міграцією, наркобізнесом.</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9071" marR="49071" marT="0" marB="0"/>
                </a:tc>
                <a:tc gridSpan="2">
                  <a:txBody>
                    <a:bodyPr/>
                    <a:lstStyle/>
                    <a:p>
                      <a:pPr algn="just">
                        <a:lnSpc>
                          <a:spcPct val="100000"/>
                        </a:lnSpc>
                        <a:spcAft>
                          <a:spcPts val="0"/>
                        </a:spcAft>
                      </a:pPr>
                      <a:r>
                        <a:rPr lang="uk-UA" sz="1600" dirty="0">
                          <a:effectLst/>
                          <a:latin typeface="Cambria" panose="02040503050406030204" pitchFamily="18" charset="0"/>
                          <a:ea typeface="Cambria" panose="02040503050406030204" pitchFamily="18" charset="0"/>
                        </a:rPr>
                        <a:t>Політичні загрози: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небезпека втягнення України в конфлікт цивілізацій між Заходом і мусульманським світом.</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9071" marR="49071" marT="0" marB="0"/>
                </a:tc>
                <a:tc hMerge="1">
                  <a:txBody>
                    <a:bodyPr/>
                    <a:lstStyle/>
                    <a:p>
                      <a:endParaRPr lang="x-none"/>
                    </a:p>
                  </a:txBody>
                  <a:tcPr/>
                </a:tc>
                <a:extLst>
                  <a:ext uri="{0D108BD9-81ED-4DB2-BD59-A6C34878D82A}">
                    <a16:rowId xmlns:a16="http://schemas.microsoft.com/office/drawing/2014/main" xmlns="" val="702692693"/>
                  </a:ext>
                </a:extLst>
              </a:tr>
            </a:tbl>
          </a:graphicData>
        </a:graphic>
      </p:graphicFrame>
    </p:spTree>
    <p:extLst>
      <p:ext uri="{BB962C8B-B14F-4D97-AF65-F5344CB8AC3E}">
        <p14:creationId xmlns:p14="http://schemas.microsoft.com/office/powerpoint/2010/main" xmlns="" val="715957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5641" y="213909"/>
            <a:ext cx="11406813" cy="705841"/>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000" b="1" i="1" dirty="0">
                <a:latin typeface="Cambria" panose="02040503050406030204" pitchFamily="18" charset="0"/>
              </a:rPr>
              <a:t>АНАЛІЗ СИЛЬНИХ І СЛАБИХ СТОРІН ІНТЕГРАЦІЇ УКРАЇНИ ДО ЄС, ОЧІКУВАНІ МОЖЛИВОСТІ Й ЗАГРОЗИ</a:t>
            </a:r>
          </a:p>
        </p:txBody>
      </p:sp>
      <p:graphicFrame>
        <p:nvGraphicFramePr>
          <p:cNvPr id="3" name="Таблица 2">
            <a:extLst>
              <a:ext uri="{FF2B5EF4-FFF2-40B4-BE49-F238E27FC236}">
                <a16:creationId xmlns:a16="http://schemas.microsoft.com/office/drawing/2014/main" xmlns="" id="{5541B51B-B15D-4E37-B000-0C3CA99A7BF5}"/>
              </a:ext>
            </a:extLst>
          </p:cNvPr>
          <p:cNvGraphicFramePr>
            <a:graphicFrameLocks noGrp="1"/>
          </p:cNvGraphicFramePr>
          <p:nvPr>
            <p:extLst>
              <p:ext uri="{D42A27DB-BD31-4B8C-83A1-F6EECF244321}">
                <p14:modId xmlns:p14="http://schemas.microsoft.com/office/powerpoint/2010/main" xmlns="" val="1177464945"/>
              </p:ext>
            </p:extLst>
          </p:nvPr>
        </p:nvGraphicFramePr>
        <p:xfrm>
          <a:off x="182879" y="1308296"/>
          <a:ext cx="10832123" cy="5067622"/>
        </p:xfrm>
        <a:graphic>
          <a:graphicData uri="http://schemas.openxmlformats.org/drawingml/2006/table">
            <a:tbl>
              <a:tblPr firstRow="1" firstCol="1" bandRow="1">
                <a:tableStyleId>{5C22544A-7EE6-4342-B048-85BDC9FD1C3A}</a:tableStyleId>
              </a:tblPr>
              <a:tblGrid>
                <a:gridCol w="6403065">
                  <a:extLst>
                    <a:ext uri="{9D8B030D-6E8A-4147-A177-3AD203B41FA5}">
                      <a16:colId xmlns:a16="http://schemas.microsoft.com/office/drawing/2014/main" xmlns="" val="624333057"/>
                    </a:ext>
                  </a:extLst>
                </a:gridCol>
                <a:gridCol w="4429058">
                  <a:extLst>
                    <a:ext uri="{9D8B030D-6E8A-4147-A177-3AD203B41FA5}">
                      <a16:colId xmlns:a16="http://schemas.microsoft.com/office/drawing/2014/main" xmlns="" val="3497099351"/>
                    </a:ext>
                  </a:extLst>
                </a:gridCol>
              </a:tblGrid>
              <a:tr h="3329012">
                <a:tc>
                  <a:txBody>
                    <a:bodyPr/>
                    <a:lstStyle/>
                    <a:p>
                      <a:pPr algn="just">
                        <a:lnSpc>
                          <a:spcPct val="100000"/>
                        </a:lnSpc>
                        <a:spcAft>
                          <a:spcPts val="0"/>
                        </a:spcAft>
                      </a:pPr>
                      <a:r>
                        <a:rPr lang="uk-UA" sz="1600">
                          <a:effectLst/>
                          <a:latin typeface="Cambria" panose="02040503050406030204" pitchFamily="18" charset="0"/>
                          <a:ea typeface="Cambria" panose="02040503050406030204" pitchFamily="18" charset="0"/>
                        </a:rPr>
                        <a:t>Економічні перспективи: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забезпечення розвитку малого та середнього бізнесу;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упровадження стандартів ЄС у виробництві;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уніфікація цін на енергоносії;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транспортні перевезення в рамках країн-учасниць;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вихід на ринок ЄС;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підвищення конкурентної спроможності вітчизняного товаровиробника;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підвищення кваліфікації робочої сили;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надання пріоритетів інтелектуальним інвестиціям у високі технології;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використання фондів регіонального розвитку ЄС для прискореного виходу на вищий рівень економічного розвитку стосовно країн Євросоюзу.</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2283" marR="42283" marT="0" marB="0"/>
                </a:tc>
                <a:tc>
                  <a:txBody>
                    <a:bodyPr/>
                    <a:lstStyle/>
                    <a:p>
                      <a:pPr algn="just">
                        <a:lnSpc>
                          <a:spcPct val="100000"/>
                        </a:lnSpc>
                        <a:spcAft>
                          <a:spcPts val="0"/>
                        </a:spcAft>
                      </a:pPr>
                      <a:r>
                        <a:rPr lang="uk-UA" sz="1600">
                          <a:effectLst/>
                          <a:latin typeface="Cambria" panose="02040503050406030204" pitchFamily="18" charset="0"/>
                          <a:ea typeface="Cambria" panose="02040503050406030204" pitchFamily="18" charset="0"/>
                        </a:rPr>
                        <a:t>Економічні загрози: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переміщення до України шкідливих виробництв;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використання дешевої ресурсно-сировинної бази України;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скорочення обсягів традиційного українського експорту до ЄС;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використання дешевої робочої сили України;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витіснення національних товаровиробників із внутрішнього ринку;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високі європейські ціни. </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2283" marR="42283" marT="0" marB="0"/>
                </a:tc>
                <a:extLst>
                  <a:ext uri="{0D108BD9-81ED-4DB2-BD59-A6C34878D82A}">
                    <a16:rowId xmlns:a16="http://schemas.microsoft.com/office/drawing/2014/main" xmlns="" val="698519661"/>
                  </a:ext>
                </a:extLst>
              </a:tr>
              <a:tr h="1653862">
                <a:tc>
                  <a:txBody>
                    <a:bodyPr/>
                    <a:lstStyle/>
                    <a:p>
                      <a:pPr algn="just">
                        <a:lnSpc>
                          <a:spcPct val="100000"/>
                        </a:lnSpc>
                        <a:spcAft>
                          <a:spcPts val="0"/>
                        </a:spcAft>
                      </a:pPr>
                      <a:r>
                        <a:rPr lang="uk-UA" sz="1600">
                          <a:effectLst/>
                          <a:latin typeface="Cambria" panose="02040503050406030204" pitchFamily="18" charset="0"/>
                          <a:ea typeface="Cambria" panose="02040503050406030204" pitchFamily="18" charset="0"/>
                        </a:rPr>
                        <a:t>Соціальні перспективи: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формування середнього класу;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права на вільне працевлаштування;</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адекватна оплата та безпека праці;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реформування освіти, охорони здоров’я, соціального захисту;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соціальне партнерство між урядом, бізнесом та робітниками.</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2283" marR="42283" marT="0" marB="0"/>
                </a:tc>
                <a:tc>
                  <a:txBody>
                    <a:bodyPr/>
                    <a:lstStyle/>
                    <a:p>
                      <a:pPr algn="just">
                        <a:lnSpc>
                          <a:spcPct val="100000"/>
                        </a:lnSpc>
                        <a:spcAft>
                          <a:spcPts val="0"/>
                        </a:spcAft>
                      </a:pPr>
                      <a:r>
                        <a:rPr lang="uk-UA" sz="1600" dirty="0">
                          <a:effectLst/>
                          <a:latin typeface="Cambria" panose="02040503050406030204" pitchFamily="18" charset="0"/>
                          <a:ea typeface="Cambria" panose="02040503050406030204" pitchFamily="18" charset="0"/>
                        </a:rPr>
                        <a:t>Соціальні загрози: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поглиблення демографічного спаду;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незаконна міграція населення та відплив кадрів;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зростання безробіття.</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2283" marR="42283" marT="0" marB="0"/>
                </a:tc>
                <a:extLst>
                  <a:ext uri="{0D108BD9-81ED-4DB2-BD59-A6C34878D82A}">
                    <a16:rowId xmlns:a16="http://schemas.microsoft.com/office/drawing/2014/main" xmlns="" val="1107595363"/>
                  </a:ext>
                </a:extLst>
              </a:tr>
            </a:tbl>
          </a:graphicData>
        </a:graphic>
      </p:graphicFrame>
    </p:spTree>
    <p:extLst>
      <p:ext uri="{BB962C8B-B14F-4D97-AF65-F5344CB8AC3E}">
        <p14:creationId xmlns:p14="http://schemas.microsoft.com/office/powerpoint/2010/main" xmlns="" val="2582194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157" y="218049"/>
            <a:ext cx="9606149" cy="705841"/>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r>
              <a:rPr lang="uk-UA" sz="2800" b="1" i="1" dirty="0">
                <a:latin typeface="Cambria" panose="02040503050406030204" pitchFamily="18" charset="0"/>
              </a:rPr>
              <a:t>Переваги України від інтеграції до ЄС зводяться до такого: </a:t>
            </a:r>
          </a:p>
        </p:txBody>
      </p:sp>
      <p:sp>
        <p:nvSpPr>
          <p:cNvPr id="5" name="Объект 4">
            <a:extLst>
              <a:ext uri="{FF2B5EF4-FFF2-40B4-BE49-F238E27FC236}">
                <a16:creationId xmlns:a16="http://schemas.microsoft.com/office/drawing/2014/main" xmlns="" id="{62A00236-BCC9-42EF-9462-2C347B8E771A}"/>
              </a:ext>
            </a:extLst>
          </p:cNvPr>
          <p:cNvSpPr>
            <a:spLocks noGrp="1"/>
          </p:cNvSpPr>
          <p:nvPr>
            <p:ph idx="1"/>
          </p:nvPr>
        </p:nvSpPr>
        <p:spPr>
          <a:xfrm>
            <a:off x="233157" y="1139484"/>
            <a:ext cx="10570831" cy="4628270"/>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just">
              <a:spcBef>
                <a:spcPts val="0"/>
              </a:spcBef>
              <a:buFont typeface="Wingdings" panose="05000000000000000000" pitchFamily="2" charset="2"/>
              <a:buChar char="ü"/>
            </a:pPr>
            <a:r>
              <a:rPr lang="uk-UA" sz="2400" i="1" dirty="0">
                <a:solidFill>
                  <a:srgbClr val="FF0000"/>
                </a:solidFill>
                <a:latin typeface="Cambria" panose="02040503050406030204" pitchFamily="18" charset="0"/>
                <a:ea typeface="Cambria" panose="02040503050406030204" pitchFamily="18" charset="0"/>
              </a:rPr>
              <a:t>політичні вигоди </a:t>
            </a:r>
            <a:r>
              <a:rPr lang="uk-UA" sz="2400" i="1" dirty="0">
                <a:latin typeface="Cambria" panose="02040503050406030204" pitchFamily="18" charset="0"/>
                <a:ea typeface="Cambria" panose="02040503050406030204" pitchFamily="18" charset="0"/>
              </a:rPr>
              <a:t>– будучи членом ЄС, Україна буде залучена до Спільної європейської політики безпеки та оборони (СЄПБО), яка гарантуватиме Україні державний суверенітет та територіальну недоторканість; </a:t>
            </a:r>
          </a:p>
          <a:p>
            <a:pPr algn="just">
              <a:spcBef>
                <a:spcPts val="0"/>
              </a:spcBef>
              <a:buFont typeface="Wingdings" panose="05000000000000000000" pitchFamily="2" charset="2"/>
              <a:buChar char="ü"/>
            </a:pPr>
            <a:r>
              <a:rPr lang="uk-UA" sz="2400" i="1" dirty="0">
                <a:latin typeface="Cambria" panose="02040503050406030204" pitchFamily="18" charset="0"/>
                <a:ea typeface="Cambria" panose="02040503050406030204" pitchFamily="18" charset="0"/>
              </a:rPr>
              <a:t>Європа готова скасувати майже всі мита (98%) для українських товарів, зокрема: від ввізних мит звільняється 83% всієї сільськогосподарської продукції, яка постачається до країн-членів ЄС, а також майже всі промислові товари (94,7%). </a:t>
            </a:r>
          </a:p>
          <a:p>
            <a:pPr marL="0" indent="0" algn="just">
              <a:spcBef>
                <a:spcPts val="0"/>
              </a:spcBef>
              <a:buNone/>
            </a:pPr>
            <a:r>
              <a:rPr lang="uk-UA" sz="2400" i="1" dirty="0">
                <a:latin typeface="Cambria" panose="02040503050406030204" pitchFamily="18" charset="0"/>
                <a:ea typeface="Cambria" panose="02040503050406030204" pitchFamily="18" charset="0"/>
              </a:rPr>
              <a:t>Натомість Україна не буде зменшувати мита для імпорту з ЄС, але змушена гарантувати, що впродовж відповідного періоду вона за жодних обставин не змінить свої тарифи щодо європейських товарів. Негайні преференції отримає 83,4% українського експорту у сфері переробної промисловості з виробництва харчових продуктів. </a:t>
            </a:r>
          </a:p>
          <a:p>
            <a:pPr marL="0" indent="0">
              <a:lnSpc>
                <a:spcPct val="120000"/>
              </a:lnSpc>
              <a:spcBef>
                <a:spcPts val="0"/>
              </a:spcBef>
              <a:buNone/>
            </a:pPr>
            <a:endParaRPr lang="uk-UA" sz="24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868994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xmlns="" id="{62A00236-BCC9-42EF-9462-2C347B8E771A}"/>
              </a:ext>
            </a:extLst>
          </p:cNvPr>
          <p:cNvSpPr>
            <a:spLocks noGrp="1"/>
          </p:cNvSpPr>
          <p:nvPr>
            <p:ph idx="1"/>
          </p:nvPr>
        </p:nvSpPr>
        <p:spPr>
          <a:xfrm>
            <a:off x="267284" y="251505"/>
            <a:ext cx="10607043" cy="6050822"/>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just">
              <a:spcBef>
                <a:spcPts val="0"/>
              </a:spcBef>
              <a:buFont typeface="Wingdings" panose="05000000000000000000" pitchFamily="2" charset="2"/>
              <a:buChar char="ü"/>
            </a:pPr>
            <a:r>
              <a:rPr lang="uk-UA" sz="2400" i="1" dirty="0">
                <a:latin typeface="Cambria" panose="02040503050406030204" pitchFamily="18" charset="0"/>
                <a:ea typeface="Cambria" panose="02040503050406030204" pitchFamily="18" charset="0"/>
              </a:rPr>
              <a:t>Українські експортери отримають конкурентну перевагу, бо зможуть запропонувати свою продукцію європейцям дешевше, ніж зараз; </a:t>
            </a:r>
          </a:p>
          <a:p>
            <a:pPr algn="just">
              <a:spcBef>
                <a:spcPts val="0"/>
              </a:spcBef>
              <a:buFont typeface="Wingdings" panose="05000000000000000000" pitchFamily="2" charset="2"/>
              <a:buChar char="ü"/>
            </a:pPr>
            <a:r>
              <a:rPr lang="uk-UA" sz="2400" b="1" i="1" dirty="0">
                <a:solidFill>
                  <a:srgbClr val="FF0000"/>
                </a:solidFill>
                <a:latin typeface="Cambria" panose="02040503050406030204" pitchFamily="18" charset="0"/>
                <a:ea typeface="Cambria" panose="02040503050406030204" pitchFamily="18" charset="0"/>
              </a:rPr>
              <a:t>Європейський Союз зобов’язався відкрити більшість своїх ринків відразу. </a:t>
            </a:r>
            <a:r>
              <a:rPr lang="uk-UA" sz="2400" i="1" dirty="0">
                <a:latin typeface="Cambria" panose="02040503050406030204" pitchFamily="18" charset="0"/>
                <a:ea typeface="Cambria" panose="02040503050406030204" pitchFamily="18" charset="0"/>
              </a:rPr>
              <a:t>23 квітня поточного 2020 року ЄС в односторонньому порядку прийняв рішення про відкриття свого ринку для українських товарів у рамках автономного преференційного торговельного режиму між Україною та ЄС. Передбачається тимчасове одностороннє обнулення ввізних мит для українських товарів у рамках Екстрених заходів підтримки кризової економіки країни до 1 листопада поточного року. Відповідні заходи мають на меті стимулювати вітчизняних промисловців до поставки своїх товарів на європейський ринок. Однак дорога до Європи відкриється тільки тим виробникам, які виготовляють продукцію європейської якості, вже модернізували виробництво, збудували необхідні лабораторії та отримали європейський сертифікат якості. </a:t>
            </a:r>
          </a:p>
          <a:p>
            <a:pPr marL="0" indent="0" algn="just">
              <a:lnSpc>
                <a:spcPct val="120000"/>
              </a:lnSpc>
              <a:spcBef>
                <a:spcPts val="0"/>
              </a:spcBef>
              <a:buNone/>
            </a:pPr>
            <a:endParaRPr lang="uk-UA" sz="24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086113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1354" y="278897"/>
            <a:ext cx="10607039" cy="2323625"/>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algn="ctr"/>
            <a:r>
              <a:rPr lang="uk-UA" sz="2000" i="1" dirty="0">
                <a:solidFill>
                  <a:schemeClr val="tx1"/>
                </a:solidFill>
                <a:latin typeface="Cambria" panose="02040503050406030204" pitchFamily="18" charset="0"/>
              </a:rPr>
              <a:t>До прикладу, право на постачання курятини до ЄС вже отримали кілька вітчизняних підприємств, серед них: «Миронівська птахофабрика» (торговельний бренд «Наша Ряба»), «Миронівський м’ясопереробний завод «Легко», «Птахофабрика Снятинська Нова» (агрохолдинг МПХ, спеціалізується на випуску гусячого м’яса та печінки) та «Агромарс» (торговельна марка «Гаврилівські курчата». </a:t>
            </a:r>
            <a:br>
              <a:rPr lang="uk-UA" sz="2000" i="1" dirty="0">
                <a:solidFill>
                  <a:schemeClr val="tx1"/>
                </a:solidFill>
                <a:latin typeface="Cambria" panose="02040503050406030204" pitchFamily="18" charset="0"/>
              </a:rPr>
            </a:br>
            <a:r>
              <a:rPr lang="uk-UA" sz="2000" i="1" dirty="0">
                <a:solidFill>
                  <a:schemeClr val="tx1"/>
                </a:solidFill>
                <a:latin typeface="Cambria" panose="02040503050406030204" pitchFamily="18" charset="0"/>
              </a:rPr>
              <a:t>З підписанням Угоди ЄС готовий буде скасувати мито на м’ясо птиці в межах квоти </a:t>
            </a:r>
            <a:br>
              <a:rPr lang="uk-UA" sz="2000" i="1" dirty="0">
                <a:solidFill>
                  <a:schemeClr val="tx1"/>
                </a:solidFill>
                <a:latin typeface="Cambria" panose="02040503050406030204" pitchFamily="18" charset="0"/>
              </a:rPr>
            </a:br>
            <a:r>
              <a:rPr lang="uk-UA" sz="2000" i="1" dirty="0">
                <a:solidFill>
                  <a:schemeClr val="tx1"/>
                </a:solidFill>
                <a:latin typeface="Cambria" panose="02040503050406030204" pitchFamily="18" charset="0"/>
              </a:rPr>
              <a:t>40 тис. т.</a:t>
            </a:r>
          </a:p>
        </p:txBody>
      </p:sp>
      <p:sp>
        <p:nvSpPr>
          <p:cNvPr id="5" name="Объект 4">
            <a:extLst>
              <a:ext uri="{FF2B5EF4-FFF2-40B4-BE49-F238E27FC236}">
                <a16:creationId xmlns:a16="http://schemas.microsoft.com/office/drawing/2014/main" xmlns="" id="{62A00236-BCC9-42EF-9462-2C347B8E771A}"/>
              </a:ext>
            </a:extLst>
          </p:cNvPr>
          <p:cNvSpPr>
            <a:spLocks noGrp="1"/>
          </p:cNvSpPr>
          <p:nvPr>
            <p:ph idx="1"/>
          </p:nvPr>
        </p:nvSpPr>
        <p:spPr>
          <a:xfrm>
            <a:off x="281354" y="2827606"/>
            <a:ext cx="10607039" cy="3751497"/>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85000" lnSpcReduction="10000"/>
          </a:bodyPr>
          <a:lstStyle/>
          <a:p>
            <a:pPr algn="just">
              <a:lnSpc>
                <a:spcPct val="120000"/>
              </a:lnSpc>
              <a:spcBef>
                <a:spcPts val="0"/>
              </a:spcBef>
              <a:buFont typeface="Wingdings" panose="05000000000000000000" pitchFamily="2" charset="2"/>
              <a:buChar char="ü"/>
            </a:pPr>
            <a:r>
              <a:rPr lang="uk-UA" sz="2400" b="1" i="1" dirty="0">
                <a:solidFill>
                  <a:srgbClr val="FF0000"/>
                </a:solidFill>
                <a:latin typeface="Cambria" panose="02040503050406030204" pitchFamily="18" charset="0"/>
                <a:ea typeface="Cambria" panose="02040503050406030204" pitchFamily="18" charset="0"/>
              </a:rPr>
              <a:t>надання переваг для малого та середнього бізнесу. </a:t>
            </a:r>
            <a:r>
              <a:rPr lang="uk-UA" sz="2400" i="1" dirty="0">
                <a:latin typeface="Cambria" panose="02040503050406030204" pitchFamily="18" charset="0"/>
                <a:ea typeface="Cambria" panose="02040503050406030204" pitchFamily="18" charset="0"/>
              </a:rPr>
              <a:t>В Україні знову стане вигідно виробляти товари. Підписання Угоди про асоціацію з ЄС заохочує бізнес працювати чесно. Так, торгівці отримають зниження мит на імпортовані товари до нуля протягом п’яти років. У свою чергу, митниця не зможе змінювати категорію товару, щоб збільшити митні платежі. Слід очікувати і на спрощення процедури проходження митного контролю. Для експортерів спрощується процедура сплати і повернення ПДВ. Українські виробники зможуть збільшити власне виробництво. Зокрема, безпечна продукція не буде сертифікуватися взагалі, а товари, які становлять загрозу або створені для дітей, будуть більше контролюватися. Також суттєво зменшиться після підписання асоціації з ЄС кількість перевірок та документації для контролерів; </a:t>
            </a:r>
          </a:p>
        </p:txBody>
      </p:sp>
    </p:spTree>
    <p:extLst>
      <p:ext uri="{BB962C8B-B14F-4D97-AF65-F5344CB8AC3E}">
        <p14:creationId xmlns:p14="http://schemas.microsoft.com/office/powerpoint/2010/main" xmlns="" val="3606355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xmlns="" id="{62A00236-BCC9-42EF-9462-2C347B8E771A}"/>
              </a:ext>
            </a:extLst>
          </p:cNvPr>
          <p:cNvSpPr>
            <a:spLocks noGrp="1"/>
          </p:cNvSpPr>
          <p:nvPr>
            <p:ph idx="1"/>
          </p:nvPr>
        </p:nvSpPr>
        <p:spPr>
          <a:xfrm>
            <a:off x="281351" y="307778"/>
            <a:ext cx="9777049" cy="6261834"/>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20000"/>
          </a:bodyPr>
          <a:lstStyle/>
          <a:p>
            <a:pPr marL="0" indent="0" algn="just">
              <a:lnSpc>
                <a:spcPct val="120000"/>
              </a:lnSpc>
              <a:spcBef>
                <a:spcPts val="0"/>
              </a:spcBef>
              <a:buNone/>
            </a:pPr>
            <a:r>
              <a:rPr lang="uk-UA" sz="2400" i="1" dirty="0">
                <a:latin typeface="Cambria" panose="02040503050406030204" pitchFamily="18" charset="0"/>
                <a:ea typeface="Cambria" panose="02040503050406030204" pitchFamily="18" charset="0"/>
              </a:rPr>
              <a:t>– </a:t>
            </a:r>
            <a:r>
              <a:rPr lang="uk-UA" sz="2200" b="1" i="1" dirty="0">
                <a:latin typeface="Cambria" panose="02040503050406030204" pitchFamily="18" charset="0"/>
                <a:ea typeface="Cambria" panose="02040503050406030204" pitchFamily="18" charset="0"/>
              </a:rPr>
              <a:t>підвищення соціальної політики та освіти. </a:t>
            </a:r>
            <a:r>
              <a:rPr lang="uk-UA" sz="2200" i="1" dirty="0">
                <a:latin typeface="Cambria" panose="02040503050406030204" pitchFamily="18" charset="0"/>
                <a:ea typeface="Cambria" panose="02040503050406030204" pitchFamily="18" charset="0"/>
              </a:rPr>
              <a:t>Вводяться додаткові чотири дні відпустки. Забороняється платити жінкам менше, ніж чоловікам. Вдосконалюється система первинної медичної допомоги. Українські дипломи і кваліфікації для допуску до роботи визнаватимуться в ЄС. Угода про асоціацію гарантує, що соціальні умови та гарантії не стануть гіршими. Освіта відповідатиме європейським стандартам. Продовжуватиметься впровадження Болонського процесу. Навчальні програми у вузах та ПТУ України будуть співмірними з програмами у вузах ЄС. Українські дипломи і кваліфікації для допуску до роботи визнаватимуться у ЄС. Вдосконалюватиметься система первинної медичної допомоги тощо; </a:t>
            </a:r>
          </a:p>
          <a:p>
            <a:pPr marL="0" indent="0" algn="just">
              <a:lnSpc>
                <a:spcPct val="120000"/>
              </a:lnSpc>
              <a:spcBef>
                <a:spcPts val="0"/>
              </a:spcBef>
              <a:buNone/>
            </a:pPr>
            <a:r>
              <a:rPr lang="uk-UA" sz="2200" i="1" dirty="0">
                <a:effectLst/>
                <a:latin typeface="Cambria" panose="02040503050406030204" pitchFamily="18" charset="0"/>
                <a:ea typeface="Cambria" panose="02040503050406030204" pitchFamily="18" charset="0"/>
                <a:cs typeface="Times New Roman" panose="02020603050405020304" pitchFamily="18" charset="0"/>
              </a:rPr>
              <a:t>– </a:t>
            </a:r>
            <a:r>
              <a:rPr lang="uk-UA" sz="2200" b="1" i="1" dirty="0">
                <a:effectLst/>
                <a:latin typeface="Cambria" panose="02040503050406030204" pitchFamily="18" charset="0"/>
                <a:ea typeface="Cambria" panose="02040503050406030204" pitchFamily="18" charset="0"/>
                <a:cs typeface="Times New Roman" panose="02020603050405020304" pitchFamily="18" charset="0"/>
              </a:rPr>
              <a:t>посилення науково-технічного співробітництва.</a:t>
            </a:r>
            <a:r>
              <a:rPr lang="uk-UA" sz="2200" i="1" dirty="0">
                <a:effectLst/>
                <a:latin typeface="Cambria" panose="02040503050406030204" pitchFamily="18" charset="0"/>
                <a:ea typeface="Cambria" panose="02040503050406030204" pitchFamily="18" charset="0"/>
                <a:cs typeface="Times New Roman" panose="02020603050405020304" pitchFamily="18" charset="0"/>
              </a:rPr>
              <a:t> Спільні проекти щодо створення європейської навігаційної системи – конкурента GPS. ЄС користуватиметься нашими технологіями ракетобудування. Українські вчені будуть залучені доєвропейського дослідницького простору. Стане кращим і активно розвиватиметься 3G Інтернет, збільшиться пропускна здатність мобільного інтернету;</a:t>
            </a:r>
          </a:p>
          <a:p>
            <a:pPr marL="0" indent="0" algn="just">
              <a:lnSpc>
                <a:spcPct val="120000"/>
              </a:lnSpc>
              <a:spcBef>
                <a:spcPts val="0"/>
              </a:spcBef>
              <a:buNone/>
            </a:pPr>
            <a:r>
              <a:rPr lang="uk-UA" sz="2200" i="1" dirty="0">
                <a:effectLst/>
                <a:latin typeface="Cambria" panose="02040503050406030204" pitchFamily="18" charset="0"/>
                <a:ea typeface="Cambria" panose="02040503050406030204" pitchFamily="18" charset="0"/>
                <a:cs typeface="Times New Roman" panose="02020603050405020304" pitchFamily="18" charset="0"/>
              </a:rPr>
              <a:t>– </a:t>
            </a:r>
            <a:r>
              <a:rPr lang="uk-UA" sz="2200" b="1" i="1" dirty="0">
                <a:effectLst/>
                <a:latin typeface="Cambria" panose="02040503050406030204" pitchFamily="18" charset="0"/>
                <a:ea typeface="Cambria" panose="02040503050406030204" pitchFamily="18" charset="0"/>
                <a:cs typeface="Times New Roman" panose="02020603050405020304" pitchFamily="18" charset="0"/>
              </a:rPr>
              <a:t>зменшення корупції.</a:t>
            </a:r>
            <a:r>
              <a:rPr lang="uk-UA" sz="2200" i="1" dirty="0">
                <a:effectLst/>
                <a:latin typeface="Cambria" panose="02040503050406030204" pitchFamily="18" charset="0"/>
                <a:ea typeface="Cambria" panose="02040503050406030204" pitchFamily="18" charset="0"/>
                <a:cs typeface="Times New Roman" panose="02020603050405020304" pitchFamily="18" charset="0"/>
              </a:rPr>
              <a:t> Кожен розділ Угоди спрямований на боротьбу з корупцією в державній та приватній сферах. Зміни відбудуться в управлінні державними фінансами та плануванні державного бюджету. Зміняться функції КРУ та Рахункової палати; </a:t>
            </a:r>
            <a:endParaRPr lang="x-none" sz="2200" i="1" dirty="0">
              <a:effectLst/>
              <a:latin typeface="Cambria" panose="02040503050406030204" pitchFamily="18" charset="0"/>
              <a:ea typeface="Cambria" panose="02040503050406030204" pitchFamily="18" charset="0"/>
              <a:cs typeface="Times New Roman" panose="02020603050405020304" pitchFamily="18" charset="0"/>
            </a:endParaRPr>
          </a:p>
          <a:p>
            <a:pPr marL="0" indent="0" algn="just">
              <a:lnSpc>
                <a:spcPct val="120000"/>
              </a:lnSpc>
              <a:spcBef>
                <a:spcPts val="0"/>
              </a:spcBef>
              <a:buNone/>
            </a:pPr>
            <a:endParaRPr lang="uk-UA" sz="24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889103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157" y="218049"/>
            <a:ext cx="11049132" cy="872197"/>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r>
              <a:rPr lang="uk-UA" sz="2800" b="1" i="1" dirty="0">
                <a:latin typeface="Cambria" panose="02040503050406030204" pitchFamily="18" charset="0"/>
              </a:rPr>
              <a:t>В існуючій Угоді про асоціацію між Україною та ЄС існують можливі ризики зокрема: </a:t>
            </a:r>
          </a:p>
        </p:txBody>
      </p:sp>
      <p:sp>
        <p:nvSpPr>
          <p:cNvPr id="5" name="Объект 4">
            <a:extLst>
              <a:ext uri="{FF2B5EF4-FFF2-40B4-BE49-F238E27FC236}">
                <a16:creationId xmlns:a16="http://schemas.microsoft.com/office/drawing/2014/main" xmlns="" id="{62A00236-BCC9-42EF-9462-2C347B8E771A}"/>
              </a:ext>
            </a:extLst>
          </p:cNvPr>
          <p:cNvSpPr>
            <a:spLocks noGrp="1"/>
          </p:cNvSpPr>
          <p:nvPr>
            <p:ph idx="1"/>
          </p:nvPr>
        </p:nvSpPr>
        <p:spPr>
          <a:xfrm>
            <a:off x="233157" y="1266093"/>
            <a:ext cx="11049132" cy="5373858"/>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a:bodyPr>
          <a:lstStyle/>
          <a:p>
            <a:pPr algn="just">
              <a:spcBef>
                <a:spcPts val="0"/>
              </a:spcBef>
              <a:buFont typeface="Wingdings" panose="05000000000000000000" pitchFamily="2" charset="2"/>
              <a:buChar char="ü"/>
            </a:pPr>
            <a:r>
              <a:rPr lang="uk-UA" sz="2400" b="1" i="1" dirty="0">
                <a:solidFill>
                  <a:srgbClr val="FF0000"/>
                </a:solidFill>
                <a:latin typeface="Cambria" panose="02040503050406030204" pitchFamily="18" charset="0"/>
                <a:ea typeface="Cambria" panose="02040503050406030204" pitchFamily="18" charset="0"/>
              </a:rPr>
              <a:t>тиск на владу</a:t>
            </a:r>
            <a:r>
              <a:rPr lang="uk-UA" sz="2400" i="1" dirty="0">
                <a:latin typeface="Cambria" panose="02040503050406030204" pitchFamily="18" charset="0"/>
                <a:ea typeface="Cambria" panose="02040503050406030204" pitchFamily="18" charset="0"/>
              </a:rPr>
              <a:t>. Європейський Союз тиснутиме на Україну, щоб влада втілювала в життя взяті на себе в Угоді зобов’язання. Політичні ризики пов’язані із частковою втратою суверенітету та підпорядкування територій органам ЄС; невизначеність місця України в стратегії розвитку ЄС, негативно вплине на економічний стан, оскільки між країнами ЄС існує висока конкуренція в деяких галузях, що потребує переорієнтування на менш конкурентні напрями діяльності; погіршення взаємин із країнами СНД, а особливо із Росією, зупинить ефективну співпрацю із Митним Союзом Росії, Білорусії та Казахстану; </a:t>
            </a:r>
          </a:p>
          <a:p>
            <a:pPr algn="just">
              <a:spcBef>
                <a:spcPts val="0"/>
              </a:spcBef>
              <a:buFont typeface="Wingdings" panose="05000000000000000000" pitchFamily="2" charset="2"/>
              <a:buChar char="ü"/>
            </a:pPr>
            <a:r>
              <a:rPr lang="uk-UA" sz="2400" b="1" i="1" dirty="0">
                <a:solidFill>
                  <a:srgbClr val="FF0000"/>
                </a:solidFill>
                <a:latin typeface="Cambria" panose="02040503050406030204" pitchFamily="18" charset="0"/>
                <a:ea typeface="Cambria" panose="02040503050406030204" pitchFamily="18" charset="0"/>
              </a:rPr>
              <a:t>втрата конкурентоспроможності певних галузей</a:t>
            </a:r>
            <a:r>
              <a:rPr lang="uk-UA" sz="2400" i="1" dirty="0">
                <a:latin typeface="Cambria" panose="02040503050406030204" pitchFamily="18" charset="0"/>
                <a:ea typeface="Cambria" panose="02040503050406030204" pitchFamily="18" charset="0"/>
              </a:rPr>
              <a:t>, оскільки економіка не в змозі відповідати всім європейським вимогам та стандартам. До прикладу, 80% продукції машинобудування направляється на експорт, в тому числі до Росії та інших країн Митного союзу – 50-70% залежно від підгалузі. Українські вагони суто через технічні характеристики постачаються лише у країни СНД, оскільки вітчизняні машини та обладнання в ЄС реалізувати досить важко, бо там інші стандарти та гостра конкуренція; </a:t>
            </a:r>
          </a:p>
        </p:txBody>
      </p:sp>
    </p:spTree>
    <p:extLst>
      <p:ext uri="{BB962C8B-B14F-4D97-AF65-F5344CB8AC3E}">
        <p14:creationId xmlns:p14="http://schemas.microsoft.com/office/powerpoint/2010/main" xmlns="" val="877061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377371"/>
            <a:ext cx="8596668" cy="705841"/>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ru-RU" sz="2800" b="1" i="1" dirty="0">
                <a:latin typeface="Cambria" panose="02040503050406030204" pitchFamily="18" charset="0"/>
              </a:rPr>
              <a:t>УКРАЇНА В ПРОЦЕСАХ ЄВРОПЕЙСЬКОЇ ІНТЕГРАЦІЇ</a:t>
            </a:r>
            <a:endParaRPr lang="uk-UA" sz="2800" b="1" i="1" dirty="0">
              <a:latin typeface="Cambria" panose="02040503050406030204" pitchFamily="18" charset="0"/>
            </a:endParaRPr>
          </a:p>
        </p:txBody>
      </p:sp>
      <p:sp>
        <p:nvSpPr>
          <p:cNvPr id="5" name="Объект 4">
            <a:extLst>
              <a:ext uri="{FF2B5EF4-FFF2-40B4-BE49-F238E27FC236}">
                <a16:creationId xmlns:a16="http://schemas.microsoft.com/office/drawing/2014/main" xmlns="" id="{62A00236-BCC9-42EF-9462-2C347B8E771A}"/>
              </a:ext>
            </a:extLst>
          </p:cNvPr>
          <p:cNvSpPr>
            <a:spLocks noGrp="1"/>
          </p:cNvSpPr>
          <p:nvPr>
            <p:ph idx="1"/>
          </p:nvPr>
        </p:nvSpPr>
        <p:spPr>
          <a:xfrm>
            <a:off x="337621" y="1395565"/>
            <a:ext cx="9664507" cy="5085064"/>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lgn="just">
              <a:spcBef>
                <a:spcPts val="0"/>
              </a:spcBef>
              <a:buNone/>
            </a:pPr>
            <a:r>
              <a:rPr lang="uk-UA" sz="2400" i="1" dirty="0">
                <a:solidFill>
                  <a:schemeClr val="tx1"/>
                </a:solidFill>
                <a:latin typeface="Cambria" panose="02040503050406030204" pitchFamily="18" charset="0"/>
                <a:ea typeface="Cambria" panose="02040503050406030204" pitchFamily="18" charset="0"/>
              </a:rPr>
              <a:t>Інтеграційний вибір будь-якої країни має щонайменше три аспекти:</a:t>
            </a:r>
          </a:p>
          <a:p>
            <a:pPr algn="just">
              <a:spcBef>
                <a:spcPts val="0"/>
              </a:spcBef>
              <a:buFont typeface="Wingdings" panose="05000000000000000000" pitchFamily="2" charset="2"/>
              <a:buChar char="ü"/>
            </a:pPr>
            <a:r>
              <a:rPr lang="uk-UA" sz="2400" i="1" dirty="0">
                <a:solidFill>
                  <a:schemeClr val="tx1"/>
                </a:solidFill>
                <a:latin typeface="Cambria" panose="02040503050406030204" pitchFamily="18" charset="0"/>
                <a:ea typeface="Cambria" panose="02040503050406030204" pitchFamily="18" charset="0"/>
              </a:rPr>
              <a:t> правовий, </a:t>
            </a:r>
          </a:p>
          <a:p>
            <a:pPr algn="just">
              <a:spcBef>
                <a:spcPts val="0"/>
              </a:spcBef>
              <a:buFont typeface="Wingdings" panose="05000000000000000000" pitchFamily="2" charset="2"/>
              <a:buChar char="ü"/>
            </a:pPr>
            <a:r>
              <a:rPr lang="uk-UA" sz="2400" i="1" dirty="0">
                <a:solidFill>
                  <a:schemeClr val="tx1"/>
                </a:solidFill>
                <a:latin typeface="Cambria" panose="02040503050406030204" pitchFamily="18" charset="0"/>
                <a:ea typeface="Cambria" panose="02040503050406030204" pitchFamily="18" charset="0"/>
              </a:rPr>
              <a:t>економічний, </a:t>
            </a:r>
          </a:p>
          <a:p>
            <a:pPr algn="just">
              <a:spcBef>
                <a:spcPts val="0"/>
              </a:spcBef>
              <a:buFont typeface="Wingdings" panose="05000000000000000000" pitchFamily="2" charset="2"/>
              <a:buChar char="ü"/>
            </a:pPr>
            <a:r>
              <a:rPr lang="uk-UA" sz="2400" i="1" dirty="0">
                <a:solidFill>
                  <a:schemeClr val="tx1"/>
                </a:solidFill>
                <a:latin typeface="Cambria" panose="02040503050406030204" pitchFamily="18" charset="0"/>
                <a:ea typeface="Cambria" panose="02040503050406030204" pitchFamily="18" charset="0"/>
              </a:rPr>
              <a:t>політичний. </a:t>
            </a:r>
          </a:p>
          <a:p>
            <a:pPr marL="0" indent="0" algn="just">
              <a:spcBef>
                <a:spcPts val="0"/>
              </a:spcBef>
              <a:buNone/>
            </a:pPr>
            <a:endParaRPr lang="uk-UA" sz="2400" i="1" dirty="0">
              <a:solidFill>
                <a:schemeClr val="tx1"/>
              </a:solidFill>
              <a:latin typeface="Cambria" panose="02040503050406030204" pitchFamily="18" charset="0"/>
              <a:ea typeface="Cambria" panose="02040503050406030204" pitchFamily="18" charset="0"/>
            </a:endParaRPr>
          </a:p>
          <a:p>
            <a:pPr marL="0" indent="0" algn="just">
              <a:spcBef>
                <a:spcPts val="0"/>
              </a:spcBef>
              <a:buNone/>
            </a:pPr>
            <a:r>
              <a:rPr lang="uk-UA" sz="2400" i="1" dirty="0">
                <a:solidFill>
                  <a:schemeClr val="tx1"/>
                </a:solidFill>
                <a:latin typeface="Cambria" panose="02040503050406030204" pitchFamily="18" charset="0"/>
                <a:ea typeface="Cambria" panose="02040503050406030204" pitchFamily="18" charset="0"/>
              </a:rPr>
              <a:t>Правовий аспект – це збереження суверенітету і державності, економічний – розвиток країни і добробут народу, політичний – це забезпечення цивілізаційного майбутнього Українського народу. </a:t>
            </a:r>
          </a:p>
          <a:p>
            <a:pPr marL="0" indent="0" algn="just">
              <a:spcBef>
                <a:spcPts val="0"/>
              </a:spcBef>
              <a:buNone/>
            </a:pPr>
            <a:endParaRPr lang="uk-UA" sz="2400" i="1" dirty="0">
              <a:solidFill>
                <a:schemeClr val="tx1"/>
              </a:solidFill>
              <a:latin typeface="Cambria" panose="02040503050406030204" pitchFamily="18" charset="0"/>
              <a:ea typeface="Cambria" panose="02040503050406030204" pitchFamily="18" charset="0"/>
            </a:endParaRPr>
          </a:p>
          <a:p>
            <a:pPr marL="0" indent="0" algn="just">
              <a:spcBef>
                <a:spcPts val="0"/>
              </a:spcBef>
              <a:buNone/>
            </a:pPr>
            <a:r>
              <a:rPr lang="uk-UA" sz="2400" i="1" dirty="0">
                <a:solidFill>
                  <a:schemeClr val="tx1"/>
                </a:solidFill>
                <a:latin typeface="Cambria" panose="02040503050406030204" pitchFamily="18" charset="0"/>
                <a:ea typeface="Cambria" panose="02040503050406030204" pitchFamily="18" charset="0"/>
              </a:rPr>
              <a:t>Згідно з результатами з’ясування експертної думки, можна визначити, що існують певні </a:t>
            </a:r>
            <a:r>
              <a:rPr lang="uk-UA" sz="3200" b="1" i="1" dirty="0">
                <a:solidFill>
                  <a:srgbClr val="FF0000"/>
                </a:solidFill>
                <a:latin typeface="Cambria" panose="02040503050406030204" pitchFamily="18" charset="0"/>
                <a:ea typeface="Cambria" panose="02040503050406030204" pitchFamily="18" charset="0"/>
              </a:rPr>
              <a:t>перешкоди</a:t>
            </a:r>
            <a:r>
              <a:rPr lang="uk-UA" sz="2400" i="1" dirty="0">
                <a:solidFill>
                  <a:schemeClr val="tx1"/>
                </a:solidFill>
                <a:latin typeface="Cambria" panose="02040503050406030204" pitchFamily="18" charset="0"/>
                <a:ea typeface="Cambria" panose="02040503050406030204" pitchFamily="18" charset="0"/>
              </a:rPr>
              <a:t> на шляху поглиблення інтеграційних процесів між Україною та Європейським Союзом:</a:t>
            </a:r>
          </a:p>
        </p:txBody>
      </p:sp>
    </p:spTree>
    <p:extLst>
      <p:ext uri="{BB962C8B-B14F-4D97-AF65-F5344CB8AC3E}">
        <p14:creationId xmlns:p14="http://schemas.microsoft.com/office/powerpoint/2010/main" xmlns="" val="1576479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7283" y="377370"/>
            <a:ext cx="10860261" cy="2548709"/>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just"/>
            <a:r>
              <a:rPr lang="uk-UA" sz="2800" b="1" i="1" dirty="0">
                <a:solidFill>
                  <a:srgbClr val="FF0000"/>
                </a:solidFill>
                <a:latin typeface="Cambria" panose="02040503050406030204" pitchFamily="18" charset="0"/>
              </a:rPr>
              <a:t>По-перше,</a:t>
            </a:r>
            <a:r>
              <a:rPr lang="uk-UA" sz="2800" i="1" dirty="0">
                <a:solidFill>
                  <a:schemeClr val="tx1"/>
                </a:solidFill>
                <a:latin typeface="Cambria" panose="02040503050406030204" pitchFamily="18" charset="0"/>
              </a:rPr>
              <a:t> це низький рівень поінформованості громадян про ЄС, населення України має рівень поінформованості загалом незадовільний, водночас 36% опитаних констатують загалом задовільний рівень володіння українцями інформацією щодо ЄС. Достатній рівень поінформованості українців підтвердили тільки 3% опитаних, а 11% уважають, що українці зовсім не володіють інформацію про ЄС. </a:t>
            </a:r>
          </a:p>
        </p:txBody>
      </p:sp>
      <p:sp>
        <p:nvSpPr>
          <p:cNvPr id="5" name="Объект 4">
            <a:extLst>
              <a:ext uri="{FF2B5EF4-FFF2-40B4-BE49-F238E27FC236}">
                <a16:creationId xmlns:a16="http://schemas.microsoft.com/office/drawing/2014/main" xmlns="" id="{62A00236-BCC9-42EF-9462-2C347B8E771A}"/>
              </a:ext>
            </a:extLst>
          </p:cNvPr>
          <p:cNvSpPr>
            <a:spLocks noGrp="1"/>
          </p:cNvSpPr>
          <p:nvPr>
            <p:ph idx="1"/>
          </p:nvPr>
        </p:nvSpPr>
        <p:spPr>
          <a:xfrm>
            <a:off x="267282" y="3193366"/>
            <a:ext cx="10860261" cy="3390314"/>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spcBef>
                <a:spcPts val="0"/>
              </a:spcBef>
              <a:buNone/>
            </a:pPr>
            <a:r>
              <a:rPr lang="uk-UA" sz="2500" b="1" i="1" dirty="0">
                <a:solidFill>
                  <a:srgbClr val="FF0000"/>
                </a:solidFill>
                <a:latin typeface="Cambria" panose="02040503050406030204" pitchFamily="18" charset="0"/>
                <a:ea typeface="Cambria" panose="02040503050406030204" pitchFamily="18" charset="0"/>
              </a:rPr>
              <a:t>По-друге</a:t>
            </a:r>
            <a:r>
              <a:rPr lang="uk-UA" sz="2500" i="1" dirty="0">
                <a:latin typeface="Cambria" panose="02040503050406030204" pitchFamily="18" charset="0"/>
                <a:ea typeface="Cambria" panose="02040503050406030204" pitchFamily="18" charset="0"/>
              </a:rPr>
              <a:t>, </a:t>
            </a:r>
            <a:r>
              <a:rPr lang="uk-UA" sz="2500" i="1" dirty="0">
                <a:solidFill>
                  <a:schemeClr val="tx1"/>
                </a:solidFill>
                <a:latin typeface="Cambria" panose="02040503050406030204" pitchFamily="18" charset="0"/>
                <a:ea typeface="Cambria" panose="02040503050406030204" pitchFamily="18" charset="0"/>
              </a:rPr>
              <a:t>сумніви стосовного того, що євроінтеграція матиме вигоду для всього населення України. На думку 26% експертів, інтеграція України до ЄС є найбільш вигідною для країн – членів ЄС, які хочуть підвищити свій геополітичний вплив і використовувати ресурси України у своїх інтересах</a:t>
            </a:r>
            <a:r>
              <a:rPr lang="uk-UA" sz="2500" i="1" dirty="0">
                <a:latin typeface="Cambria" panose="02040503050406030204" pitchFamily="18" charset="0"/>
                <a:ea typeface="Cambria" panose="02040503050406030204" pitchFamily="18" charset="0"/>
              </a:rPr>
              <a:t>.</a:t>
            </a:r>
          </a:p>
          <a:p>
            <a:pPr marL="0" indent="0">
              <a:spcBef>
                <a:spcPts val="0"/>
              </a:spcBef>
              <a:buNone/>
            </a:pPr>
            <a:endParaRPr lang="uk-UA" sz="2500" i="1" dirty="0">
              <a:latin typeface="Cambria" panose="02040503050406030204" pitchFamily="18" charset="0"/>
              <a:ea typeface="Cambria" panose="02040503050406030204" pitchFamily="18" charset="0"/>
            </a:endParaRPr>
          </a:p>
          <a:p>
            <a:pPr marL="0" indent="0">
              <a:spcBef>
                <a:spcPts val="0"/>
              </a:spcBef>
              <a:buNone/>
            </a:pPr>
            <a:r>
              <a:rPr lang="uk-UA" sz="2500" i="1" dirty="0">
                <a:latin typeface="Cambria" panose="02040503050406030204" pitchFamily="18" charset="0"/>
                <a:ea typeface="Cambria" panose="02040503050406030204" pitchFamily="18" charset="0"/>
              </a:rPr>
              <a:t> </a:t>
            </a:r>
            <a:r>
              <a:rPr lang="uk-UA" sz="2500" b="1" i="1" dirty="0">
                <a:solidFill>
                  <a:srgbClr val="FF0000"/>
                </a:solidFill>
                <a:latin typeface="Cambria" panose="02040503050406030204" pitchFamily="18" charset="0"/>
                <a:ea typeface="Cambria" panose="02040503050406030204" pitchFamily="18" charset="0"/>
              </a:rPr>
              <a:t>По-третє</a:t>
            </a:r>
            <a:r>
              <a:rPr lang="uk-UA" sz="2500" i="1" dirty="0">
                <a:latin typeface="Cambria" panose="02040503050406030204" pitchFamily="18" charset="0"/>
                <a:ea typeface="Cambria" panose="02040503050406030204" pitchFamily="18" charset="0"/>
              </a:rPr>
              <a:t>, </a:t>
            </a:r>
            <a:r>
              <a:rPr lang="uk-UA" sz="2500" i="1" dirty="0">
                <a:solidFill>
                  <a:schemeClr val="tx1"/>
                </a:solidFill>
                <a:latin typeface="Cambria" panose="02040503050406030204" pitchFamily="18" charset="0"/>
                <a:ea typeface="Cambria" panose="02040503050406030204" pitchFamily="18" charset="0"/>
              </a:rPr>
              <a:t>проблемою виступають вимоги Європейського Союзу й узагалі можливе розірвання стосунків із Росією та країнами СНД. </a:t>
            </a:r>
          </a:p>
        </p:txBody>
      </p:sp>
    </p:spTree>
    <p:extLst>
      <p:ext uri="{BB962C8B-B14F-4D97-AF65-F5344CB8AC3E}">
        <p14:creationId xmlns:p14="http://schemas.microsoft.com/office/powerpoint/2010/main" xmlns="" val="1938445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47052" y="208559"/>
            <a:ext cx="3027946" cy="705841"/>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800" b="1" i="1" dirty="0">
                <a:latin typeface="Cambria" panose="02040503050406030204" pitchFamily="18" charset="0"/>
              </a:rPr>
              <a:t>ПРОДОВЖЕННЯ</a:t>
            </a:r>
          </a:p>
        </p:txBody>
      </p:sp>
      <p:sp>
        <p:nvSpPr>
          <p:cNvPr id="5" name="Объект 4">
            <a:extLst>
              <a:ext uri="{FF2B5EF4-FFF2-40B4-BE49-F238E27FC236}">
                <a16:creationId xmlns:a16="http://schemas.microsoft.com/office/drawing/2014/main" xmlns="" id="{62A00236-BCC9-42EF-9462-2C347B8E771A}"/>
              </a:ext>
            </a:extLst>
          </p:cNvPr>
          <p:cNvSpPr>
            <a:spLocks noGrp="1"/>
          </p:cNvSpPr>
          <p:nvPr>
            <p:ph idx="1"/>
          </p:nvPr>
        </p:nvSpPr>
        <p:spPr>
          <a:xfrm>
            <a:off x="281352" y="1392701"/>
            <a:ext cx="10705516" cy="4403188"/>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lgn="just">
              <a:spcBef>
                <a:spcPts val="0"/>
              </a:spcBef>
              <a:buNone/>
            </a:pPr>
            <a:r>
              <a:rPr lang="uk-UA" sz="2400" b="1" i="1" dirty="0">
                <a:solidFill>
                  <a:srgbClr val="FF0000"/>
                </a:solidFill>
                <a:latin typeface="Cambria" panose="02040503050406030204" pitchFamily="18" charset="0"/>
                <a:ea typeface="Cambria" panose="02040503050406030204" pitchFamily="18" charset="0"/>
              </a:rPr>
              <a:t>По-четверте</a:t>
            </a:r>
            <a:r>
              <a:rPr lang="uk-UA" sz="2400" i="1" dirty="0">
                <a:solidFill>
                  <a:schemeClr val="tx1"/>
                </a:solidFill>
                <a:latin typeface="Cambria" panose="02040503050406030204" pitchFamily="18" charset="0"/>
                <a:ea typeface="Cambria" panose="02040503050406030204" pitchFamily="18" charset="0"/>
              </a:rPr>
              <a:t>, у населення є занепокоєність щодо конкурентоспроможності українських товарів на європейському ринку та еміграції робочої сили. Так, 24% експертів уважають, що внаслідок поглиблення співпраці з ЄС Україні загрожуватимуть висока конкуренція на європейському ринку продовольчих і промислових товарів, що залишить українську продукцію без шансів, та відтік значної маси кваліфікованих кадрів за кордон. </a:t>
            </a:r>
          </a:p>
          <a:p>
            <a:pPr marL="0" indent="0">
              <a:spcBef>
                <a:spcPts val="0"/>
              </a:spcBef>
              <a:buNone/>
            </a:pPr>
            <a:endParaRPr lang="uk-UA" sz="2400" i="1" dirty="0">
              <a:solidFill>
                <a:schemeClr val="tx1"/>
              </a:solidFill>
              <a:latin typeface="Cambria" panose="02040503050406030204" pitchFamily="18" charset="0"/>
              <a:ea typeface="Cambria" panose="02040503050406030204" pitchFamily="18" charset="0"/>
            </a:endParaRPr>
          </a:p>
          <a:p>
            <a:pPr marL="0" indent="0">
              <a:spcBef>
                <a:spcPts val="0"/>
              </a:spcBef>
              <a:buNone/>
            </a:pPr>
            <a:r>
              <a:rPr lang="uk-UA" sz="2400" b="1" i="1" dirty="0">
                <a:solidFill>
                  <a:srgbClr val="FF0000"/>
                </a:solidFill>
                <a:latin typeface="Cambria" panose="02040503050406030204" pitchFamily="18" charset="0"/>
                <a:ea typeface="Cambria" panose="02040503050406030204" pitchFamily="18" charset="0"/>
              </a:rPr>
              <a:t>По-п’яте</a:t>
            </a:r>
            <a:r>
              <a:rPr lang="uk-UA" sz="2400" i="1" dirty="0">
                <a:solidFill>
                  <a:schemeClr val="tx1"/>
                </a:solidFill>
                <a:latin typeface="Cambria" panose="02040503050406030204" pitchFamily="18" charset="0"/>
                <a:ea typeface="Cambria" panose="02040503050406030204" pitchFamily="18" charset="0"/>
              </a:rPr>
              <a:t>, сьогодні наріжний камінь розвитку відносин Україна – ЄС – це правосуддя, корупція та організована злочинність, і ці вимоги буде важко задовольнити Україні. </a:t>
            </a:r>
          </a:p>
          <a:p>
            <a:pPr marL="0" indent="0">
              <a:spcBef>
                <a:spcPts val="0"/>
              </a:spcBef>
              <a:buNone/>
            </a:pPr>
            <a:endParaRPr lang="uk-UA" sz="2400" i="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899275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9488" y="208559"/>
            <a:ext cx="11071274" cy="705841"/>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r>
              <a:rPr lang="ru-RU" sz="2800" b="1" i="1" dirty="0">
                <a:latin typeface="Cambria" panose="02040503050406030204" pitchFamily="18" charset="0"/>
              </a:rPr>
              <a:t>ПЕРЕШКОДИ НА ШЛЯХУ ПОГЛИБЛЕННЯ ЄВРОІНТЕГРАЦІЙНИХ ПРОЦЕСІВ</a:t>
            </a:r>
            <a:endParaRPr lang="uk-UA" sz="2800" b="1" i="1" dirty="0">
              <a:latin typeface="Cambria" panose="02040503050406030204" pitchFamily="18" charset="0"/>
            </a:endParaRPr>
          </a:p>
        </p:txBody>
      </p:sp>
      <p:graphicFrame>
        <p:nvGraphicFramePr>
          <p:cNvPr id="3" name="Таблица 2">
            <a:extLst>
              <a:ext uri="{FF2B5EF4-FFF2-40B4-BE49-F238E27FC236}">
                <a16:creationId xmlns:a16="http://schemas.microsoft.com/office/drawing/2014/main" xmlns="" id="{D9950E24-6080-48F8-A645-E09247259CE6}"/>
              </a:ext>
            </a:extLst>
          </p:cNvPr>
          <p:cNvGraphicFramePr>
            <a:graphicFrameLocks noGrp="1"/>
          </p:cNvGraphicFramePr>
          <p:nvPr>
            <p:extLst>
              <p:ext uri="{D42A27DB-BD31-4B8C-83A1-F6EECF244321}">
                <p14:modId xmlns:p14="http://schemas.microsoft.com/office/powerpoint/2010/main" xmlns="" val="2572970056"/>
              </p:ext>
            </p:extLst>
          </p:nvPr>
        </p:nvGraphicFramePr>
        <p:xfrm>
          <a:off x="242536" y="1071118"/>
          <a:ext cx="11205177" cy="5661444"/>
        </p:xfrm>
        <a:graphic>
          <a:graphicData uri="http://schemas.openxmlformats.org/drawingml/2006/table">
            <a:tbl>
              <a:tblPr firstRow="1" firstCol="1" bandRow="1">
                <a:tableStyleId>{5C22544A-7EE6-4342-B048-85BDC9FD1C3A}</a:tableStyleId>
              </a:tblPr>
              <a:tblGrid>
                <a:gridCol w="2063631">
                  <a:extLst>
                    <a:ext uri="{9D8B030D-6E8A-4147-A177-3AD203B41FA5}">
                      <a16:colId xmlns:a16="http://schemas.microsoft.com/office/drawing/2014/main" xmlns="" val="2555228024"/>
                    </a:ext>
                  </a:extLst>
                </a:gridCol>
                <a:gridCol w="9141546">
                  <a:extLst>
                    <a:ext uri="{9D8B030D-6E8A-4147-A177-3AD203B41FA5}">
                      <a16:colId xmlns:a16="http://schemas.microsoft.com/office/drawing/2014/main" xmlns="" val="4249945326"/>
                    </a:ext>
                  </a:extLst>
                </a:gridCol>
              </a:tblGrid>
              <a:tr h="434278">
                <a:tc>
                  <a:txBody>
                    <a:bodyPr/>
                    <a:lstStyle/>
                    <a:p>
                      <a:pPr algn="ctr">
                        <a:lnSpc>
                          <a:spcPct val="107000"/>
                        </a:lnSpc>
                        <a:spcAft>
                          <a:spcPts val="800"/>
                        </a:spcAft>
                      </a:pPr>
                      <a:r>
                        <a:rPr lang="uk-UA" sz="2400" dirty="0">
                          <a:effectLst/>
                          <a:latin typeface="Cambria" panose="02040503050406030204" pitchFamily="18" charset="0"/>
                          <a:ea typeface="Cambria" panose="02040503050406030204" pitchFamily="18" charset="0"/>
                        </a:rPr>
                        <a:t>36%</a:t>
                      </a:r>
                      <a:endParaRPr lang="x-none" sz="2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2400">
                          <a:effectLst/>
                          <a:latin typeface="Cambria" panose="02040503050406030204" pitchFamily="18" charset="0"/>
                          <a:ea typeface="Cambria" panose="02040503050406030204" pitchFamily="18" charset="0"/>
                        </a:rPr>
                        <a:t>задовільний рівень володіння українцями інформацією щодо ЄС</a:t>
                      </a:r>
                      <a:endParaRPr lang="x-none" sz="2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485184867"/>
                  </a:ext>
                </a:extLst>
              </a:tr>
              <a:tr h="434278">
                <a:tc>
                  <a:txBody>
                    <a:bodyPr/>
                    <a:lstStyle/>
                    <a:p>
                      <a:pPr algn="ctr">
                        <a:lnSpc>
                          <a:spcPct val="107000"/>
                        </a:lnSpc>
                        <a:spcAft>
                          <a:spcPts val="800"/>
                        </a:spcAft>
                      </a:pPr>
                      <a:r>
                        <a:rPr lang="uk-UA" sz="2400" dirty="0">
                          <a:effectLst/>
                          <a:latin typeface="Cambria" panose="02040503050406030204" pitchFamily="18" charset="0"/>
                          <a:ea typeface="Cambria" panose="02040503050406030204" pitchFamily="18" charset="0"/>
                        </a:rPr>
                        <a:t>3 %</a:t>
                      </a:r>
                      <a:endParaRPr lang="x-none" sz="2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2300" dirty="0">
                          <a:effectLst/>
                          <a:latin typeface="Cambria" panose="02040503050406030204" pitchFamily="18" charset="0"/>
                          <a:ea typeface="Cambria" panose="02040503050406030204" pitchFamily="18" charset="0"/>
                        </a:rPr>
                        <a:t>достатній рівень проінформованості</a:t>
                      </a:r>
                      <a:endParaRPr lang="x-none" sz="23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275788937"/>
                  </a:ext>
                </a:extLst>
              </a:tr>
              <a:tr h="434278">
                <a:tc>
                  <a:txBody>
                    <a:bodyPr/>
                    <a:lstStyle/>
                    <a:p>
                      <a:pPr algn="ctr">
                        <a:lnSpc>
                          <a:spcPct val="107000"/>
                        </a:lnSpc>
                        <a:spcAft>
                          <a:spcPts val="800"/>
                        </a:spcAft>
                      </a:pPr>
                      <a:r>
                        <a:rPr lang="uk-UA" sz="2400">
                          <a:effectLst/>
                          <a:latin typeface="Cambria" panose="02040503050406030204" pitchFamily="18" charset="0"/>
                          <a:ea typeface="Cambria" panose="02040503050406030204" pitchFamily="18" charset="0"/>
                        </a:rPr>
                        <a:t>11 %</a:t>
                      </a:r>
                      <a:endParaRPr lang="x-none" sz="2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2300" dirty="0">
                          <a:effectLst/>
                          <a:latin typeface="Cambria" panose="02040503050406030204" pitchFamily="18" charset="0"/>
                          <a:ea typeface="Cambria" panose="02040503050406030204" pitchFamily="18" charset="0"/>
                        </a:rPr>
                        <a:t>не володіють інформацією про ЄС</a:t>
                      </a:r>
                      <a:endParaRPr lang="x-none" sz="23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623663555"/>
                  </a:ext>
                </a:extLst>
              </a:tr>
              <a:tr h="434278">
                <a:tc>
                  <a:txBody>
                    <a:bodyPr/>
                    <a:lstStyle/>
                    <a:p>
                      <a:pPr algn="ctr">
                        <a:lnSpc>
                          <a:spcPct val="107000"/>
                        </a:lnSpc>
                        <a:spcAft>
                          <a:spcPts val="800"/>
                        </a:spcAft>
                      </a:pPr>
                      <a:r>
                        <a:rPr lang="uk-UA" sz="2400">
                          <a:effectLst/>
                          <a:latin typeface="Cambria" panose="02040503050406030204" pitchFamily="18" charset="0"/>
                          <a:ea typeface="Cambria" panose="02040503050406030204" pitchFamily="18" charset="0"/>
                        </a:rPr>
                        <a:t>26 %</a:t>
                      </a:r>
                      <a:endParaRPr lang="x-none" sz="2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2300" dirty="0">
                          <a:effectLst/>
                          <a:latin typeface="Cambria" panose="02040503050406030204" pitchFamily="18" charset="0"/>
                          <a:ea typeface="Cambria" panose="02040503050406030204" pitchFamily="18" charset="0"/>
                        </a:rPr>
                        <a:t>інтеграція України до ЄС є найбільш вигідною для країн – членів ЄС</a:t>
                      </a:r>
                      <a:endParaRPr lang="x-none" sz="23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590584406"/>
                  </a:ext>
                </a:extLst>
              </a:tr>
              <a:tr h="891445">
                <a:tc>
                  <a:txBody>
                    <a:bodyPr/>
                    <a:lstStyle/>
                    <a:p>
                      <a:pPr algn="ctr">
                        <a:lnSpc>
                          <a:spcPct val="107000"/>
                        </a:lnSpc>
                        <a:spcAft>
                          <a:spcPts val="800"/>
                        </a:spcAft>
                      </a:pPr>
                      <a:r>
                        <a:rPr lang="uk-UA" sz="2400">
                          <a:effectLst/>
                          <a:latin typeface="Cambria" panose="02040503050406030204" pitchFamily="18" charset="0"/>
                          <a:ea typeface="Cambria" panose="02040503050406030204" pitchFamily="18" charset="0"/>
                        </a:rPr>
                        <a:t> </a:t>
                      </a:r>
                      <a:endParaRPr lang="x-none" sz="2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2300" dirty="0">
                          <a:effectLst/>
                          <a:latin typeface="Cambria" panose="02040503050406030204" pitchFamily="18" charset="0"/>
                          <a:ea typeface="Cambria" panose="02040503050406030204" pitchFamily="18" charset="0"/>
                        </a:rPr>
                        <a:t>вимоги Європейського Союзу й узагалі можливе розірвання стосунків із Росією та країнами СНД</a:t>
                      </a:r>
                      <a:endParaRPr lang="x-none" sz="23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746663643"/>
                  </a:ext>
                </a:extLst>
              </a:tr>
              <a:tr h="1348613">
                <a:tc>
                  <a:txBody>
                    <a:bodyPr/>
                    <a:lstStyle/>
                    <a:p>
                      <a:pPr algn="ctr">
                        <a:lnSpc>
                          <a:spcPct val="107000"/>
                        </a:lnSpc>
                        <a:spcAft>
                          <a:spcPts val="800"/>
                        </a:spcAft>
                      </a:pPr>
                      <a:r>
                        <a:rPr lang="uk-UA" sz="2400">
                          <a:effectLst/>
                          <a:latin typeface="Cambria" panose="02040503050406030204" pitchFamily="18" charset="0"/>
                          <a:ea typeface="Cambria" panose="02040503050406030204" pitchFamily="18" charset="0"/>
                        </a:rPr>
                        <a:t> </a:t>
                      </a:r>
                      <a:endParaRPr lang="x-none" sz="2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2300" dirty="0">
                          <a:effectLst/>
                          <a:latin typeface="Cambria" panose="02040503050406030204" pitchFamily="18" charset="0"/>
                          <a:ea typeface="Cambria" panose="02040503050406030204" pitchFamily="18" charset="0"/>
                        </a:rPr>
                        <a:t>внаслідок поглиблення співпраці з ЄС Україні загрожуватимуть висока конкуренція на європейському ринку продовольчих і промислових товарів, що залишить українську продукцію без шансів</a:t>
                      </a:r>
                      <a:endParaRPr lang="x-none" sz="23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89644117"/>
                  </a:ext>
                </a:extLst>
              </a:tr>
              <a:tr h="434278">
                <a:tc>
                  <a:txBody>
                    <a:bodyPr/>
                    <a:lstStyle/>
                    <a:p>
                      <a:pPr algn="ctr">
                        <a:lnSpc>
                          <a:spcPct val="107000"/>
                        </a:lnSpc>
                        <a:spcAft>
                          <a:spcPts val="800"/>
                        </a:spcAft>
                      </a:pPr>
                      <a:r>
                        <a:rPr lang="uk-UA" sz="2400">
                          <a:effectLst/>
                          <a:latin typeface="Cambria" panose="02040503050406030204" pitchFamily="18" charset="0"/>
                          <a:ea typeface="Cambria" panose="02040503050406030204" pitchFamily="18" charset="0"/>
                        </a:rPr>
                        <a:t> </a:t>
                      </a:r>
                      <a:endParaRPr lang="x-none" sz="2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2300" dirty="0">
                          <a:effectLst/>
                          <a:latin typeface="Cambria" panose="02040503050406030204" pitchFamily="18" charset="0"/>
                          <a:ea typeface="Cambria" panose="02040503050406030204" pitchFamily="18" charset="0"/>
                        </a:rPr>
                        <a:t>відтік значної маси кваліфікованих кадрів за кордон</a:t>
                      </a:r>
                      <a:endParaRPr lang="x-none" sz="23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514004360"/>
                  </a:ext>
                </a:extLst>
              </a:tr>
              <a:tr h="434278">
                <a:tc>
                  <a:txBody>
                    <a:bodyPr/>
                    <a:lstStyle/>
                    <a:p>
                      <a:pPr algn="ctr">
                        <a:lnSpc>
                          <a:spcPct val="107000"/>
                        </a:lnSpc>
                        <a:spcAft>
                          <a:spcPts val="800"/>
                        </a:spcAft>
                      </a:pPr>
                      <a:r>
                        <a:rPr lang="uk-UA" sz="2400">
                          <a:effectLst/>
                          <a:latin typeface="Cambria" panose="02040503050406030204" pitchFamily="18" charset="0"/>
                          <a:ea typeface="Cambria" panose="02040503050406030204" pitchFamily="18" charset="0"/>
                        </a:rPr>
                        <a:t> </a:t>
                      </a:r>
                      <a:endParaRPr lang="x-none" sz="2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2300" dirty="0">
                          <a:effectLst/>
                          <a:latin typeface="Cambria" panose="02040503050406030204" pitchFamily="18" charset="0"/>
                          <a:ea typeface="Cambria" panose="02040503050406030204" pitchFamily="18" charset="0"/>
                        </a:rPr>
                        <a:t>брак коштів і хабарництво</a:t>
                      </a:r>
                      <a:endParaRPr lang="x-none" sz="23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625214689"/>
                  </a:ext>
                </a:extLst>
              </a:tr>
            </a:tbl>
          </a:graphicData>
        </a:graphic>
      </p:graphicFrame>
    </p:spTree>
    <p:extLst>
      <p:ext uri="{BB962C8B-B14F-4D97-AF65-F5344CB8AC3E}">
        <p14:creationId xmlns:p14="http://schemas.microsoft.com/office/powerpoint/2010/main" xmlns="" val="579970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76" y="377371"/>
            <a:ext cx="10902465" cy="695662"/>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400" b="1" i="1" dirty="0">
                <a:solidFill>
                  <a:schemeClr val="tx1"/>
                </a:solidFill>
                <a:latin typeface="Cambria" panose="02040503050406030204" pitchFamily="18" charset="0"/>
              </a:rPr>
              <a:t>Підтримка Євросоюзу стосується надзвичайно широкого кола сфер: </a:t>
            </a:r>
          </a:p>
        </p:txBody>
      </p:sp>
      <p:sp>
        <p:nvSpPr>
          <p:cNvPr id="5" name="Объект 4">
            <a:extLst>
              <a:ext uri="{FF2B5EF4-FFF2-40B4-BE49-F238E27FC236}">
                <a16:creationId xmlns:a16="http://schemas.microsoft.com/office/drawing/2014/main" xmlns="" id="{62A00236-BCC9-42EF-9462-2C347B8E771A}"/>
              </a:ext>
            </a:extLst>
          </p:cNvPr>
          <p:cNvSpPr>
            <a:spLocks noGrp="1"/>
          </p:cNvSpPr>
          <p:nvPr>
            <p:ph idx="1"/>
          </p:nvPr>
        </p:nvSpPr>
        <p:spPr>
          <a:xfrm>
            <a:off x="182875" y="1322364"/>
            <a:ext cx="10466367" cy="5303519"/>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10000"/>
          </a:bodyPr>
          <a:lstStyle/>
          <a:p>
            <a:pPr>
              <a:spcBef>
                <a:spcPts val="0"/>
              </a:spcBef>
              <a:buFont typeface="Wingdings" panose="05000000000000000000" pitchFamily="2" charset="2"/>
              <a:buChar char="ü"/>
            </a:pPr>
            <a:r>
              <a:rPr lang="uk-UA" sz="2400" i="1" dirty="0">
                <a:latin typeface="Cambria" panose="02040503050406030204" pitchFamily="18" charset="0"/>
                <a:ea typeface="Cambria" panose="02040503050406030204" pitchFamily="18" charset="0"/>
              </a:rPr>
              <a:t>макрофінансової стабільності, </a:t>
            </a:r>
          </a:p>
          <a:p>
            <a:pPr>
              <a:spcBef>
                <a:spcPts val="0"/>
              </a:spcBef>
              <a:buFont typeface="Wingdings" panose="05000000000000000000" pitchFamily="2" charset="2"/>
              <a:buChar char="ü"/>
            </a:pPr>
            <a:r>
              <a:rPr lang="uk-UA" sz="2400" i="1" dirty="0">
                <a:latin typeface="Cambria" panose="02040503050406030204" pitchFamily="18" charset="0"/>
                <a:ea typeface="Cambria" panose="02040503050406030204" pitchFamily="18" charset="0"/>
              </a:rPr>
              <a:t>державного управління, </a:t>
            </a:r>
          </a:p>
          <a:p>
            <a:pPr>
              <a:spcBef>
                <a:spcPts val="0"/>
              </a:spcBef>
              <a:buFont typeface="Wingdings" panose="05000000000000000000" pitchFamily="2" charset="2"/>
              <a:buChar char="ü"/>
            </a:pPr>
            <a:r>
              <a:rPr lang="uk-UA" sz="2400" i="1" dirty="0">
                <a:latin typeface="Cambria" panose="02040503050406030204" pitchFamily="18" charset="0"/>
                <a:ea typeface="Cambria" panose="02040503050406030204" pitchFamily="18" charset="0"/>
              </a:rPr>
              <a:t>розвитку громадянського суспільства, </a:t>
            </a:r>
          </a:p>
          <a:p>
            <a:pPr>
              <a:spcBef>
                <a:spcPts val="0"/>
              </a:spcBef>
              <a:buFont typeface="Wingdings" panose="05000000000000000000" pitchFamily="2" charset="2"/>
              <a:buChar char="ü"/>
            </a:pPr>
            <a:r>
              <a:rPr lang="uk-UA" sz="2400" i="1" dirty="0">
                <a:latin typeface="Cambria" panose="02040503050406030204" pitchFamily="18" charset="0"/>
                <a:ea typeface="Cambria" panose="02040503050406030204" pitchFamily="18" charset="0"/>
              </a:rPr>
              <a:t>економіки, енергетики, </a:t>
            </a:r>
          </a:p>
          <a:p>
            <a:pPr>
              <a:spcBef>
                <a:spcPts val="0"/>
              </a:spcBef>
              <a:buFont typeface="Wingdings" panose="05000000000000000000" pitchFamily="2" charset="2"/>
              <a:buChar char="ü"/>
            </a:pPr>
            <a:r>
              <a:rPr lang="uk-UA" sz="2400" i="1" dirty="0">
                <a:latin typeface="Cambria" panose="02040503050406030204" pitchFamily="18" charset="0"/>
                <a:ea typeface="Cambria" panose="02040503050406030204" pitchFamily="18" charset="0"/>
              </a:rPr>
              <a:t>захисту довкілля, </a:t>
            </a:r>
          </a:p>
          <a:p>
            <a:pPr>
              <a:spcBef>
                <a:spcPts val="0"/>
              </a:spcBef>
              <a:buFont typeface="Wingdings" panose="05000000000000000000" pitchFamily="2" charset="2"/>
              <a:buChar char="ü"/>
            </a:pPr>
            <a:r>
              <a:rPr lang="uk-UA" sz="2400" i="1" dirty="0">
                <a:latin typeface="Cambria" panose="02040503050406030204" pitchFamily="18" charset="0"/>
                <a:ea typeface="Cambria" panose="02040503050406030204" pitchFamily="18" charset="0"/>
              </a:rPr>
              <a:t>регіонального розвитку, </a:t>
            </a:r>
          </a:p>
          <a:p>
            <a:pPr>
              <a:spcBef>
                <a:spcPts val="0"/>
              </a:spcBef>
              <a:buFont typeface="Wingdings" panose="05000000000000000000" pitchFamily="2" charset="2"/>
              <a:buChar char="ü"/>
            </a:pPr>
            <a:r>
              <a:rPr lang="uk-UA" sz="2400" i="1" dirty="0">
                <a:latin typeface="Cambria" panose="02040503050406030204" pitchFamily="18" charset="0"/>
                <a:ea typeface="Cambria" panose="02040503050406030204" pitchFamily="18" charset="0"/>
              </a:rPr>
              <a:t>освіти тощо. </a:t>
            </a: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r>
              <a:rPr lang="uk-UA" sz="2400" i="1" dirty="0">
                <a:latin typeface="Cambria" panose="02040503050406030204" pitchFamily="18" charset="0"/>
                <a:ea typeface="Cambria" panose="02040503050406030204" pitchFamily="18" charset="0"/>
              </a:rPr>
              <a:t>Загальний пакет допомоги на 2014–2020 рр. становить близько 11 млрд. євро.</a:t>
            </a:r>
          </a:p>
          <a:p>
            <a:pPr marL="0" indent="0" algn="just">
              <a:spcBef>
                <a:spcPts val="0"/>
              </a:spcBef>
              <a:buNone/>
            </a:pPr>
            <a:r>
              <a:rPr lang="uk-UA" sz="2400" i="1" dirty="0">
                <a:latin typeface="Cambria" panose="02040503050406030204" pitchFamily="18" charset="0"/>
                <a:ea typeface="Cambria" panose="02040503050406030204" pitchFamily="18" charset="0"/>
              </a:rPr>
              <a:t>Одночасно з ЄС допомогу Україні надають інші міжнародні організації та країни. </a:t>
            </a:r>
          </a:p>
          <a:p>
            <a:pPr marL="0" indent="0" algn="just">
              <a:spcBef>
                <a:spcPts val="0"/>
              </a:spcBef>
              <a:buNone/>
            </a:pPr>
            <a:r>
              <a:rPr lang="uk-UA" sz="2400" i="1" dirty="0">
                <a:solidFill>
                  <a:srgbClr val="FF0000"/>
                </a:solidFill>
                <a:latin typeface="Cambria" panose="02040503050406030204" pitchFamily="18" charset="0"/>
                <a:ea typeface="Cambria" panose="02040503050406030204" pitchFamily="18" charset="0"/>
              </a:rPr>
              <a:t>Світовий банк </a:t>
            </a:r>
            <a:r>
              <a:rPr lang="uk-UA" sz="2400" i="1" dirty="0">
                <a:latin typeface="Cambria" panose="02040503050406030204" pitchFamily="18" charset="0"/>
                <a:ea typeface="Cambria" panose="02040503050406030204" pitchFamily="18" charset="0"/>
              </a:rPr>
              <a:t>відіграє важливу роль у стимулюванні реформ та наданні консультаційної підтримки. </a:t>
            </a:r>
          </a:p>
          <a:p>
            <a:pPr marL="0" indent="0" algn="just">
              <a:spcBef>
                <a:spcPts val="0"/>
              </a:spcBef>
              <a:buNone/>
            </a:pPr>
            <a:r>
              <a:rPr lang="uk-UA" sz="2400" i="1" dirty="0">
                <a:solidFill>
                  <a:srgbClr val="FF0000"/>
                </a:solidFill>
                <a:latin typeface="Cambria" panose="02040503050406030204" pitchFamily="18" charset="0"/>
                <a:ea typeface="Cambria" panose="02040503050406030204" pitchFamily="18" charset="0"/>
              </a:rPr>
              <a:t>МВФ</a:t>
            </a:r>
            <a:r>
              <a:rPr lang="uk-UA" sz="2400" i="1" dirty="0">
                <a:latin typeface="Cambria" panose="02040503050406030204" pitchFamily="18" charset="0"/>
                <a:ea typeface="Cambria" panose="02040503050406030204" pitchFamily="18" charset="0"/>
              </a:rPr>
              <a:t> часто виступає як каталізатор нагальних реформ, які сприяють макроекономічній та фінансовій стабільності. </a:t>
            </a:r>
          </a:p>
          <a:p>
            <a:pPr marL="0" indent="0" algn="just">
              <a:spcBef>
                <a:spcPts val="0"/>
              </a:spcBef>
              <a:buNone/>
            </a:pPr>
            <a:r>
              <a:rPr lang="uk-UA" sz="2400" i="1" dirty="0">
                <a:latin typeface="Cambria" panose="02040503050406030204" pitchFamily="18" charset="0"/>
                <a:ea typeface="Cambria" panose="02040503050406030204" pitchFamily="18" charset="0"/>
              </a:rPr>
              <a:t>Найбільшими країнами-донорами є </a:t>
            </a:r>
            <a:r>
              <a:rPr lang="uk-UA" sz="2400" i="1" dirty="0">
                <a:solidFill>
                  <a:srgbClr val="FF0000"/>
                </a:solidFill>
                <a:latin typeface="Cambria" panose="02040503050406030204" pitchFamily="18" charset="0"/>
                <a:ea typeface="Cambria" panose="02040503050406030204" pitchFamily="18" charset="0"/>
              </a:rPr>
              <a:t>США</a:t>
            </a:r>
            <a:r>
              <a:rPr lang="uk-UA" sz="2400" i="1" dirty="0">
                <a:latin typeface="Cambria" panose="02040503050406030204" pitchFamily="18" charset="0"/>
                <a:ea typeface="Cambria" panose="02040503050406030204" pitchFamily="18" charset="0"/>
              </a:rPr>
              <a:t>, які надали технічну допомогу в розмірі 450 млн. дол. у 2017 р., </a:t>
            </a:r>
            <a:r>
              <a:rPr lang="uk-UA" sz="2400" i="1" dirty="0">
                <a:solidFill>
                  <a:srgbClr val="FF0000"/>
                </a:solidFill>
                <a:latin typeface="Cambria" panose="02040503050406030204" pitchFamily="18" charset="0"/>
                <a:ea typeface="Cambria" panose="02040503050406030204" pitchFamily="18" charset="0"/>
              </a:rPr>
              <a:t>Канада, Німеччина, Японія, Швейцарія та Швеція</a:t>
            </a:r>
            <a:r>
              <a:rPr lang="uk-UA" sz="2400" i="1" dirty="0">
                <a:latin typeface="Cambria" panose="02040503050406030204" pitchFamily="18" charset="0"/>
                <a:ea typeface="Cambria" panose="02040503050406030204" pitchFamily="18" charset="0"/>
              </a:rPr>
              <a:t>. </a:t>
            </a:r>
          </a:p>
          <a:p>
            <a:pPr marL="0" indent="0" algn="just">
              <a:spcBef>
                <a:spcPts val="0"/>
              </a:spcBef>
              <a:buNone/>
            </a:pPr>
            <a:r>
              <a:rPr lang="uk-UA" sz="2400" i="1" dirty="0">
                <a:latin typeface="Cambria" panose="02040503050406030204" pitchFamily="18" charset="0"/>
                <a:ea typeface="Cambria" panose="02040503050406030204" pitchFamily="18" charset="0"/>
              </a:rPr>
              <a:t> </a:t>
            </a:r>
          </a:p>
          <a:p>
            <a:pPr marL="0" indent="0" algn="just">
              <a:spcBef>
                <a:spcPts val="0"/>
              </a:spcBef>
              <a:buNone/>
            </a:pPr>
            <a:endParaRPr lang="uk-UA" sz="24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982338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78" y="216821"/>
            <a:ext cx="11507374" cy="705841"/>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r>
              <a:rPr lang="uk-UA" sz="2800" b="1" i="1" dirty="0">
                <a:latin typeface="Cambria" panose="02040503050406030204" pitchFamily="18" charset="0"/>
              </a:rPr>
              <a:t>Необхідно виділити внутрішні чинники, що гальмують рух України до ЄС: </a:t>
            </a:r>
          </a:p>
        </p:txBody>
      </p:sp>
      <p:sp>
        <p:nvSpPr>
          <p:cNvPr id="5" name="Объект 4">
            <a:extLst>
              <a:ext uri="{FF2B5EF4-FFF2-40B4-BE49-F238E27FC236}">
                <a16:creationId xmlns:a16="http://schemas.microsoft.com/office/drawing/2014/main" xmlns="" id="{62A00236-BCC9-42EF-9462-2C347B8E771A}"/>
              </a:ext>
            </a:extLst>
          </p:cNvPr>
          <p:cNvSpPr>
            <a:spLocks noGrp="1"/>
          </p:cNvSpPr>
          <p:nvPr>
            <p:ph idx="1"/>
          </p:nvPr>
        </p:nvSpPr>
        <p:spPr>
          <a:xfrm>
            <a:off x="182878" y="1153551"/>
            <a:ext cx="10649245" cy="4783015"/>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just">
              <a:spcBef>
                <a:spcPts val="0"/>
              </a:spcBef>
              <a:buFont typeface="Wingdings" panose="05000000000000000000" pitchFamily="2" charset="2"/>
              <a:buChar char="ü"/>
            </a:pPr>
            <a:r>
              <a:rPr lang="uk-UA" sz="2400" i="1" dirty="0">
                <a:solidFill>
                  <a:srgbClr val="FF0000"/>
                </a:solidFill>
                <a:latin typeface="Cambria" panose="02040503050406030204" pitchFamily="18" charset="0"/>
                <a:ea typeface="Cambria" panose="02040503050406030204" pitchFamily="18" charset="0"/>
              </a:rPr>
              <a:t>по-перше</a:t>
            </a:r>
            <a:r>
              <a:rPr lang="uk-UA" sz="2400" i="1" dirty="0">
                <a:latin typeface="Cambria" panose="02040503050406030204" pitchFamily="18" charset="0"/>
                <a:ea typeface="Cambria" panose="02040503050406030204" pitchFamily="18" charset="0"/>
              </a:rPr>
              <a:t>, це повільність у проведенні економічних реформ, відсутність помітних результатів внутрішніх соціально-економічних трансформацій; </a:t>
            </a:r>
          </a:p>
          <a:p>
            <a:pPr algn="just">
              <a:spcBef>
                <a:spcPts val="0"/>
              </a:spcBef>
              <a:buFont typeface="Wingdings" panose="05000000000000000000" pitchFamily="2" charset="2"/>
              <a:buChar char="ü"/>
            </a:pPr>
            <a:r>
              <a:rPr lang="uk-UA" sz="2400" i="1" dirty="0">
                <a:solidFill>
                  <a:srgbClr val="FF0000"/>
                </a:solidFill>
                <a:latin typeface="Cambria" panose="02040503050406030204" pitchFamily="18" charset="0"/>
                <a:ea typeface="Cambria" panose="02040503050406030204" pitchFamily="18" charset="0"/>
              </a:rPr>
              <a:t>по-друге</a:t>
            </a:r>
            <a:r>
              <a:rPr lang="uk-UA" sz="2400" i="1" dirty="0">
                <a:latin typeface="Cambria" panose="02040503050406030204" pitchFamily="18" charset="0"/>
                <a:ea typeface="Cambria" panose="02040503050406030204" pitchFamily="18" charset="0"/>
              </a:rPr>
              <a:t>, тривогу викликає рівень корупції та економічної злочинності; </a:t>
            </a:r>
          </a:p>
          <a:p>
            <a:pPr algn="just">
              <a:spcBef>
                <a:spcPts val="0"/>
              </a:spcBef>
              <a:buFont typeface="Wingdings" panose="05000000000000000000" pitchFamily="2" charset="2"/>
              <a:buChar char="ü"/>
            </a:pPr>
            <a:r>
              <a:rPr lang="uk-UA" sz="2400" i="1" dirty="0">
                <a:solidFill>
                  <a:srgbClr val="FF0000"/>
                </a:solidFill>
                <a:latin typeface="Cambria" panose="02040503050406030204" pitchFamily="18" charset="0"/>
                <a:ea typeface="Cambria" panose="02040503050406030204" pitchFamily="18" charset="0"/>
              </a:rPr>
              <a:t>по-третє</a:t>
            </a:r>
            <a:r>
              <a:rPr lang="uk-UA" sz="2400" i="1" dirty="0">
                <a:latin typeface="Cambria" panose="02040503050406030204" pitchFamily="18" charset="0"/>
                <a:ea typeface="Cambria" panose="02040503050406030204" pitchFamily="18" charset="0"/>
              </a:rPr>
              <a:t>, відсутність консенсусу стосовно європейського вибору серед населення; </a:t>
            </a:r>
          </a:p>
          <a:p>
            <a:pPr algn="just">
              <a:spcBef>
                <a:spcPts val="0"/>
              </a:spcBef>
              <a:buFont typeface="Wingdings" panose="05000000000000000000" pitchFamily="2" charset="2"/>
              <a:buChar char="ü"/>
            </a:pPr>
            <a:r>
              <a:rPr lang="uk-UA" sz="2400" i="1" dirty="0">
                <a:solidFill>
                  <a:srgbClr val="FF0000"/>
                </a:solidFill>
                <a:latin typeface="Cambria" panose="02040503050406030204" pitchFamily="18" charset="0"/>
                <a:ea typeface="Cambria" panose="02040503050406030204" pitchFamily="18" charset="0"/>
              </a:rPr>
              <a:t>по-четверте</a:t>
            </a:r>
            <a:r>
              <a:rPr lang="uk-UA" sz="2400" i="1" dirty="0">
                <a:latin typeface="Cambria" panose="02040503050406030204" pitchFamily="18" charset="0"/>
                <a:ea typeface="Cambria" panose="02040503050406030204" pitchFamily="18" charset="0"/>
              </a:rPr>
              <a:t>, явний дефіцит досвідчених фахівців з євроінтеграції, насамперед серед політичної еліти і державних службовців України;</a:t>
            </a:r>
          </a:p>
          <a:p>
            <a:pPr algn="just">
              <a:spcBef>
                <a:spcPts val="0"/>
              </a:spcBef>
              <a:buFont typeface="Wingdings" panose="05000000000000000000" pitchFamily="2" charset="2"/>
              <a:buChar char="ü"/>
            </a:pPr>
            <a:r>
              <a:rPr lang="uk-UA" sz="2400" i="1" dirty="0">
                <a:solidFill>
                  <a:srgbClr val="FF0000"/>
                </a:solidFill>
                <a:latin typeface="Cambria" panose="02040503050406030204" pitchFamily="18" charset="0"/>
                <a:ea typeface="Cambria" panose="02040503050406030204" pitchFamily="18" charset="0"/>
              </a:rPr>
              <a:t>по-п’яте</a:t>
            </a:r>
            <a:r>
              <a:rPr lang="uk-UA" sz="2400" i="1" dirty="0">
                <a:latin typeface="Cambria" panose="02040503050406030204" pitchFamily="18" charset="0"/>
                <a:ea typeface="Cambria" panose="02040503050406030204" pitchFamily="18" charset="0"/>
              </a:rPr>
              <a:t>, величезний розрив у рівнях економічного розвитку України і європейських країн; </a:t>
            </a:r>
          </a:p>
          <a:p>
            <a:pPr algn="just">
              <a:spcBef>
                <a:spcPts val="0"/>
              </a:spcBef>
              <a:buFont typeface="Wingdings" panose="05000000000000000000" pitchFamily="2" charset="2"/>
              <a:buChar char="ü"/>
            </a:pPr>
            <a:r>
              <a:rPr lang="uk-UA" sz="2400" i="1" dirty="0">
                <a:solidFill>
                  <a:srgbClr val="FF0000"/>
                </a:solidFill>
                <a:latin typeface="Cambria" panose="02040503050406030204" pitchFamily="18" charset="0"/>
                <a:ea typeface="Cambria" panose="02040503050406030204" pitchFamily="18" charset="0"/>
              </a:rPr>
              <a:t>по-шосте</a:t>
            </a:r>
            <a:r>
              <a:rPr lang="uk-UA" sz="2400" i="1" dirty="0">
                <a:latin typeface="Cambria" panose="02040503050406030204" pitchFamily="18" charset="0"/>
                <a:ea typeface="Cambria" panose="02040503050406030204" pitchFamily="18" charset="0"/>
              </a:rPr>
              <a:t>, значна відмінність рівня життя населення; </a:t>
            </a:r>
          </a:p>
          <a:p>
            <a:pPr algn="just">
              <a:spcBef>
                <a:spcPts val="0"/>
              </a:spcBef>
              <a:buFont typeface="Wingdings" panose="05000000000000000000" pitchFamily="2" charset="2"/>
              <a:buChar char="ü"/>
            </a:pPr>
            <a:r>
              <a:rPr lang="uk-UA" sz="2400" i="1" dirty="0">
                <a:solidFill>
                  <a:srgbClr val="FF0000"/>
                </a:solidFill>
                <a:latin typeface="Cambria" panose="02040503050406030204" pitchFamily="18" charset="0"/>
                <a:ea typeface="Cambria" panose="02040503050406030204" pitchFamily="18" charset="0"/>
              </a:rPr>
              <a:t>по-сьоме</a:t>
            </a:r>
            <a:r>
              <a:rPr lang="uk-UA" sz="2400" i="1" dirty="0">
                <a:latin typeface="Cambria" panose="02040503050406030204" pitchFamily="18" charset="0"/>
                <a:ea typeface="Cambria" panose="02040503050406030204" pitchFamily="18" charset="0"/>
              </a:rPr>
              <a:t>, невідповідність правових систем.</a:t>
            </a:r>
          </a:p>
          <a:p>
            <a:pPr marL="0" indent="0" algn="just">
              <a:spcBef>
                <a:spcPts val="0"/>
              </a:spcBef>
              <a:buNone/>
            </a:pPr>
            <a:endParaRPr lang="uk-UA" sz="24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626675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9308" y="84407"/>
            <a:ext cx="7258932" cy="478301"/>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algn="ctr"/>
            <a:r>
              <a:rPr lang="ru-RU" sz="2800" b="1" i="1" dirty="0">
                <a:latin typeface="Cambria" panose="02040503050406030204" pitchFamily="18" charset="0"/>
                <a:ea typeface="Cambria" panose="02040503050406030204" pitchFamily="18" charset="0"/>
              </a:rPr>
              <a:t>В</a:t>
            </a:r>
            <a:r>
              <a:rPr lang="ru-RU" sz="2400" b="1" i="1" dirty="0">
                <a:latin typeface="Cambria" panose="02040503050406030204" pitchFamily="18" charset="0"/>
                <a:ea typeface="Cambria" panose="02040503050406030204" pitchFamily="18" charset="0"/>
              </a:rPr>
              <a:t>ИДИ ТА ПРОГРАМИ ДОПОМОГИ ЭС - УКРАЇНА</a:t>
            </a:r>
            <a:endParaRPr lang="uk-UA" sz="2400" b="1" i="1" dirty="0">
              <a:latin typeface="Cambria" panose="02040503050406030204" pitchFamily="18" charset="0"/>
              <a:ea typeface="Cambria" panose="02040503050406030204" pitchFamily="18" charset="0"/>
            </a:endParaRPr>
          </a:p>
        </p:txBody>
      </p:sp>
      <p:graphicFrame>
        <p:nvGraphicFramePr>
          <p:cNvPr id="3" name="Таблица 2">
            <a:extLst>
              <a:ext uri="{FF2B5EF4-FFF2-40B4-BE49-F238E27FC236}">
                <a16:creationId xmlns:a16="http://schemas.microsoft.com/office/drawing/2014/main" xmlns="" id="{4671B2FD-5EB4-4466-AAA3-118862D5914F}"/>
              </a:ext>
            </a:extLst>
          </p:cNvPr>
          <p:cNvGraphicFramePr>
            <a:graphicFrameLocks noGrp="1"/>
          </p:cNvGraphicFramePr>
          <p:nvPr>
            <p:extLst>
              <p:ext uri="{D42A27DB-BD31-4B8C-83A1-F6EECF244321}">
                <p14:modId xmlns:p14="http://schemas.microsoft.com/office/powerpoint/2010/main" xmlns="" val="2952676737"/>
              </p:ext>
            </p:extLst>
          </p:nvPr>
        </p:nvGraphicFramePr>
        <p:xfrm>
          <a:off x="225084" y="675250"/>
          <a:ext cx="11549574" cy="6096167"/>
        </p:xfrm>
        <a:graphic>
          <a:graphicData uri="http://schemas.openxmlformats.org/drawingml/2006/table">
            <a:tbl>
              <a:tblPr firstRow="1" firstCol="1" bandRow="1">
                <a:tableStyleId>{5C22544A-7EE6-4342-B048-85BDC9FD1C3A}</a:tableStyleId>
              </a:tblPr>
              <a:tblGrid>
                <a:gridCol w="4487593">
                  <a:extLst>
                    <a:ext uri="{9D8B030D-6E8A-4147-A177-3AD203B41FA5}">
                      <a16:colId xmlns:a16="http://schemas.microsoft.com/office/drawing/2014/main" xmlns="" val="1713748125"/>
                    </a:ext>
                  </a:extLst>
                </a:gridCol>
                <a:gridCol w="7061981">
                  <a:extLst>
                    <a:ext uri="{9D8B030D-6E8A-4147-A177-3AD203B41FA5}">
                      <a16:colId xmlns:a16="http://schemas.microsoft.com/office/drawing/2014/main" xmlns="" val="1491549118"/>
                    </a:ext>
                  </a:extLst>
                </a:gridCol>
              </a:tblGrid>
              <a:tr h="230804">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Види, напрями та програми допомоги ЄС – Україна</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34044" marR="3404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Зміст</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34044" marR="34044" marT="0" marB="0"/>
                </a:tc>
                <a:extLst>
                  <a:ext uri="{0D108BD9-81ED-4DB2-BD59-A6C34878D82A}">
                    <a16:rowId xmlns:a16="http://schemas.microsoft.com/office/drawing/2014/main" xmlns="" val="1121267304"/>
                  </a:ext>
                </a:extLst>
              </a:tr>
              <a:tr h="704239">
                <a:tc>
                  <a:txBody>
                    <a:bodyPr/>
                    <a:lstStyle/>
                    <a:p>
                      <a:pPr algn="just">
                        <a:lnSpc>
                          <a:spcPct val="107000"/>
                        </a:lnSpc>
                        <a:spcAft>
                          <a:spcPts val="800"/>
                        </a:spcAft>
                      </a:pPr>
                      <a:r>
                        <a:rPr lang="uk-UA" sz="1400">
                          <a:effectLst/>
                          <a:latin typeface="Cambria" panose="02040503050406030204" pitchFamily="18" charset="0"/>
                          <a:ea typeface="Cambria" panose="02040503050406030204" pitchFamily="18" charset="0"/>
                        </a:rPr>
                        <a:t>Проблеми, пов’язані з військовими діями на сході України</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34044" marR="34044" marT="0" marB="0"/>
                </a:tc>
                <a:tc>
                  <a:txBody>
                    <a:bodyPr/>
                    <a:lstStyle/>
                    <a:p>
                      <a:pPr algn="just">
                        <a:lnSpc>
                          <a:spcPct val="107000"/>
                        </a:lnSpc>
                        <a:spcAft>
                          <a:spcPts val="800"/>
                        </a:spcAft>
                      </a:pPr>
                      <a:r>
                        <a:rPr lang="uk-UA" sz="1400" dirty="0">
                          <a:effectLst/>
                          <a:latin typeface="Cambria" panose="02040503050406030204" pitchFamily="18" charset="0"/>
                          <a:ea typeface="Cambria" panose="02040503050406030204" pitchFamily="18" charset="0"/>
                        </a:rPr>
                        <a:t>Гуманітарна допомога громадянам, переміщеним із тимчасово окупованих територій та районів проведення АТО, відновлення інфраструктури Донбасу, забезпечення потреб місцевого населення. З липня 2014 р. – 400 млн. євро.</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34044" marR="34044" marT="0" marB="0"/>
                </a:tc>
                <a:extLst>
                  <a:ext uri="{0D108BD9-81ED-4DB2-BD59-A6C34878D82A}">
                    <a16:rowId xmlns:a16="http://schemas.microsoft.com/office/drawing/2014/main" xmlns="" val="3633408019"/>
                  </a:ext>
                </a:extLst>
              </a:tr>
              <a:tr h="467521">
                <a:tc>
                  <a:txBody>
                    <a:bodyPr/>
                    <a:lstStyle/>
                    <a:p>
                      <a:pPr algn="just">
                        <a:lnSpc>
                          <a:spcPct val="107000"/>
                        </a:lnSpc>
                        <a:spcAft>
                          <a:spcPts val="800"/>
                        </a:spcAft>
                      </a:pPr>
                      <a:r>
                        <a:rPr lang="uk-UA" sz="1400">
                          <a:effectLst/>
                          <a:latin typeface="Cambria" panose="02040503050406030204" pitchFamily="18" charset="0"/>
                          <a:ea typeface="Cambria" panose="02040503050406030204" pitchFamily="18" charset="0"/>
                        </a:rPr>
                        <a:t>Макрофінансова допомога (позики на тривалий термін і низькою відсотковою ставкою)</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34044" marR="34044" marT="0" marB="0"/>
                </a:tc>
                <a:tc>
                  <a:txBody>
                    <a:bodyPr/>
                    <a:lstStyle/>
                    <a:p>
                      <a:pPr algn="just">
                        <a:lnSpc>
                          <a:spcPct val="107000"/>
                        </a:lnSpc>
                        <a:spcAft>
                          <a:spcPts val="800"/>
                        </a:spcAft>
                      </a:pPr>
                      <a:r>
                        <a:rPr lang="uk-UA" sz="1400">
                          <a:effectLst/>
                          <a:latin typeface="Cambria" panose="02040503050406030204" pitchFamily="18" charset="0"/>
                          <a:ea typeface="Cambria" panose="02040503050406030204" pitchFamily="18" charset="0"/>
                        </a:rPr>
                        <a:t>2014 р. – 3,41 млрд. євро, 2017 р. – 2,81 млрд. євро, 2018 р. – 0,6 млрд. євро.</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34044" marR="34044" marT="0" marB="0"/>
                </a:tc>
                <a:extLst>
                  <a:ext uri="{0D108BD9-81ED-4DB2-BD59-A6C34878D82A}">
                    <a16:rowId xmlns:a16="http://schemas.microsoft.com/office/drawing/2014/main" xmlns="" val="3993026908"/>
                  </a:ext>
                </a:extLst>
              </a:tr>
              <a:tr h="4172894">
                <a:tc>
                  <a:txBody>
                    <a:bodyPr/>
                    <a:lstStyle/>
                    <a:p>
                      <a:pPr algn="just">
                        <a:lnSpc>
                          <a:spcPct val="107000"/>
                        </a:lnSpc>
                        <a:spcAft>
                          <a:spcPts val="800"/>
                        </a:spcAft>
                      </a:pPr>
                      <a:r>
                        <a:rPr lang="uk-UA" sz="1400">
                          <a:effectLst/>
                          <a:latin typeface="Cambria" panose="02040503050406030204" pitchFamily="18" charset="0"/>
                          <a:ea typeface="Cambria" panose="02040503050406030204" pitchFamily="18" charset="0"/>
                        </a:rPr>
                        <a:t>Програми бюджетної допомоги ЄС – це гранти, спрямовані на підтримку реформ та розвиток: </a:t>
                      </a:r>
                      <a:endParaRPr lang="x-none" sz="1400">
                        <a:effectLst/>
                        <a:latin typeface="Cambria" panose="02040503050406030204" pitchFamily="18" charset="0"/>
                        <a:ea typeface="Cambria" panose="02040503050406030204" pitchFamily="18" charset="0"/>
                      </a:endParaRPr>
                    </a:p>
                    <a:p>
                      <a:pPr marL="342900" lvl="0" indent="-342900" algn="just">
                        <a:lnSpc>
                          <a:spcPct val="107000"/>
                        </a:lnSpc>
                        <a:spcAft>
                          <a:spcPts val="800"/>
                        </a:spcAft>
                        <a:buFont typeface="Cambria" panose="02040503050406030204" pitchFamily="18" charset="0"/>
                        <a:buChar char="–"/>
                      </a:pPr>
                      <a:r>
                        <a:rPr lang="uk-UA" sz="1400">
                          <a:effectLst/>
                          <a:latin typeface="Cambria" panose="02040503050406030204" pitchFamily="18" charset="0"/>
                          <a:ea typeface="Cambria" panose="02040503050406030204" pitchFamily="18" charset="0"/>
                        </a:rPr>
                        <a:t>«Програма реформування державного управління»</a:t>
                      </a:r>
                      <a:endParaRPr lang="x-none" sz="1400">
                        <a:effectLst/>
                        <a:latin typeface="Cambria" panose="02040503050406030204" pitchFamily="18" charset="0"/>
                        <a:ea typeface="Cambria" panose="02040503050406030204" pitchFamily="18" charset="0"/>
                      </a:endParaRPr>
                    </a:p>
                    <a:p>
                      <a:pPr marL="228600" algn="just">
                        <a:lnSpc>
                          <a:spcPct val="107000"/>
                        </a:lnSpc>
                        <a:spcAft>
                          <a:spcPts val="800"/>
                        </a:spcAft>
                      </a:pPr>
                      <a:r>
                        <a:rPr lang="uk-UA" sz="1400">
                          <a:effectLst/>
                          <a:latin typeface="Cambria" panose="02040503050406030204" pitchFamily="18" charset="0"/>
                          <a:ea typeface="Cambria" panose="02040503050406030204" pitchFamily="18" charset="0"/>
                        </a:rPr>
                        <a:t> </a:t>
                      </a:r>
                      <a:endParaRPr lang="x-none" sz="1400">
                        <a:effectLst/>
                        <a:latin typeface="Cambria" panose="02040503050406030204" pitchFamily="18" charset="0"/>
                        <a:ea typeface="Cambria" panose="02040503050406030204" pitchFamily="18" charset="0"/>
                      </a:endParaRPr>
                    </a:p>
                    <a:p>
                      <a:pPr marL="228600" algn="just">
                        <a:lnSpc>
                          <a:spcPct val="107000"/>
                        </a:lnSpc>
                        <a:spcAft>
                          <a:spcPts val="800"/>
                        </a:spcAft>
                      </a:pPr>
                      <a:r>
                        <a:rPr lang="uk-UA" sz="1400">
                          <a:effectLst/>
                          <a:latin typeface="Cambria" panose="02040503050406030204" pitchFamily="18" charset="0"/>
                          <a:ea typeface="Cambria" panose="02040503050406030204" pitchFamily="18" charset="0"/>
                        </a:rPr>
                        <a:t> </a:t>
                      </a:r>
                      <a:endParaRPr lang="x-none" sz="1400">
                        <a:effectLst/>
                        <a:latin typeface="Cambria" panose="02040503050406030204" pitchFamily="18" charset="0"/>
                        <a:ea typeface="Cambria" panose="02040503050406030204" pitchFamily="18" charset="0"/>
                      </a:endParaRPr>
                    </a:p>
                    <a:p>
                      <a:pPr marL="342900" lvl="0" indent="-342900" algn="just">
                        <a:lnSpc>
                          <a:spcPct val="107000"/>
                        </a:lnSpc>
                        <a:buFont typeface="Cambria" panose="02040503050406030204" pitchFamily="18" charset="0"/>
                        <a:buChar char="–"/>
                      </a:pPr>
                      <a:r>
                        <a:rPr lang="uk-UA" sz="1400">
                          <a:effectLst/>
                          <a:latin typeface="Cambria" panose="02040503050406030204" pitchFamily="18" charset="0"/>
                          <a:ea typeface="Cambria" panose="02040503050406030204" pitchFamily="18" charset="0"/>
                        </a:rPr>
                        <a:t>«Загальнонаціональна програма щодо децентралізації»</a:t>
                      </a:r>
                      <a:endParaRPr lang="x-none" sz="1400">
                        <a:effectLst/>
                        <a:latin typeface="Cambria" panose="02040503050406030204" pitchFamily="18" charset="0"/>
                        <a:ea typeface="Cambria" panose="02040503050406030204" pitchFamily="18" charset="0"/>
                      </a:endParaRPr>
                    </a:p>
                    <a:p>
                      <a:pPr marL="457200">
                        <a:lnSpc>
                          <a:spcPct val="107000"/>
                        </a:lnSpc>
                      </a:pPr>
                      <a:r>
                        <a:rPr lang="uk-UA" sz="1400">
                          <a:effectLst/>
                          <a:latin typeface="Cambria" panose="02040503050406030204" pitchFamily="18" charset="0"/>
                          <a:ea typeface="Cambria" panose="02040503050406030204" pitchFamily="18" charset="0"/>
                        </a:rPr>
                        <a:t> </a:t>
                      </a:r>
                      <a:endParaRPr lang="x-none" sz="1400">
                        <a:effectLst/>
                        <a:latin typeface="Cambria" panose="02040503050406030204" pitchFamily="18" charset="0"/>
                        <a:ea typeface="Cambria" panose="02040503050406030204" pitchFamily="18" charset="0"/>
                      </a:endParaRPr>
                    </a:p>
                    <a:p>
                      <a:pPr marL="457200" algn="just">
                        <a:lnSpc>
                          <a:spcPct val="107000"/>
                        </a:lnSpc>
                      </a:pPr>
                      <a:r>
                        <a:rPr lang="uk-UA" sz="1400">
                          <a:effectLst/>
                          <a:latin typeface="Cambria" panose="02040503050406030204" pitchFamily="18" charset="0"/>
                          <a:ea typeface="Cambria" panose="02040503050406030204" pitchFamily="18" charset="0"/>
                        </a:rPr>
                        <a:t> </a:t>
                      </a:r>
                      <a:endParaRPr lang="x-none" sz="1400">
                        <a:effectLst/>
                        <a:latin typeface="Cambria" panose="02040503050406030204" pitchFamily="18" charset="0"/>
                        <a:ea typeface="Cambria" panose="02040503050406030204" pitchFamily="18" charset="0"/>
                      </a:endParaRPr>
                    </a:p>
                    <a:p>
                      <a:pPr marL="457200" algn="just">
                        <a:lnSpc>
                          <a:spcPct val="107000"/>
                        </a:lnSpc>
                      </a:pPr>
                      <a:r>
                        <a:rPr lang="uk-UA" sz="1400">
                          <a:effectLst/>
                          <a:latin typeface="Cambria" panose="02040503050406030204" pitchFamily="18" charset="0"/>
                          <a:ea typeface="Cambria" panose="02040503050406030204" pitchFamily="18" charset="0"/>
                        </a:rPr>
                        <a:t> </a:t>
                      </a:r>
                      <a:endParaRPr lang="x-none" sz="1400">
                        <a:effectLst/>
                        <a:latin typeface="Cambria" panose="02040503050406030204" pitchFamily="18" charset="0"/>
                        <a:ea typeface="Cambria" panose="02040503050406030204" pitchFamily="18" charset="0"/>
                      </a:endParaRPr>
                    </a:p>
                    <a:p>
                      <a:pPr marL="342900" lvl="0" indent="-342900" algn="just">
                        <a:lnSpc>
                          <a:spcPct val="107000"/>
                        </a:lnSpc>
                        <a:buFont typeface="Cambria" panose="02040503050406030204" pitchFamily="18" charset="0"/>
                        <a:buChar char="–"/>
                      </a:pPr>
                      <a:r>
                        <a:rPr lang="uk-UA" sz="1400">
                          <a:effectLst/>
                          <a:latin typeface="Cambria" panose="02040503050406030204" pitchFamily="18" charset="0"/>
                          <a:ea typeface="Cambria" panose="02040503050406030204" pitchFamily="18" charset="0"/>
                        </a:rPr>
                        <a:t>«Антикорупційна програма»</a:t>
                      </a:r>
                      <a:endParaRPr lang="x-none" sz="1400">
                        <a:effectLst/>
                        <a:latin typeface="Cambria" panose="02040503050406030204" pitchFamily="18" charset="0"/>
                        <a:ea typeface="Cambria" panose="02040503050406030204" pitchFamily="18" charset="0"/>
                      </a:endParaRPr>
                    </a:p>
                    <a:p>
                      <a:pPr marL="457200" algn="just">
                        <a:lnSpc>
                          <a:spcPct val="107000"/>
                        </a:lnSpc>
                      </a:pPr>
                      <a:r>
                        <a:rPr lang="uk-UA" sz="1400">
                          <a:effectLst/>
                          <a:latin typeface="Cambria" panose="02040503050406030204" pitchFamily="18" charset="0"/>
                          <a:ea typeface="Cambria" panose="02040503050406030204" pitchFamily="18" charset="0"/>
                        </a:rPr>
                        <a:t> </a:t>
                      </a:r>
                      <a:endParaRPr lang="x-none" sz="1400">
                        <a:effectLst/>
                        <a:latin typeface="Cambria" panose="02040503050406030204" pitchFamily="18" charset="0"/>
                        <a:ea typeface="Cambria" panose="02040503050406030204" pitchFamily="18" charset="0"/>
                      </a:endParaRPr>
                    </a:p>
                    <a:p>
                      <a:pPr marL="457200" algn="just">
                        <a:lnSpc>
                          <a:spcPct val="107000"/>
                        </a:lnSpc>
                      </a:pPr>
                      <a:r>
                        <a:rPr lang="uk-UA" sz="1400">
                          <a:effectLst/>
                          <a:latin typeface="Cambria" panose="02040503050406030204" pitchFamily="18" charset="0"/>
                          <a:ea typeface="Cambria" panose="02040503050406030204" pitchFamily="18" charset="0"/>
                        </a:rPr>
                        <a:t> </a:t>
                      </a:r>
                      <a:endParaRPr lang="x-none" sz="1400">
                        <a:effectLst/>
                        <a:latin typeface="Cambria" panose="02040503050406030204" pitchFamily="18" charset="0"/>
                        <a:ea typeface="Cambria" panose="02040503050406030204" pitchFamily="18" charset="0"/>
                      </a:endParaRPr>
                    </a:p>
                    <a:p>
                      <a:pPr marL="457200" algn="just">
                        <a:lnSpc>
                          <a:spcPct val="107000"/>
                        </a:lnSpc>
                        <a:spcAft>
                          <a:spcPts val="800"/>
                        </a:spcAft>
                      </a:pPr>
                      <a:r>
                        <a:rPr lang="uk-UA" sz="1400">
                          <a:effectLst/>
                          <a:latin typeface="Cambria" panose="02040503050406030204" pitchFamily="18" charset="0"/>
                          <a:ea typeface="Cambria" panose="02040503050406030204" pitchFamily="18" charset="0"/>
                        </a:rPr>
                        <a:t> </a:t>
                      </a:r>
                      <a:endParaRPr lang="x-none" sz="1400">
                        <a:effectLst/>
                        <a:latin typeface="Cambria" panose="02040503050406030204" pitchFamily="18" charset="0"/>
                        <a:ea typeface="Cambria" panose="02040503050406030204" pitchFamily="18" charset="0"/>
                      </a:endParaRPr>
                    </a:p>
                    <a:p>
                      <a:pPr algn="just">
                        <a:lnSpc>
                          <a:spcPct val="107000"/>
                        </a:lnSpc>
                        <a:spcAft>
                          <a:spcPts val="800"/>
                        </a:spcAft>
                      </a:pPr>
                      <a:r>
                        <a:rPr lang="uk-UA" sz="1400">
                          <a:effectLst/>
                          <a:latin typeface="Cambria" panose="02040503050406030204" pitchFamily="18" charset="0"/>
                          <a:ea typeface="Cambria" panose="02040503050406030204" pitchFamily="18" charset="0"/>
                        </a:rPr>
                        <a:t> </a:t>
                      </a:r>
                      <a:endParaRPr lang="x-none" sz="1400">
                        <a:effectLst/>
                        <a:latin typeface="Cambria" panose="02040503050406030204" pitchFamily="18" charset="0"/>
                        <a:ea typeface="Cambria" panose="02040503050406030204" pitchFamily="18" charset="0"/>
                      </a:endParaRPr>
                    </a:p>
                    <a:p>
                      <a:pPr marL="342900" lvl="0" indent="-342900" algn="just">
                        <a:lnSpc>
                          <a:spcPct val="107000"/>
                        </a:lnSpc>
                        <a:spcAft>
                          <a:spcPts val="800"/>
                        </a:spcAft>
                        <a:buFont typeface="Cambria" panose="02040503050406030204" pitchFamily="18" charset="0"/>
                        <a:buChar char="–"/>
                      </a:pPr>
                      <a:r>
                        <a:rPr lang="uk-UA" sz="1400">
                          <a:effectLst/>
                          <a:latin typeface="Cambria" panose="02040503050406030204" pitchFamily="18" charset="0"/>
                          <a:ea typeface="Cambria" panose="02040503050406030204" pitchFamily="18" charset="0"/>
                        </a:rPr>
                        <a:t>«Програма розвитку приватного сектору» </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34044" marR="34044" marT="0" marB="0"/>
                </a:tc>
                <a:tc>
                  <a:txBody>
                    <a:bodyPr/>
                    <a:lstStyle/>
                    <a:p>
                      <a:pPr algn="just">
                        <a:lnSpc>
                          <a:spcPct val="107000"/>
                        </a:lnSpc>
                        <a:spcAft>
                          <a:spcPts val="800"/>
                        </a:spcAft>
                      </a:pPr>
                      <a:r>
                        <a:rPr lang="uk-UA" sz="1400" dirty="0">
                          <a:effectLst/>
                          <a:latin typeface="Cambria" panose="02040503050406030204" pitchFamily="18" charset="0"/>
                          <a:ea typeface="Cambria" panose="02040503050406030204" pitchFamily="18" charset="0"/>
                        </a:rPr>
                        <a:t>«Контракт із розбудови держави» (2014 р. ) – 355 млн. євро.</a:t>
                      </a:r>
                      <a:endParaRPr lang="x-none" sz="1400" dirty="0">
                        <a:effectLst/>
                        <a:latin typeface="Cambria" panose="02040503050406030204" pitchFamily="18" charset="0"/>
                        <a:ea typeface="Cambria" panose="02040503050406030204" pitchFamily="18" charset="0"/>
                      </a:endParaRPr>
                    </a:p>
                    <a:p>
                      <a:pPr algn="just">
                        <a:lnSpc>
                          <a:spcPct val="107000"/>
                        </a:lnSpc>
                        <a:spcAft>
                          <a:spcPts val="800"/>
                        </a:spcAft>
                      </a:pPr>
                      <a:r>
                        <a:rPr lang="uk-UA" sz="1400" dirty="0">
                          <a:effectLst/>
                          <a:latin typeface="Cambria" panose="02040503050406030204" pitchFamily="18" charset="0"/>
                          <a:ea typeface="Cambria" panose="02040503050406030204" pitchFamily="18" charset="0"/>
                        </a:rPr>
                        <a:t> </a:t>
                      </a:r>
                      <a:endParaRPr lang="x-none" sz="1400" dirty="0">
                        <a:effectLst/>
                        <a:latin typeface="Cambria" panose="02040503050406030204" pitchFamily="18" charset="0"/>
                        <a:ea typeface="Cambria" panose="02040503050406030204" pitchFamily="18" charset="0"/>
                      </a:endParaRPr>
                    </a:p>
                    <a:p>
                      <a:pPr algn="just">
                        <a:lnSpc>
                          <a:spcPct val="107000"/>
                        </a:lnSpc>
                        <a:spcAft>
                          <a:spcPts val="800"/>
                        </a:spcAft>
                      </a:pPr>
                      <a:r>
                        <a:rPr lang="uk-UA" sz="1400" dirty="0">
                          <a:effectLst/>
                          <a:latin typeface="Cambria" panose="02040503050406030204" pitchFamily="18" charset="0"/>
                          <a:ea typeface="Cambria" panose="02040503050406030204" pitchFamily="18" charset="0"/>
                        </a:rPr>
                        <a:t>2016 р. – 104 млн. євро. Формування нового покоління державних службовців, реорганізація урядових структур для забезпечення відповідності стандартам ЄС.</a:t>
                      </a:r>
                      <a:endParaRPr lang="x-none" sz="1400" dirty="0">
                        <a:effectLst/>
                        <a:latin typeface="Cambria" panose="02040503050406030204" pitchFamily="18" charset="0"/>
                        <a:ea typeface="Cambria" panose="02040503050406030204" pitchFamily="18" charset="0"/>
                      </a:endParaRPr>
                    </a:p>
                    <a:p>
                      <a:pPr algn="just">
                        <a:lnSpc>
                          <a:spcPct val="107000"/>
                        </a:lnSpc>
                        <a:spcAft>
                          <a:spcPts val="800"/>
                        </a:spcAft>
                      </a:pPr>
                      <a:r>
                        <a:rPr lang="uk-UA" sz="1400" dirty="0">
                          <a:effectLst/>
                          <a:latin typeface="Cambria" panose="02040503050406030204" pitchFamily="18" charset="0"/>
                          <a:ea typeface="Cambria" panose="02040503050406030204" pitchFamily="18" charset="0"/>
                        </a:rPr>
                        <a:t> </a:t>
                      </a:r>
                      <a:endParaRPr lang="x-none" sz="1400" dirty="0">
                        <a:effectLst/>
                        <a:latin typeface="Cambria" panose="02040503050406030204" pitchFamily="18" charset="0"/>
                        <a:ea typeface="Cambria" panose="02040503050406030204" pitchFamily="18" charset="0"/>
                      </a:endParaRPr>
                    </a:p>
                    <a:p>
                      <a:pPr algn="just">
                        <a:lnSpc>
                          <a:spcPct val="107000"/>
                        </a:lnSpc>
                        <a:spcAft>
                          <a:spcPts val="800"/>
                        </a:spcAft>
                      </a:pPr>
                      <a:r>
                        <a:rPr lang="uk-UA" sz="1400" dirty="0">
                          <a:effectLst/>
                          <a:latin typeface="Cambria" panose="02040503050406030204" pitchFamily="18" charset="0"/>
                          <a:ea typeface="Cambria" panose="02040503050406030204" pitchFamily="18" charset="0"/>
                        </a:rPr>
                        <a:t>2014 р. – 90 млн. євро. Надання консультацій щодо поліпшення прозорості дій та підзвітності місцевих та регіональних органів державної влади, а також посилення місцевих адміністративних центрів.</a:t>
                      </a:r>
                      <a:endParaRPr lang="x-none" sz="1400" dirty="0">
                        <a:effectLst/>
                        <a:latin typeface="Cambria" panose="02040503050406030204" pitchFamily="18" charset="0"/>
                        <a:ea typeface="Cambria" panose="02040503050406030204" pitchFamily="18" charset="0"/>
                      </a:endParaRPr>
                    </a:p>
                    <a:p>
                      <a:pPr algn="just">
                        <a:lnSpc>
                          <a:spcPct val="107000"/>
                        </a:lnSpc>
                        <a:spcAft>
                          <a:spcPts val="800"/>
                        </a:spcAft>
                      </a:pPr>
                      <a:r>
                        <a:rPr lang="uk-UA" sz="1400" dirty="0">
                          <a:effectLst/>
                          <a:latin typeface="Cambria" panose="02040503050406030204" pitchFamily="18" charset="0"/>
                          <a:ea typeface="Cambria" panose="02040503050406030204" pitchFamily="18" charset="0"/>
                        </a:rPr>
                        <a:t> </a:t>
                      </a:r>
                      <a:endParaRPr lang="x-none" sz="1400" dirty="0">
                        <a:effectLst/>
                        <a:latin typeface="Cambria" panose="02040503050406030204" pitchFamily="18" charset="0"/>
                        <a:ea typeface="Cambria" panose="02040503050406030204" pitchFamily="18" charset="0"/>
                      </a:endParaRPr>
                    </a:p>
                    <a:p>
                      <a:pPr algn="just">
                        <a:lnSpc>
                          <a:spcPct val="107000"/>
                        </a:lnSpc>
                        <a:spcAft>
                          <a:spcPts val="800"/>
                        </a:spcAft>
                      </a:pPr>
                      <a:r>
                        <a:rPr lang="uk-UA" sz="1400" dirty="0">
                          <a:effectLst/>
                          <a:latin typeface="Cambria" panose="02040503050406030204" pitchFamily="18" charset="0"/>
                          <a:ea typeface="Cambria" panose="02040503050406030204" pitchFamily="18" charset="0"/>
                        </a:rPr>
                        <a:t>2014 р. – 15 млн. євро. Підтримка новостворених антикорупційних установ, посилення контролю над діяльністю парламентських структур, зміцнення потенціалу громадянського суспільства щодо сприяння боротьбі з корупцією.</a:t>
                      </a:r>
                      <a:endParaRPr lang="x-none" sz="1400" dirty="0">
                        <a:effectLst/>
                        <a:latin typeface="Cambria" panose="02040503050406030204" pitchFamily="18" charset="0"/>
                        <a:ea typeface="Cambria" panose="02040503050406030204" pitchFamily="18" charset="0"/>
                      </a:endParaRPr>
                    </a:p>
                    <a:p>
                      <a:pPr algn="just">
                        <a:lnSpc>
                          <a:spcPct val="107000"/>
                        </a:lnSpc>
                        <a:spcAft>
                          <a:spcPts val="800"/>
                        </a:spcAft>
                      </a:pPr>
                      <a:r>
                        <a:rPr lang="uk-UA" sz="1400" dirty="0">
                          <a:effectLst/>
                          <a:latin typeface="Cambria" panose="02040503050406030204" pitchFamily="18" charset="0"/>
                          <a:ea typeface="Cambria" panose="02040503050406030204" pitchFamily="18" charset="0"/>
                        </a:rPr>
                        <a:t> </a:t>
                      </a:r>
                      <a:endParaRPr lang="x-none" sz="1400" dirty="0">
                        <a:effectLst/>
                        <a:latin typeface="Cambria" panose="02040503050406030204" pitchFamily="18" charset="0"/>
                        <a:ea typeface="Cambria" panose="02040503050406030204" pitchFamily="18" charset="0"/>
                      </a:endParaRPr>
                    </a:p>
                    <a:p>
                      <a:pPr algn="just">
                        <a:lnSpc>
                          <a:spcPct val="107000"/>
                        </a:lnSpc>
                        <a:spcAft>
                          <a:spcPts val="800"/>
                        </a:spcAft>
                      </a:pPr>
                      <a:r>
                        <a:rPr lang="uk-UA" sz="1400" dirty="0">
                          <a:effectLst/>
                          <a:latin typeface="Cambria" panose="02040503050406030204" pitchFamily="18" charset="0"/>
                          <a:ea typeface="Cambria" panose="02040503050406030204" pitchFamily="18" charset="0"/>
                        </a:rPr>
                        <a:t>2014 р. – 110 млн. євро. Сприяння відновленню економіки України через надання технічної допомоги з метою поліпшення законодавчої бази щодо МСП, підтримка створення центрів із бізнес-консультування в регіонах, які полегшують доступ до фінансування.</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34044" marR="34044" marT="0" marB="0"/>
                </a:tc>
                <a:extLst>
                  <a:ext uri="{0D108BD9-81ED-4DB2-BD59-A6C34878D82A}">
                    <a16:rowId xmlns:a16="http://schemas.microsoft.com/office/drawing/2014/main" xmlns="" val="1972177365"/>
                  </a:ext>
                </a:extLst>
              </a:tr>
            </a:tbl>
          </a:graphicData>
        </a:graphic>
      </p:graphicFrame>
    </p:spTree>
    <p:extLst>
      <p:ext uri="{BB962C8B-B14F-4D97-AF65-F5344CB8AC3E}">
        <p14:creationId xmlns:p14="http://schemas.microsoft.com/office/powerpoint/2010/main" xmlns="" val="1033665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xmlns="" id="{E0B769BE-A776-4178-9A51-0D3493500BEC}"/>
              </a:ext>
            </a:extLst>
          </p:cNvPr>
          <p:cNvGraphicFramePr>
            <a:graphicFrameLocks noGrp="1"/>
          </p:cNvGraphicFramePr>
          <p:nvPr>
            <p:extLst>
              <p:ext uri="{D42A27DB-BD31-4B8C-83A1-F6EECF244321}">
                <p14:modId xmlns:p14="http://schemas.microsoft.com/office/powerpoint/2010/main" xmlns="" val="459424641"/>
              </p:ext>
            </p:extLst>
          </p:nvPr>
        </p:nvGraphicFramePr>
        <p:xfrm>
          <a:off x="267286" y="141333"/>
          <a:ext cx="11169748" cy="6660134"/>
        </p:xfrm>
        <a:graphic>
          <a:graphicData uri="http://schemas.openxmlformats.org/drawingml/2006/table">
            <a:tbl>
              <a:tblPr firstRow="1" firstCol="1" bandRow="1">
                <a:tableStyleId>{5C22544A-7EE6-4342-B048-85BDC9FD1C3A}</a:tableStyleId>
              </a:tblPr>
              <a:tblGrid>
                <a:gridCol w="4316645">
                  <a:extLst>
                    <a:ext uri="{9D8B030D-6E8A-4147-A177-3AD203B41FA5}">
                      <a16:colId xmlns:a16="http://schemas.microsoft.com/office/drawing/2014/main" xmlns="" val="3901184879"/>
                    </a:ext>
                  </a:extLst>
                </a:gridCol>
                <a:gridCol w="6853103">
                  <a:extLst>
                    <a:ext uri="{9D8B030D-6E8A-4147-A177-3AD203B41FA5}">
                      <a16:colId xmlns:a16="http://schemas.microsoft.com/office/drawing/2014/main" xmlns="" val="1519078218"/>
                    </a:ext>
                  </a:extLst>
                </a:gridCol>
              </a:tblGrid>
              <a:tr h="2486571">
                <a:tc>
                  <a:txBody>
                    <a:bodyPr/>
                    <a:lstStyle/>
                    <a:p>
                      <a:pPr algn="just">
                        <a:lnSpc>
                          <a:spcPct val="107000"/>
                        </a:lnSpc>
                        <a:spcAft>
                          <a:spcPts val="800"/>
                        </a:spcAft>
                      </a:pPr>
                      <a:r>
                        <a:rPr lang="uk-UA" sz="1800" dirty="0">
                          <a:effectLst/>
                          <a:latin typeface="Cambria" panose="02040503050406030204" pitchFamily="18" charset="0"/>
                          <a:ea typeface="Cambria" panose="02040503050406030204" pitchFamily="18" charset="0"/>
                        </a:rPr>
                        <a:t>Фінансування з фондів Європейського інструменту сусідства</a:t>
                      </a:r>
                      <a:endParaRPr lang="x-none" sz="1800" dirty="0">
                        <a:effectLst/>
                        <a:latin typeface="Cambria" panose="02040503050406030204" pitchFamily="18" charset="0"/>
                        <a:ea typeface="Cambria" panose="02040503050406030204" pitchFamily="18" charset="0"/>
                      </a:endParaRPr>
                    </a:p>
                    <a:p>
                      <a:pPr marL="342900" lvl="0" indent="-342900" algn="just">
                        <a:lnSpc>
                          <a:spcPct val="107000"/>
                        </a:lnSpc>
                        <a:spcAft>
                          <a:spcPts val="800"/>
                        </a:spcAft>
                        <a:buFont typeface="Symbol" panose="05050102010706020507" pitchFamily="18" charset="2"/>
                        <a:buChar char=""/>
                      </a:pPr>
                      <a:r>
                        <a:rPr lang="uk-UA" sz="1800" dirty="0">
                          <a:effectLst/>
                          <a:latin typeface="Cambria" panose="02040503050406030204" pitchFamily="18" charset="0"/>
                          <a:ea typeface="Cambria" panose="02040503050406030204" pitchFamily="18" charset="0"/>
                        </a:rPr>
                        <a:t>«Місцевий розвиток, орієнтований на громаду»</a:t>
                      </a:r>
                      <a:endParaRPr lang="x-none" sz="1800" dirty="0">
                        <a:effectLst/>
                        <a:latin typeface="Cambria" panose="02040503050406030204" pitchFamily="18" charset="0"/>
                        <a:ea typeface="Cambria" panose="02040503050406030204" pitchFamily="18" charset="0"/>
                      </a:endParaRPr>
                    </a:p>
                    <a:p>
                      <a:pPr algn="just">
                        <a:lnSpc>
                          <a:spcPct val="107000"/>
                        </a:lnSpc>
                        <a:spcAft>
                          <a:spcPts val="800"/>
                        </a:spcAft>
                      </a:pPr>
                      <a:r>
                        <a:rPr lang="uk-UA" sz="1800" dirty="0">
                          <a:effectLst/>
                          <a:latin typeface="Cambria" panose="02040503050406030204" pitchFamily="18" charset="0"/>
                          <a:ea typeface="Cambria" panose="02040503050406030204" pitchFamily="18" charset="0"/>
                        </a:rPr>
                        <a:t> </a:t>
                      </a:r>
                      <a:endParaRPr lang="x-none" sz="1800" dirty="0">
                        <a:effectLst/>
                        <a:latin typeface="Cambria" panose="02040503050406030204" pitchFamily="18" charset="0"/>
                        <a:ea typeface="Cambria" panose="02040503050406030204" pitchFamily="18" charset="0"/>
                      </a:endParaRPr>
                    </a:p>
                    <a:p>
                      <a:pPr marL="342900" lvl="0" indent="-342900" algn="just">
                        <a:lnSpc>
                          <a:spcPct val="107000"/>
                        </a:lnSpc>
                        <a:spcAft>
                          <a:spcPts val="800"/>
                        </a:spcAft>
                        <a:buFont typeface="Symbol" panose="05050102010706020507" pitchFamily="18" charset="2"/>
                        <a:buChar char=""/>
                      </a:pPr>
                      <a:r>
                        <a:rPr lang="uk-UA" sz="1800" dirty="0">
                          <a:effectLst/>
                          <a:latin typeface="Cambria" panose="02040503050406030204" pitchFamily="18" charset="0"/>
                          <a:ea typeface="Cambria" panose="02040503050406030204" pitchFamily="18" charset="0"/>
                        </a:rPr>
                        <a:t>U-LEAD</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46960" marR="46960" marT="0" marB="0"/>
                </a:tc>
                <a:tc>
                  <a:txBody>
                    <a:bodyPr/>
                    <a:lstStyle/>
                    <a:p>
                      <a:pPr algn="just">
                        <a:lnSpc>
                          <a:spcPct val="107000"/>
                        </a:lnSpc>
                        <a:spcAft>
                          <a:spcPts val="800"/>
                        </a:spcAft>
                      </a:pPr>
                      <a:r>
                        <a:rPr lang="uk-UA" sz="1800" dirty="0">
                          <a:effectLst/>
                          <a:latin typeface="Cambria" panose="02040503050406030204" pitchFamily="18" charset="0"/>
                          <a:ea typeface="Cambria" panose="02040503050406030204" pitchFamily="18" charset="0"/>
                        </a:rPr>
                        <a:t>Третя фаза реалізації у 2014–2017 рр. – 23 млн. євро. Проект спрямовано на самоорганізацію сільських громад та підвищення їхньої здатності вирішувати актуальні проблеми своїх населених пунктів, таких як водопостачання, модернізація шкіл та медичних пунктів тощо. </a:t>
                      </a:r>
                      <a:endParaRPr lang="x-none" sz="1800" dirty="0">
                        <a:effectLst/>
                        <a:latin typeface="Cambria" panose="02040503050406030204" pitchFamily="18" charset="0"/>
                        <a:ea typeface="Cambria" panose="02040503050406030204" pitchFamily="18" charset="0"/>
                      </a:endParaRPr>
                    </a:p>
                    <a:p>
                      <a:pPr algn="just">
                        <a:lnSpc>
                          <a:spcPct val="107000"/>
                        </a:lnSpc>
                        <a:spcAft>
                          <a:spcPts val="800"/>
                        </a:spcAft>
                      </a:pPr>
                      <a:r>
                        <a:rPr lang="uk-UA" sz="1800" dirty="0">
                          <a:effectLst/>
                          <a:latin typeface="Cambria" panose="02040503050406030204" pitchFamily="18" charset="0"/>
                          <a:ea typeface="Cambria" panose="02040503050406030204" pitchFamily="18" charset="0"/>
                        </a:rPr>
                        <a:t> 2016 р. – 90 млн. євро. Мета проекту – зміцнення спроможності українських інституцій для реалізації реформи децентралізації та регіональної політики, а також розбудови системи центрів надання адміністративних послуг.</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46960" marR="46960" marT="0" marB="0"/>
                </a:tc>
                <a:extLst>
                  <a:ext uri="{0D108BD9-81ED-4DB2-BD59-A6C34878D82A}">
                    <a16:rowId xmlns:a16="http://schemas.microsoft.com/office/drawing/2014/main" xmlns="" val="3946153767"/>
                  </a:ext>
                </a:extLst>
              </a:tr>
              <a:tr h="2137848">
                <a:tc>
                  <a:txBody>
                    <a:bodyPr/>
                    <a:lstStyle/>
                    <a:p>
                      <a:pPr algn="just">
                        <a:lnSpc>
                          <a:spcPct val="107000"/>
                        </a:lnSpc>
                        <a:spcAft>
                          <a:spcPts val="800"/>
                        </a:spcAft>
                      </a:pPr>
                      <a:r>
                        <a:rPr lang="uk-UA" sz="1800">
                          <a:effectLst/>
                          <a:latin typeface="Cambria" panose="02040503050406030204" pitchFamily="18" charset="0"/>
                          <a:ea typeface="Cambria" panose="02040503050406030204" pitchFamily="18" charset="0"/>
                        </a:rPr>
                        <a:t>Підтримка через міжнародні фінансові інституції, такі як Європейський банк реконструкції та розвитку, Європейський інвестиційний банк та Світовий банк.</a:t>
                      </a:r>
                      <a:endParaRPr lang="x-none" sz="1800">
                        <a:effectLst/>
                        <a:latin typeface="Cambria" panose="02040503050406030204" pitchFamily="18" charset="0"/>
                        <a:ea typeface="Cambria" panose="02040503050406030204" pitchFamily="18" charset="0"/>
                      </a:endParaRPr>
                    </a:p>
                    <a:p>
                      <a:pPr algn="just">
                        <a:lnSpc>
                          <a:spcPct val="107000"/>
                        </a:lnSpc>
                        <a:spcAft>
                          <a:spcPts val="800"/>
                        </a:spcAft>
                      </a:pPr>
                      <a:r>
                        <a:rPr lang="uk-UA" sz="1800">
                          <a:effectLst/>
                          <a:latin typeface="Cambria" panose="02040503050406030204" pitchFamily="18" charset="0"/>
                          <a:ea typeface="Cambria" panose="02040503050406030204" pitchFamily="18" charset="0"/>
                        </a:rPr>
                        <a:t>Спільний проект ЄС та ЄБРР EU4Business; Європейський інвестиційний банк – «Надзвичайна програма з відновлення України»</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46960" marR="46960" marT="0" marB="0"/>
                </a:tc>
                <a:tc>
                  <a:txBody>
                    <a:bodyPr/>
                    <a:lstStyle/>
                    <a:p>
                      <a:pPr algn="just">
                        <a:lnSpc>
                          <a:spcPct val="107000"/>
                        </a:lnSpc>
                        <a:spcAft>
                          <a:spcPts val="800"/>
                        </a:spcAft>
                      </a:pPr>
                      <a:r>
                        <a:rPr lang="uk-UA" sz="1800" dirty="0">
                          <a:effectLst/>
                          <a:latin typeface="Cambria" panose="02040503050406030204" pitchFamily="18" charset="0"/>
                          <a:ea typeface="Cambria" panose="02040503050406030204" pitchFamily="18" charset="0"/>
                        </a:rPr>
                        <a:t>Модернізація газотранспортної системи України, забезпечення реконструкції частин східно-західних транзитних трубопроводів</a:t>
                      </a:r>
                      <a:endParaRPr lang="x-none" sz="1800" dirty="0">
                        <a:effectLst/>
                        <a:latin typeface="Cambria" panose="02040503050406030204" pitchFamily="18" charset="0"/>
                        <a:ea typeface="Cambria" panose="02040503050406030204" pitchFamily="18" charset="0"/>
                      </a:endParaRPr>
                    </a:p>
                    <a:p>
                      <a:pPr algn="just">
                        <a:lnSpc>
                          <a:spcPct val="107000"/>
                        </a:lnSpc>
                        <a:spcAft>
                          <a:spcPts val="800"/>
                        </a:spcAft>
                      </a:pPr>
                      <a:r>
                        <a:rPr lang="uk-UA" sz="1800" dirty="0">
                          <a:effectLst/>
                          <a:latin typeface="Cambria" panose="02040503050406030204" pitchFamily="18" charset="0"/>
                          <a:ea typeface="Cambria" panose="02040503050406030204" pitchFamily="18" charset="0"/>
                        </a:rPr>
                        <a:t> </a:t>
                      </a:r>
                      <a:endParaRPr lang="x-none" sz="1800" dirty="0">
                        <a:effectLst/>
                        <a:latin typeface="Cambria" panose="02040503050406030204" pitchFamily="18" charset="0"/>
                        <a:ea typeface="Cambria" panose="02040503050406030204" pitchFamily="18" charset="0"/>
                      </a:endParaRPr>
                    </a:p>
                    <a:p>
                      <a:pPr algn="just">
                        <a:lnSpc>
                          <a:spcPct val="107000"/>
                        </a:lnSpc>
                        <a:spcAft>
                          <a:spcPts val="800"/>
                        </a:spcAft>
                      </a:pPr>
                      <a:r>
                        <a:rPr lang="uk-UA" sz="1800" dirty="0">
                          <a:effectLst/>
                          <a:latin typeface="Cambria" panose="02040503050406030204" pitchFamily="18" charset="0"/>
                          <a:ea typeface="Cambria" panose="02040503050406030204" pitchFamily="18" charset="0"/>
                        </a:rPr>
                        <a:t> 12 млн. євро – кредитування малого та середнього бізнесу. 200 млн. євро – програма відновлення України, спрямована на п’ять східних областей</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46960" marR="46960" marT="0" marB="0"/>
                </a:tc>
                <a:extLst>
                  <a:ext uri="{0D108BD9-81ED-4DB2-BD59-A6C34878D82A}">
                    <a16:rowId xmlns:a16="http://schemas.microsoft.com/office/drawing/2014/main" xmlns="" val="3516685671"/>
                  </a:ext>
                </a:extLst>
              </a:tr>
              <a:tr h="524354">
                <a:tc>
                  <a:txBody>
                    <a:bodyPr/>
                    <a:lstStyle/>
                    <a:p>
                      <a:pPr algn="just">
                        <a:lnSpc>
                          <a:spcPct val="107000"/>
                        </a:lnSpc>
                        <a:spcAft>
                          <a:spcPts val="800"/>
                        </a:spcAft>
                      </a:pPr>
                      <a:r>
                        <a:rPr lang="uk-UA" sz="1800">
                          <a:effectLst/>
                          <a:latin typeface="Cambria" panose="02040503050406030204" pitchFamily="18" charset="0"/>
                          <a:ea typeface="Cambria" panose="02040503050406030204" pitchFamily="18" charset="0"/>
                        </a:rPr>
                        <a:t>Розвиток громадянського суспільства 10 млн. євро</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46960" marR="46960" marT="0" marB="0"/>
                </a:tc>
                <a:tc>
                  <a:txBody>
                    <a:bodyPr/>
                    <a:lstStyle/>
                    <a:p>
                      <a:pPr algn="just">
                        <a:lnSpc>
                          <a:spcPct val="107000"/>
                        </a:lnSpc>
                        <a:spcAft>
                          <a:spcPts val="800"/>
                        </a:spcAft>
                      </a:pPr>
                      <a:r>
                        <a:rPr lang="uk-UA" sz="1800" dirty="0">
                          <a:effectLst/>
                          <a:latin typeface="Cambria" panose="02040503050406030204" pitchFamily="18" charset="0"/>
                          <a:ea typeface="Cambria" panose="02040503050406030204" pitchFamily="18" charset="0"/>
                        </a:rPr>
                        <a:t>Посилення потенціалу громадянського суспільства та моніторинг запущеної програми реформ</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46960" marR="46960" marT="0" marB="0"/>
                </a:tc>
                <a:extLst>
                  <a:ext uri="{0D108BD9-81ED-4DB2-BD59-A6C34878D82A}">
                    <a16:rowId xmlns:a16="http://schemas.microsoft.com/office/drawing/2014/main" xmlns="" val="3080580806"/>
                  </a:ext>
                </a:extLst>
              </a:tr>
            </a:tbl>
          </a:graphicData>
        </a:graphic>
      </p:graphicFrame>
    </p:spTree>
    <p:extLst>
      <p:ext uri="{BB962C8B-B14F-4D97-AF65-F5344CB8AC3E}">
        <p14:creationId xmlns:p14="http://schemas.microsoft.com/office/powerpoint/2010/main" xmlns="" val="75491003"/>
      </p:ext>
    </p:extLst>
  </p:cSld>
  <p:clrMapOvr>
    <a:masterClrMapping/>
  </p:clrMapOvr>
</p:sld>
</file>

<file path=ppt/theme/theme1.xml><?xml version="1.0" encoding="utf-8"?>
<a:theme xmlns:a="http://schemas.openxmlformats.org/drawingml/2006/main" name="Аспект">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2753</TotalTime>
  <Words>2317</Words>
  <Application>Microsoft Office PowerPoint</Application>
  <PresentationFormat>Произвольный</PresentationFormat>
  <Paragraphs>217</Paragraphs>
  <Slides>18</Slides>
  <Notes>17</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Аспект</vt:lpstr>
      <vt:lpstr>ТЕМА 7-8  УКРАЇНА В ПРОЦЕСАХ ЄВРОПЕЙСЬКОЇ ІНТЕГРАЦІЇ</vt:lpstr>
      <vt:lpstr>УКРАЇНА В ПРОЦЕСАХ ЄВРОПЕЙСЬКОЇ ІНТЕГРАЦІЇ</vt:lpstr>
      <vt:lpstr>По-перше, це низький рівень поінформованості громадян про ЄС, населення України має рівень поінформованості загалом незадовільний, водночас 36% опитаних констатують загалом задовільний рівень володіння українцями інформацією щодо ЄС. Достатній рівень поінформованості українців підтвердили тільки 3% опитаних, а 11% уважають, що українці зовсім не володіють інформацію про ЄС. </vt:lpstr>
      <vt:lpstr>ПРОДОВЖЕННЯ</vt:lpstr>
      <vt:lpstr>ПЕРЕШКОДИ НА ШЛЯХУ ПОГЛИБЛЕННЯ ЄВРОІНТЕГРАЦІЙНИХ ПРОЦЕСІВ</vt:lpstr>
      <vt:lpstr>Підтримка Євросоюзу стосується надзвичайно широкого кола сфер: </vt:lpstr>
      <vt:lpstr>Необхідно виділити внутрішні чинники, що гальмують рух України до ЄС: </vt:lpstr>
      <vt:lpstr>ВИДИ ТА ПРОГРАМИ ДОПОМОГИ ЭС - УКРАЇНА</vt:lpstr>
      <vt:lpstr>Слайд 9</vt:lpstr>
      <vt:lpstr>Слайд 10</vt:lpstr>
      <vt:lpstr>АНАЛІЗ СИЛЬНИХ І СЛАБИХ СТОРІН ІНТЕГРАЦІЇ УКРАЇНИ ДО ЄС, ОЧІКУВАНІ МОЖЛИВОСТІ Й ЗАГРОЗИ</vt:lpstr>
      <vt:lpstr>АНАЛІЗ СИЛЬНИХ І СЛАБИХ СТОРІН ІНТЕГРАЦІЇ УКРАЇНИ ДО ЄС, ОЧІКУВАНІ МОЖЛИВОСТІ Й ЗАГРОЗИ</vt:lpstr>
      <vt:lpstr>АНАЛІЗ СИЛЬНИХ І СЛАБИХ СТОРІН ІНТЕГРАЦІЇ УКРАЇНИ ДО ЄС, ОЧІКУВАНІ МОЖЛИВОСТІ Й ЗАГРОЗИ</vt:lpstr>
      <vt:lpstr>Переваги України від інтеграції до ЄС зводяться до такого: </vt:lpstr>
      <vt:lpstr>Слайд 15</vt:lpstr>
      <vt:lpstr>До прикладу, право на постачання курятини до ЄС вже отримали кілька вітчизняних підприємств, серед них: «Миронівська птахофабрика» (торговельний бренд «Наша Ряба»), «Миронівський м’ясопереробний завод «Легко», «Птахофабрика Снятинська Нова» (агрохолдинг МПХ, спеціалізується на випуску гусячого м’яса та печінки) та «Агромарс» (торговельна марка «Гаврилівські курчата».  З підписанням Угоди ЄС готовий буде скасувати мито на м’ясо птиці в межах квоти  40 тис. т.</vt:lpstr>
      <vt:lpstr>Слайд 17</vt:lpstr>
      <vt:lpstr>В існуючій Угоді про асоціацію між Україною та ЄС існують можливі ризики зокрема: </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ПІДПРИЄМНИЦЬКІ РИЗИКИ ВТРАТИ ФІНАНСОВОЇ БЕЗПЕКИ ПРОМИСЛОВИМИ ПІДПРИЄМСТВАМИ УКРАЇНИ </dc:title>
  <dc:creator>Buh</dc:creator>
  <cp:lastModifiedBy>Асус</cp:lastModifiedBy>
  <cp:revision>158</cp:revision>
  <dcterms:created xsi:type="dcterms:W3CDTF">2019-11-02T14:16:53Z</dcterms:created>
  <dcterms:modified xsi:type="dcterms:W3CDTF">2022-10-12T10:35:17Z</dcterms:modified>
</cp:coreProperties>
</file>