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71" r:id="rId5"/>
    <p:sldId id="272" r:id="rId6"/>
    <p:sldId id="273" r:id="rId7"/>
    <p:sldId id="274" r:id="rId8"/>
    <p:sldId id="278" r:id="rId9"/>
    <p:sldId id="277" r:id="rId10"/>
    <p:sldId id="276" r:id="rId11"/>
    <p:sldId id="275" r:id="rId12"/>
    <p:sldId id="279" r:id="rId13"/>
    <p:sldId id="269" r:id="rId14"/>
    <p:sldId id="270" r:id="rId15"/>
    <p:sldId id="258" r:id="rId16"/>
    <p:sldId id="280" r:id="rId17"/>
    <p:sldId id="282" r:id="rId18"/>
    <p:sldId id="281" r:id="rId19"/>
    <p:sldId id="263" r:id="rId20"/>
    <p:sldId id="264" r:id="rId21"/>
    <p:sldId id="265" r:id="rId22"/>
    <p:sldId id="266" r:id="rId23"/>
    <p:sldId id="267" r:id="rId24"/>
    <p:sldId id="268" r:id="rId25"/>
    <p:sldId id="283" r:id="rId26"/>
    <p:sldId id="284" r:id="rId27"/>
    <p:sldId id="285" r:id="rId28"/>
    <p:sldId id="262" r:id="rId29"/>
    <p:sldId id="260" r:id="rId30"/>
    <p:sldId id="261" r:id="rId31"/>
    <p:sldId id="286" r:id="rId32"/>
    <p:sldId id="292" r:id="rId33"/>
    <p:sldId id="287" r:id="rId34"/>
    <p:sldId id="291" r:id="rId35"/>
    <p:sldId id="290" r:id="rId36"/>
    <p:sldId id="289" r:id="rId37"/>
    <p:sldId id="288" r:id="rId38"/>
    <p:sldId id="296" r:id="rId39"/>
    <p:sldId id="293" r:id="rId40"/>
    <p:sldId id="294" r:id="rId41"/>
    <p:sldId id="295" r:id="rId42"/>
    <p:sldId id="299" r:id="rId43"/>
    <p:sldId id="297" r:id="rId44"/>
    <p:sldId id="298" r:id="rId45"/>
    <p:sldId id="300" r:id="rId46"/>
    <p:sldId id="301" r:id="rId47"/>
    <p:sldId id="302" r:id="rId4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80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1E13-9AE4-4CFA-9232-16EEF65F63A5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B522E-8F21-4B7B-9564-A7A858E24D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1E13-9AE4-4CFA-9232-16EEF65F63A5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B522E-8F21-4B7B-9564-A7A858E24D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1E13-9AE4-4CFA-9232-16EEF65F63A5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B522E-8F21-4B7B-9564-A7A858E24D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1E13-9AE4-4CFA-9232-16EEF65F63A5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B522E-8F21-4B7B-9564-A7A858E24D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1E13-9AE4-4CFA-9232-16EEF65F63A5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B522E-8F21-4B7B-9564-A7A858E24D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1E13-9AE4-4CFA-9232-16EEF65F63A5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B522E-8F21-4B7B-9564-A7A858E24D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1E13-9AE4-4CFA-9232-16EEF65F63A5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B522E-8F21-4B7B-9564-A7A858E24D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1E13-9AE4-4CFA-9232-16EEF65F63A5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B522E-8F21-4B7B-9564-A7A858E24D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1E13-9AE4-4CFA-9232-16EEF65F63A5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B522E-8F21-4B7B-9564-A7A858E24D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1E13-9AE4-4CFA-9232-16EEF65F63A5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B522E-8F21-4B7B-9564-A7A858E24D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1E13-9AE4-4CFA-9232-16EEF65F63A5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B522E-8F21-4B7B-9564-A7A858E24D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F1E13-9AE4-4CFA-9232-16EEF65F63A5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B522E-8F21-4B7B-9564-A7A858E24D3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32656"/>
            <a:ext cx="8640960" cy="6264696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uk-UA" b="1" dirty="0">
                <a:solidFill>
                  <a:schemeClr val="tx1"/>
                </a:solidFill>
              </a:rPr>
              <a:t>Тема </a:t>
            </a:r>
            <a:r>
              <a:rPr lang="uk-UA" b="1" dirty="0" smtClean="0">
                <a:solidFill>
                  <a:schemeClr val="tx1"/>
                </a:solidFill>
              </a:rPr>
              <a:t>1</a:t>
            </a:r>
            <a:r>
              <a:rPr lang="en-US" b="1" dirty="0" smtClean="0">
                <a:solidFill>
                  <a:schemeClr val="tx1"/>
                </a:solidFill>
              </a:rPr>
              <a:t>. </a:t>
            </a:r>
            <a:r>
              <a:rPr lang="uk-UA" b="1" dirty="0" err="1" smtClean="0">
                <a:solidFill>
                  <a:schemeClr val="tx1"/>
                </a:solidFill>
              </a:rPr>
              <a:t>„</a:t>
            </a:r>
            <a:r>
              <a:rPr lang="uk-UA" b="1" dirty="0" err="1">
                <a:solidFill>
                  <a:schemeClr val="tx1"/>
                </a:solidFill>
              </a:rPr>
              <a:t>Об’єкт</a:t>
            </a:r>
            <a:r>
              <a:rPr lang="uk-UA" b="1" dirty="0">
                <a:solidFill>
                  <a:schemeClr val="tx1"/>
                </a:solidFill>
              </a:rPr>
              <a:t>, предмет і завдання </a:t>
            </a:r>
            <a:r>
              <a:rPr lang="uk-UA" b="1" dirty="0" smtClean="0">
                <a:solidFill>
                  <a:schemeClr val="tx1"/>
                </a:solidFill>
              </a:rPr>
              <a:t>дисципліни </a:t>
            </a:r>
            <a:r>
              <a:rPr lang="uk-UA" b="1" dirty="0" err="1" smtClean="0">
                <a:solidFill>
                  <a:schemeClr val="tx1"/>
                </a:solidFill>
              </a:rPr>
              <a:t>“Економіка</a:t>
            </a:r>
            <a:r>
              <a:rPr lang="uk-UA" b="1" dirty="0" smtClean="0">
                <a:solidFill>
                  <a:schemeClr val="tx1"/>
                </a:solidFill>
              </a:rPr>
              <a:t> праці й соціально-трудові </a:t>
            </a:r>
            <a:r>
              <a:rPr lang="uk-UA" b="1" dirty="0" err="1" smtClean="0">
                <a:solidFill>
                  <a:schemeClr val="tx1"/>
                </a:solidFill>
              </a:rPr>
              <a:t>відносини”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1.    </a:t>
            </a:r>
            <a:r>
              <a:rPr lang="uk-UA" b="1" dirty="0" smtClean="0">
                <a:solidFill>
                  <a:schemeClr val="tx1"/>
                </a:solidFill>
              </a:rPr>
              <a:t>  </a:t>
            </a:r>
            <a:r>
              <a:rPr lang="uk-UA" dirty="0" smtClean="0">
                <a:solidFill>
                  <a:schemeClr val="tx1"/>
                </a:solidFill>
              </a:rPr>
              <a:t>Економіка </a:t>
            </a:r>
            <a:r>
              <a:rPr lang="uk-UA" dirty="0">
                <a:solidFill>
                  <a:schemeClr val="tx1"/>
                </a:solidFill>
              </a:rPr>
              <a:t>праці і соціально-трудові відносини як навчальна дисципліна, її </a:t>
            </a:r>
            <a:r>
              <a:rPr lang="uk-UA" dirty="0" smtClean="0">
                <a:solidFill>
                  <a:schemeClr val="tx1"/>
                </a:solidFill>
              </a:rPr>
              <a:t>завдання, зміст </a:t>
            </a:r>
            <a:r>
              <a:rPr lang="uk-UA" dirty="0">
                <a:solidFill>
                  <a:schemeClr val="tx1"/>
                </a:solidFill>
              </a:rPr>
              <a:t>і структура, зв’язок з іншими дисциплінами і науками: економічними, технологічними, і соціально-біологічними. 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2.</a:t>
            </a:r>
            <a:r>
              <a:rPr lang="en-US" dirty="0" smtClean="0">
                <a:solidFill>
                  <a:schemeClr val="tx1"/>
                </a:solidFill>
              </a:rPr>
              <a:t>   </a:t>
            </a:r>
            <a:r>
              <a:rPr lang="uk-UA" dirty="0" smtClean="0">
                <a:solidFill>
                  <a:schemeClr val="tx1"/>
                </a:solidFill>
              </a:rPr>
              <a:t>Праця</a:t>
            </a:r>
            <a:r>
              <a:rPr lang="uk-UA" dirty="0">
                <a:solidFill>
                  <a:schemeClr val="tx1"/>
                </a:solidFill>
              </a:rPr>
              <a:t>, як об’єкт вивчення, її </a:t>
            </a:r>
            <a:r>
              <a:rPr lang="uk-UA" dirty="0" smtClean="0">
                <a:solidFill>
                  <a:schemeClr val="tx1"/>
                </a:solidFill>
              </a:rPr>
              <a:t>особливості.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>
              <a:buAutoNum type="arabicPeriod" startAt="3"/>
            </a:pPr>
            <a:r>
              <a:rPr lang="uk-UA" dirty="0" smtClean="0">
                <a:solidFill>
                  <a:schemeClr val="tx1"/>
                </a:solidFill>
              </a:rPr>
              <a:t>П</a:t>
            </a:r>
            <a:r>
              <a:rPr lang="en-US" dirty="0" smtClean="0">
                <a:solidFill>
                  <a:schemeClr val="tx1"/>
                </a:solidFill>
              </a:rPr>
              <a:t>р</a:t>
            </a:r>
            <a:r>
              <a:rPr lang="uk-UA" dirty="0" err="1">
                <a:solidFill>
                  <a:schemeClr val="tx1"/>
                </a:solidFill>
              </a:rPr>
              <a:t>едмет</a:t>
            </a:r>
            <a:r>
              <a:rPr lang="uk-UA" dirty="0">
                <a:solidFill>
                  <a:schemeClr val="tx1"/>
                </a:solidFill>
              </a:rPr>
              <a:t> і метод курсу. 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>
              <a:buAutoNum type="arabicPeriod" startAt="3"/>
            </a:pPr>
            <a:r>
              <a:rPr lang="uk-UA" dirty="0" smtClean="0">
                <a:solidFill>
                  <a:schemeClr val="tx1"/>
                </a:solidFill>
              </a:rPr>
              <a:t>Природа </a:t>
            </a:r>
            <a:r>
              <a:rPr lang="uk-UA" dirty="0">
                <a:solidFill>
                  <a:schemeClr val="tx1"/>
                </a:solidFill>
              </a:rPr>
              <a:t>соціально-трудових відносин, їх </a:t>
            </a:r>
            <a:r>
              <a:rPr lang="uk-UA" dirty="0" smtClean="0">
                <a:solidFill>
                  <a:schemeClr val="tx1"/>
                </a:solidFill>
              </a:rPr>
              <a:t>особливості </a:t>
            </a:r>
            <a:r>
              <a:rPr lang="uk-UA" dirty="0">
                <a:solidFill>
                  <a:schemeClr val="tx1"/>
                </a:solidFill>
              </a:rPr>
              <a:t>в умовах </a:t>
            </a:r>
            <a:r>
              <a:rPr lang="uk-UA" dirty="0" smtClean="0">
                <a:solidFill>
                  <a:schemeClr val="tx1"/>
                </a:solidFill>
              </a:rPr>
              <a:t>ринкової </a:t>
            </a:r>
            <a:r>
              <a:rPr lang="uk-UA" dirty="0">
                <a:solidFill>
                  <a:schemeClr val="tx1"/>
                </a:solidFill>
              </a:rPr>
              <a:t>економіки. 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>
              <a:buAutoNum type="arabicPeriod" startAt="3"/>
            </a:pPr>
            <a:r>
              <a:rPr lang="uk-UA" dirty="0" smtClean="0">
                <a:solidFill>
                  <a:schemeClr val="tx1"/>
                </a:solidFill>
              </a:rPr>
              <a:t>Місце </a:t>
            </a:r>
            <a:r>
              <a:rPr lang="uk-UA" dirty="0">
                <a:solidFill>
                  <a:schemeClr val="tx1"/>
                </a:solidFill>
              </a:rPr>
              <a:t>і завдання дисципліни в системі підготовки фахівців – економічного профілю</a:t>
            </a:r>
            <a:r>
              <a:rPr lang="uk-UA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 algn="l">
              <a:buAutoNum type="arabicPeriod" startAt="3"/>
            </a:pPr>
            <a:r>
              <a:rPr lang="uk-UA" dirty="0" smtClean="0">
                <a:solidFill>
                  <a:schemeClr val="tx1"/>
                </a:solidFill>
              </a:rPr>
              <a:t>Продуктивність та ефективність праці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uk-UA" dirty="0">
                <a:solidFill>
                  <a:schemeClr val="tx1"/>
                </a:solidFill>
              </a:rPr>
              <a:t> 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/>
          </a:bodyPr>
          <a:lstStyle/>
          <a:p>
            <a:r>
              <a:rPr lang="ru-RU" sz="2400" b="1" dirty="0" err="1" smtClean="0"/>
              <a:t>Нормування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праці</a:t>
            </a:r>
            <a:r>
              <a:rPr lang="ru-RU" sz="2400" b="1" dirty="0" smtClean="0"/>
              <a:t> </a:t>
            </a:r>
            <a:r>
              <a:rPr lang="ru-RU" sz="2400" dirty="0" err="1" smtClean="0"/>
              <a:t>полягає</a:t>
            </a:r>
            <a:r>
              <a:rPr lang="ru-RU" sz="2400" dirty="0" smtClean="0"/>
              <a:t> у </a:t>
            </a:r>
            <a:r>
              <a:rPr lang="ru-RU" sz="2400" dirty="0" err="1" smtClean="0"/>
              <a:t>встановленні</a:t>
            </a:r>
            <a:r>
              <a:rPr lang="ru-RU" sz="2400" dirty="0" smtClean="0"/>
              <a:t> </a:t>
            </a:r>
            <a:r>
              <a:rPr lang="ru-RU" sz="2400" dirty="0" err="1" smtClean="0"/>
              <a:t>об'єктивно</a:t>
            </a:r>
            <a:r>
              <a:rPr lang="ru-RU" sz="2400" dirty="0" smtClean="0"/>
              <a:t> </a:t>
            </a:r>
            <a:r>
              <a:rPr lang="ru-RU" sz="2400" dirty="0" err="1" smtClean="0"/>
              <a:t>необхідних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витрат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результатів</a:t>
            </a:r>
            <a:r>
              <a:rPr lang="ru-RU" sz="2400" dirty="0" smtClean="0"/>
              <a:t> </a:t>
            </a:r>
            <a:r>
              <a:rPr lang="ru-RU" sz="2400" dirty="0" err="1" smtClean="0"/>
              <a:t>праці</a:t>
            </a:r>
            <a:r>
              <a:rPr lang="ru-RU" sz="2400" dirty="0" smtClean="0"/>
              <a:t> за </a:t>
            </a:r>
            <a:r>
              <a:rPr lang="ru-RU" sz="2400" dirty="0" err="1" smtClean="0"/>
              <a:t>елементами</a:t>
            </a:r>
            <a:r>
              <a:rPr lang="ru-RU" sz="2400" dirty="0" smtClean="0"/>
              <a:t> трудового </a:t>
            </a:r>
            <a:r>
              <a:rPr lang="ru-RU" sz="2400" dirty="0" err="1" smtClean="0"/>
              <a:t>процесу</a:t>
            </a:r>
            <a:r>
              <a:rPr lang="ru-RU" sz="2400" dirty="0" smtClean="0"/>
              <a:t>. У </a:t>
            </a:r>
            <a:r>
              <a:rPr lang="ru-RU" sz="2400" dirty="0" err="1" smtClean="0"/>
              <a:t>ринкових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умовах</a:t>
            </a:r>
            <a:r>
              <a:rPr lang="ru-RU" sz="2400" dirty="0" smtClean="0"/>
              <a:t> </a:t>
            </a:r>
            <a:r>
              <a:rPr lang="ru-RU" sz="2400" dirty="0" err="1" smtClean="0"/>
              <a:t>науково</a:t>
            </a:r>
            <a:r>
              <a:rPr lang="ru-RU" sz="2400" dirty="0" smtClean="0"/>
              <a:t> </a:t>
            </a:r>
            <a:r>
              <a:rPr lang="ru-RU" sz="2400" dirty="0" err="1" smtClean="0"/>
              <a:t>обґрунтоване</a:t>
            </a:r>
            <a:r>
              <a:rPr lang="ru-RU" sz="2400" dirty="0" smtClean="0"/>
              <a:t> </a:t>
            </a:r>
            <a:r>
              <a:rPr lang="ru-RU" sz="2400" dirty="0" err="1" smtClean="0"/>
              <a:t>нормування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праці</a:t>
            </a:r>
            <a:r>
              <a:rPr lang="ru-RU" sz="2400" dirty="0" smtClean="0"/>
              <a:t> </a:t>
            </a:r>
            <a:r>
              <a:rPr lang="ru-RU" sz="2400" dirty="0" err="1" smtClean="0"/>
              <a:t>стає</a:t>
            </a:r>
            <a:r>
              <a:rPr lang="ru-RU" sz="2400" dirty="0" smtClean="0"/>
              <a:t> одним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найдієвіших</a:t>
            </a:r>
            <a:r>
              <a:rPr lang="ru-RU" sz="2400" dirty="0" smtClean="0"/>
              <a:t> </a:t>
            </a:r>
            <a:r>
              <a:rPr lang="ru-RU" sz="2400" dirty="0" err="1" smtClean="0"/>
              <a:t>засобів</a:t>
            </a:r>
            <a:r>
              <a:rPr lang="ru-RU" sz="2400" dirty="0" smtClean="0"/>
              <a:t> </a:t>
            </a:r>
            <a:r>
              <a:rPr lang="ru-RU" sz="2400" dirty="0" err="1" smtClean="0"/>
              <a:t>забезпечення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конкурентоспроможності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підприємства</a:t>
            </a:r>
            <a:r>
              <a:rPr lang="ru-RU" sz="2400" dirty="0" smtClean="0"/>
              <a:t>, </a:t>
            </a:r>
            <a:r>
              <a:rPr lang="ru-RU" sz="2400" dirty="0" err="1" smtClean="0"/>
              <a:t>оскільки</a:t>
            </a:r>
            <a:r>
              <a:rPr lang="ru-RU" sz="2400" dirty="0" smtClean="0"/>
              <a:t> </a:t>
            </a:r>
            <a:r>
              <a:rPr lang="ru-RU" sz="2400" dirty="0" err="1" smtClean="0"/>
              <a:t>сприяє</a:t>
            </a:r>
            <a:r>
              <a:rPr lang="ru-RU" sz="2400" dirty="0" smtClean="0"/>
              <a:t> </a:t>
            </a:r>
            <a:r>
              <a:rPr lang="ru-RU" sz="2400" dirty="0" err="1" smtClean="0"/>
              <a:t>скороченню</a:t>
            </a:r>
            <a:r>
              <a:rPr lang="ru-RU" sz="2400" dirty="0" smtClean="0"/>
              <a:t> затрат </a:t>
            </a:r>
            <a:r>
              <a:rPr lang="ru-RU" sz="2400" dirty="0" err="1" smtClean="0"/>
              <a:t>праці</a:t>
            </a:r>
            <a:r>
              <a:rPr lang="ru-RU" sz="2400" dirty="0" smtClean="0"/>
              <a:t>, </a:t>
            </a:r>
            <a:r>
              <a:rPr lang="ru-RU" sz="2400" dirty="0" err="1" smtClean="0"/>
              <a:t>економії</a:t>
            </a:r>
            <a:r>
              <a:rPr lang="ru-RU" sz="2400" dirty="0" smtClean="0"/>
              <a:t> </a:t>
            </a:r>
            <a:r>
              <a:rPr lang="ru-RU" sz="2400" dirty="0" err="1" smtClean="0"/>
              <a:t>коштів</a:t>
            </a:r>
            <a:r>
              <a:rPr lang="ru-RU" sz="2400" dirty="0" smtClean="0"/>
              <a:t> на оплату </a:t>
            </a:r>
            <a:r>
              <a:rPr lang="ru-RU" sz="2400" dirty="0" err="1" smtClean="0"/>
              <a:t>праці</a:t>
            </a:r>
            <a:r>
              <a:rPr lang="ru-RU" sz="2400" dirty="0" smtClean="0"/>
              <a:t>, а </a:t>
            </a:r>
            <a:r>
              <a:rPr lang="ru-RU" sz="2400" dirty="0" err="1" smtClean="0"/>
              <a:t>отже</a:t>
            </a:r>
            <a:r>
              <a:rPr lang="ru-RU" sz="2400" dirty="0" smtClean="0"/>
              <a:t> — </a:t>
            </a:r>
            <a:r>
              <a:rPr lang="ru-RU" sz="2400" dirty="0" err="1" smtClean="0"/>
              <a:t>зниженню</a:t>
            </a:r>
            <a:r>
              <a:rPr lang="ru-RU" sz="2400" dirty="0" smtClean="0"/>
              <a:t> </a:t>
            </a:r>
            <a:r>
              <a:rPr lang="ru-RU" sz="2400" dirty="0" err="1" smtClean="0"/>
              <a:t>собівартості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продукції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підвищенню</a:t>
            </a:r>
            <a:r>
              <a:rPr lang="ru-RU" sz="2400" dirty="0" smtClean="0"/>
              <a:t> </a:t>
            </a:r>
            <a:r>
              <a:rPr lang="ru-RU" sz="2400" dirty="0" err="1" smtClean="0"/>
              <a:t>ефективності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господарювання</a:t>
            </a:r>
            <a:r>
              <a:rPr lang="ru-RU" sz="2400" dirty="0" smtClean="0"/>
              <a:t>.</a:t>
            </a:r>
          </a:p>
          <a:p>
            <a:r>
              <a:rPr lang="ru-RU" sz="2400" dirty="0" err="1" smtClean="0"/>
              <a:t>Велике</a:t>
            </a:r>
            <a:r>
              <a:rPr lang="ru-RU" sz="2400" dirty="0" smtClean="0"/>
              <a:t> </a:t>
            </a:r>
            <a:r>
              <a:rPr lang="ru-RU" sz="2400" dirty="0" err="1" smtClean="0"/>
              <a:t>значення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нормування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праці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забезпечення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ефективності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діяльності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підприємства</a:t>
            </a:r>
            <a:r>
              <a:rPr lang="ru-RU" sz="2400" dirty="0" smtClean="0"/>
              <a:t> </a:t>
            </a:r>
            <a:r>
              <a:rPr lang="ru-RU" sz="2400" dirty="0" err="1" smtClean="0"/>
              <a:t>виділило</a:t>
            </a:r>
            <a:r>
              <a:rPr lang="ru-RU" sz="2400" dirty="0" smtClean="0"/>
              <a:t> </a:t>
            </a:r>
            <a:r>
              <a:rPr lang="ru-RU" sz="2400" dirty="0" err="1" smtClean="0"/>
              <a:t>цей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розділ</a:t>
            </a:r>
            <a:r>
              <a:rPr lang="ru-RU" sz="2400" dirty="0" smtClean="0"/>
              <a:t> </a:t>
            </a:r>
            <a:r>
              <a:rPr lang="ru-RU" sz="2400" dirty="0" err="1" smtClean="0"/>
              <a:t>економіки</a:t>
            </a:r>
            <a:r>
              <a:rPr lang="ru-RU" sz="2400" dirty="0" smtClean="0"/>
              <a:t> </a:t>
            </a:r>
            <a:r>
              <a:rPr lang="ru-RU" sz="2400" dirty="0" err="1" smtClean="0"/>
              <a:t>праці</a:t>
            </a:r>
            <a:r>
              <a:rPr lang="ru-RU" sz="2400" dirty="0" smtClean="0"/>
              <a:t> в </a:t>
            </a:r>
            <a:r>
              <a:rPr lang="ru-RU" sz="2400" dirty="0" err="1" smtClean="0"/>
              <a:t>окрему</a:t>
            </a:r>
            <a:r>
              <a:rPr lang="ru-RU" sz="2400" dirty="0" smtClean="0"/>
              <a:t> </a:t>
            </a:r>
            <a:r>
              <a:rPr lang="ru-RU" sz="2400" dirty="0" err="1" smtClean="0"/>
              <a:t>частину</a:t>
            </a:r>
            <a:r>
              <a:rPr lang="ru-RU" sz="2400" dirty="0" smtClean="0"/>
              <a:t>, яка </a:t>
            </a:r>
            <a:r>
              <a:rPr lang="ru-RU" sz="2400" dirty="0" err="1" smtClean="0"/>
              <a:t>включає</a:t>
            </a:r>
            <a:r>
              <a:rPr lang="ru-RU" sz="2400" dirty="0" smtClean="0"/>
              <a:t> в себе </a:t>
            </a:r>
            <a:r>
              <a:rPr lang="ru-RU" sz="2400" dirty="0" err="1" smtClean="0"/>
              <a:t>цілий</a:t>
            </a:r>
            <a:r>
              <a:rPr lang="ru-RU" sz="2400" dirty="0" smtClean="0"/>
              <a:t> ряд тем таких як:</a:t>
            </a:r>
          </a:p>
          <a:p>
            <a:pPr>
              <a:buNone/>
            </a:pPr>
            <a:r>
              <a:rPr lang="ru-RU" sz="2400" dirty="0" smtClean="0"/>
              <a:t>	</a:t>
            </a:r>
            <a:r>
              <a:rPr lang="ru-RU" sz="2400" b="1" dirty="0" err="1" smtClean="0"/>
              <a:t>способи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вивчення</a:t>
            </a:r>
            <a:r>
              <a:rPr lang="ru-RU" sz="2400" b="1" dirty="0" smtClean="0"/>
              <a:t> затрат </a:t>
            </a:r>
            <a:r>
              <a:rPr lang="ru-RU" sz="2400" b="1" dirty="0" err="1" smtClean="0"/>
              <a:t>робочого</a:t>
            </a:r>
            <a:r>
              <a:rPr lang="ru-RU" sz="2400" b="1" dirty="0" smtClean="0"/>
              <a:t> часу, </a:t>
            </a:r>
            <a:r>
              <a:rPr lang="ru-RU" sz="2400" b="1" dirty="0" err="1" smtClean="0"/>
              <a:t>методи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нормування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праці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планування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праці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нормування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праці</a:t>
            </a:r>
            <a:r>
              <a:rPr lang="ru-RU" sz="2400" b="1" dirty="0" smtClean="0"/>
              <a:t> за видами </a:t>
            </a:r>
            <a:r>
              <a:rPr lang="ru-RU" sz="2400" b="1" dirty="0" err="1" smtClean="0"/>
              <a:t>робіт</a:t>
            </a:r>
            <a:r>
              <a:rPr lang="ru-RU" sz="2400" b="1" dirty="0" smtClean="0"/>
              <a:t> у </a:t>
            </a:r>
            <a:r>
              <a:rPr lang="ru-RU" sz="2400" b="1" dirty="0" err="1" smtClean="0"/>
              <a:t>сільскому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господарстві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визначення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ефективності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запровадження</a:t>
            </a:r>
            <a:r>
              <a:rPr lang="ru-RU" sz="2400" b="1" dirty="0" smtClean="0"/>
              <a:t> норм </a:t>
            </a:r>
            <a:r>
              <a:rPr lang="ru-RU" sz="2400" b="1" dirty="0" err="1" smtClean="0"/>
              <a:t>праці</a:t>
            </a:r>
            <a:r>
              <a:rPr lang="ru-RU" sz="2400" dirty="0" smtClean="0"/>
              <a:t> </a:t>
            </a:r>
            <a:r>
              <a:rPr lang="ru-RU" sz="2400" dirty="0" err="1" smtClean="0"/>
              <a:t>тощо</a:t>
            </a:r>
            <a:r>
              <a:rPr lang="ru-RU" sz="2400" dirty="0" smtClean="0"/>
              <a:t>.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важливим</a:t>
            </a:r>
            <a:r>
              <a:rPr lang="ru-RU" dirty="0" smtClean="0"/>
              <a:t> </a:t>
            </a:r>
            <a:r>
              <a:rPr lang="ru-RU" dirty="0" err="1" smtClean="0"/>
              <a:t>елементом</a:t>
            </a:r>
            <a:r>
              <a:rPr lang="ru-RU" dirty="0" smtClean="0"/>
              <a:t> </a:t>
            </a:r>
            <a:r>
              <a:rPr lang="ru-RU" dirty="0" err="1" smtClean="0"/>
              <a:t>професійної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економістів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глибоке</a:t>
            </a:r>
            <a:r>
              <a:rPr lang="ru-RU" dirty="0" smtClean="0"/>
              <a:t> </a:t>
            </a:r>
            <a:r>
              <a:rPr lang="ru-RU" dirty="0" err="1" smtClean="0"/>
              <a:t>вивчення</a:t>
            </a:r>
            <a:r>
              <a:rPr lang="ru-RU" dirty="0" smtClean="0"/>
              <a:t> </a:t>
            </a:r>
            <a:r>
              <a:rPr lang="ru-RU" dirty="0" err="1" smtClean="0"/>
              <a:t>закономірностей</a:t>
            </a:r>
            <a:r>
              <a:rPr lang="ru-RU" dirty="0" smtClean="0"/>
              <a:t> </a:t>
            </a:r>
            <a:r>
              <a:rPr lang="ru-RU" dirty="0" err="1" smtClean="0"/>
              <a:t>правильної</a:t>
            </a:r>
            <a:r>
              <a:rPr lang="ru-RU" dirty="0" smtClean="0"/>
              <a:t> </a:t>
            </a:r>
            <a:r>
              <a:rPr lang="ru-RU" b="1" dirty="0" err="1" smtClean="0"/>
              <a:t>організації</a:t>
            </a:r>
            <a:r>
              <a:rPr lang="ru-RU" b="1" dirty="0" smtClean="0"/>
              <a:t> оплати </a:t>
            </a:r>
            <a:r>
              <a:rPr lang="ru-RU" b="1" dirty="0" err="1" smtClean="0"/>
              <a:t>праці</a:t>
            </a:r>
            <a:r>
              <a:rPr lang="ru-RU" b="1" dirty="0" smtClean="0"/>
              <a:t> та </a:t>
            </a:r>
            <a:r>
              <a:rPr lang="ru-RU" b="1" dirty="0" err="1" smtClean="0"/>
              <a:t>можливостей</a:t>
            </a:r>
            <a:r>
              <a:rPr lang="ru-RU" b="1" dirty="0" smtClean="0"/>
              <a:t> </a:t>
            </a:r>
            <a:r>
              <a:rPr lang="ru-RU" b="1" dirty="0" err="1" smtClean="0"/>
              <a:t>її</a:t>
            </a:r>
            <a:r>
              <a:rPr lang="ru-RU" b="1" dirty="0" smtClean="0"/>
              <a:t> </a:t>
            </a:r>
            <a:r>
              <a:rPr lang="ru-RU" b="1" dirty="0" err="1" smtClean="0"/>
              <a:t>цілеспрямованого</a:t>
            </a:r>
            <a:r>
              <a:rPr lang="ru-RU" b="1" dirty="0" smtClean="0"/>
              <a:t> </a:t>
            </a:r>
            <a:r>
              <a:rPr lang="ru-RU" b="1" dirty="0" err="1" smtClean="0"/>
              <a:t>регулювання</a:t>
            </a:r>
            <a:r>
              <a:rPr lang="ru-RU" b="1" dirty="0" smtClean="0"/>
              <a:t>. </a:t>
            </a:r>
            <a:r>
              <a:rPr lang="ru-RU" dirty="0" err="1" smtClean="0"/>
              <a:t>Питання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заробітної</a:t>
            </a:r>
            <a:r>
              <a:rPr lang="ru-RU" dirty="0" smtClean="0"/>
              <a:t> плати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рівня</a:t>
            </a:r>
            <a:r>
              <a:rPr lang="ru-RU" dirty="0" smtClean="0"/>
              <a:t> </a:t>
            </a:r>
            <a:r>
              <a:rPr lang="ru-RU" dirty="0" err="1" smtClean="0"/>
              <a:t>доходів</a:t>
            </a:r>
            <a:r>
              <a:rPr lang="ru-RU" dirty="0" smtClean="0"/>
              <a:t> разом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питаннями</a:t>
            </a:r>
            <a:r>
              <a:rPr lang="ru-RU" dirty="0" smtClean="0"/>
              <a:t>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зайнятості</a:t>
            </a:r>
            <a:r>
              <a:rPr lang="ru-RU" dirty="0" smtClean="0"/>
              <a:t> </a:t>
            </a:r>
            <a:r>
              <a:rPr lang="ru-RU" dirty="0" err="1" smtClean="0"/>
              <a:t>становлять</a:t>
            </a:r>
            <a:r>
              <a:rPr lang="ru-RU" dirty="0" smtClean="0"/>
              <a:t> основу </a:t>
            </a:r>
            <a:r>
              <a:rPr lang="ru-RU" dirty="0" err="1" smtClean="0"/>
              <a:t>соціально-трудових</a:t>
            </a:r>
            <a:r>
              <a:rPr lang="ru-RU" dirty="0" smtClean="0"/>
              <a:t> </a:t>
            </a:r>
            <a:r>
              <a:rPr lang="ru-RU" dirty="0" err="1" smtClean="0"/>
              <a:t>відносин</a:t>
            </a:r>
            <a:r>
              <a:rPr lang="ru-RU" dirty="0" smtClean="0"/>
              <a:t> у </a:t>
            </a:r>
            <a:r>
              <a:rPr lang="ru-RU" dirty="0" err="1" smtClean="0"/>
              <a:t>суспільстві</a:t>
            </a:r>
            <a:r>
              <a:rPr lang="ru-RU" dirty="0" smtClean="0"/>
              <a:t>,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включають</a:t>
            </a:r>
            <a:r>
              <a:rPr lang="ru-RU" dirty="0" smtClean="0"/>
              <a:t> </a:t>
            </a:r>
            <a:r>
              <a:rPr lang="ru-RU" dirty="0" err="1" smtClean="0"/>
              <a:t>нагальні</a:t>
            </a:r>
            <a:r>
              <a:rPr lang="ru-RU" dirty="0" smtClean="0"/>
              <a:t> </a:t>
            </a:r>
            <a:r>
              <a:rPr lang="ru-RU" dirty="0" err="1" smtClean="0"/>
              <a:t>інтереси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учасників</a:t>
            </a:r>
            <a:r>
              <a:rPr lang="ru-RU" dirty="0" smtClean="0"/>
              <a:t> трудового </a:t>
            </a:r>
            <a:r>
              <a:rPr lang="ru-RU" dirty="0" err="1" smtClean="0"/>
              <a:t>процесу</a:t>
            </a:r>
            <a:r>
              <a:rPr lang="ru-RU" dirty="0" smtClean="0"/>
              <a:t>. Оплата </a:t>
            </a:r>
            <a:r>
              <a:rPr lang="ru-RU" dirty="0" err="1" smtClean="0"/>
              <a:t>праці</a:t>
            </a:r>
            <a:r>
              <a:rPr lang="ru-RU" dirty="0" smtClean="0"/>
              <a:t> — </a:t>
            </a:r>
            <a:r>
              <a:rPr lang="ru-RU" dirty="0" err="1" smtClean="0"/>
              <a:t>надзвичайно</a:t>
            </a:r>
            <a:r>
              <a:rPr lang="ru-RU" dirty="0" smtClean="0"/>
              <a:t> </a:t>
            </a:r>
            <a:r>
              <a:rPr lang="ru-RU" dirty="0" err="1" smtClean="0"/>
              <a:t>важливий</a:t>
            </a:r>
            <a:r>
              <a:rPr lang="ru-RU" dirty="0" smtClean="0"/>
              <a:t> </a:t>
            </a:r>
            <a:r>
              <a:rPr lang="ru-RU" dirty="0" err="1" smtClean="0"/>
              <a:t>розділ</a:t>
            </a:r>
            <a:r>
              <a:rPr lang="ru-RU" dirty="0" smtClean="0"/>
              <a:t> </a:t>
            </a:r>
            <a:r>
              <a:rPr lang="ru-RU" dirty="0" err="1" smtClean="0"/>
              <a:t>дисципліни</a:t>
            </a:r>
            <a:r>
              <a:rPr lang="ru-RU" dirty="0" smtClean="0"/>
              <a:t> "</a:t>
            </a:r>
            <a:r>
              <a:rPr lang="ru-RU" dirty="0" err="1" smtClean="0"/>
              <a:t>Економіка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 та </a:t>
            </a:r>
            <a:r>
              <a:rPr lang="ru-RU" dirty="0" err="1" smtClean="0"/>
              <a:t>соціально-трудові</a:t>
            </a:r>
            <a:r>
              <a:rPr lang="ru-RU" dirty="0" smtClean="0"/>
              <a:t> </a:t>
            </a:r>
            <a:r>
              <a:rPr lang="ru-RU" dirty="0" err="1" smtClean="0"/>
              <a:t>відносини</a:t>
            </a:r>
            <a:r>
              <a:rPr lang="ru-RU" dirty="0" smtClean="0"/>
              <a:t>" ,в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розглядаються</a:t>
            </a:r>
            <a:r>
              <a:rPr lang="ru-RU" dirty="0" smtClean="0"/>
              <a:t> </a:t>
            </a:r>
            <a:r>
              <a:rPr lang="ru-RU" dirty="0" err="1" smtClean="0"/>
              <a:t>закономірності</a:t>
            </a:r>
            <a:r>
              <a:rPr lang="ru-RU" dirty="0" smtClean="0"/>
              <a:t>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причини </a:t>
            </a:r>
            <a:r>
              <a:rPr lang="ru-RU" dirty="0" err="1" smtClean="0"/>
              <a:t>диференціації</a:t>
            </a:r>
            <a:r>
              <a:rPr lang="ru-RU" dirty="0" smtClean="0"/>
              <a:t> </a:t>
            </a:r>
            <a:r>
              <a:rPr lang="ru-RU" dirty="0" err="1" smtClean="0"/>
              <a:t>доходів</a:t>
            </a:r>
            <a:r>
              <a:rPr lang="ru-RU" dirty="0" smtClean="0"/>
              <a:t>; </a:t>
            </a:r>
            <a:r>
              <a:rPr lang="ru-RU" dirty="0" err="1" smtClean="0"/>
              <a:t>чинники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визначають</a:t>
            </a:r>
            <a:r>
              <a:rPr lang="ru-RU" dirty="0" smtClean="0"/>
              <a:t> структуру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оплати </a:t>
            </a:r>
            <a:r>
              <a:rPr lang="ru-RU" dirty="0" err="1" smtClean="0"/>
              <a:t>праці</a:t>
            </a:r>
            <a:r>
              <a:rPr lang="ru-RU" dirty="0" smtClean="0"/>
              <a:t>, </a:t>
            </a:r>
            <a:r>
              <a:rPr lang="ru-RU" dirty="0" err="1" smtClean="0"/>
              <a:t>елементи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оплати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; </a:t>
            </a:r>
            <a:r>
              <a:rPr lang="ru-RU" dirty="0" err="1" smtClean="0"/>
              <a:t>форми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заробітної</a:t>
            </a:r>
            <a:r>
              <a:rPr lang="ru-RU" dirty="0" smtClean="0"/>
              <a:t> плати; </a:t>
            </a:r>
            <a:r>
              <a:rPr lang="ru-RU" dirty="0" err="1" smtClean="0"/>
              <a:t>тарифна</a:t>
            </a:r>
            <a:r>
              <a:rPr lang="ru-RU" dirty="0" smtClean="0"/>
              <a:t> система та </a:t>
            </a:r>
            <a:r>
              <a:rPr lang="ru-RU" dirty="0" err="1" smtClean="0"/>
              <a:t>безтарифна</a:t>
            </a:r>
            <a:r>
              <a:rPr lang="ru-RU" dirty="0" smtClean="0"/>
              <a:t> модель оплати </a:t>
            </a:r>
            <a:r>
              <a:rPr lang="ru-RU" dirty="0" err="1" smtClean="0"/>
              <a:t>праці</a:t>
            </a:r>
            <a:r>
              <a:rPr lang="ru-RU" dirty="0" smtClean="0"/>
              <a:t>,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регулювання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363272" cy="6408712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 smtClean="0"/>
              <a:t>До </a:t>
            </a:r>
            <a:r>
              <a:rPr lang="ru-RU" sz="2400" dirty="0" err="1" smtClean="0"/>
              <a:t>важливих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організаційно-економічних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аспектів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процесу</a:t>
            </a:r>
            <a:r>
              <a:rPr lang="ru-RU" sz="2400" dirty="0" smtClean="0"/>
              <a:t> </a:t>
            </a:r>
            <a:r>
              <a:rPr lang="ru-RU" sz="2400" dirty="0" err="1" smtClean="0"/>
              <a:t>праці</a:t>
            </a:r>
            <a:r>
              <a:rPr lang="ru-RU" sz="2400" dirty="0" smtClean="0"/>
              <a:t> належать </a:t>
            </a:r>
            <a:r>
              <a:rPr lang="ru-RU" sz="2400" dirty="0" err="1" smtClean="0"/>
              <a:t>також</a:t>
            </a:r>
            <a:r>
              <a:rPr lang="ru-RU" sz="2400" dirty="0" smtClean="0"/>
              <a:t> </a:t>
            </a:r>
            <a:r>
              <a:rPr lang="ru-RU" sz="2400" b="1" dirty="0" err="1" smtClean="0"/>
              <a:t>аналіз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звітність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і</a:t>
            </a:r>
            <a:r>
              <a:rPr lang="ru-RU" sz="2400" b="1" dirty="0" smtClean="0"/>
              <a:t> аудит</a:t>
            </a:r>
            <a:r>
              <a:rPr lang="ru-RU" sz="2400" dirty="0" smtClean="0"/>
              <a:t> у </a:t>
            </a:r>
            <a:r>
              <a:rPr lang="ru-RU" sz="2400" dirty="0" err="1" smtClean="0"/>
              <a:t>цій</a:t>
            </a:r>
            <a:r>
              <a:rPr lang="ru-RU" sz="2400" dirty="0" smtClean="0"/>
              <a:t> </a:t>
            </a:r>
            <a:r>
              <a:rPr lang="ru-RU" sz="2400" dirty="0" err="1" smtClean="0"/>
              <a:t>сфері</a:t>
            </a:r>
            <a:r>
              <a:rPr lang="ru-RU" sz="2400" dirty="0" smtClean="0"/>
              <a:t>. До </a:t>
            </a:r>
            <a:r>
              <a:rPr lang="ru-RU" sz="2400" dirty="0" err="1" smtClean="0"/>
              <a:t>програми</a:t>
            </a:r>
            <a:r>
              <a:rPr lang="ru-RU" sz="2400" dirty="0" smtClean="0"/>
              <a:t> </a:t>
            </a:r>
            <a:r>
              <a:rPr lang="ru-RU" sz="2400" dirty="0" err="1" smtClean="0"/>
              <a:t>дисципліни</a:t>
            </a:r>
            <a:r>
              <a:rPr lang="ru-RU" sz="2400" dirty="0" smtClean="0"/>
              <a:t> </a:t>
            </a:r>
            <a:r>
              <a:rPr lang="ru-RU" sz="2400" dirty="0" err="1" smtClean="0"/>
              <a:t>включені</a:t>
            </a:r>
            <a:r>
              <a:rPr lang="ru-RU" sz="2400" dirty="0" smtClean="0"/>
              <a:t>  теме де </a:t>
            </a:r>
            <a:r>
              <a:rPr lang="ru-RU" sz="2400" dirty="0" err="1" smtClean="0"/>
              <a:t>вивчаються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питання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економічного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аналізу</a:t>
            </a:r>
            <a:r>
              <a:rPr lang="ru-RU" sz="2400" dirty="0" smtClean="0"/>
              <a:t> в </a:t>
            </a:r>
            <a:r>
              <a:rPr lang="ru-RU" sz="2400" dirty="0" err="1" smtClean="0"/>
              <a:t>соціально-трудовій</a:t>
            </a:r>
            <a:r>
              <a:rPr lang="ru-RU" sz="2400" dirty="0" smtClean="0"/>
              <a:t> </a:t>
            </a:r>
            <a:r>
              <a:rPr lang="ru-RU" sz="2400" dirty="0" err="1" smtClean="0"/>
              <a:t>сфері</a:t>
            </a:r>
            <a:r>
              <a:rPr lang="ru-RU" sz="2400" dirty="0" smtClean="0"/>
              <a:t>, аудиту в </a:t>
            </a:r>
            <a:r>
              <a:rPr lang="ru-RU" sz="2400" dirty="0" err="1" smtClean="0"/>
              <a:t>сфері</a:t>
            </a:r>
            <a:r>
              <a:rPr lang="ru-RU" sz="2400" dirty="0" smtClean="0"/>
              <a:t> </a:t>
            </a:r>
            <a:r>
              <a:rPr lang="ru-RU" sz="2400" dirty="0" err="1" smtClean="0"/>
              <a:t>праці</a:t>
            </a:r>
            <a:r>
              <a:rPr lang="ru-RU" sz="2400" dirty="0" smtClean="0"/>
              <a:t>, </a:t>
            </a:r>
            <a:r>
              <a:rPr lang="ru-RU" sz="2400" dirty="0" err="1" smtClean="0"/>
              <a:t>статистичної</a:t>
            </a:r>
            <a:r>
              <a:rPr lang="ru-RU" sz="2400" dirty="0" smtClean="0"/>
              <a:t> та </a:t>
            </a:r>
            <a:r>
              <a:rPr lang="ru-RU" sz="2400" dirty="0" err="1" smtClean="0"/>
              <a:t>оперативної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звітності</a:t>
            </a:r>
            <a:r>
              <a:rPr lang="ru-RU" sz="2400" dirty="0" smtClean="0"/>
              <a:t>. </a:t>
            </a:r>
          </a:p>
          <a:p>
            <a:r>
              <a:rPr lang="ru-RU" sz="2400" dirty="0" err="1" smtClean="0"/>
              <a:t>Наростаючі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процеси</a:t>
            </a:r>
            <a:r>
              <a:rPr lang="ru-RU" sz="2400" dirty="0" smtClean="0"/>
              <a:t> </a:t>
            </a:r>
            <a:r>
              <a:rPr lang="ru-RU" sz="2400" dirty="0" err="1" smtClean="0"/>
              <a:t>глобалізації</a:t>
            </a:r>
            <a:r>
              <a:rPr lang="ru-RU" sz="2400" dirty="0" smtClean="0"/>
              <a:t> </a:t>
            </a:r>
            <a:r>
              <a:rPr lang="ru-RU" sz="2400" dirty="0" err="1" smtClean="0"/>
              <a:t>економіки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суспільного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життя</a:t>
            </a:r>
            <a:r>
              <a:rPr lang="ru-RU" sz="2400" dirty="0" smtClean="0"/>
              <a:t> </a:t>
            </a:r>
            <a:r>
              <a:rPr lang="ru-RU" sz="2400" dirty="0" err="1" smtClean="0"/>
              <a:t>суттєво</a:t>
            </a:r>
            <a:r>
              <a:rPr lang="ru-RU" sz="2400" dirty="0" smtClean="0"/>
              <a:t> </a:t>
            </a:r>
            <a:r>
              <a:rPr lang="ru-RU" sz="2400" dirty="0" err="1" smtClean="0"/>
              <a:t>впливають</a:t>
            </a:r>
            <a:r>
              <a:rPr lang="ru-RU" sz="2400" dirty="0" smtClean="0"/>
              <a:t> на </a:t>
            </a:r>
            <a:r>
              <a:rPr lang="ru-RU" sz="2400" dirty="0" err="1" smtClean="0"/>
              <a:t>розвиток</a:t>
            </a:r>
            <a:r>
              <a:rPr lang="ru-RU" sz="2400" dirty="0" smtClean="0"/>
              <a:t> </a:t>
            </a:r>
            <a:r>
              <a:rPr lang="ru-RU" sz="2400" dirty="0" err="1" smtClean="0"/>
              <a:t>соціально-трудових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відносин</a:t>
            </a:r>
            <a:r>
              <a:rPr lang="ru-RU" sz="2400" dirty="0" smtClean="0"/>
              <a:t> в </a:t>
            </a:r>
            <a:r>
              <a:rPr lang="ru-RU" sz="2400" dirty="0" err="1" smtClean="0"/>
              <a:t>Україні</a:t>
            </a:r>
            <a:r>
              <a:rPr lang="ru-RU" sz="2400" dirty="0" smtClean="0"/>
              <a:t>. </a:t>
            </a:r>
            <a:r>
              <a:rPr lang="ru-RU" sz="2400" dirty="0" err="1" smtClean="0"/>
              <a:t>Зокрема</a:t>
            </a:r>
            <a:r>
              <a:rPr lang="ru-RU" sz="2400" dirty="0" smtClean="0"/>
              <a:t>, вони </a:t>
            </a:r>
            <a:r>
              <a:rPr lang="ru-RU" sz="2400" dirty="0" err="1" smtClean="0"/>
              <a:t>потребують</a:t>
            </a:r>
            <a:r>
              <a:rPr lang="ru-RU" sz="2400" dirty="0" smtClean="0"/>
              <a:t> </a:t>
            </a:r>
            <a:r>
              <a:rPr lang="ru-RU" sz="2400" dirty="0" err="1" smtClean="0"/>
              <a:t>універсалізації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стандартизації</a:t>
            </a:r>
            <a:r>
              <a:rPr lang="ru-RU" sz="2400" dirty="0" smtClean="0"/>
              <a:t> </a:t>
            </a:r>
            <a:r>
              <a:rPr lang="ru-RU" sz="2400" dirty="0" err="1" smtClean="0"/>
              <a:t>соціально-економічних</a:t>
            </a:r>
            <a:r>
              <a:rPr lang="ru-RU" sz="2400" dirty="0" smtClean="0"/>
              <a:t> понять, </a:t>
            </a:r>
            <a:r>
              <a:rPr lang="ru-RU" sz="2400" dirty="0" err="1" smtClean="0"/>
              <a:t>термінів</a:t>
            </a:r>
            <a:r>
              <a:rPr lang="ru-RU" sz="2400" dirty="0" smtClean="0"/>
              <a:t> та </a:t>
            </a:r>
            <a:r>
              <a:rPr lang="ru-RU" sz="2400" dirty="0" err="1" smtClean="0"/>
              <a:t>методів</a:t>
            </a:r>
            <a:r>
              <a:rPr lang="ru-RU" sz="2400" dirty="0" smtClean="0"/>
              <a:t> </a:t>
            </a:r>
            <a:r>
              <a:rPr lang="ru-RU" sz="2400" dirty="0" err="1" smtClean="0"/>
              <a:t>дослідження</a:t>
            </a:r>
            <a:r>
              <a:rPr lang="ru-RU" sz="2400" dirty="0" smtClean="0"/>
              <a:t>. Тому </a:t>
            </a:r>
            <a:r>
              <a:rPr lang="ru-RU" sz="2400" dirty="0" err="1" smtClean="0"/>
              <a:t>дисципліна</a:t>
            </a:r>
            <a:r>
              <a:rPr lang="ru-RU" sz="2400" dirty="0" smtClean="0"/>
              <a:t>  не </a:t>
            </a:r>
            <a:r>
              <a:rPr lang="ru-RU" sz="2400" dirty="0" err="1" smtClean="0"/>
              <a:t>може</a:t>
            </a:r>
            <a:r>
              <a:rPr lang="ru-RU" sz="2400" dirty="0" smtClean="0"/>
              <a:t> </a:t>
            </a:r>
            <a:r>
              <a:rPr lang="ru-RU" sz="2400" dirty="0" err="1" smtClean="0"/>
              <a:t>не</a:t>
            </a:r>
            <a:r>
              <a:rPr lang="ru-RU" sz="2400" dirty="0" smtClean="0"/>
              <a:t> </a:t>
            </a:r>
            <a:r>
              <a:rPr lang="ru-RU" sz="2400" dirty="0" err="1" smtClean="0"/>
              <a:t>включати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розділу</a:t>
            </a:r>
            <a:r>
              <a:rPr lang="en-US" sz="2400" dirty="0" smtClean="0"/>
              <a:t>, </a:t>
            </a:r>
            <a:r>
              <a:rPr lang="ru-RU" sz="2400" dirty="0" smtClean="0"/>
              <a:t>в </a:t>
            </a:r>
            <a:r>
              <a:rPr lang="ru-RU" sz="2400" dirty="0" err="1" smtClean="0"/>
              <a:t>якому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відображені</a:t>
            </a:r>
            <a:r>
              <a:rPr lang="ru-RU" sz="2400" dirty="0" smtClean="0"/>
              <a:t> </a:t>
            </a:r>
            <a:r>
              <a:rPr lang="ru-RU" sz="2400" b="1" dirty="0" err="1" smtClean="0"/>
              <a:t>міжнародні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аспекти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розвитку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соціально-трудових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відносин</a:t>
            </a:r>
            <a:r>
              <a:rPr lang="ru-RU" sz="2400" dirty="0" smtClean="0"/>
              <a:t>.</a:t>
            </a:r>
          </a:p>
          <a:p>
            <a:r>
              <a:rPr lang="ru-RU" sz="2400" dirty="0" err="1" smtClean="0"/>
              <a:t>Визначальний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внесок</a:t>
            </a:r>
            <a:r>
              <a:rPr lang="ru-RU" sz="2400" dirty="0" smtClean="0"/>
              <a:t> у </a:t>
            </a:r>
            <a:r>
              <a:rPr lang="ru-RU" sz="2400" dirty="0" err="1" smtClean="0"/>
              <a:t>регулювання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соціально-трудових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відносин</a:t>
            </a:r>
            <a:r>
              <a:rPr lang="ru-RU" sz="2400" dirty="0" smtClean="0"/>
              <a:t> на </a:t>
            </a:r>
            <a:r>
              <a:rPr lang="ru-RU" sz="2400" dirty="0" err="1" smtClean="0"/>
              <a:t>міжнародному</a:t>
            </a:r>
            <a:r>
              <a:rPr lang="ru-RU" sz="2400" dirty="0" smtClean="0"/>
              <a:t> </a:t>
            </a:r>
            <a:r>
              <a:rPr lang="ru-RU" sz="2400" dirty="0" err="1" smtClean="0"/>
              <a:t>рівні</a:t>
            </a:r>
            <a:r>
              <a:rPr lang="ru-RU" sz="2400" dirty="0" smtClean="0"/>
              <a:t> </a:t>
            </a:r>
            <a:r>
              <a:rPr lang="ru-RU" sz="2400" dirty="0" err="1" smtClean="0"/>
              <a:t>робить</a:t>
            </a:r>
            <a:r>
              <a:rPr lang="ru-RU" sz="2400" dirty="0" smtClean="0"/>
              <a:t> </a:t>
            </a:r>
            <a:r>
              <a:rPr lang="ru-RU" sz="2400" b="1" dirty="0" err="1" smtClean="0"/>
              <a:t>Міжнародна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організація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праці</a:t>
            </a:r>
            <a:r>
              <a:rPr lang="ru-RU" sz="2400" b="1" dirty="0" smtClean="0"/>
              <a:t> (МОП). </a:t>
            </a:r>
            <a:r>
              <a:rPr lang="ru-RU" sz="2400" dirty="0" smtClean="0"/>
              <a:t>Головна </a:t>
            </a:r>
            <a:r>
              <a:rPr lang="ru-RU" sz="2400" dirty="0" err="1" smtClean="0"/>
              <a:t>її</a:t>
            </a:r>
            <a:r>
              <a:rPr lang="ru-RU" sz="2400" dirty="0" smtClean="0"/>
              <a:t> заслуга </a:t>
            </a:r>
            <a:r>
              <a:rPr lang="ru-RU" sz="2400" dirty="0" err="1" smtClean="0"/>
              <a:t>полягає</a:t>
            </a:r>
            <a:r>
              <a:rPr lang="ru-RU" sz="2400" dirty="0" smtClean="0"/>
              <a:t> у </a:t>
            </a:r>
            <a:r>
              <a:rPr lang="ru-RU" sz="2400" dirty="0" err="1" smtClean="0"/>
              <a:t>нормотворчій</a:t>
            </a:r>
            <a:r>
              <a:rPr lang="ru-RU" sz="2400" dirty="0" smtClean="0"/>
              <a:t> </a:t>
            </a:r>
            <a:r>
              <a:rPr lang="ru-RU" sz="2400" dirty="0" err="1" smtClean="0"/>
              <a:t>діяльності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виражається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у</a:t>
            </a:r>
            <a:r>
              <a:rPr lang="ru-RU" sz="2400" dirty="0" smtClean="0"/>
              <a:t> </a:t>
            </a:r>
            <a:r>
              <a:rPr lang="ru-RU" sz="2400" dirty="0" err="1" smtClean="0"/>
              <a:t>підготовці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прийнятті</a:t>
            </a:r>
            <a:r>
              <a:rPr lang="ru-RU" sz="2400" dirty="0" smtClean="0"/>
              <a:t> </a:t>
            </a:r>
            <a:r>
              <a:rPr lang="ru-RU" sz="2400" dirty="0" err="1" smtClean="0"/>
              <a:t>міжнародних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конвенцій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рекомендацій</a:t>
            </a:r>
            <a:r>
              <a:rPr lang="ru-RU" sz="2400" dirty="0" smtClean="0"/>
              <a:t>, </a:t>
            </a:r>
            <a:r>
              <a:rPr lang="ru-RU" sz="2400" dirty="0" err="1" smtClean="0"/>
              <a:t>передусім</a:t>
            </a:r>
            <a:r>
              <a:rPr lang="ru-RU" sz="2400" dirty="0" smtClean="0"/>
              <a:t> в </a:t>
            </a:r>
            <a:r>
              <a:rPr lang="ru-RU" sz="2400" dirty="0" err="1" smtClean="0"/>
              <a:t>галузі</a:t>
            </a:r>
            <a:r>
              <a:rPr lang="ru-RU" sz="2400" dirty="0" smtClean="0"/>
              <a:t> прав </a:t>
            </a:r>
            <a:r>
              <a:rPr lang="ru-RU" sz="2400" dirty="0" err="1" smtClean="0"/>
              <a:t>людини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сприяння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рівності</a:t>
            </a:r>
            <a:r>
              <a:rPr lang="ru-RU" sz="2400" dirty="0" smtClean="0"/>
              <a:t>; </a:t>
            </a:r>
            <a:r>
              <a:rPr lang="ru-RU" sz="2400" dirty="0" err="1" smtClean="0"/>
              <a:t>забезпечення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зайнятості</a:t>
            </a:r>
            <a:r>
              <a:rPr lang="ru-RU" sz="2400" dirty="0" smtClean="0"/>
              <a:t>; </a:t>
            </a:r>
            <a:r>
              <a:rPr lang="ru-RU" sz="2400" dirty="0" err="1" smtClean="0"/>
              <a:t>підготовки</a:t>
            </a:r>
            <a:r>
              <a:rPr lang="ru-RU" sz="2400" dirty="0" smtClean="0"/>
              <a:t> </a:t>
            </a:r>
            <a:r>
              <a:rPr lang="ru-RU" sz="2400" dirty="0" err="1" smtClean="0"/>
              <a:t>кадрів</a:t>
            </a:r>
            <a:r>
              <a:rPr lang="ru-RU" sz="2400" dirty="0" smtClean="0"/>
              <a:t>; </a:t>
            </a:r>
            <a:r>
              <a:rPr lang="ru-RU" sz="2400" dirty="0" err="1" smtClean="0"/>
              <a:t>трудових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відносин</a:t>
            </a:r>
            <a:r>
              <a:rPr lang="ru-RU" sz="2400" dirty="0" smtClean="0"/>
              <a:t>; умов </a:t>
            </a:r>
            <a:r>
              <a:rPr lang="ru-RU" sz="2400" dirty="0" err="1" smtClean="0"/>
              <a:t>праці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виробничого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середовища</a:t>
            </a:r>
            <a:r>
              <a:rPr lang="ru-RU" sz="2400" dirty="0" smtClean="0"/>
              <a:t>; </a:t>
            </a:r>
            <a:r>
              <a:rPr lang="ru-RU" sz="2400" dirty="0" err="1" smtClean="0"/>
              <a:t>соціального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забезпечення</a:t>
            </a:r>
            <a:r>
              <a:rPr lang="ru-RU" sz="2400" dirty="0" smtClean="0"/>
              <a:t>; </a:t>
            </a:r>
            <a:r>
              <a:rPr lang="ru-RU" sz="2400" dirty="0" err="1" smtClean="0"/>
              <a:t>діяльності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профспілок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т. </a:t>
            </a:r>
            <a:r>
              <a:rPr lang="ru-RU" sz="2400" dirty="0" err="1" smtClean="0"/>
              <a:t>ін</a:t>
            </a:r>
            <a:r>
              <a:rPr lang="ru-RU" sz="2400" dirty="0" smtClean="0"/>
              <a:t>. Тому </a:t>
            </a:r>
            <a:r>
              <a:rPr lang="ru-RU" sz="2400" dirty="0" err="1" smtClean="0"/>
              <a:t>матеріали</a:t>
            </a:r>
            <a:r>
              <a:rPr lang="ru-RU" sz="2400" dirty="0" smtClean="0"/>
              <a:t> </a:t>
            </a:r>
            <a:r>
              <a:rPr lang="ru-RU" sz="2400" dirty="0" err="1" smtClean="0"/>
              <a:t>цієї</a:t>
            </a:r>
            <a:r>
              <a:rPr lang="ru-RU" sz="2400" dirty="0" smtClean="0"/>
              <a:t> теми </a:t>
            </a:r>
            <a:r>
              <a:rPr lang="ru-RU" sz="2400" dirty="0" err="1" smtClean="0"/>
              <a:t>дещо</a:t>
            </a:r>
            <a:r>
              <a:rPr lang="ru-RU" sz="2400" dirty="0" smtClean="0"/>
              <a:t> </a:t>
            </a:r>
            <a:r>
              <a:rPr lang="ru-RU" sz="2400" dirty="0" err="1" smtClean="0"/>
              <a:t>споріднені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проблемами </a:t>
            </a:r>
            <a:r>
              <a:rPr lang="ru-RU" sz="2400" dirty="0" err="1" smtClean="0"/>
              <a:t>соціальної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політики</a:t>
            </a:r>
            <a:r>
              <a:rPr lang="ru-RU" sz="2400" dirty="0" smtClean="0"/>
              <a:t>, трудового права, </a:t>
            </a:r>
            <a:r>
              <a:rPr lang="ru-RU" sz="2400" dirty="0" err="1" smtClean="0"/>
              <a:t>охорони</a:t>
            </a:r>
            <a:r>
              <a:rPr lang="ru-RU" sz="2400" dirty="0" smtClean="0"/>
              <a:t> </a:t>
            </a:r>
            <a:r>
              <a:rPr lang="ru-RU" sz="2400" dirty="0" err="1" smtClean="0"/>
              <a:t>праці</a:t>
            </a:r>
            <a:r>
              <a:rPr lang="ru-RU" sz="2400" dirty="0" smtClean="0"/>
              <a:t>. 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400" b="1" dirty="0" smtClean="0"/>
              <a:t>Перелік предметів,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uk-UA" sz="2400" b="1" dirty="0" smtClean="0"/>
              <a:t>засвоєння яких необхідно для вивчення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uk-UA" sz="2400" b="1" dirty="0" smtClean="0"/>
              <a:t> Економіки праці й соціально-трудових відносин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Aft>
                <a:spcPts val="0"/>
              </a:spcAft>
              <a:buNone/>
            </a:pPr>
            <a:r>
              <a:rPr lang="uk-UA" dirty="0" smtClean="0">
                <a:latin typeface="Times New Roman"/>
                <a:ea typeface="Times New Roman"/>
              </a:rPr>
              <a:t>1.Основи економічної теорії</a:t>
            </a:r>
            <a:endParaRPr lang="ru-RU" dirty="0" smtClean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  <a:buNone/>
            </a:pPr>
            <a:r>
              <a:rPr lang="uk-UA" dirty="0" smtClean="0">
                <a:latin typeface="Times New Roman"/>
                <a:ea typeface="Times New Roman"/>
              </a:rPr>
              <a:t>2. Економіка сільського господарства </a:t>
            </a:r>
            <a:endParaRPr lang="ru-RU" dirty="0" smtClean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  <a:buNone/>
            </a:pPr>
            <a:r>
              <a:rPr lang="uk-UA" dirty="0" smtClean="0">
                <a:latin typeface="Times New Roman"/>
                <a:ea typeface="Times New Roman"/>
              </a:rPr>
              <a:t>3. Соціологія і психологія праці</a:t>
            </a:r>
            <a:endParaRPr lang="ru-RU" dirty="0" smtClean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  <a:buNone/>
            </a:pPr>
            <a:r>
              <a:rPr lang="uk-UA" dirty="0" smtClean="0">
                <a:latin typeface="Times New Roman"/>
                <a:ea typeface="Times New Roman"/>
              </a:rPr>
              <a:t>4. Мікроекономіка</a:t>
            </a:r>
            <a:endParaRPr lang="ru-RU" dirty="0" smtClean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b="1" dirty="0" smtClean="0"/>
              <a:t>Перелік дисциплін,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uk-UA" sz="2400" b="1" dirty="0" smtClean="0"/>
              <a:t> вивченню яких повинна передувати дисципліна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5184576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1.Організація виробництва в сільськогосподарському господарстві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2. Основи менеджменту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3. Правові науки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4. Аналіз господарської діяльності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5. Управління сільськогосподарським виробництвом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 fontScale="90000"/>
          </a:bodyPr>
          <a:lstStyle/>
          <a:p>
            <a:pPr algn="l"/>
            <a:r>
              <a:rPr lang="uk-UA" sz="2400" b="1" dirty="0" smtClean="0">
                <a:solidFill>
                  <a:schemeClr val="tx1"/>
                </a:solidFill>
              </a:rPr>
              <a:t/>
            </a:r>
            <a:br>
              <a:rPr lang="uk-UA" sz="2400" b="1" dirty="0" smtClean="0">
                <a:solidFill>
                  <a:schemeClr val="tx1"/>
                </a:solidFill>
              </a:rPr>
            </a:br>
            <a:r>
              <a:rPr lang="uk-UA" sz="2400" b="1" dirty="0" smtClean="0"/>
              <a:t/>
            </a:r>
            <a:br>
              <a:rPr lang="uk-UA" sz="2400" b="1" dirty="0" smtClean="0"/>
            </a:br>
            <a:r>
              <a:rPr lang="uk-UA" sz="2400" b="1" dirty="0" smtClean="0"/>
              <a:t/>
            </a:r>
            <a:br>
              <a:rPr lang="uk-UA" sz="2400" b="1" dirty="0" smtClean="0"/>
            </a:br>
            <a:r>
              <a:rPr lang="en-US" sz="2400" b="1" dirty="0" smtClean="0">
                <a:solidFill>
                  <a:schemeClr val="tx1"/>
                </a:solidFill>
              </a:rPr>
              <a:t>2</a:t>
            </a:r>
            <a:r>
              <a:rPr lang="en-US" sz="2400" dirty="0" smtClean="0">
                <a:solidFill>
                  <a:schemeClr val="tx1"/>
                </a:solidFill>
              </a:rPr>
              <a:t>.   </a:t>
            </a:r>
            <a:r>
              <a:rPr lang="uk-UA" sz="2400" b="1" dirty="0" smtClean="0">
                <a:solidFill>
                  <a:schemeClr val="tx1"/>
                </a:solidFill>
              </a:rPr>
              <a:t>Праця, як об’єкт вивчення, її особливості.</a:t>
            </a:r>
            <a:r>
              <a:rPr lang="uk-UA" sz="2400" dirty="0" smtClean="0">
                <a:solidFill>
                  <a:schemeClr val="tx1"/>
                </a:solidFill>
              </a:rPr>
              <a:t/>
            </a:r>
            <a:br>
              <a:rPr lang="uk-UA" sz="2400" dirty="0" smtClean="0">
                <a:solidFill>
                  <a:schemeClr val="tx1"/>
                </a:solidFill>
              </a:rPr>
            </a:br>
            <a:r>
              <a:rPr lang="ru-RU" sz="2400" b="1" dirty="0" err="1" smtClean="0"/>
              <a:t>Праця</a:t>
            </a:r>
            <a:r>
              <a:rPr lang="ru-RU" sz="2400" dirty="0" smtClean="0"/>
              <a:t> — </a:t>
            </a:r>
            <a:r>
              <a:rPr lang="ru-RU" sz="2400" dirty="0" err="1" smtClean="0"/>
              <a:t>це</a:t>
            </a:r>
            <a:r>
              <a:rPr lang="ru-RU" sz="2400" dirty="0" smtClean="0"/>
              <a:t> складне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багатоаспектне</a:t>
            </a:r>
            <a:r>
              <a:rPr lang="ru-RU" sz="2400" dirty="0" smtClean="0"/>
              <a:t> </a:t>
            </a:r>
            <a:r>
              <a:rPr lang="ru-RU" sz="2400" dirty="0" err="1" smtClean="0"/>
              <a:t>явище</a:t>
            </a:r>
            <a:r>
              <a:rPr lang="ru-RU" sz="2400" dirty="0" smtClean="0"/>
              <a:t>, яке </a:t>
            </a:r>
            <a:r>
              <a:rPr lang="ru-RU" sz="2400" dirty="0" err="1" smtClean="0"/>
              <a:t>відіграє</a:t>
            </a:r>
            <a:r>
              <a:rPr lang="ru-RU" sz="2400" dirty="0" smtClean="0"/>
              <a:t> в </a:t>
            </a:r>
            <a:r>
              <a:rPr lang="ru-RU" sz="2400" dirty="0" err="1" smtClean="0"/>
              <a:t>житті</a:t>
            </a:r>
            <a:r>
              <a:rPr lang="ru-RU" sz="2400" dirty="0" smtClean="0"/>
              <a:t> </a:t>
            </a:r>
            <a:r>
              <a:rPr lang="ru-RU" sz="2400" dirty="0" err="1" smtClean="0"/>
              <a:t>суспільства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кожної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окремої</a:t>
            </a:r>
            <a:r>
              <a:rPr lang="ru-RU" sz="2400" dirty="0" smtClean="0"/>
              <a:t> </a:t>
            </a:r>
            <a:r>
              <a:rPr lang="ru-RU" sz="2400" dirty="0" err="1" smtClean="0"/>
              <a:t>людини</a:t>
            </a:r>
            <a:r>
              <a:rPr lang="ru-RU" sz="2400" dirty="0" smtClean="0"/>
              <a:t> </a:t>
            </a:r>
            <a:r>
              <a:rPr lang="ru-RU" sz="2400" dirty="0" err="1" smtClean="0"/>
              <a:t>таку</a:t>
            </a:r>
            <a:r>
              <a:rPr lang="ru-RU" sz="2400" dirty="0" smtClean="0"/>
              <a:t> </a:t>
            </a:r>
            <a:r>
              <a:rPr lang="ru-RU" sz="2400" dirty="0" err="1" smtClean="0"/>
              <a:t>важливу</a:t>
            </a:r>
            <a:r>
              <a:rPr lang="ru-RU" sz="2400" dirty="0" smtClean="0"/>
              <a:t> роль,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саме</a:t>
            </a:r>
            <a:r>
              <a:rPr lang="ru-RU" sz="2400" dirty="0" smtClean="0"/>
              <a:t> </a:t>
            </a:r>
            <a:r>
              <a:rPr lang="ru-RU" sz="2400" dirty="0" err="1" smtClean="0"/>
              <a:t>це</a:t>
            </a:r>
            <a:r>
              <a:rPr lang="ru-RU" sz="2400" dirty="0" smtClean="0"/>
              <a:t> </a:t>
            </a:r>
            <a:r>
              <a:rPr lang="ru-RU" sz="2400" dirty="0" err="1" smtClean="0"/>
              <a:t>поняття</a:t>
            </a:r>
            <a:r>
              <a:rPr lang="ru-RU" sz="2400" dirty="0" smtClean="0"/>
              <a:t> в широкому </a:t>
            </a:r>
            <a:r>
              <a:rPr lang="ru-RU" sz="2400" dirty="0" err="1" smtClean="0"/>
              <a:t>розумінні</a:t>
            </a:r>
            <a:r>
              <a:rPr lang="ru-RU" sz="2400" dirty="0" smtClean="0"/>
              <a:t> е </a:t>
            </a:r>
            <a:r>
              <a:rPr lang="ru-RU" sz="2400" dirty="0" err="1" smtClean="0"/>
              <a:t>невіддільним</a:t>
            </a:r>
            <a:r>
              <a:rPr lang="ru-RU" sz="2400" dirty="0" smtClean="0"/>
              <a:t>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</a:t>
            </a:r>
            <a:r>
              <a:rPr lang="ru-RU" sz="2400" dirty="0" err="1" smtClean="0"/>
              <a:t>людського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життя</a:t>
            </a:r>
            <a:r>
              <a:rPr lang="ru-RU" sz="2400" dirty="0" smtClean="0"/>
              <a:t>. </a:t>
            </a:r>
            <a:br>
              <a:rPr lang="ru-RU" sz="2400" dirty="0" smtClean="0"/>
            </a:br>
            <a:r>
              <a:rPr lang="ru-RU" sz="2400" b="1" dirty="0" err="1" smtClean="0"/>
              <a:t>Праця</a:t>
            </a:r>
            <a:r>
              <a:rPr lang="ru-RU" sz="2400" dirty="0" smtClean="0"/>
              <a:t> — </a:t>
            </a:r>
            <a:r>
              <a:rPr lang="ru-RU" sz="2400" dirty="0" err="1" smtClean="0"/>
              <a:t>це</a:t>
            </a:r>
            <a:r>
              <a:rPr lang="ru-RU" sz="2400" dirty="0" smtClean="0"/>
              <a:t> </a:t>
            </a:r>
            <a:r>
              <a:rPr lang="ru-RU" sz="2400" dirty="0" err="1" smtClean="0"/>
              <a:t>свідома</a:t>
            </a:r>
            <a:r>
              <a:rPr lang="ru-RU" sz="2400" dirty="0" smtClean="0"/>
              <a:t> </a:t>
            </a:r>
            <a:r>
              <a:rPr lang="ru-RU" sz="2400" dirty="0" err="1" smtClean="0"/>
              <a:t>доцільна</a:t>
            </a:r>
            <a:r>
              <a:rPr lang="ru-RU" sz="2400" dirty="0" smtClean="0"/>
              <a:t> </a:t>
            </a:r>
            <a:r>
              <a:rPr lang="ru-RU" sz="2400" dirty="0" err="1" smtClean="0"/>
              <a:t>діяльність</a:t>
            </a:r>
            <a:r>
              <a:rPr lang="ru-RU" sz="2400" dirty="0" smtClean="0"/>
              <a:t> людей, </a:t>
            </a:r>
            <a:r>
              <a:rPr lang="ru-RU" sz="2400" dirty="0" err="1" smtClean="0"/>
              <a:t>спрямована</a:t>
            </a:r>
            <a:r>
              <a:rPr lang="ru-RU" sz="2400" dirty="0" smtClean="0"/>
              <a:t> на </a:t>
            </a:r>
            <a:r>
              <a:rPr lang="ru-RU" sz="2400" dirty="0" err="1" smtClean="0"/>
              <a:t>створення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матеріальних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духовних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цінностей</a:t>
            </a:r>
            <a:r>
              <a:rPr lang="ru-RU" sz="2400" dirty="0" smtClean="0"/>
              <a:t>; </a:t>
            </a:r>
            <a:r>
              <a:rPr lang="ru-RU" sz="2400" dirty="0" err="1" smtClean="0"/>
              <a:t>першооснова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необхідна</a:t>
            </a:r>
            <a:r>
              <a:rPr lang="ru-RU" sz="2400" dirty="0" smtClean="0"/>
              <a:t> </a:t>
            </a:r>
            <a:r>
              <a:rPr lang="ru-RU" sz="2400" dirty="0" err="1" smtClean="0"/>
              <a:t>умова</a:t>
            </a:r>
            <a:r>
              <a:rPr lang="ru-RU" sz="2400" dirty="0" smtClean="0"/>
              <a:t> </a:t>
            </a:r>
            <a:r>
              <a:rPr lang="ru-RU" sz="2400" dirty="0" err="1" smtClean="0"/>
              <a:t>життя</a:t>
            </a:r>
            <a:r>
              <a:rPr lang="ru-RU" sz="2400" dirty="0" smtClean="0"/>
              <a:t> людей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суспільства</a:t>
            </a:r>
            <a:r>
              <a:rPr lang="ru-RU" sz="2400" dirty="0" smtClean="0"/>
              <a:t>. </a:t>
            </a:r>
            <a:br>
              <a:rPr lang="ru-RU" sz="2400" dirty="0" smtClean="0"/>
            </a:br>
            <a:r>
              <a:rPr lang="ru-RU" sz="2400" b="1" dirty="0" smtClean="0"/>
              <a:t>За Далем  </a:t>
            </a:r>
            <a:r>
              <a:rPr lang="ru-RU" sz="2400" b="1" dirty="0" err="1" smtClean="0"/>
              <a:t>праця</a:t>
            </a:r>
            <a:r>
              <a:rPr lang="ru-RU" sz="2400" b="1" dirty="0" smtClean="0"/>
              <a:t> </a:t>
            </a:r>
            <a:r>
              <a:rPr lang="ru-RU" sz="2400" dirty="0" smtClean="0"/>
              <a:t>– </a:t>
            </a:r>
            <a:r>
              <a:rPr lang="ru-RU" sz="2400" dirty="0" err="1" smtClean="0"/>
              <a:t>це</a:t>
            </a:r>
            <a:r>
              <a:rPr lang="ru-RU" sz="2400" dirty="0" smtClean="0"/>
              <a:t> </a:t>
            </a:r>
            <a:r>
              <a:rPr lang="ru-RU" sz="2400" dirty="0" err="1" smtClean="0"/>
              <a:t>будь-яке</a:t>
            </a:r>
            <a:r>
              <a:rPr lang="ru-RU" sz="2400" dirty="0" smtClean="0"/>
              <a:t> </a:t>
            </a:r>
            <a:r>
              <a:rPr lang="ru-RU" sz="2400" dirty="0" err="1" smtClean="0"/>
              <a:t>витрачання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фізичних</a:t>
            </a:r>
            <a:r>
              <a:rPr lang="ru-RU" sz="2400" dirty="0" smtClean="0"/>
              <a:t> та </a:t>
            </a:r>
            <a:r>
              <a:rPr lang="ru-RU" sz="2400" dirty="0" err="1" smtClean="0"/>
              <a:t>розумових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зусиль</a:t>
            </a:r>
            <a:r>
              <a:rPr lang="ru-RU" sz="2400" dirty="0" smtClean="0"/>
              <a:t>, все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втомлює</a:t>
            </a:r>
            <a:r>
              <a:rPr lang="ru-RU" sz="2400" dirty="0" smtClean="0"/>
              <a:t>.</a:t>
            </a:r>
            <a:br>
              <a:rPr lang="ru-RU" sz="2400" dirty="0" smtClean="0"/>
            </a:br>
            <a:r>
              <a:rPr lang="ru-RU" sz="2400" dirty="0" err="1" smtClean="0"/>
              <a:t>Змінюючи</a:t>
            </a:r>
            <a:r>
              <a:rPr lang="ru-RU" sz="2400" dirty="0" smtClean="0"/>
              <a:t> в </a:t>
            </a:r>
            <a:r>
              <a:rPr lang="ru-RU" sz="2400" dirty="0" err="1" smtClean="0"/>
              <a:t>процесі</a:t>
            </a:r>
            <a:r>
              <a:rPr lang="ru-RU" sz="2400" dirty="0" smtClean="0"/>
              <a:t> </a:t>
            </a:r>
            <a:r>
              <a:rPr lang="ru-RU" sz="2400" dirty="0" err="1" smtClean="0"/>
              <a:t>праці</a:t>
            </a:r>
            <a:r>
              <a:rPr lang="ru-RU" sz="2400" dirty="0" smtClean="0"/>
              <a:t> </a:t>
            </a:r>
            <a:r>
              <a:rPr lang="ru-RU" sz="2400" dirty="0" err="1" smtClean="0"/>
              <a:t>навколишнє</a:t>
            </a:r>
            <a:r>
              <a:rPr lang="ru-RU" sz="2400" dirty="0" smtClean="0"/>
              <a:t> </a:t>
            </a:r>
            <a:r>
              <a:rPr lang="ru-RU" sz="2400" dirty="0" err="1" smtClean="0"/>
              <a:t>природне</a:t>
            </a:r>
            <a:r>
              <a:rPr lang="ru-RU" sz="2400" dirty="0" smtClean="0"/>
              <a:t> </a:t>
            </a:r>
            <a:r>
              <a:rPr lang="ru-RU" sz="2400" dirty="0" err="1" smtClean="0"/>
              <a:t>середовище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пристосовуючи</a:t>
            </a:r>
            <a:r>
              <a:rPr lang="ru-RU" sz="2400" dirty="0" smtClean="0"/>
              <a:t>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до </a:t>
            </a:r>
            <a:r>
              <a:rPr lang="ru-RU" sz="2400" dirty="0" err="1" smtClean="0"/>
              <a:t>своїх</a:t>
            </a:r>
            <a:r>
              <a:rPr lang="ru-RU" sz="2400" dirty="0" smtClean="0"/>
              <a:t> потреб, люди не </a:t>
            </a:r>
            <a:r>
              <a:rPr lang="ru-RU" sz="2400" dirty="0" err="1" smtClean="0"/>
              <a:t>лише</a:t>
            </a:r>
            <a:r>
              <a:rPr lang="ru-RU" sz="2400" dirty="0" smtClean="0"/>
              <a:t> </a:t>
            </a:r>
            <a:r>
              <a:rPr lang="ru-RU" sz="2400" dirty="0" err="1" smtClean="0"/>
              <a:t>забезпечують</a:t>
            </a:r>
            <a:r>
              <a:rPr lang="ru-RU" sz="2400" dirty="0" smtClean="0"/>
              <a:t> </a:t>
            </a:r>
            <a:r>
              <a:rPr lang="ru-RU" sz="2400" dirty="0" err="1" smtClean="0"/>
              <a:t>своє</a:t>
            </a:r>
            <a:r>
              <a:rPr lang="ru-RU" sz="2400" dirty="0" smtClean="0"/>
              <a:t> </a:t>
            </a:r>
            <a:r>
              <a:rPr lang="ru-RU" sz="2400" dirty="0" err="1" smtClean="0"/>
              <a:t>існування</a:t>
            </a:r>
            <a:r>
              <a:rPr lang="ru-RU" sz="2400" dirty="0" smtClean="0"/>
              <a:t>, </a:t>
            </a:r>
            <a:r>
              <a:rPr lang="ru-RU" sz="2400" dirty="0" err="1" smtClean="0"/>
              <a:t>але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створюють</a:t>
            </a:r>
            <a:r>
              <a:rPr lang="ru-RU" sz="2400" dirty="0" smtClean="0"/>
              <a:t> </a:t>
            </a:r>
            <a:r>
              <a:rPr lang="ru-RU" sz="2400" dirty="0" err="1" smtClean="0"/>
              <a:t>умови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розвитку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прогресу</a:t>
            </a:r>
            <a:r>
              <a:rPr lang="ru-RU" sz="2400" dirty="0" smtClean="0"/>
              <a:t> </a:t>
            </a:r>
            <a:r>
              <a:rPr lang="ru-RU" sz="2400" dirty="0" err="1" smtClean="0"/>
              <a:t>суспільства</a:t>
            </a:r>
            <a:r>
              <a:rPr lang="ru-RU" sz="2400" dirty="0" smtClean="0"/>
              <a:t>. 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err="1" smtClean="0"/>
              <a:t>Праця</a:t>
            </a:r>
            <a:r>
              <a:rPr lang="ru-RU" sz="2400" dirty="0" smtClean="0"/>
              <a:t> </a:t>
            </a:r>
            <a:r>
              <a:rPr lang="ru-RU" sz="2400" dirty="0" err="1" smtClean="0"/>
              <a:t>є</a:t>
            </a:r>
            <a:r>
              <a:rPr lang="ru-RU" sz="2400" dirty="0" smtClean="0"/>
              <a:t> </a:t>
            </a:r>
            <a:r>
              <a:rPr lang="ru-RU" sz="2400" dirty="0" err="1" smtClean="0"/>
              <a:t>однією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найважливіших</a:t>
            </a:r>
            <a:r>
              <a:rPr lang="ru-RU" sz="2400" dirty="0" smtClean="0"/>
              <a:t> форм </a:t>
            </a:r>
            <a:r>
              <a:rPr lang="ru-RU" sz="2400" dirty="0" err="1" smtClean="0"/>
              <a:t>самовираження</a:t>
            </a:r>
            <a:r>
              <a:rPr lang="ru-RU" sz="2400" dirty="0" smtClean="0"/>
              <a:t>, </a:t>
            </a:r>
            <a:r>
              <a:rPr lang="ru-RU" sz="2400" dirty="0" err="1" smtClean="0"/>
              <a:t>самоактуалізадії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самовдосконалення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людини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також</a:t>
            </a:r>
            <a:r>
              <a:rPr lang="ru-RU" sz="2400" dirty="0" smtClean="0"/>
              <a:t> е </a:t>
            </a:r>
            <a:r>
              <a:rPr lang="ru-RU" sz="2400" dirty="0" err="1" smtClean="0"/>
              <a:t>могутнім</a:t>
            </a:r>
            <a:r>
              <a:rPr lang="ru-RU" sz="2400" dirty="0" smtClean="0"/>
              <a:t> </a:t>
            </a:r>
            <a:r>
              <a:rPr lang="ru-RU" sz="2400" dirty="0" err="1" smtClean="0"/>
              <a:t>чинником</a:t>
            </a:r>
            <a:r>
              <a:rPr lang="ru-RU" sz="2400" dirty="0" smtClean="0"/>
              <a:t> </a:t>
            </a:r>
            <a:r>
              <a:rPr lang="ru-RU" sz="2400" dirty="0" err="1" smtClean="0"/>
              <a:t>суспільного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прогесу</a:t>
            </a:r>
            <a:r>
              <a:rPr lang="ru-RU" sz="2400" dirty="0" smtClean="0"/>
              <a:t>.</a:t>
            </a:r>
            <a:r>
              <a:rPr lang="uk-UA" sz="2400" dirty="0" smtClean="0">
                <a:solidFill>
                  <a:schemeClr val="tx1"/>
                </a:solidFill>
              </a:rPr>
              <a:t/>
            </a:r>
            <a:br>
              <a:rPr lang="uk-UA" sz="2400" dirty="0" smtClean="0">
                <a:solidFill>
                  <a:schemeClr val="tx1"/>
                </a:solidFill>
              </a:rPr>
            </a:br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en-US" sz="1800" dirty="0" smtClean="0">
                <a:solidFill>
                  <a:schemeClr val="tx1"/>
                </a:solidFill>
              </a:rPr>
              <a:t/>
            </a:r>
            <a:br>
              <a:rPr lang="en-US" sz="1800" dirty="0" smtClean="0">
                <a:solidFill>
                  <a:schemeClr val="tx1"/>
                </a:solidFill>
              </a:rPr>
            </a:b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r>
              <a:rPr lang="ru-RU" sz="2400" b="1" dirty="0" err="1" smtClean="0"/>
              <a:t>Особливості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праці</a:t>
            </a:r>
            <a:r>
              <a:rPr lang="ru-RU" sz="2400" b="1" dirty="0" smtClean="0"/>
              <a:t> </a:t>
            </a:r>
            <a:r>
              <a:rPr lang="ru-RU" sz="2400" dirty="0" smtClean="0"/>
              <a:t>як </a:t>
            </a:r>
            <a:r>
              <a:rPr lang="ru-RU" sz="2400" dirty="0" err="1" smtClean="0"/>
              <a:t>об'єкта</a:t>
            </a:r>
            <a:r>
              <a:rPr lang="ru-RU" sz="2400" dirty="0" smtClean="0"/>
              <a:t> </a:t>
            </a:r>
            <a:r>
              <a:rPr lang="ru-RU" sz="2400" dirty="0" err="1" smtClean="0"/>
              <a:t>дослідження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полягають</a:t>
            </a:r>
            <a:r>
              <a:rPr lang="ru-RU" sz="2400" dirty="0" smtClean="0"/>
              <a:t> в тому, </a:t>
            </a:r>
            <a:r>
              <a:rPr lang="ru-RU" sz="2400" dirty="0" err="1" smtClean="0"/>
              <a:t>що</a:t>
            </a:r>
            <a:r>
              <a:rPr lang="ru-RU" sz="2400" dirty="0" smtClean="0"/>
              <a:t>, </a:t>
            </a:r>
          </a:p>
          <a:p>
            <a:r>
              <a:rPr lang="ru-RU" sz="2400" dirty="0" err="1" smtClean="0"/>
              <a:t>по-перше</a:t>
            </a:r>
            <a:r>
              <a:rPr lang="ru-RU" sz="2400" dirty="0" smtClean="0"/>
              <a:t>, </a:t>
            </a:r>
            <a:r>
              <a:rPr lang="ru-RU" sz="2400" dirty="0" err="1" smtClean="0"/>
              <a:t>праця</a:t>
            </a:r>
            <a:r>
              <a:rPr lang="ru-RU" sz="2400" dirty="0" smtClean="0"/>
              <a:t> — </a:t>
            </a:r>
            <a:r>
              <a:rPr lang="ru-RU" sz="2400" dirty="0" err="1" smtClean="0"/>
              <a:t>це</a:t>
            </a:r>
            <a:r>
              <a:rPr lang="ru-RU" sz="2400" dirty="0" smtClean="0"/>
              <a:t> </a:t>
            </a:r>
            <a:r>
              <a:rPr lang="ru-RU" sz="2400" dirty="0" err="1" smtClean="0"/>
              <a:t>доцільна</a:t>
            </a:r>
            <a:r>
              <a:rPr lang="ru-RU" sz="2400" dirty="0" smtClean="0"/>
              <a:t> </a:t>
            </a:r>
            <a:r>
              <a:rPr lang="ru-RU" sz="2400" dirty="0" err="1" smtClean="0"/>
              <a:t>діяльність</a:t>
            </a:r>
            <a:r>
              <a:rPr lang="ru-RU" sz="2400" dirty="0" smtClean="0"/>
              <a:t> людей </a:t>
            </a:r>
            <a:r>
              <a:rPr lang="ru-RU" sz="2400" dirty="0" err="1" smtClean="0"/>
              <a:t>зі</a:t>
            </a:r>
            <a:r>
              <a:rPr lang="ru-RU" sz="2400" dirty="0" smtClean="0"/>
              <a:t> </a:t>
            </a:r>
            <a:r>
              <a:rPr lang="ru-RU" sz="2400" dirty="0" err="1" smtClean="0"/>
              <a:t>створення</a:t>
            </a:r>
            <a:r>
              <a:rPr lang="ru-RU" sz="2400" dirty="0" smtClean="0"/>
              <a:t> благ та </a:t>
            </a:r>
            <a:r>
              <a:rPr lang="ru-RU" sz="2400" dirty="0" err="1" smtClean="0"/>
              <a:t>послуг</a:t>
            </a:r>
            <a:r>
              <a:rPr lang="ru-RU" sz="2400" dirty="0" smtClean="0"/>
              <a:t>, яка </a:t>
            </a:r>
            <a:r>
              <a:rPr lang="ru-RU" sz="2400" dirty="0" err="1" smtClean="0"/>
              <a:t>має</a:t>
            </a:r>
            <a:r>
              <a:rPr lang="ru-RU" sz="2400" dirty="0" smtClean="0"/>
              <a:t> бути </a:t>
            </a:r>
            <a:r>
              <a:rPr lang="ru-RU" sz="2400" dirty="0" err="1" smtClean="0"/>
              <a:t>ефективною</a:t>
            </a:r>
            <a:r>
              <a:rPr lang="ru-RU" sz="2400" dirty="0" smtClean="0"/>
              <a:t>, </a:t>
            </a:r>
            <a:r>
              <a:rPr lang="ru-RU" sz="2400" dirty="0" err="1" smtClean="0"/>
              <a:t>раціонально</a:t>
            </a:r>
            <a:r>
              <a:rPr lang="ru-RU" sz="2400" dirty="0" smtClean="0"/>
              <a:t> </a:t>
            </a:r>
            <a:r>
              <a:rPr lang="ru-RU" sz="2400" dirty="0" err="1" smtClean="0"/>
              <a:t>організованою</a:t>
            </a:r>
            <a:r>
              <a:rPr lang="ru-RU" sz="2400" dirty="0" smtClean="0"/>
              <a:t>;</a:t>
            </a:r>
          </a:p>
          <a:p>
            <a:r>
              <a:rPr lang="ru-RU" sz="2400" dirty="0" err="1" smtClean="0"/>
              <a:t>по-друге</a:t>
            </a:r>
            <a:r>
              <a:rPr lang="ru-RU" sz="2400" dirty="0" smtClean="0"/>
              <a:t>, </a:t>
            </a:r>
            <a:r>
              <a:rPr lang="ru-RU" sz="2400" dirty="0" err="1" smtClean="0"/>
              <a:t>праця</a:t>
            </a:r>
            <a:r>
              <a:rPr lang="ru-RU" sz="2400" dirty="0" smtClean="0"/>
              <a:t> </a:t>
            </a:r>
            <a:r>
              <a:rPr lang="ru-RU" sz="2400" dirty="0" err="1" smtClean="0"/>
              <a:t>є</a:t>
            </a:r>
            <a:r>
              <a:rPr lang="ru-RU" sz="2400" dirty="0" smtClean="0"/>
              <a:t> </a:t>
            </a:r>
            <a:r>
              <a:rPr lang="ru-RU" sz="2400" dirty="0" err="1" smtClean="0"/>
              <a:t>однією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головних</a:t>
            </a:r>
            <a:r>
              <a:rPr lang="ru-RU" sz="2400" dirty="0" smtClean="0"/>
              <a:t> умов </a:t>
            </a:r>
            <a:r>
              <a:rPr lang="ru-RU" sz="2400" dirty="0" err="1" smtClean="0"/>
              <a:t>життєдіяльності</a:t>
            </a:r>
            <a:r>
              <a:rPr lang="ru-RU" sz="2400" dirty="0" smtClean="0"/>
              <a:t> не </a:t>
            </a:r>
            <a:r>
              <a:rPr lang="ru-RU" sz="2400" dirty="0" err="1" smtClean="0"/>
              <a:t>лише</a:t>
            </a:r>
            <a:r>
              <a:rPr lang="ru-RU" sz="2400" dirty="0" smtClean="0"/>
              <a:t> </a:t>
            </a:r>
            <a:r>
              <a:rPr lang="ru-RU" sz="2400" dirty="0" err="1" smtClean="0"/>
              <a:t>окремої</a:t>
            </a:r>
            <a:r>
              <a:rPr lang="ru-RU" sz="2400" dirty="0" smtClean="0"/>
              <a:t> особи, </a:t>
            </a:r>
            <a:r>
              <a:rPr lang="ru-RU" sz="2400" dirty="0" err="1" smtClean="0"/>
              <a:t>але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будь-якого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підприємства</a:t>
            </a:r>
            <a:r>
              <a:rPr lang="ru-RU" sz="2400" dirty="0" smtClean="0"/>
              <a:t> </a:t>
            </a:r>
            <a:r>
              <a:rPr lang="ru-RU" sz="2400" dirty="0" err="1" smtClean="0"/>
              <a:t>чи</a:t>
            </a:r>
            <a:r>
              <a:rPr lang="ru-RU" sz="2400" dirty="0" smtClean="0"/>
              <a:t> </a:t>
            </a:r>
            <a:r>
              <a:rPr lang="ru-RU" sz="2400" dirty="0" err="1" smtClean="0"/>
              <a:t>організації</a:t>
            </a:r>
            <a:r>
              <a:rPr lang="ru-RU" sz="2400" dirty="0" smtClean="0"/>
              <a:t>, а </a:t>
            </a:r>
            <a:r>
              <a:rPr lang="ru-RU" sz="2400" dirty="0" err="1" smtClean="0"/>
              <a:t>також</a:t>
            </a:r>
            <a:r>
              <a:rPr lang="ru-RU" sz="2400" dirty="0" smtClean="0"/>
              <a:t> </a:t>
            </a:r>
            <a:r>
              <a:rPr lang="ru-RU" sz="2400" dirty="0" err="1" smtClean="0"/>
              <a:t>суспільства</a:t>
            </a:r>
            <a:r>
              <a:rPr lang="ru-RU" sz="2400" dirty="0" smtClean="0"/>
              <a:t> в </a:t>
            </a:r>
            <a:r>
              <a:rPr lang="ru-RU" sz="2400" dirty="0" err="1" smtClean="0"/>
              <a:t>цілому</a:t>
            </a:r>
            <a:r>
              <a:rPr lang="ru-RU" sz="2400" dirty="0" smtClean="0"/>
              <a:t>; </a:t>
            </a:r>
          </a:p>
          <a:p>
            <a:r>
              <a:rPr lang="ru-RU" sz="2400" dirty="0" err="1" smtClean="0"/>
              <a:t>по-третє</a:t>
            </a:r>
            <a:r>
              <a:rPr lang="ru-RU" sz="2400" dirty="0" smtClean="0"/>
              <a:t>, в </a:t>
            </a:r>
            <a:r>
              <a:rPr lang="ru-RU" sz="2400" dirty="0" err="1" smtClean="0"/>
              <a:t>процесі</a:t>
            </a:r>
            <a:r>
              <a:rPr lang="ru-RU" sz="2400" dirty="0" smtClean="0"/>
              <a:t> </a:t>
            </a:r>
            <a:r>
              <a:rPr lang="ru-RU" sz="2400" dirty="0" err="1" smtClean="0"/>
              <a:t>праці</a:t>
            </a:r>
            <a:r>
              <a:rPr lang="ru-RU" sz="2400" dirty="0" smtClean="0"/>
              <a:t> </a:t>
            </a:r>
            <a:r>
              <a:rPr lang="ru-RU" sz="2400" dirty="0" err="1" smtClean="0"/>
              <a:t>формується</a:t>
            </a:r>
            <a:r>
              <a:rPr lang="ru-RU" sz="2400" dirty="0" smtClean="0"/>
              <a:t> система </a:t>
            </a:r>
            <a:r>
              <a:rPr lang="ru-RU" sz="2400" dirty="0" err="1" smtClean="0"/>
              <a:t>соціально-трудових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відносин</a:t>
            </a:r>
            <a:r>
              <a:rPr lang="ru-RU" sz="2400" dirty="0" smtClean="0"/>
              <a:t>, </a:t>
            </a:r>
            <a:r>
              <a:rPr lang="ru-RU" sz="2400" dirty="0" err="1" smtClean="0"/>
              <a:t>які</a:t>
            </a:r>
            <a:r>
              <a:rPr lang="ru-RU" sz="2400" dirty="0" smtClean="0"/>
              <a:t> </a:t>
            </a:r>
            <a:r>
              <a:rPr lang="ru-RU" sz="2400" dirty="0" err="1" smtClean="0"/>
              <a:t>утворюють</a:t>
            </a:r>
            <a:r>
              <a:rPr lang="ru-RU" sz="2400" dirty="0" smtClean="0"/>
              <a:t> </a:t>
            </a:r>
            <a:r>
              <a:rPr lang="ru-RU" sz="2400" dirty="0" err="1" smtClean="0"/>
              <a:t>стрижень</a:t>
            </a:r>
            <a:r>
              <a:rPr lang="ru-RU" sz="2400" dirty="0" smtClean="0"/>
              <a:t> </a:t>
            </a:r>
            <a:r>
              <a:rPr lang="ru-RU" sz="2400" dirty="0" err="1" smtClean="0"/>
              <a:t>суспільних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відносин</a:t>
            </a:r>
            <a:r>
              <a:rPr lang="ru-RU" sz="2400" dirty="0" smtClean="0"/>
              <a:t> на </a:t>
            </a:r>
            <a:r>
              <a:rPr lang="ru-RU" sz="2400" dirty="0" err="1" smtClean="0"/>
              <a:t>рівні</a:t>
            </a:r>
            <a:r>
              <a:rPr lang="ru-RU" sz="2400" dirty="0" smtClean="0"/>
              <a:t> </a:t>
            </a:r>
            <a:r>
              <a:rPr lang="ru-RU" sz="2400" dirty="0" err="1" smtClean="0"/>
              <a:t>економіки</a:t>
            </a:r>
            <a:r>
              <a:rPr lang="ru-RU" sz="2400" dirty="0" smtClean="0"/>
              <a:t> в </a:t>
            </a:r>
            <a:r>
              <a:rPr lang="ru-RU" sz="2400" dirty="0" err="1" smtClean="0"/>
              <a:t>цілому</a:t>
            </a:r>
            <a:r>
              <a:rPr lang="ru-RU" sz="2400" dirty="0" smtClean="0"/>
              <a:t>, </a:t>
            </a:r>
            <a:r>
              <a:rPr lang="ru-RU" sz="2400" dirty="0" err="1" smtClean="0"/>
              <a:t>регіону</a:t>
            </a:r>
            <a:r>
              <a:rPr lang="ru-RU" sz="2400" dirty="0" smtClean="0"/>
              <a:t>, </a:t>
            </a:r>
            <a:r>
              <a:rPr lang="ru-RU" sz="2400" dirty="0" err="1" smtClean="0"/>
              <a:t>підприємства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мікроколективу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77500" lnSpcReduction="20000"/>
          </a:bodyPr>
          <a:lstStyle/>
          <a:p>
            <a:r>
              <a:rPr lang="ru-RU" sz="2400" dirty="0" err="1" smtClean="0"/>
              <a:t>Сучасна</a:t>
            </a:r>
            <a:r>
              <a:rPr lang="ru-RU" sz="2400" dirty="0" smtClean="0"/>
              <a:t> </a:t>
            </a:r>
            <a:r>
              <a:rPr lang="ru-RU" sz="2400" dirty="0" err="1" smtClean="0"/>
              <a:t>економічна</a:t>
            </a:r>
            <a:r>
              <a:rPr lang="ru-RU" sz="2400" dirty="0" smtClean="0"/>
              <a:t> наука </a:t>
            </a:r>
            <a:r>
              <a:rPr lang="ru-RU" sz="2400" dirty="0" err="1" smtClean="0"/>
              <a:t>відійшла</a:t>
            </a:r>
            <a:r>
              <a:rPr lang="ru-RU" sz="2400" dirty="0" smtClean="0"/>
              <a:t>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</a:t>
            </a:r>
            <a:r>
              <a:rPr lang="ru-RU" sz="2400" dirty="0" err="1" smtClean="0"/>
              <a:t>вузького</a:t>
            </a:r>
            <a:r>
              <a:rPr lang="ru-RU" sz="2400" dirty="0" smtClean="0"/>
              <a:t>, </a:t>
            </a:r>
            <a:r>
              <a:rPr lang="ru-RU" sz="2400" dirty="0" err="1" smtClean="0"/>
              <a:t>суто</a:t>
            </a:r>
            <a:r>
              <a:rPr lang="ru-RU" sz="2400" dirty="0" smtClean="0"/>
              <a:t> </a:t>
            </a:r>
            <a:r>
              <a:rPr lang="ru-RU" sz="2400" dirty="0" err="1" smtClean="0"/>
              <a:t>виробничого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погляду</a:t>
            </a:r>
            <a:r>
              <a:rPr lang="ru-RU" sz="2400" dirty="0" smtClean="0"/>
              <a:t> на </a:t>
            </a:r>
            <a:r>
              <a:rPr lang="ru-RU" sz="2400" dirty="0" err="1" smtClean="0"/>
              <a:t>працю</a:t>
            </a:r>
            <a:r>
              <a:rPr lang="ru-RU" sz="2400" dirty="0" smtClean="0"/>
              <a:t> (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проявлявся</a:t>
            </a:r>
            <a:r>
              <a:rPr lang="ru-RU" sz="2400" dirty="0" smtClean="0"/>
              <a:t> за </a:t>
            </a:r>
            <a:r>
              <a:rPr lang="ru-RU" sz="2400" dirty="0" err="1" smtClean="0"/>
              <a:t>радянських</a:t>
            </a:r>
            <a:r>
              <a:rPr lang="ru-RU" sz="2400" dirty="0" smtClean="0"/>
              <a:t> </a:t>
            </a:r>
            <a:r>
              <a:rPr lang="ru-RU" sz="2400" dirty="0" err="1" smtClean="0"/>
              <a:t>часів</a:t>
            </a:r>
            <a:r>
              <a:rPr lang="ru-RU" sz="2400" dirty="0" smtClean="0"/>
              <a:t>, </a:t>
            </a:r>
            <a:r>
              <a:rPr lang="ru-RU" sz="2400" dirty="0" err="1" smtClean="0"/>
              <a:t>передусім</a:t>
            </a:r>
            <a:r>
              <a:rPr lang="ru-RU" sz="2400" dirty="0" smtClean="0"/>
              <a:t>, у </a:t>
            </a:r>
            <a:r>
              <a:rPr lang="ru-RU" sz="2400" dirty="0" err="1" smtClean="0"/>
              <a:t>ідеологізовано-штучному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поділі</a:t>
            </a:r>
            <a:r>
              <a:rPr lang="ru-RU" sz="2400" dirty="0" smtClean="0"/>
              <a:t> </a:t>
            </a:r>
            <a:r>
              <a:rPr lang="ru-RU" sz="2400" dirty="0" err="1" smtClean="0"/>
              <a:t>праці</a:t>
            </a:r>
            <a:r>
              <a:rPr lang="ru-RU" sz="2400" dirty="0" smtClean="0"/>
              <a:t> на так </a:t>
            </a:r>
            <a:r>
              <a:rPr lang="ru-RU" sz="2400" dirty="0" err="1" smtClean="0"/>
              <a:t>звану</a:t>
            </a:r>
            <a:r>
              <a:rPr lang="ru-RU" sz="2400" dirty="0" smtClean="0"/>
              <a:t> "</a:t>
            </a:r>
            <a:r>
              <a:rPr lang="ru-RU" sz="2400" dirty="0" err="1" smtClean="0"/>
              <a:t>продуктивну</a:t>
            </a:r>
            <a:r>
              <a:rPr lang="ru-RU" sz="2400" dirty="0" smtClean="0"/>
              <a:t>" та "</a:t>
            </a:r>
            <a:r>
              <a:rPr lang="ru-RU" sz="2400" dirty="0" err="1" smtClean="0"/>
              <a:t>непродуктивну</a:t>
            </a:r>
            <a:r>
              <a:rPr lang="ru-RU" sz="2400" dirty="0" smtClean="0"/>
              <a:t>"). </a:t>
            </a:r>
          </a:p>
          <a:p>
            <a:r>
              <a:rPr lang="ru-RU" sz="2400" dirty="0" smtClean="0"/>
              <a:t>Ми </a:t>
            </a:r>
            <a:r>
              <a:rPr lang="ru-RU" sz="2400" dirty="0" err="1" smtClean="0"/>
              <a:t>визначаємо</a:t>
            </a:r>
            <a:r>
              <a:rPr lang="ru-RU" sz="2400" dirty="0" smtClean="0"/>
              <a:t> </a:t>
            </a:r>
            <a:r>
              <a:rPr lang="ru-RU" sz="2400" dirty="0" err="1" smtClean="0"/>
              <a:t>працю</a:t>
            </a:r>
            <a:r>
              <a:rPr lang="ru-RU" sz="2400" dirty="0" smtClean="0"/>
              <a:t> як </a:t>
            </a:r>
          </a:p>
          <a:p>
            <a:pPr>
              <a:buNone/>
            </a:pPr>
            <a:r>
              <a:rPr lang="ru-RU" sz="2400" dirty="0" smtClean="0"/>
              <a:t>	- </a:t>
            </a:r>
            <a:r>
              <a:rPr lang="ru-RU" sz="2400" dirty="0" err="1" smtClean="0"/>
              <a:t>свідому</a:t>
            </a:r>
            <a:r>
              <a:rPr lang="ru-RU" sz="2400" dirty="0" smtClean="0"/>
              <a:t> </a:t>
            </a:r>
            <a:r>
              <a:rPr lang="ru-RU" sz="2400" dirty="0" err="1" smtClean="0"/>
              <a:t>цілеспрямовану</a:t>
            </a:r>
            <a:r>
              <a:rPr lang="ru-RU" sz="2400" dirty="0" smtClean="0"/>
              <a:t> </a:t>
            </a:r>
            <a:r>
              <a:rPr lang="ru-RU" sz="2400" dirty="0" err="1" smtClean="0"/>
              <a:t>створюючу</a:t>
            </a:r>
            <a:r>
              <a:rPr lang="ru-RU" sz="2400" dirty="0" smtClean="0"/>
              <a:t> </a:t>
            </a:r>
            <a:r>
              <a:rPr lang="ru-RU" sz="2400" dirty="0" err="1" smtClean="0"/>
              <a:t>діяльність</a:t>
            </a:r>
            <a:r>
              <a:rPr lang="ru-RU" sz="2400" dirty="0" smtClean="0"/>
              <a:t>; </a:t>
            </a:r>
            <a:r>
              <a:rPr lang="ru-RU" sz="2400" dirty="0" err="1" smtClean="0"/>
              <a:t>прикладання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людиною</a:t>
            </a:r>
            <a:r>
              <a:rPr lang="ru-RU" sz="2400" dirty="0" smtClean="0"/>
              <a:t> </a:t>
            </a:r>
            <a:r>
              <a:rPr lang="ru-RU" sz="2400" dirty="0" err="1" smtClean="0"/>
              <a:t>розумових</a:t>
            </a:r>
            <a:r>
              <a:rPr lang="ru-RU" sz="2400" dirty="0" smtClean="0"/>
              <a:t> та </a:t>
            </a:r>
            <a:r>
              <a:rPr lang="ru-RU" sz="2400" dirty="0" err="1" smtClean="0"/>
              <a:t>фізичних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зусиль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одержання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корисного</a:t>
            </a:r>
            <a:r>
              <a:rPr lang="ru-RU" sz="2400" dirty="0" smtClean="0"/>
              <a:t> результату у </a:t>
            </a:r>
            <a:r>
              <a:rPr lang="ru-RU" sz="2400" dirty="0" err="1" smtClean="0"/>
              <a:t>задоволенні</a:t>
            </a:r>
            <a:r>
              <a:rPr lang="ru-RU" sz="2400" dirty="0" smtClean="0"/>
              <a:t> </a:t>
            </a:r>
            <a:r>
              <a:rPr lang="ru-RU" sz="2400" dirty="0" err="1" smtClean="0"/>
              <a:t>своїх</a:t>
            </a:r>
            <a:r>
              <a:rPr lang="ru-RU" sz="2400" dirty="0" smtClean="0"/>
              <a:t> </a:t>
            </a:r>
            <a:r>
              <a:rPr lang="ru-RU" sz="2400" dirty="0" err="1" smtClean="0"/>
              <a:t>матеріальних</a:t>
            </a:r>
            <a:r>
              <a:rPr lang="ru-RU" sz="2400" dirty="0" smtClean="0"/>
              <a:t> та </a:t>
            </a:r>
            <a:r>
              <a:rPr lang="ru-RU" sz="2400" dirty="0" err="1" smtClean="0"/>
              <a:t>духовних</a:t>
            </a:r>
            <a:r>
              <a:rPr lang="ru-RU" sz="2400" dirty="0" smtClean="0"/>
              <a:t> потреб;</a:t>
            </a:r>
          </a:p>
          <a:p>
            <a:pPr>
              <a:buNone/>
            </a:pPr>
            <a:r>
              <a:rPr lang="ru-RU" sz="2400" dirty="0" smtClean="0"/>
              <a:t>	- </a:t>
            </a:r>
            <a:r>
              <a:rPr lang="ru-RU" sz="2400" dirty="0" err="1" smtClean="0"/>
              <a:t>процес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перетворення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ресурсів</a:t>
            </a:r>
            <a:r>
              <a:rPr lang="ru-RU" sz="2400" dirty="0" smtClean="0"/>
              <a:t> </a:t>
            </a:r>
            <a:r>
              <a:rPr lang="ru-RU" sz="2400" dirty="0" err="1" smtClean="0"/>
              <a:t>природи</a:t>
            </a:r>
            <a:r>
              <a:rPr lang="ru-RU" sz="2400" dirty="0" smtClean="0"/>
              <a:t> в </a:t>
            </a:r>
            <a:r>
              <a:rPr lang="ru-RU" sz="2400" dirty="0" err="1" smtClean="0"/>
              <a:t>цінності</a:t>
            </a:r>
            <a:r>
              <a:rPr lang="ru-RU" sz="2400" dirty="0" smtClean="0"/>
              <a:t> та блага,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здійснюється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керується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людиною</a:t>
            </a:r>
            <a:r>
              <a:rPr lang="ru-RU" sz="2400" dirty="0" smtClean="0"/>
              <a:t> </a:t>
            </a:r>
            <a:r>
              <a:rPr lang="ru-RU" sz="2400" dirty="0" err="1" smtClean="0"/>
              <a:t>під</a:t>
            </a:r>
            <a:r>
              <a:rPr lang="ru-RU" sz="2400" dirty="0" smtClean="0"/>
              <a:t> </a:t>
            </a:r>
            <a:r>
              <a:rPr lang="ru-RU" sz="2400" dirty="0" err="1" smtClean="0"/>
              <a:t>дією</a:t>
            </a:r>
            <a:r>
              <a:rPr lang="ru-RU" sz="2400" dirty="0" smtClean="0"/>
              <a:t> як </a:t>
            </a:r>
            <a:r>
              <a:rPr lang="ru-RU" sz="2400" dirty="0" err="1" smtClean="0"/>
              <a:t>зовнішніх</a:t>
            </a:r>
            <a:r>
              <a:rPr lang="ru-RU" sz="2400" dirty="0" smtClean="0"/>
              <a:t> </a:t>
            </a:r>
            <a:r>
              <a:rPr lang="ru-RU" sz="2400" dirty="0" err="1" smtClean="0"/>
              <a:t>стимулів</a:t>
            </a:r>
            <a:r>
              <a:rPr lang="ru-RU" sz="2400" dirty="0" smtClean="0"/>
              <a:t> (</a:t>
            </a:r>
            <a:r>
              <a:rPr lang="ru-RU" sz="2400" dirty="0" err="1" smtClean="0"/>
              <a:t>економічних</a:t>
            </a:r>
            <a:r>
              <a:rPr lang="ru-RU" sz="2400" dirty="0" smtClean="0"/>
              <a:t> та </a:t>
            </a:r>
            <a:r>
              <a:rPr lang="ru-RU" sz="2400" dirty="0" err="1" smtClean="0"/>
              <a:t>адміністративних</a:t>
            </a:r>
            <a:r>
              <a:rPr lang="ru-RU" sz="2400" dirty="0" smtClean="0"/>
              <a:t>), так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внутрішніх</a:t>
            </a:r>
            <a:r>
              <a:rPr lang="ru-RU" sz="2400" dirty="0" smtClean="0"/>
              <a:t> </a:t>
            </a:r>
            <a:r>
              <a:rPr lang="ru-RU" sz="2400" dirty="0" err="1" smtClean="0"/>
              <a:t>спонукань</a:t>
            </a:r>
            <a:r>
              <a:rPr lang="ru-RU" sz="2400" dirty="0" smtClean="0"/>
              <a:t>;</a:t>
            </a:r>
          </a:p>
          <a:p>
            <a:pPr>
              <a:buNone/>
            </a:pPr>
            <a:r>
              <a:rPr lang="ru-RU" sz="2400" dirty="0" smtClean="0"/>
              <a:t>	- </a:t>
            </a:r>
            <a:r>
              <a:rPr lang="ru-RU" sz="2400" dirty="0" err="1" smtClean="0"/>
              <a:t>вияв</a:t>
            </a:r>
            <a:r>
              <a:rPr lang="ru-RU" sz="2400" dirty="0" smtClean="0"/>
              <a:t> </a:t>
            </a:r>
            <a:r>
              <a:rPr lang="ru-RU" sz="2400" dirty="0" err="1" smtClean="0"/>
              <a:t>людської</a:t>
            </a:r>
            <a:r>
              <a:rPr lang="ru-RU" sz="2400" dirty="0" smtClean="0"/>
              <a:t> </a:t>
            </a:r>
            <a:r>
              <a:rPr lang="ru-RU" sz="2400" dirty="0" err="1" smtClean="0"/>
              <a:t>особистості</a:t>
            </a:r>
            <a:r>
              <a:rPr lang="ru-RU" sz="2400" dirty="0" smtClean="0"/>
              <a:t>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У такому </a:t>
            </a:r>
            <a:r>
              <a:rPr lang="ru-RU" sz="2400" dirty="0" err="1" smtClean="0"/>
              <a:t>визначенні</a:t>
            </a:r>
            <a:r>
              <a:rPr lang="ru-RU" sz="2400" dirty="0" smtClean="0"/>
              <a:t> </a:t>
            </a:r>
            <a:r>
              <a:rPr lang="ru-RU" sz="2400" dirty="0" err="1" smtClean="0"/>
              <a:t>праця</a:t>
            </a:r>
            <a:r>
              <a:rPr lang="ru-RU" sz="2400" dirty="0" smtClean="0"/>
              <a:t> </a:t>
            </a:r>
            <a:r>
              <a:rPr lang="ru-RU" sz="2400" dirty="0" err="1" smtClean="0"/>
              <a:t>включає</a:t>
            </a:r>
            <a:r>
              <a:rPr lang="ru-RU" sz="2400" dirty="0" smtClean="0"/>
              <a:t> в себе, </a:t>
            </a:r>
            <a:r>
              <a:rPr lang="ru-RU" sz="2400" dirty="0" err="1" smtClean="0"/>
              <a:t>окрім</a:t>
            </a:r>
            <a:r>
              <a:rPr lang="ru-RU" sz="2400" dirty="0" smtClean="0"/>
              <a:t> </a:t>
            </a:r>
            <a:r>
              <a:rPr lang="ru-RU" sz="2400" dirty="0" err="1" smtClean="0"/>
              <a:t>традиційних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видів</a:t>
            </a:r>
            <a:r>
              <a:rPr lang="ru-RU" sz="2400" dirty="0" smtClean="0"/>
              <a:t> </a:t>
            </a:r>
            <a:r>
              <a:rPr lang="ru-RU" sz="2400" dirty="0" err="1" smtClean="0"/>
              <a:t>людської</a:t>
            </a:r>
            <a:r>
              <a:rPr lang="ru-RU" sz="2400" dirty="0" smtClean="0"/>
              <a:t> </a:t>
            </a:r>
            <a:r>
              <a:rPr lang="ru-RU" sz="2400" dirty="0" err="1" smtClean="0"/>
              <a:t>діяльності</a:t>
            </a:r>
            <a:r>
              <a:rPr lang="ru-RU" sz="2400" dirty="0" smtClean="0"/>
              <a:t>, </a:t>
            </a:r>
            <a:r>
              <a:rPr lang="ru-RU" sz="2400" dirty="0" err="1" smtClean="0"/>
              <a:t>також</a:t>
            </a:r>
            <a:r>
              <a:rPr lang="ru-RU" sz="2400" dirty="0" smtClean="0"/>
              <a:t> </a:t>
            </a:r>
            <a:r>
              <a:rPr lang="ru-RU" sz="2400" dirty="0" err="1" smtClean="0"/>
              <a:t>творчі</a:t>
            </a:r>
            <a:r>
              <a:rPr lang="ru-RU" sz="2400" dirty="0" smtClean="0"/>
              <a:t>, </a:t>
            </a:r>
            <a:r>
              <a:rPr lang="ru-RU" sz="2400" dirty="0" err="1" smtClean="0"/>
              <a:t>новаційні</a:t>
            </a:r>
            <a:r>
              <a:rPr lang="ru-RU" sz="2400" dirty="0" smtClean="0"/>
              <a:t> </a:t>
            </a:r>
            <a:r>
              <a:rPr lang="ru-RU" sz="2400" dirty="0" err="1" smtClean="0"/>
              <a:t>її</a:t>
            </a:r>
            <a:r>
              <a:rPr lang="ru-RU" sz="2400" dirty="0" smtClean="0"/>
              <a:t> </a:t>
            </a:r>
            <a:r>
              <a:rPr lang="ru-RU" sz="2400" dirty="0" err="1" smtClean="0"/>
              <a:t>види</a:t>
            </a:r>
            <a:r>
              <a:rPr lang="ru-RU" sz="2400" dirty="0" smtClean="0"/>
              <a:t>, </a:t>
            </a:r>
            <a:r>
              <a:rPr lang="ru-RU" sz="2400" dirty="0" err="1" smtClean="0"/>
              <a:t>зокрема</a:t>
            </a:r>
            <a:r>
              <a:rPr lang="ru-RU" sz="2400" dirty="0" smtClean="0"/>
              <a:t> </a:t>
            </a:r>
            <a:r>
              <a:rPr lang="ru-RU" sz="2400" dirty="0" err="1" smtClean="0"/>
              <a:t>підприємництво</a:t>
            </a:r>
            <a:r>
              <a:rPr lang="ru-RU" sz="2400" dirty="0" smtClean="0"/>
              <a:t>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Метою </a:t>
            </a:r>
            <a:r>
              <a:rPr lang="ru-RU" sz="2400" dirty="0" err="1" smtClean="0"/>
              <a:t>творчих</a:t>
            </a:r>
            <a:r>
              <a:rPr lang="ru-RU" sz="2400" dirty="0" smtClean="0"/>
              <a:t> </a:t>
            </a:r>
            <a:r>
              <a:rPr lang="ru-RU" sz="2400" dirty="0" err="1" smtClean="0"/>
              <a:t>видів</a:t>
            </a:r>
            <a:r>
              <a:rPr lang="ru-RU" sz="2400" dirty="0" smtClean="0"/>
              <a:t> </a:t>
            </a:r>
            <a:r>
              <a:rPr lang="ru-RU" sz="2400" dirty="0" err="1" smtClean="0"/>
              <a:t>діяльності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є</a:t>
            </a:r>
            <a:r>
              <a:rPr lang="ru-RU" sz="2400" dirty="0" smtClean="0"/>
              <a:t> </a:t>
            </a:r>
            <a:r>
              <a:rPr lang="ru-RU" sz="2400" dirty="0" err="1" smtClean="0"/>
              <a:t>створення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нових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ідей</a:t>
            </a:r>
            <a:r>
              <a:rPr lang="ru-RU" sz="2400" dirty="0" smtClean="0"/>
              <a:t>, </a:t>
            </a:r>
            <a:r>
              <a:rPr lang="ru-RU" sz="2400" dirty="0" err="1" smtClean="0"/>
              <a:t>образів</a:t>
            </a:r>
            <a:r>
              <a:rPr lang="ru-RU" sz="2400" dirty="0" smtClean="0"/>
              <a:t>, </a:t>
            </a:r>
            <a:r>
              <a:rPr lang="ru-RU" sz="2400" dirty="0" err="1" smtClean="0"/>
              <a:t>методів</a:t>
            </a:r>
            <a:r>
              <a:rPr lang="ru-RU" sz="2400" dirty="0" smtClean="0"/>
              <a:t>, </a:t>
            </a:r>
            <a:r>
              <a:rPr lang="ru-RU" sz="2400" dirty="0" err="1" smtClean="0"/>
              <a:t>уявлень</a:t>
            </a:r>
            <a:r>
              <a:rPr lang="ru-RU" sz="2400" dirty="0" smtClean="0"/>
              <a:t>, </a:t>
            </a:r>
            <a:r>
              <a:rPr lang="ru-RU" sz="2400" dirty="0" err="1" smtClean="0"/>
              <a:t>технологій</a:t>
            </a:r>
            <a:r>
              <a:rPr lang="ru-RU" sz="2400" dirty="0" smtClean="0"/>
              <a:t> </a:t>
            </a:r>
            <a:r>
              <a:rPr lang="ru-RU" sz="2400" dirty="0" err="1" smtClean="0"/>
              <a:t>тощо</a:t>
            </a:r>
            <a:r>
              <a:rPr lang="ru-RU" sz="2400" dirty="0" smtClean="0"/>
              <a:t>. </a:t>
            </a:r>
            <a:r>
              <a:rPr lang="ru-RU" sz="2400" dirty="0" err="1" smtClean="0"/>
              <a:t>Результати</a:t>
            </a:r>
            <a:r>
              <a:rPr lang="ru-RU" sz="2400" dirty="0" smtClean="0"/>
              <a:t> </a:t>
            </a:r>
            <a:r>
              <a:rPr lang="ru-RU" sz="2400" dirty="0" err="1" smtClean="0"/>
              <a:t>творчості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вчених</a:t>
            </a:r>
            <a:r>
              <a:rPr lang="ru-RU" sz="2400" dirty="0" smtClean="0"/>
              <a:t>, </a:t>
            </a:r>
            <a:r>
              <a:rPr lang="ru-RU" sz="2400" dirty="0" err="1" smtClean="0"/>
              <a:t>винахідників</a:t>
            </a:r>
            <a:r>
              <a:rPr lang="ru-RU" sz="2400" dirty="0" smtClean="0"/>
              <a:t>, </a:t>
            </a:r>
            <a:r>
              <a:rPr lang="ru-RU" sz="2400" dirty="0" err="1" smtClean="0"/>
              <a:t>підприємців</a:t>
            </a:r>
            <a:r>
              <a:rPr lang="ru-RU" sz="2400" dirty="0" smtClean="0"/>
              <a:t>, </a:t>
            </a:r>
            <a:r>
              <a:rPr lang="ru-RU" sz="2400" dirty="0" err="1" smtClean="0"/>
              <a:t>художників</a:t>
            </a:r>
            <a:r>
              <a:rPr lang="ru-RU" sz="2400" dirty="0" smtClean="0"/>
              <a:t>, </a:t>
            </a:r>
            <a:r>
              <a:rPr lang="ru-RU" sz="2400" dirty="0" err="1" smtClean="0"/>
              <a:t>письменників</a:t>
            </a:r>
            <a:r>
              <a:rPr lang="ru-RU" sz="2400" dirty="0" smtClean="0"/>
              <a:t>, </a:t>
            </a:r>
            <a:r>
              <a:rPr lang="ru-RU" sz="2400" dirty="0" err="1" smtClean="0"/>
              <a:t>артистів</a:t>
            </a:r>
            <a:r>
              <a:rPr lang="ru-RU" sz="2400" dirty="0" smtClean="0"/>
              <a:t> </a:t>
            </a:r>
            <a:r>
              <a:rPr lang="ru-RU" sz="2400" dirty="0" err="1" smtClean="0"/>
              <a:t>становлять</a:t>
            </a:r>
            <a:r>
              <a:rPr lang="ru-RU" sz="2400" dirty="0" smtClean="0"/>
              <a:t> в </a:t>
            </a:r>
            <a:r>
              <a:rPr lang="ru-RU" sz="2400" dirty="0" err="1" smtClean="0"/>
              <a:t>розвинених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країнах</a:t>
            </a:r>
            <a:r>
              <a:rPr lang="ru-RU" sz="2400" dirty="0" smtClean="0"/>
              <a:t> </a:t>
            </a:r>
            <a:r>
              <a:rPr lang="ru-RU" sz="2400" dirty="0" err="1" smtClean="0"/>
              <a:t>вагому</a:t>
            </a:r>
            <a:r>
              <a:rPr lang="ru-RU" sz="2400" dirty="0" smtClean="0"/>
              <a:t> </a:t>
            </a:r>
            <a:r>
              <a:rPr lang="ru-RU" sz="2400" dirty="0" err="1" smtClean="0"/>
              <a:t>частину</a:t>
            </a:r>
            <a:r>
              <a:rPr lang="ru-RU" sz="2400" dirty="0" smtClean="0"/>
              <a:t> </a:t>
            </a:r>
            <a:r>
              <a:rPr lang="ru-RU" sz="2400" dirty="0" err="1" smtClean="0"/>
              <a:t>національного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багатства</a:t>
            </a:r>
            <a:r>
              <a:rPr lang="ru-RU" sz="2400" dirty="0" smtClean="0"/>
              <a:t>, а </a:t>
            </a:r>
            <a:r>
              <a:rPr lang="ru-RU" sz="2400" dirty="0" err="1" smtClean="0"/>
              <a:t>їх</a:t>
            </a:r>
            <a:r>
              <a:rPr lang="ru-RU" sz="2400" dirty="0" smtClean="0"/>
              <a:t> </a:t>
            </a:r>
            <a:r>
              <a:rPr lang="ru-RU" sz="2400" dirty="0" err="1" smtClean="0"/>
              <a:t>частка</a:t>
            </a:r>
            <a:r>
              <a:rPr lang="ru-RU" sz="2400" dirty="0" smtClean="0"/>
              <a:t> у </a:t>
            </a:r>
            <a:r>
              <a:rPr lang="ru-RU" sz="2400" dirty="0" err="1" smtClean="0"/>
              <a:t>національному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доході</a:t>
            </a:r>
            <a:r>
              <a:rPr lang="ru-RU" sz="2400" dirty="0" smtClean="0"/>
              <a:t> </a:t>
            </a:r>
            <a:r>
              <a:rPr lang="ru-RU" sz="2400" dirty="0" err="1" smtClean="0"/>
              <a:t>невпинно</a:t>
            </a:r>
            <a:r>
              <a:rPr lang="ru-RU" sz="2400" dirty="0" smtClean="0"/>
              <a:t> </a:t>
            </a:r>
            <a:r>
              <a:rPr lang="ru-RU" sz="2400" dirty="0" err="1" smtClean="0"/>
              <a:t>зростає</a:t>
            </a:r>
            <a:r>
              <a:rPr lang="ru-RU" sz="2400" dirty="0" smtClean="0"/>
              <a:t>.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>
            <a:normAutofit fontScale="92500"/>
          </a:bodyPr>
          <a:lstStyle/>
          <a:p>
            <a:r>
              <a:rPr lang="ru-RU" sz="2400" dirty="0" smtClean="0"/>
              <a:t>В </a:t>
            </a:r>
            <a:r>
              <a:rPr lang="ru-RU" sz="2400" dirty="0" err="1" smtClean="0"/>
              <a:t>системі</a:t>
            </a:r>
            <a:r>
              <a:rPr lang="ru-RU" sz="2400" dirty="0" smtClean="0"/>
              <a:t> </a:t>
            </a:r>
            <a:r>
              <a:rPr lang="ru-RU" sz="2400" dirty="0" err="1" smtClean="0"/>
              <a:t>людської</a:t>
            </a:r>
            <a:r>
              <a:rPr lang="ru-RU" sz="2400" dirty="0" smtClean="0"/>
              <a:t> </a:t>
            </a:r>
            <a:r>
              <a:rPr lang="ru-RU" sz="2400" dirty="0" err="1" smtClean="0"/>
              <a:t>життєдіяльності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праця</a:t>
            </a:r>
            <a:r>
              <a:rPr lang="ru-RU" sz="2400" dirty="0" smtClean="0"/>
              <a:t> </a:t>
            </a:r>
            <a:r>
              <a:rPr lang="ru-RU" sz="2400" dirty="0" err="1" smtClean="0"/>
              <a:t>синтезує</a:t>
            </a:r>
            <a:r>
              <a:rPr lang="ru-RU" sz="2400" dirty="0" smtClean="0"/>
              <a:t> не </a:t>
            </a:r>
            <a:r>
              <a:rPr lang="ru-RU" sz="2400" dirty="0" err="1" smtClean="0"/>
              <a:t>тільки</a:t>
            </a:r>
            <a:r>
              <a:rPr lang="ru-RU" sz="2400" dirty="0" smtClean="0"/>
              <a:t> </a:t>
            </a:r>
            <a:r>
              <a:rPr lang="ru-RU" sz="2400" dirty="0" err="1" smtClean="0"/>
              <a:t>економічні</a:t>
            </a:r>
            <a:r>
              <a:rPr lang="ru-RU" sz="2400" dirty="0" smtClean="0"/>
              <a:t>, </a:t>
            </a:r>
            <a:r>
              <a:rPr lang="ru-RU" sz="2400" dirty="0" err="1" smtClean="0"/>
              <a:t>але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соціальні</a:t>
            </a:r>
            <a:r>
              <a:rPr lang="ru-RU" sz="2400" dirty="0" smtClean="0"/>
              <a:t> </a:t>
            </a:r>
            <a:r>
              <a:rPr lang="ru-RU" sz="2400" dirty="0" err="1" smtClean="0"/>
              <a:t>функції</a:t>
            </a:r>
            <a:r>
              <a:rPr lang="ru-RU" sz="2400" dirty="0" smtClean="0"/>
              <a:t>, </a:t>
            </a:r>
            <a:r>
              <a:rPr lang="ru-RU" sz="2400" dirty="0" err="1" smtClean="0"/>
              <a:t>оскільки</a:t>
            </a:r>
            <a:r>
              <a:rPr lang="ru-RU" sz="2400" dirty="0" smtClean="0"/>
              <a:t> вона </a:t>
            </a:r>
            <a:r>
              <a:rPr lang="ru-RU" sz="2400" dirty="0" err="1" smtClean="0"/>
              <a:t>узагальнює</a:t>
            </a:r>
            <a:r>
              <a:rPr lang="ru-RU" sz="2400" dirty="0" smtClean="0"/>
              <a:t> </a:t>
            </a:r>
            <a:r>
              <a:rPr lang="ru-RU" sz="2400" dirty="0" err="1" smtClean="0"/>
              <a:t>достатньо</a:t>
            </a:r>
            <a:r>
              <a:rPr lang="ru-RU" sz="2400" dirty="0" smtClean="0"/>
              <a:t> </a:t>
            </a:r>
            <a:r>
              <a:rPr lang="ru-RU" sz="2400" dirty="0" err="1" smtClean="0"/>
              <a:t>складний</a:t>
            </a:r>
            <a:r>
              <a:rPr lang="ru-RU" sz="2400" dirty="0" smtClean="0"/>
              <a:t> спектр </a:t>
            </a:r>
            <a:r>
              <a:rPr lang="ru-RU" sz="2400" dirty="0" err="1" smtClean="0"/>
              <a:t>економічних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соціальних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відносин</a:t>
            </a:r>
            <a:r>
              <a:rPr lang="ru-RU" sz="2400" dirty="0" smtClean="0"/>
              <a:t>. </a:t>
            </a:r>
          </a:p>
          <a:p>
            <a:r>
              <a:rPr lang="ru-RU" sz="2400" dirty="0" err="1" smtClean="0"/>
              <a:t>Серед</a:t>
            </a:r>
            <a:r>
              <a:rPr lang="ru-RU" sz="2400" dirty="0" smtClean="0"/>
              <a:t> </a:t>
            </a:r>
            <a:r>
              <a:rPr lang="ru-RU" sz="2400" dirty="0" err="1" smtClean="0"/>
              <a:t>завдань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функцій</a:t>
            </a:r>
            <a:r>
              <a:rPr lang="ru-RU" sz="2400" dirty="0" smtClean="0"/>
              <a:t>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реалізуються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цією</a:t>
            </a:r>
            <a:r>
              <a:rPr lang="ru-RU" sz="2400" dirty="0" smtClean="0"/>
              <a:t> </a:t>
            </a:r>
            <a:r>
              <a:rPr lang="ru-RU" sz="2400" dirty="0" err="1" smtClean="0"/>
              <a:t>категорією</a:t>
            </a:r>
            <a:r>
              <a:rPr lang="ru-RU" sz="2400" dirty="0" smtClean="0"/>
              <a:t>: </a:t>
            </a:r>
          </a:p>
          <a:p>
            <a:pPr>
              <a:buNone/>
            </a:pPr>
            <a:r>
              <a:rPr lang="ru-RU" sz="2400" dirty="0" smtClean="0"/>
              <a:t>	- стан </a:t>
            </a:r>
            <a:r>
              <a:rPr lang="ru-RU" sz="2400" dirty="0" err="1" smtClean="0"/>
              <a:t>виробничо-технічних</a:t>
            </a:r>
            <a:r>
              <a:rPr lang="ru-RU" sz="2400" dirty="0" smtClean="0"/>
              <a:t> умов </a:t>
            </a:r>
            <a:r>
              <a:rPr lang="ru-RU" sz="2400" dirty="0" err="1" smtClean="0"/>
              <a:t>праці</a:t>
            </a:r>
            <a:r>
              <a:rPr lang="ru-RU" sz="2400" dirty="0" smtClean="0"/>
              <a:t>, </a:t>
            </a:r>
            <a:r>
              <a:rPr lang="ru-RU" sz="2400" dirty="0" err="1" smtClean="0"/>
              <a:t>матеріального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культурного </a:t>
            </a:r>
            <a:r>
              <a:rPr lang="ru-RU" sz="2400" dirty="0" err="1" smtClean="0"/>
              <a:t>рівня</a:t>
            </a:r>
            <a:r>
              <a:rPr lang="ru-RU" sz="2400" dirty="0" smtClean="0"/>
              <a:t> </a:t>
            </a:r>
            <a:r>
              <a:rPr lang="ru-RU" sz="2400" dirty="0" err="1" smtClean="0"/>
              <a:t>життя</a:t>
            </a:r>
            <a:r>
              <a:rPr lang="ru-RU" sz="2400" dirty="0" smtClean="0"/>
              <a:t> трудящих;</a:t>
            </a:r>
          </a:p>
          <a:p>
            <a:pPr>
              <a:buNone/>
            </a:pPr>
            <a:r>
              <a:rPr lang="ru-RU" sz="2400" dirty="0" smtClean="0"/>
              <a:t>	- </a:t>
            </a:r>
            <a:r>
              <a:rPr lang="ru-RU" sz="2400" dirty="0" err="1" smtClean="0"/>
              <a:t>підвищення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загальноосвітнього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професійного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рівня</a:t>
            </a:r>
            <a:r>
              <a:rPr lang="ru-RU" sz="2400" dirty="0" smtClean="0"/>
              <a:t> </a:t>
            </a:r>
            <a:r>
              <a:rPr lang="ru-RU" sz="2400" dirty="0" err="1" smtClean="0"/>
              <a:t>працівників</a:t>
            </a:r>
            <a:r>
              <a:rPr lang="ru-RU" sz="2400" dirty="0" smtClean="0"/>
              <a:t>;</a:t>
            </a:r>
          </a:p>
          <a:p>
            <a:pPr>
              <a:buNone/>
            </a:pPr>
            <a:r>
              <a:rPr lang="ru-RU" sz="2400" dirty="0" smtClean="0"/>
              <a:t>	- </a:t>
            </a:r>
            <a:r>
              <a:rPr lang="ru-RU" sz="2400" dirty="0" err="1" smtClean="0"/>
              <a:t>територіальний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галузевий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розподіл</a:t>
            </a:r>
            <a:r>
              <a:rPr lang="ru-RU" sz="2400" dirty="0" smtClean="0"/>
              <a:t> трудового </a:t>
            </a:r>
            <a:r>
              <a:rPr lang="ru-RU" sz="2400" dirty="0" err="1" smtClean="0"/>
              <a:t>потенціалу</a:t>
            </a:r>
            <a:r>
              <a:rPr lang="ru-RU" sz="2400" dirty="0" smtClean="0"/>
              <a:t>; </a:t>
            </a:r>
          </a:p>
          <a:p>
            <a:pPr>
              <a:buNone/>
            </a:pPr>
            <a:r>
              <a:rPr lang="ru-RU" sz="2400" dirty="0" smtClean="0"/>
              <a:t>	- </a:t>
            </a:r>
            <a:r>
              <a:rPr lang="ru-RU" sz="2400" dirty="0" err="1" smtClean="0"/>
              <a:t>дотримання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виробничої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громадської</a:t>
            </a:r>
            <a:r>
              <a:rPr lang="ru-RU" sz="2400" dirty="0" smtClean="0"/>
              <a:t> </a:t>
            </a:r>
            <a:r>
              <a:rPr lang="ru-RU" sz="2400" dirty="0" err="1" smtClean="0"/>
              <a:t>дисципліни</a:t>
            </a:r>
            <a:r>
              <a:rPr lang="ru-RU" sz="2400" dirty="0" smtClean="0"/>
              <a:t>;</a:t>
            </a:r>
          </a:p>
          <a:p>
            <a:pPr>
              <a:buNone/>
            </a:pPr>
            <a:r>
              <a:rPr lang="ru-RU" sz="2400" dirty="0" smtClean="0"/>
              <a:t>	- </a:t>
            </a:r>
            <a:r>
              <a:rPr lang="ru-RU" sz="2400" dirty="0" err="1" smtClean="0"/>
              <a:t>відповідальність</a:t>
            </a:r>
            <a:r>
              <a:rPr lang="ru-RU" sz="2400" dirty="0" smtClean="0"/>
              <a:t> за </a:t>
            </a:r>
            <a:r>
              <a:rPr lang="ru-RU" sz="2400" dirty="0" err="1" smtClean="0"/>
              <a:t>якісне</a:t>
            </a:r>
            <a:r>
              <a:rPr lang="ru-RU" sz="2400" dirty="0" smtClean="0"/>
              <a:t> та </a:t>
            </a:r>
            <a:r>
              <a:rPr lang="ru-RU" sz="2400" dirty="0" err="1" smtClean="0"/>
              <a:t>своєчасне</a:t>
            </a:r>
            <a:r>
              <a:rPr lang="ru-RU" sz="2400" dirty="0" smtClean="0"/>
              <a:t> </a:t>
            </a:r>
            <a:r>
              <a:rPr lang="ru-RU" sz="2400" dirty="0" err="1" smtClean="0"/>
              <a:t>виконання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завдань</a:t>
            </a:r>
            <a:r>
              <a:rPr lang="ru-RU" sz="2400" dirty="0" smtClean="0"/>
              <a:t>;</a:t>
            </a:r>
          </a:p>
          <a:p>
            <a:pPr>
              <a:buNone/>
            </a:pPr>
            <a:r>
              <a:rPr lang="ru-RU" sz="2400" dirty="0" smtClean="0"/>
              <a:t>	- </a:t>
            </a:r>
            <a:r>
              <a:rPr lang="ru-RU" sz="2400" dirty="0" err="1" smtClean="0"/>
              <a:t>колективність</a:t>
            </a:r>
            <a:r>
              <a:rPr lang="ru-RU" sz="2400" dirty="0" smtClean="0"/>
              <a:t>;</a:t>
            </a:r>
          </a:p>
          <a:p>
            <a:pPr>
              <a:buNone/>
            </a:pPr>
            <a:r>
              <a:rPr lang="ru-RU" sz="2400" dirty="0" smtClean="0"/>
              <a:t>	- </a:t>
            </a:r>
            <a:r>
              <a:rPr lang="ru-RU" sz="2400" dirty="0" err="1" smtClean="0"/>
              <a:t>організованість</a:t>
            </a:r>
            <a:r>
              <a:rPr lang="ru-RU" sz="2400" dirty="0" smtClean="0"/>
              <a:t>;</a:t>
            </a:r>
          </a:p>
          <a:p>
            <a:pPr>
              <a:buNone/>
            </a:pPr>
            <a:r>
              <a:rPr lang="ru-RU" sz="2400" dirty="0" smtClean="0"/>
              <a:t>	- </a:t>
            </a:r>
            <a:r>
              <a:rPr lang="ru-RU" sz="2400" dirty="0" err="1" smtClean="0"/>
              <a:t>ступінь</a:t>
            </a:r>
            <a:r>
              <a:rPr lang="ru-RU" sz="2400" dirty="0" smtClean="0"/>
              <a:t> </a:t>
            </a:r>
            <a:r>
              <a:rPr lang="ru-RU" sz="2400" dirty="0" err="1" smtClean="0"/>
              <a:t>врахування</a:t>
            </a:r>
            <a:r>
              <a:rPr lang="ru-RU" sz="2400" dirty="0" smtClean="0"/>
              <a:t> потреб, </a:t>
            </a:r>
            <a:r>
              <a:rPr lang="ru-RU" sz="2400" dirty="0" err="1" smtClean="0"/>
              <a:t>інтересів</a:t>
            </a:r>
            <a:r>
              <a:rPr lang="ru-RU" sz="2400" dirty="0" smtClean="0"/>
              <a:t>, </a:t>
            </a:r>
            <a:r>
              <a:rPr lang="ru-RU" sz="2400" dirty="0" err="1" smtClean="0"/>
              <a:t>ціннісних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орієнтацій</a:t>
            </a:r>
            <a:r>
              <a:rPr lang="ru-RU" sz="2400" dirty="0" smtClean="0"/>
              <a:t> </a:t>
            </a:r>
            <a:r>
              <a:rPr lang="ru-RU" sz="2400" dirty="0" err="1" smtClean="0"/>
              <a:t>працівників</a:t>
            </a:r>
            <a:r>
              <a:rPr lang="ru-RU" sz="2400" dirty="0" smtClean="0"/>
              <a:t> </a:t>
            </a:r>
            <a:r>
              <a:rPr lang="ru-RU" sz="2400" dirty="0" err="1" smtClean="0"/>
              <a:t>тощо</a:t>
            </a:r>
            <a:r>
              <a:rPr lang="ru-RU" sz="2400" dirty="0" smtClean="0"/>
              <a:t>. 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3.П</a:t>
            </a:r>
            <a:r>
              <a:rPr lang="en-US" dirty="0" smtClean="0"/>
              <a:t>р</a:t>
            </a:r>
            <a:r>
              <a:rPr lang="uk-UA" dirty="0" err="1" smtClean="0"/>
              <a:t>едмет</a:t>
            </a:r>
            <a:r>
              <a:rPr lang="uk-UA" dirty="0" smtClean="0"/>
              <a:t> і метод курсу. 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	Предметом </a:t>
            </a:r>
            <a:r>
              <a:rPr lang="ru-RU" dirty="0" err="1" smtClean="0"/>
              <a:t>вивчення</a:t>
            </a:r>
            <a:r>
              <a:rPr lang="ru-RU" dirty="0" smtClean="0"/>
              <a:t> </a:t>
            </a:r>
            <a:r>
              <a:rPr lang="ru-RU" dirty="0" err="1" smtClean="0"/>
              <a:t>дисципліни</a:t>
            </a:r>
            <a:r>
              <a:rPr lang="ru-RU" dirty="0" smtClean="0"/>
              <a:t> "</a:t>
            </a:r>
            <a:r>
              <a:rPr lang="ru-RU" dirty="0" err="1" smtClean="0"/>
              <a:t>Економіка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соціально-трудові</a:t>
            </a:r>
            <a:r>
              <a:rPr lang="ru-RU" dirty="0" smtClean="0"/>
              <a:t> </a:t>
            </a:r>
            <a:r>
              <a:rPr lang="ru-RU" dirty="0" err="1" smtClean="0"/>
              <a:t>відносини</a:t>
            </a:r>
            <a:r>
              <a:rPr lang="ru-RU" dirty="0" smtClean="0"/>
              <a:t>"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сукупність</a:t>
            </a:r>
            <a:r>
              <a:rPr lang="ru-RU" dirty="0" smtClean="0"/>
              <a:t> </a:t>
            </a:r>
            <a:r>
              <a:rPr lang="ru-RU" dirty="0" err="1" smtClean="0"/>
              <a:t>теоретичних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практичних</a:t>
            </a:r>
            <a:r>
              <a:rPr lang="ru-RU" dirty="0" smtClean="0"/>
              <a:t> проблем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людського</a:t>
            </a:r>
            <a:r>
              <a:rPr lang="ru-RU" dirty="0" smtClean="0"/>
              <a:t> </a:t>
            </a:r>
            <a:r>
              <a:rPr lang="ru-RU" dirty="0" err="1" smtClean="0"/>
              <a:t>потенціалу</a:t>
            </a:r>
            <a:r>
              <a:rPr lang="ru-RU" dirty="0" smtClean="0"/>
              <a:t>,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ефективного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у </a:t>
            </a:r>
            <a:r>
              <a:rPr lang="ru-RU" dirty="0" err="1" smtClean="0"/>
              <a:t>сфері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 як на макро-, так </a:t>
            </a:r>
            <a:r>
              <a:rPr lang="ru-RU" dirty="0" err="1" smtClean="0"/>
              <a:t>і</a:t>
            </a:r>
            <a:r>
              <a:rPr lang="ru-RU" dirty="0" smtClean="0"/>
              <a:t> на </a:t>
            </a:r>
            <a:r>
              <a:rPr lang="ru-RU" dirty="0" err="1" smtClean="0"/>
              <a:t>мікроекономічному</a:t>
            </a:r>
            <a:r>
              <a:rPr lang="ru-RU" dirty="0" smtClean="0"/>
              <a:t> </a:t>
            </a:r>
            <a:r>
              <a:rPr lang="ru-RU" dirty="0" err="1" smtClean="0"/>
              <a:t>рівнях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метою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високої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та </a:t>
            </a:r>
            <a:r>
              <a:rPr lang="ru-RU" dirty="0" err="1" smtClean="0"/>
              <a:t>високої</a:t>
            </a:r>
            <a:r>
              <a:rPr lang="ru-RU" dirty="0" smtClean="0"/>
              <a:t> </a:t>
            </a:r>
            <a:r>
              <a:rPr lang="ru-RU" dirty="0" err="1" smtClean="0"/>
              <a:t>ефективності</a:t>
            </a:r>
            <a:r>
              <a:rPr lang="ru-RU" dirty="0" smtClean="0"/>
              <a:t> </a:t>
            </a:r>
            <a:r>
              <a:rPr lang="ru-RU" dirty="0" err="1" smtClean="0"/>
              <a:t>економічної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400" b="1" dirty="0" smtClean="0">
                <a:solidFill>
                  <a:schemeClr val="tx1"/>
                </a:solidFill>
              </a:rPr>
              <a:t>1.    </a:t>
            </a:r>
            <a:r>
              <a:rPr lang="uk-UA" sz="2400" b="1" dirty="0" smtClean="0">
                <a:solidFill>
                  <a:schemeClr val="tx1"/>
                </a:solidFill>
              </a:rPr>
              <a:t>  Економіка праці і соціально-трудові відносини як навчальна дисципліна, її зміст і структура, зв’язок з іншими дисциплінами і науками: економічними, технологічними, і соціально-біологічними</a:t>
            </a:r>
            <a:r>
              <a:rPr lang="uk-UA" sz="2400" dirty="0" smtClean="0">
                <a:solidFill>
                  <a:schemeClr val="tx1"/>
                </a:solidFill>
              </a:rPr>
              <a:t>. 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84784"/>
            <a:ext cx="8712968" cy="5112568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sz="2400" dirty="0" smtClean="0"/>
              <a:t>Економіка праці – наука про працю.</a:t>
            </a:r>
          </a:p>
          <a:p>
            <a:pPr algn="just"/>
            <a:r>
              <a:rPr lang="uk-UA" sz="2400" b="1" dirty="0" smtClean="0"/>
              <a:t>Економіка праці – це галузь економічної науки, яка вивчає шляхи і методи раціонального формування, використання, відтворення та розвитку основної продуктивної сили суспільства – людських ресурсів, організацію праці і стимулювання трудової діяльності працівників з метою задоволення  їх матеріальних і духовних потреб. </a:t>
            </a:r>
          </a:p>
          <a:p>
            <a:pPr algn="just"/>
            <a:r>
              <a:rPr lang="ru-RU" sz="2400" dirty="0" smtClean="0"/>
              <a:t>Мета </a:t>
            </a:r>
            <a:r>
              <a:rPr lang="ru-RU" sz="2400" dirty="0" err="1" smtClean="0"/>
              <a:t>навчальної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дисципліни</a:t>
            </a:r>
            <a:r>
              <a:rPr lang="ru-RU" sz="2400" dirty="0" smtClean="0"/>
              <a:t> «</a:t>
            </a:r>
            <a:r>
              <a:rPr lang="ru-RU" sz="2400" dirty="0" err="1" smtClean="0"/>
              <a:t>Економіка</a:t>
            </a:r>
            <a:r>
              <a:rPr lang="ru-RU" sz="2400" dirty="0" smtClean="0"/>
              <a:t>, </a:t>
            </a:r>
            <a:r>
              <a:rPr lang="ru-RU" sz="2400" dirty="0" err="1" smtClean="0"/>
              <a:t>праці</a:t>
            </a:r>
            <a:r>
              <a:rPr lang="ru-RU" sz="2400" dirty="0" smtClean="0"/>
              <a:t> та </a:t>
            </a:r>
            <a:r>
              <a:rPr lang="ru-RU" sz="2400" dirty="0" err="1" smtClean="0"/>
              <a:t>соціально-трудові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відносини</a:t>
            </a:r>
            <a:r>
              <a:rPr lang="ru-RU" sz="2400" dirty="0" smtClean="0"/>
              <a:t>» -  </a:t>
            </a:r>
            <a:r>
              <a:rPr lang="ru-RU" sz="2400" dirty="0" err="1" smtClean="0"/>
              <a:t>формування</a:t>
            </a:r>
            <a:r>
              <a:rPr lang="ru-RU" sz="2400" dirty="0" smtClean="0"/>
              <a:t> у </a:t>
            </a:r>
            <a:r>
              <a:rPr lang="ru-RU" sz="2400" dirty="0" err="1" smtClean="0"/>
              <a:t>студентів</a:t>
            </a:r>
            <a:r>
              <a:rPr lang="ru-RU" sz="2400" dirty="0" smtClean="0"/>
              <a:t>  </a:t>
            </a:r>
            <a:r>
              <a:rPr lang="ru-RU" sz="2400" dirty="0" err="1" smtClean="0"/>
              <a:t>майбутніх</a:t>
            </a:r>
            <a:r>
              <a:rPr lang="ru-RU" sz="2400" dirty="0" smtClean="0"/>
              <a:t> </a:t>
            </a:r>
            <a:r>
              <a:rPr lang="ru-RU" sz="2400" dirty="0" err="1" smtClean="0"/>
              <a:t>економістів</a:t>
            </a:r>
            <a:r>
              <a:rPr lang="ru-RU" sz="2400" dirty="0" smtClean="0"/>
              <a:t> та </a:t>
            </a:r>
            <a:r>
              <a:rPr lang="ru-RU" sz="2400" dirty="0" err="1" smtClean="0"/>
              <a:t>управлінців</a:t>
            </a:r>
            <a:r>
              <a:rPr lang="ru-RU" sz="2400" dirty="0" smtClean="0"/>
              <a:t> — </a:t>
            </a:r>
            <a:r>
              <a:rPr lang="ru-RU" sz="2400" dirty="0" err="1" smtClean="0"/>
              <a:t>системи</a:t>
            </a:r>
            <a:r>
              <a:rPr lang="ru-RU" sz="2400" dirty="0" smtClean="0"/>
              <a:t> </a:t>
            </a:r>
            <a:r>
              <a:rPr lang="ru-RU" sz="2400" dirty="0" err="1" smtClean="0"/>
              <a:t>теоретичних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практичних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знань</a:t>
            </a:r>
            <a:r>
              <a:rPr lang="ru-RU" sz="2400" dirty="0" smtClean="0"/>
              <a:t> про </a:t>
            </a:r>
            <a:r>
              <a:rPr lang="ru-RU" sz="2400" dirty="0" err="1" smtClean="0"/>
              <a:t>категорії</a:t>
            </a:r>
            <a:r>
              <a:rPr lang="ru-RU" sz="2400" dirty="0" smtClean="0"/>
              <a:t>, </a:t>
            </a:r>
            <a:r>
              <a:rPr lang="ru-RU" sz="2400" dirty="0" err="1" smtClean="0"/>
              <a:t>поняття</a:t>
            </a:r>
            <a:r>
              <a:rPr lang="ru-RU" sz="2400" dirty="0" smtClean="0"/>
              <a:t>, </a:t>
            </a:r>
            <a:r>
              <a:rPr lang="ru-RU" sz="2400" dirty="0" err="1" smtClean="0"/>
              <a:t>механізми</a:t>
            </a:r>
            <a:r>
              <a:rPr lang="ru-RU" sz="2400" dirty="0" smtClean="0"/>
              <a:t> </a:t>
            </a:r>
            <a:r>
              <a:rPr lang="ru-RU" sz="2400" dirty="0" err="1" smtClean="0"/>
              <a:t>забезпечення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ефективної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зайнятості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населення</a:t>
            </a:r>
            <a:r>
              <a:rPr lang="ru-RU" sz="2400" dirty="0" smtClean="0"/>
              <a:t> та </a:t>
            </a:r>
            <a:r>
              <a:rPr lang="ru-RU" sz="2400" dirty="0" err="1" smtClean="0"/>
              <a:t>прогресивного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розвитку</a:t>
            </a:r>
            <a:r>
              <a:rPr lang="ru-RU" sz="2400" dirty="0" smtClean="0"/>
              <a:t> </a:t>
            </a:r>
            <a:r>
              <a:rPr lang="ru-RU" sz="2400" dirty="0" err="1" smtClean="0"/>
              <a:t>соціально-трудових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відносин</a:t>
            </a:r>
            <a:r>
              <a:rPr lang="ru-RU" sz="2400" dirty="0" smtClean="0"/>
              <a:t> в </a:t>
            </a:r>
            <a:r>
              <a:rPr lang="ru-RU" sz="2400" dirty="0" err="1" smtClean="0"/>
              <a:t>Україні</a:t>
            </a:r>
            <a:r>
              <a:rPr lang="ru-RU" sz="2400" dirty="0" smtClean="0"/>
              <a:t> на </a:t>
            </a:r>
            <a:r>
              <a:rPr lang="ru-RU" sz="2400" dirty="0" err="1" smtClean="0"/>
              <a:t>усіх</a:t>
            </a:r>
            <a:r>
              <a:rPr lang="ru-RU" sz="2400" dirty="0" smtClean="0"/>
              <a:t> </a:t>
            </a:r>
            <a:r>
              <a:rPr lang="ru-RU" sz="2400" dirty="0" err="1" smtClean="0"/>
              <a:t>рівнях</a:t>
            </a:r>
            <a:r>
              <a:rPr lang="ru-RU" sz="2400" dirty="0" smtClean="0"/>
              <a:t>;</a:t>
            </a:r>
          </a:p>
          <a:p>
            <a:pPr algn="just"/>
            <a:endParaRPr lang="ru-RU" sz="2400" dirty="0" smtClean="0"/>
          </a:p>
          <a:p>
            <a:pPr algn="just"/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Метод курсу </a:t>
            </a:r>
            <a:r>
              <a:rPr lang="uk-UA" dirty="0" err="1" smtClean="0"/>
              <a:t>“Економіка</a:t>
            </a:r>
            <a:r>
              <a:rPr lang="uk-UA" dirty="0" smtClean="0"/>
              <a:t> праці й соціально-трудові </a:t>
            </a:r>
            <a:r>
              <a:rPr lang="uk-UA" dirty="0" err="1" smtClean="0"/>
              <a:t>відносини”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Характеризуючи</a:t>
            </a:r>
            <a:r>
              <a:rPr lang="ru-RU" dirty="0" smtClean="0"/>
              <a:t> </a:t>
            </a:r>
            <a:r>
              <a:rPr lang="ru-RU" dirty="0" err="1" smtClean="0"/>
              <a:t>методологію</a:t>
            </a:r>
            <a:r>
              <a:rPr lang="ru-RU" dirty="0" smtClean="0"/>
              <a:t> </a:t>
            </a:r>
            <a:r>
              <a:rPr lang="ru-RU" dirty="0" err="1" smtClean="0"/>
              <a:t>вивчення</a:t>
            </a:r>
            <a:r>
              <a:rPr lang="ru-RU" dirty="0" smtClean="0"/>
              <a:t> </a:t>
            </a:r>
            <a:r>
              <a:rPr lang="ru-RU" dirty="0" err="1" smtClean="0"/>
              <a:t>дисципліни</a:t>
            </a:r>
            <a:r>
              <a:rPr lang="ru-RU" dirty="0" smtClean="0"/>
              <a:t> "</a:t>
            </a:r>
            <a:r>
              <a:rPr lang="ru-RU" dirty="0" err="1" smtClean="0"/>
              <a:t>Економіка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соціально-трудові</a:t>
            </a:r>
            <a:r>
              <a:rPr lang="ru-RU" dirty="0" smtClean="0"/>
              <a:t> </a:t>
            </a:r>
            <a:r>
              <a:rPr lang="ru-RU" dirty="0" err="1" smtClean="0"/>
              <a:t>відносини</a:t>
            </a:r>
            <a:r>
              <a:rPr lang="ru-RU" dirty="0" smtClean="0"/>
              <a:t>"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зауважити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слово "</a:t>
            </a:r>
            <a:r>
              <a:rPr lang="ru-RU" dirty="0" err="1" smtClean="0"/>
              <a:t>методологія</a:t>
            </a:r>
            <a:r>
              <a:rPr lang="ru-RU" dirty="0" smtClean="0"/>
              <a:t>" </a:t>
            </a:r>
            <a:r>
              <a:rPr lang="ru-RU" dirty="0" err="1" smtClean="0"/>
              <a:t>має</a:t>
            </a:r>
            <a:r>
              <a:rPr lang="ru-RU" dirty="0" smtClean="0"/>
              <a:t> два </a:t>
            </a:r>
            <a:r>
              <a:rPr lang="ru-RU" dirty="0" err="1" smtClean="0"/>
              <a:t>значення</a:t>
            </a:r>
            <a:r>
              <a:rPr lang="ru-RU" dirty="0" smtClean="0"/>
              <a:t>: </a:t>
            </a:r>
          </a:p>
          <a:p>
            <a:r>
              <a:rPr lang="ru-RU" dirty="0" smtClean="0"/>
              <a:t>1) </a:t>
            </a:r>
            <a:r>
              <a:rPr lang="ru-RU" dirty="0" err="1" smtClean="0"/>
              <a:t>вчення</a:t>
            </a:r>
            <a:r>
              <a:rPr lang="ru-RU" dirty="0" smtClean="0"/>
              <a:t> про </a:t>
            </a:r>
            <a:r>
              <a:rPr lang="ru-RU" dirty="0" err="1" smtClean="0"/>
              <a:t>науковий</a:t>
            </a:r>
            <a:r>
              <a:rPr lang="ru-RU" dirty="0" smtClean="0"/>
              <a:t> метод </a:t>
            </a:r>
            <a:r>
              <a:rPr lang="ru-RU" dirty="0" err="1" smtClean="0"/>
              <a:t>пізнання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перетворення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;</a:t>
            </a:r>
          </a:p>
          <a:p>
            <a:r>
              <a:rPr lang="ru-RU" dirty="0" smtClean="0"/>
              <a:t>2) </a:t>
            </a:r>
            <a:r>
              <a:rPr lang="ru-RU" dirty="0" err="1" smtClean="0"/>
              <a:t>сукупність</a:t>
            </a:r>
            <a:r>
              <a:rPr lang="ru-RU" dirty="0" smtClean="0"/>
              <a:t> </a:t>
            </a:r>
            <a:r>
              <a:rPr lang="ru-RU" dirty="0" err="1" smtClean="0"/>
              <a:t>методів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застосовуються</a:t>
            </a:r>
            <a:r>
              <a:rPr lang="ru-RU" dirty="0" smtClean="0"/>
              <a:t> </a:t>
            </a:r>
            <a:r>
              <a:rPr lang="ru-RU" dirty="0" err="1" smtClean="0"/>
              <a:t>певною</a:t>
            </a:r>
            <a:r>
              <a:rPr lang="ru-RU" dirty="0" smtClean="0"/>
              <a:t> наукою </a:t>
            </a:r>
            <a:r>
              <a:rPr lang="ru-RU" dirty="0" err="1" smtClean="0"/>
              <a:t>відповідно</a:t>
            </a:r>
            <a:r>
              <a:rPr lang="ru-RU" dirty="0" smtClean="0"/>
              <a:t> до </a:t>
            </a:r>
            <a:r>
              <a:rPr lang="ru-RU" dirty="0" err="1" smtClean="0"/>
              <a:t>специфіки</a:t>
            </a:r>
            <a:r>
              <a:rPr lang="ru-RU" dirty="0" smtClean="0"/>
              <a:t> </a:t>
            </a:r>
            <a:r>
              <a:rPr lang="ru-RU" dirty="0" err="1" smtClean="0"/>
              <a:t>об'єкта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пізнання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 err="1" smtClean="0"/>
              <a:t>Стосовно</a:t>
            </a:r>
            <a:r>
              <a:rPr lang="ru-RU" sz="2400" dirty="0" smtClean="0"/>
              <a:t> </a:t>
            </a:r>
            <a:r>
              <a:rPr lang="ru-RU" sz="2400" dirty="0" err="1" smtClean="0"/>
              <a:t>першого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значення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сутність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методології</a:t>
            </a:r>
            <a:r>
              <a:rPr lang="ru-RU" sz="2400" dirty="0" smtClean="0"/>
              <a:t> </a:t>
            </a:r>
            <a:r>
              <a:rPr lang="ru-RU" sz="2400" dirty="0" err="1" smtClean="0"/>
              <a:t>економіки</a:t>
            </a:r>
            <a:r>
              <a:rPr lang="ru-RU" sz="2400" dirty="0" smtClean="0"/>
              <a:t> </a:t>
            </a:r>
            <a:r>
              <a:rPr lang="ru-RU" sz="2400" dirty="0" err="1" smtClean="0"/>
              <a:t>праці</a:t>
            </a:r>
            <a:r>
              <a:rPr lang="ru-RU" sz="2400" dirty="0" smtClean="0"/>
              <a:t> </a:t>
            </a:r>
            <a:r>
              <a:rPr lang="ru-RU" sz="2400" dirty="0" err="1" smtClean="0"/>
              <a:t>полягає</a:t>
            </a:r>
            <a:r>
              <a:rPr lang="ru-RU" sz="2400" dirty="0" smtClean="0"/>
              <a:t> у </a:t>
            </a:r>
            <a:r>
              <a:rPr lang="ru-RU" sz="2400" dirty="0" err="1" smtClean="0"/>
              <a:t>дослідженні</a:t>
            </a:r>
            <a:r>
              <a:rPr lang="ru-RU" sz="2400" dirty="0" smtClean="0"/>
              <a:t> </a:t>
            </a:r>
            <a:r>
              <a:rPr lang="ru-RU" sz="2400" dirty="0" err="1" smtClean="0"/>
              <a:t>найважливіших</a:t>
            </a:r>
            <a:r>
              <a:rPr lang="ru-RU" sz="2400" dirty="0" smtClean="0"/>
              <a:t> </a:t>
            </a:r>
            <a:r>
              <a:rPr lang="ru-RU" sz="2400" dirty="0" err="1" smtClean="0"/>
              <a:t>наукових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положень</a:t>
            </a:r>
            <a:r>
              <a:rPr lang="ru-RU" sz="2400" dirty="0" smtClean="0"/>
              <a:t>, </a:t>
            </a:r>
            <a:r>
              <a:rPr lang="ru-RU" sz="2400" dirty="0" err="1" smtClean="0"/>
              <a:t>обумовлених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об'єктивними</a:t>
            </a:r>
            <a:r>
              <a:rPr lang="ru-RU" sz="2400" dirty="0" smtClean="0"/>
              <a:t> законами </a:t>
            </a:r>
            <a:r>
              <a:rPr lang="ru-RU" sz="2400" dirty="0" err="1" smtClean="0"/>
              <a:t>розвитку</a:t>
            </a:r>
            <a:r>
              <a:rPr lang="ru-RU" sz="2400" dirty="0" smtClean="0"/>
              <a:t> </a:t>
            </a:r>
            <a:r>
              <a:rPr lang="ru-RU" sz="2400" dirty="0" err="1" smtClean="0"/>
              <a:t>виробництва</a:t>
            </a:r>
            <a:r>
              <a:rPr lang="ru-RU" sz="2400" dirty="0" smtClean="0"/>
              <a:t>, </a:t>
            </a:r>
            <a:r>
              <a:rPr lang="ru-RU" sz="2400" dirty="0" err="1" smtClean="0"/>
              <a:t>праці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суспільства</a:t>
            </a:r>
            <a:r>
              <a:rPr lang="ru-RU" sz="2400" dirty="0" smtClean="0"/>
              <a:t> в </a:t>
            </a:r>
            <a:r>
              <a:rPr lang="ru-RU" sz="2400" dirty="0" err="1" smtClean="0"/>
              <a:t>соціально</a:t>
            </a:r>
            <a:r>
              <a:rPr lang="ru-RU" sz="2400" dirty="0" smtClean="0"/>
              <a:t> </a:t>
            </a:r>
            <a:r>
              <a:rPr lang="ru-RU" sz="2400" dirty="0" err="1" smtClean="0"/>
              <a:t>орієнтованій</a:t>
            </a:r>
            <a:r>
              <a:rPr lang="ru-RU" sz="2400" dirty="0" smtClean="0"/>
              <a:t> </a:t>
            </a:r>
            <a:r>
              <a:rPr lang="ru-RU" sz="2400" dirty="0" err="1" smtClean="0"/>
              <a:t>ринковій</a:t>
            </a:r>
            <a:r>
              <a:rPr lang="ru-RU" sz="2400" dirty="0" smtClean="0"/>
              <a:t> </a:t>
            </a:r>
            <a:r>
              <a:rPr lang="ru-RU" sz="2400" dirty="0" err="1" smtClean="0"/>
              <a:t>економіці</a:t>
            </a:r>
            <a:r>
              <a:rPr lang="ru-RU" sz="2400" dirty="0" smtClean="0"/>
              <a:t>, </a:t>
            </a:r>
            <a:r>
              <a:rPr lang="ru-RU" sz="2400" dirty="0" err="1" smtClean="0"/>
              <a:t>виборі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цього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наукового</a:t>
            </a:r>
            <a:r>
              <a:rPr lang="ru-RU" sz="2400" dirty="0" smtClean="0"/>
              <a:t> методу </a:t>
            </a:r>
            <a:r>
              <a:rPr lang="ru-RU" sz="2400" dirty="0" err="1" smtClean="0"/>
              <a:t>пізнання</a:t>
            </a:r>
            <a:r>
              <a:rPr lang="ru-RU" sz="2400" dirty="0" smtClean="0"/>
              <a:t>, </a:t>
            </a:r>
            <a:r>
              <a:rPr lang="ru-RU" sz="2400" dirty="0" err="1" smtClean="0"/>
              <a:t>врахуванні</a:t>
            </a:r>
            <a:r>
              <a:rPr lang="ru-RU" sz="2400" dirty="0" smtClean="0"/>
              <a:t> </a:t>
            </a:r>
            <a:r>
              <a:rPr lang="ru-RU" sz="2400" dirty="0" err="1" smtClean="0"/>
              <a:t>цих</a:t>
            </a:r>
            <a:r>
              <a:rPr lang="ru-RU" sz="2400" dirty="0" smtClean="0"/>
              <a:t> </a:t>
            </a:r>
            <a:r>
              <a:rPr lang="ru-RU" sz="2400" dirty="0" err="1" smtClean="0"/>
              <a:t>положень</a:t>
            </a:r>
            <a:r>
              <a:rPr lang="ru-RU" sz="2400" dirty="0" smtClean="0"/>
              <a:t> при </a:t>
            </a:r>
            <a:r>
              <a:rPr lang="ru-RU" sz="2400" dirty="0" err="1" smtClean="0"/>
              <a:t>прийнятті</a:t>
            </a:r>
            <a:r>
              <a:rPr lang="ru-RU" sz="2400" dirty="0" smtClean="0"/>
              <a:t> </a:t>
            </a:r>
            <a:r>
              <a:rPr lang="ru-RU" sz="2400" dirty="0" err="1" smtClean="0"/>
              <a:t>рішень</a:t>
            </a:r>
            <a:r>
              <a:rPr lang="ru-RU" sz="2400" dirty="0" smtClean="0"/>
              <a:t> у </a:t>
            </a:r>
            <a:r>
              <a:rPr lang="ru-RU" sz="2400" dirty="0" err="1" smtClean="0"/>
              <a:t>сфері</a:t>
            </a:r>
            <a:r>
              <a:rPr lang="ru-RU" sz="2400" dirty="0" smtClean="0"/>
              <a:t> </a:t>
            </a:r>
            <a:r>
              <a:rPr lang="ru-RU" sz="2400" dirty="0" err="1" smtClean="0"/>
              <a:t>праці</a:t>
            </a:r>
            <a:r>
              <a:rPr lang="ru-RU" sz="2400" dirty="0" smtClean="0"/>
              <a:t> та </a:t>
            </a:r>
            <a:r>
              <a:rPr lang="ru-RU" sz="2400" dirty="0" err="1" smtClean="0"/>
              <a:t>соціально-трудових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відносин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У </a:t>
            </a:r>
            <a:r>
              <a:rPr lang="ru-RU" sz="2400" dirty="0" err="1" smtClean="0"/>
              <a:t>зв'язку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цим</a:t>
            </a:r>
            <a:r>
              <a:rPr lang="ru-RU" sz="2400" dirty="0" smtClean="0"/>
              <a:t> </a:t>
            </a:r>
            <a:r>
              <a:rPr lang="ru-RU" sz="2400" dirty="0" err="1" smtClean="0"/>
              <a:t>доцільно</a:t>
            </a:r>
            <a:r>
              <a:rPr lang="ru-RU" sz="2400" dirty="0" smtClean="0"/>
              <a:t> </a:t>
            </a:r>
            <a:r>
              <a:rPr lang="ru-RU" sz="2400" dirty="0" err="1" smtClean="0"/>
              <a:t>виділити</a:t>
            </a:r>
            <a:r>
              <a:rPr lang="ru-RU" sz="2400" dirty="0" smtClean="0"/>
              <a:t> три </a:t>
            </a:r>
            <a:r>
              <a:rPr lang="ru-RU" sz="2400" dirty="0" err="1" smtClean="0"/>
              <a:t>важливих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положення</a:t>
            </a:r>
            <a:r>
              <a:rPr lang="ru-RU" sz="2400" dirty="0" smtClean="0"/>
              <a:t>:</a:t>
            </a:r>
          </a:p>
          <a:p>
            <a:r>
              <a:rPr lang="ru-RU" sz="2400" dirty="0" smtClean="0"/>
              <a:t>1. </a:t>
            </a:r>
            <a:r>
              <a:rPr lang="ru-RU" sz="2400" dirty="0" err="1" smtClean="0"/>
              <a:t>Загальною</a:t>
            </a:r>
            <a:r>
              <a:rPr lang="ru-RU" sz="2400" dirty="0" smtClean="0"/>
              <a:t> </a:t>
            </a:r>
            <a:r>
              <a:rPr lang="ru-RU" sz="2400" dirty="0" err="1" smtClean="0"/>
              <a:t>методологічною</a:t>
            </a:r>
            <a:r>
              <a:rPr lang="ru-RU" sz="2400" dirty="0" smtClean="0"/>
              <a:t> основою </a:t>
            </a:r>
            <a:r>
              <a:rPr lang="ru-RU" sz="2400" dirty="0" err="1" smtClean="0"/>
              <a:t>наукового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дослідження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тенденцій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розвитку</a:t>
            </a:r>
            <a:r>
              <a:rPr lang="ru-RU" sz="2400" dirty="0" smtClean="0"/>
              <a:t> </a:t>
            </a:r>
            <a:r>
              <a:rPr lang="ru-RU" sz="2400" dirty="0" err="1" smtClean="0"/>
              <a:t>суспільної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праці</a:t>
            </a:r>
            <a:r>
              <a:rPr lang="ru-RU" sz="2400" dirty="0" smtClean="0"/>
              <a:t> та </a:t>
            </a:r>
            <a:r>
              <a:rPr lang="ru-RU" sz="2400" dirty="0" err="1" smtClean="0"/>
              <a:t>соціально-трудових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відносин</a:t>
            </a:r>
            <a:r>
              <a:rPr lang="ru-RU" sz="2400" dirty="0" smtClean="0"/>
              <a:t> е </a:t>
            </a:r>
            <a:r>
              <a:rPr lang="ru-RU" sz="2400" b="1" dirty="0" err="1" smtClean="0"/>
              <a:t>діалектичний</a:t>
            </a:r>
            <a:r>
              <a:rPr lang="ru-RU" sz="2400" b="1" dirty="0" smtClean="0"/>
              <a:t> метод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включає</a:t>
            </a:r>
            <a:r>
              <a:rPr lang="ru-RU" sz="2400" dirty="0" smtClean="0"/>
              <a:t> </a:t>
            </a:r>
            <a:r>
              <a:rPr lang="ru-RU" sz="2400" dirty="0" err="1" smtClean="0"/>
              <a:t>такі</a:t>
            </a:r>
            <a:r>
              <a:rPr lang="ru-RU" sz="2400" dirty="0" smtClean="0"/>
              <a:t> </a:t>
            </a:r>
            <a:r>
              <a:rPr lang="ru-RU" sz="2400" dirty="0" err="1" smtClean="0"/>
              <a:t>базові</a:t>
            </a:r>
            <a:r>
              <a:rPr lang="ru-RU" sz="2400" dirty="0" smtClean="0"/>
              <a:t> </a:t>
            </a:r>
            <a:r>
              <a:rPr lang="ru-RU" sz="2400" dirty="0" err="1" smtClean="0"/>
              <a:t>положення</a:t>
            </a:r>
            <a:r>
              <a:rPr lang="ru-RU" sz="2400" dirty="0" smtClean="0"/>
              <a:t>: </a:t>
            </a:r>
          </a:p>
          <a:p>
            <a:pPr>
              <a:buNone/>
            </a:pPr>
            <a:r>
              <a:rPr lang="ru-RU" sz="2400" dirty="0" smtClean="0"/>
              <a:t>	- </a:t>
            </a:r>
            <a:r>
              <a:rPr lang="ru-RU" sz="2400" dirty="0" err="1" smtClean="0"/>
              <a:t>необхідність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розглядати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всі</a:t>
            </a:r>
            <a:r>
              <a:rPr lang="ru-RU" sz="2400" dirty="0" smtClean="0"/>
              <a:t> </a:t>
            </a:r>
            <a:r>
              <a:rPr lang="ru-RU" sz="2400" dirty="0" err="1" smtClean="0"/>
              <a:t>економічні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соціальні</a:t>
            </a:r>
            <a:r>
              <a:rPr lang="ru-RU" sz="2400" dirty="0" smtClean="0"/>
              <a:t> </a:t>
            </a:r>
            <a:r>
              <a:rPr lang="ru-RU" sz="2400" dirty="0" err="1" smtClean="0"/>
              <a:t>аспекти</a:t>
            </a:r>
            <a:r>
              <a:rPr lang="ru-RU" sz="2400" dirty="0" smtClean="0"/>
              <a:t> </a:t>
            </a:r>
            <a:r>
              <a:rPr lang="ru-RU" sz="2400" dirty="0" err="1" smtClean="0"/>
              <a:t>праці</a:t>
            </a:r>
            <a:r>
              <a:rPr lang="ru-RU" sz="2400" dirty="0" smtClean="0"/>
              <a:t> у </a:t>
            </a:r>
            <a:r>
              <a:rPr lang="ru-RU" sz="2400" dirty="0" err="1" smtClean="0"/>
              <a:t>взаємозв'язку</a:t>
            </a:r>
            <a:r>
              <a:rPr lang="ru-RU" sz="2400" dirty="0" smtClean="0"/>
              <a:t> та </a:t>
            </a:r>
            <a:r>
              <a:rPr lang="ru-RU" sz="2400" dirty="0" err="1" smtClean="0"/>
              <a:t>взаємообумовленості</a:t>
            </a:r>
            <a:r>
              <a:rPr lang="ru-RU" sz="2400" dirty="0" smtClean="0"/>
              <a:t>, в </a:t>
            </a:r>
            <a:r>
              <a:rPr lang="ru-RU" sz="2400" dirty="0" err="1" smtClean="0"/>
              <a:t>динаміці</a:t>
            </a:r>
            <a:r>
              <a:rPr lang="ru-RU" sz="2400" dirty="0" smtClean="0"/>
              <a:t>, </a:t>
            </a:r>
            <a:r>
              <a:rPr lang="ru-RU" sz="2400" dirty="0" err="1" smtClean="0"/>
              <a:t>оновленні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розвитку</a:t>
            </a:r>
            <a:r>
              <a:rPr lang="ru-RU" sz="2400" dirty="0" smtClean="0"/>
              <a:t>; </a:t>
            </a:r>
          </a:p>
          <a:p>
            <a:pPr>
              <a:buNone/>
            </a:pPr>
            <a:r>
              <a:rPr lang="ru-RU" sz="2400" dirty="0" smtClean="0"/>
              <a:t>	- </a:t>
            </a:r>
            <a:r>
              <a:rPr lang="ru-RU" sz="2400" dirty="0" err="1" smtClean="0"/>
              <a:t>врахування</a:t>
            </a:r>
            <a:r>
              <a:rPr lang="ru-RU" sz="2400" dirty="0" smtClean="0"/>
              <a:t> закону </a:t>
            </a:r>
            <a:r>
              <a:rPr lang="ru-RU" sz="2400" dirty="0" err="1" smtClean="0"/>
              <a:t>перетворення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простих</a:t>
            </a:r>
            <a:r>
              <a:rPr lang="ru-RU" sz="2400" dirty="0" smtClean="0"/>
              <a:t> </a:t>
            </a:r>
            <a:r>
              <a:rPr lang="ru-RU" sz="2400" dirty="0" err="1" smtClean="0"/>
              <a:t>кількісних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змін</a:t>
            </a:r>
            <a:r>
              <a:rPr lang="ru-RU" sz="2400" dirty="0" smtClean="0"/>
              <a:t> у </a:t>
            </a:r>
            <a:r>
              <a:rPr lang="ru-RU" sz="2400" dirty="0" err="1" smtClean="0"/>
              <a:t>комплексні</a:t>
            </a:r>
            <a:r>
              <a:rPr lang="ru-RU" sz="2400" dirty="0" smtClean="0"/>
              <a:t> </a:t>
            </a:r>
            <a:r>
              <a:rPr lang="ru-RU" sz="2400" dirty="0" err="1" smtClean="0"/>
              <a:t>якісні</a:t>
            </a:r>
            <a:r>
              <a:rPr lang="ru-RU" sz="2400" dirty="0" smtClean="0"/>
              <a:t>;</a:t>
            </a:r>
          </a:p>
          <a:p>
            <a:pPr>
              <a:buNone/>
            </a:pPr>
            <a:r>
              <a:rPr lang="ru-RU" sz="2400" dirty="0" smtClean="0"/>
              <a:t>	- </a:t>
            </a:r>
            <a:r>
              <a:rPr lang="ru-RU" sz="2400" dirty="0" err="1" smtClean="0"/>
              <a:t>розгляд</a:t>
            </a:r>
            <a:r>
              <a:rPr lang="ru-RU" sz="2400" dirty="0" smtClean="0"/>
              <a:t> </a:t>
            </a:r>
            <a:r>
              <a:rPr lang="ru-RU" sz="2400" dirty="0" err="1" smtClean="0"/>
              <a:t>боротьби</a:t>
            </a:r>
            <a:r>
              <a:rPr lang="ru-RU" sz="2400" dirty="0" smtClean="0"/>
              <a:t> </a:t>
            </a:r>
            <a:r>
              <a:rPr lang="ru-RU" sz="2400" dirty="0" err="1" smtClean="0"/>
              <a:t>між</a:t>
            </a:r>
            <a:r>
              <a:rPr lang="ru-RU" sz="2400" dirty="0" smtClean="0"/>
              <a:t> </a:t>
            </a:r>
            <a:r>
              <a:rPr lang="ru-RU" sz="2400" dirty="0" err="1" smtClean="0"/>
              <a:t>старими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новими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відносинами</a:t>
            </a:r>
            <a:r>
              <a:rPr lang="ru-RU" sz="2400" dirty="0" smtClean="0"/>
              <a:t> у </a:t>
            </a:r>
            <a:r>
              <a:rPr lang="ru-RU" sz="2400" dirty="0" err="1" smtClean="0"/>
              <a:t>сфері</a:t>
            </a:r>
            <a:r>
              <a:rPr lang="ru-RU" sz="2400" dirty="0" smtClean="0"/>
              <a:t> </a:t>
            </a:r>
            <a:r>
              <a:rPr lang="ru-RU" sz="2400" dirty="0" err="1" smtClean="0"/>
              <a:t>праці</a:t>
            </a:r>
            <a:r>
              <a:rPr lang="ru-RU" sz="2400" dirty="0" smtClean="0"/>
              <a:t> </a:t>
            </a:r>
            <a:r>
              <a:rPr lang="ru-RU" sz="2400" dirty="0" err="1" smtClean="0"/>
              <a:t>у</a:t>
            </a:r>
            <a:r>
              <a:rPr lang="ru-RU" sz="2400" dirty="0" smtClean="0"/>
              <a:t> </a:t>
            </a:r>
            <a:r>
              <a:rPr lang="ru-RU" sz="2400" dirty="0" err="1" smtClean="0"/>
              <a:t>властивих</a:t>
            </a:r>
            <a:r>
              <a:rPr lang="ru-RU" sz="2400" dirty="0" smtClean="0"/>
              <a:t> </a:t>
            </a:r>
            <a:r>
              <a:rPr lang="ru-RU" sz="2400" dirty="0" err="1" smtClean="0"/>
              <a:t>явищам</a:t>
            </a:r>
            <a:r>
              <a:rPr lang="ru-RU" sz="2400" dirty="0" smtClean="0"/>
              <a:t> </a:t>
            </a:r>
            <a:r>
              <a:rPr lang="ru-RU" sz="2400" dirty="0" err="1" smtClean="0"/>
              <a:t>внутрішніх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протиріччях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r>
              <a:rPr lang="ru-RU" sz="2400" dirty="0" smtClean="0"/>
              <a:t>2. При </a:t>
            </a:r>
            <a:r>
              <a:rPr lang="ru-RU" sz="2400" dirty="0" err="1" smtClean="0"/>
              <a:t>вивченні</a:t>
            </a:r>
            <a:r>
              <a:rPr lang="ru-RU" sz="2400" dirty="0" smtClean="0"/>
              <a:t> </a:t>
            </a:r>
            <a:r>
              <a:rPr lang="ru-RU" sz="2400" dirty="0" err="1" smtClean="0"/>
              <a:t>сутності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трансформації</a:t>
            </a:r>
            <a:r>
              <a:rPr lang="ru-RU" sz="2400" dirty="0" smtClean="0"/>
              <a:t> </a:t>
            </a:r>
            <a:r>
              <a:rPr lang="ru-RU" sz="2400" dirty="0" err="1" smtClean="0"/>
              <a:t>соціально-трудових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відносин</a:t>
            </a:r>
            <a:r>
              <a:rPr lang="ru-RU" sz="2400" dirty="0" smtClean="0"/>
              <a:t> та </a:t>
            </a:r>
            <a:r>
              <a:rPr lang="ru-RU" sz="2400" dirty="0" err="1" smtClean="0"/>
              <a:t>процесів</a:t>
            </a:r>
            <a:r>
              <a:rPr lang="ru-RU" sz="2400" dirty="0" smtClean="0"/>
              <a:t> </a:t>
            </a:r>
            <a:r>
              <a:rPr lang="ru-RU" sz="2400" dirty="0" err="1" smtClean="0"/>
              <a:t>необхідно</a:t>
            </a:r>
            <a:r>
              <a:rPr lang="ru-RU" sz="2400" dirty="0" smtClean="0"/>
              <a:t> </a:t>
            </a:r>
            <a:r>
              <a:rPr lang="ru-RU" sz="2400" dirty="0" err="1" smtClean="0"/>
              <a:t>враховувати</a:t>
            </a:r>
            <a:r>
              <a:rPr lang="ru-RU" sz="2400" dirty="0" smtClean="0"/>
              <a:t> </a:t>
            </a:r>
            <a:r>
              <a:rPr lang="ru-RU" sz="2400" b="1" dirty="0" err="1" smtClean="0"/>
              <a:t>історичний</a:t>
            </a:r>
            <a:r>
              <a:rPr lang="ru-RU" sz="2400" b="1" dirty="0" smtClean="0"/>
              <a:t> аспект </a:t>
            </a:r>
            <a:r>
              <a:rPr lang="ru-RU" sz="2400" dirty="0" err="1" smtClean="0"/>
              <a:t>суспільних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виробничих</a:t>
            </a:r>
            <a:r>
              <a:rPr lang="ru-RU" sz="2400" dirty="0" smtClean="0"/>
              <a:t> умов у </a:t>
            </a:r>
            <a:r>
              <a:rPr lang="ru-RU" sz="2400" dirty="0" err="1" smtClean="0"/>
              <a:t>нашій</a:t>
            </a:r>
            <a:r>
              <a:rPr lang="ru-RU" sz="2400" dirty="0" smtClean="0"/>
              <a:t> </a:t>
            </a:r>
            <a:r>
              <a:rPr lang="ru-RU" sz="2400" dirty="0" err="1" smtClean="0"/>
              <a:t>країні</a:t>
            </a:r>
            <a:r>
              <a:rPr lang="ru-RU" sz="2400" dirty="0" smtClean="0"/>
              <a:t>, а </a:t>
            </a:r>
            <a:r>
              <a:rPr lang="ru-RU" sz="2400" dirty="0" err="1" smtClean="0"/>
              <a:t>також</a:t>
            </a:r>
            <a:r>
              <a:rPr lang="ru-RU" sz="2400" dirty="0" smtClean="0"/>
              <a:t> </a:t>
            </a:r>
            <a:r>
              <a:rPr lang="ru-RU" sz="2400" dirty="0" err="1" smtClean="0"/>
              <a:t>світовий</a:t>
            </a:r>
            <a:r>
              <a:rPr lang="ru-RU" sz="2400" dirty="0" smtClean="0"/>
              <a:t> </a:t>
            </a:r>
            <a:r>
              <a:rPr lang="ru-RU" sz="2400" dirty="0" err="1" smtClean="0"/>
              <a:t>досвід</a:t>
            </a:r>
            <a:r>
              <a:rPr lang="ru-RU" sz="2400" dirty="0" smtClean="0"/>
              <a:t> </a:t>
            </a:r>
            <a:r>
              <a:rPr lang="ru-RU" sz="2400" dirty="0" err="1" smtClean="0"/>
              <a:t>гармонізації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регулювання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відносин</a:t>
            </a:r>
            <a:r>
              <a:rPr lang="ru-RU" sz="2400" dirty="0" smtClean="0"/>
              <a:t> у </a:t>
            </a:r>
            <a:r>
              <a:rPr lang="ru-RU" sz="2400" dirty="0" err="1" smtClean="0"/>
              <a:t>сфері</a:t>
            </a:r>
            <a:r>
              <a:rPr lang="ru-RU" sz="2400" dirty="0" smtClean="0"/>
              <a:t> </a:t>
            </a:r>
            <a:r>
              <a:rPr lang="ru-RU" sz="2400" dirty="0" err="1" smtClean="0"/>
              <a:t>праці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3. Теоретичною основою </a:t>
            </a:r>
            <a:r>
              <a:rPr lang="ru-RU" sz="2400" dirty="0" err="1" smtClean="0"/>
              <a:t>вивчення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економіки</a:t>
            </a:r>
            <a:r>
              <a:rPr lang="ru-RU" sz="2400" dirty="0" smtClean="0"/>
              <a:t> </a:t>
            </a:r>
            <a:r>
              <a:rPr lang="ru-RU" sz="2400" dirty="0" err="1" smtClean="0"/>
              <a:t>праці</a:t>
            </a:r>
            <a:r>
              <a:rPr lang="ru-RU" sz="2400" dirty="0" smtClean="0"/>
              <a:t>, </a:t>
            </a:r>
            <a:r>
              <a:rPr lang="ru-RU" sz="2400" dirty="0" err="1" smtClean="0"/>
              <a:t>опрацювання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основних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положень</a:t>
            </a:r>
            <a:r>
              <a:rPr lang="ru-RU" sz="2400" dirty="0" smtClean="0"/>
              <a:t> </a:t>
            </a:r>
            <a:r>
              <a:rPr lang="ru-RU" sz="2400" dirty="0" err="1" smtClean="0"/>
              <a:t>регулювання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соціально-трудових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відносин</a:t>
            </a:r>
            <a:r>
              <a:rPr lang="ru-RU" sz="2400" dirty="0" smtClean="0"/>
              <a:t> </a:t>
            </a:r>
            <a:r>
              <a:rPr lang="ru-RU" sz="2400" dirty="0" err="1" smtClean="0"/>
              <a:t>має</a:t>
            </a:r>
            <a:r>
              <a:rPr lang="ru-RU" sz="2400" dirty="0" smtClean="0"/>
              <a:t> бути </a:t>
            </a:r>
            <a:r>
              <a:rPr lang="ru-RU" sz="2400" b="1" dirty="0" err="1" smtClean="0"/>
              <a:t>економічна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теорія</a:t>
            </a:r>
            <a:r>
              <a:rPr lang="ru-RU" sz="2400" dirty="0" smtClean="0"/>
              <a:t>, яка </a:t>
            </a:r>
            <a:r>
              <a:rPr lang="ru-RU" sz="2400" dirty="0" err="1" smtClean="0"/>
              <a:t>вивчає</a:t>
            </a:r>
            <a:r>
              <a:rPr lang="ru-RU" sz="2400" dirty="0" smtClean="0"/>
              <a:t> </a:t>
            </a:r>
            <a:r>
              <a:rPr lang="ru-RU" sz="2400" dirty="0" err="1" smtClean="0"/>
              <a:t>економічні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відносини</a:t>
            </a:r>
            <a:r>
              <a:rPr lang="ru-RU" sz="2400" dirty="0" smtClean="0"/>
              <a:t>, </a:t>
            </a:r>
            <a:r>
              <a:rPr lang="ru-RU" sz="2400" dirty="0" err="1" smtClean="0"/>
              <a:t>досліджує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формулює</a:t>
            </a:r>
            <a:r>
              <a:rPr lang="ru-RU" sz="2400" dirty="0" smtClean="0"/>
              <a:t> </a:t>
            </a:r>
            <a:r>
              <a:rPr lang="ru-RU" sz="2400" dirty="0" err="1" smtClean="0"/>
              <a:t>економічні</a:t>
            </a:r>
            <a:r>
              <a:rPr lang="ru-RU" sz="2400" dirty="0" smtClean="0"/>
              <a:t> </a:t>
            </a:r>
            <a:r>
              <a:rPr lang="ru-RU" sz="2400" dirty="0" err="1" smtClean="0"/>
              <a:t>закони</a:t>
            </a:r>
            <a:r>
              <a:rPr lang="ru-RU" sz="2400" dirty="0" smtClean="0"/>
              <a:t>, </a:t>
            </a:r>
            <a:r>
              <a:rPr lang="ru-RU" sz="2400" dirty="0" err="1" smtClean="0"/>
              <a:t>форми</a:t>
            </a:r>
            <a:r>
              <a:rPr lang="ru-RU" sz="2400" dirty="0" smtClean="0"/>
              <a:t> </a:t>
            </a:r>
            <a:r>
              <a:rPr lang="ru-RU" sz="2400" dirty="0" err="1" smtClean="0"/>
              <a:t>вияву</a:t>
            </a:r>
            <a:r>
              <a:rPr lang="ru-RU" sz="2400" dirty="0" smtClean="0"/>
              <a:t> </a:t>
            </a:r>
            <a:r>
              <a:rPr lang="ru-RU" sz="2400" dirty="0" err="1" smtClean="0"/>
              <a:t>їх</a:t>
            </a:r>
            <a:r>
              <a:rPr lang="ru-RU" sz="2400" dirty="0" smtClean="0"/>
              <a:t> у </a:t>
            </a:r>
            <a:r>
              <a:rPr lang="ru-RU" sz="2400" dirty="0" err="1" smtClean="0"/>
              <a:t>соціально-трудовій</a:t>
            </a:r>
            <a:r>
              <a:rPr lang="ru-RU" sz="2400" dirty="0" smtClean="0"/>
              <a:t> </a:t>
            </a:r>
            <a:r>
              <a:rPr lang="ru-RU" sz="2400" dirty="0" err="1" smtClean="0"/>
              <a:t>сфері</a:t>
            </a:r>
            <a:r>
              <a:rPr lang="ru-RU" sz="2400" dirty="0" smtClean="0"/>
              <a:t>. </a:t>
            </a:r>
            <a:r>
              <a:rPr lang="ru-RU" sz="2400" dirty="0" err="1" smtClean="0"/>
              <a:t>Пізнання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використання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цих</a:t>
            </a:r>
            <a:r>
              <a:rPr lang="ru-RU" sz="2400" dirty="0" smtClean="0"/>
              <a:t> </a:t>
            </a:r>
            <a:r>
              <a:rPr lang="ru-RU" sz="2400" dirty="0" err="1" smtClean="0"/>
              <a:t>законів</a:t>
            </a:r>
            <a:r>
              <a:rPr lang="ru-RU" sz="2400" dirty="0" smtClean="0"/>
              <a:t>, </a:t>
            </a:r>
            <a:r>
              <a:rPr lang="ru-RU" sz="2400" dirty="0" err="1" smtClean="0"/>
              <a:t>аналіз</a:t>
            </a:r>
            <a:r>
              <a:rPr lang="ru-RU" sz="2400" dirty="0" smtClean="0"/>
              <a:t> </a:t>
            </a:r>
            <a:r>
              <a:rPr lang="ru-RU" sz="2400" dirty="0" err="1" smtClean="0"/>
              <a:t>об'єктивних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суб'єктивних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чинників</a:t>
            </a:r>
            <a:r>
              <a:rPr lang="ru-RU" sz="2400" dirty="0" smtClean="0"/>
              <a:t>, </a:t>
            </a:r>
            <a:r>
              <a:rPr lang="ru-RU" sz="2400" dirty="0" err="1" smtClean="0"/>
              <a:t>які</a:t>
            </a:r>
            <a:r>
              <a:rPr lang="ru-RU" sz="2400" dirty="0" smtClean="0"/>
              <a:t> </a:t>
            </a:r>
            <a:r>
              <a:rPr lang="ru-RU" sz="2400" dirty="0" err="1" smtClean="0"/>
              <a:t>впливають</a:t>
            </a:r>
            <a:r>
              <a:rPr lang="ru-RU" sz="2400" dirty="0" smtClean="0"/>
              <a:t> на </a:t>
            </a:r>
            <a:r>
              <a:rPr lang="ru-RU" sz="2400" dirty="0" err="1" smtClean="0"/>
              <a:t>механізм</a:t>
            </a:r>
            <a:r>
              <a:rPr lang="ru-RU" sz="2400" dirty="0" smtClean="0"/>
              <a:t> </a:t>
            </a:r>
            <a:r>
              <a:rPr lang="ru-RU" sz="2400" dirty="0" err="1" smtClean="0"/>
              <a:t>їх</a:t>
            </a:r>
            <a:r>
              <a:rPr lang="ru-RU" sz="2400" dirty="0" smtClean="0"/>
              <a:t> </a:t>
            </a:r>
            <a:r>
              <a:rPr lang="ru-RU" sz="2400" dirty="0" err="1" smtClean="0"/>
              <a:t>дії</a:t>
            </a:r>
            <a:r>
              <a:rPr lang="ru-RU" sz="2400" dirty="0" smtClean="0"/>
              <a:t>, </a:t>
            </a:r>
            <a:r>
              <a:rPr lang="ru-RU" sz="2400" dirty="0" err="1" smtClean="0"/>
              <a:t>є</a:t>
            </a:r>
            <a:r>
              <a:rPr lang="ru-RU" sz="2400" dirty="0" smtClean="0"/>
              <a:t> </a:t>
            </a:r>
            <a:r>
              <a:rPr lang="ru-RU" sz="2400" dirty="0" err="1" smtClean="0"/>
              <a:t>важливою</a:t>
            </a:r>
            <a:r>
              <a:rPr lang="ru-RU" sz="2400" dirty="0" smtClean="0"/>
              <a:t> </a:t>
            </a:r>
            <a:r>
              <a:rPr lang="ru-RU" sz="2400" dirty="0" err="1" smtClean="0"/>
              <a:t>умовою</a:t>
            </a:r>
            <a:r>
              <a:rPr lang="ru-RU" sz="2400" dirty="0" smtClean="0"/>
              <a:t> </a:t>
            </a:r>
            <a:r>
              <a:rPr lang="ru-RU" sz="2400" dirty="0" err="1" smtClean="0"/>
              <a:t>цілеспрямованої</a:t>
            </a:r>
            <a:r>
              <a:rPr lang="ru-RU" sz="2400" dirty="0" smtClean="0"/>
              <a:t> </a:t>
            </a:r>
            <a:r>
              <a:rPr lang="ru-RU" sz="2400" dirty="0" err="1" smtClean="0"/>
              <a:t>трансформації</a:t>
            </a:r>
            <a:r>
              <a:rPr lang="ru-RU" sz="2400" dirty="0" smtClean="0"/>
              <a:t> </a:t>
            </a:r>
            <a:r>
              <a:rPr lang="ru-RU" sz="2400" dirty="0" err="1" smtClean="0"/>
              <a:t>соціально-трудових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відносин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відповідно</a:t>
            </a:r>
            <a:r>
              <a:rPr lang="ru-RU" sz="2400" dirty="0" smtClean="0"/>
              <a:t> до потреб </a:t>
            </a:r>
            <a:r>
              <a:rPr lang="ru-RU" sz="2400" dirty="0" err="1" smtClean="0"/>
              <a:t>соціальної</a:t>
            </a:r>
            <a:r>
              <a:rPr lang="ru-RU" sz="2400" dirty="0" smtClean="0"/>
              <a:t> </a:t>
            </a:r>
            <a:r>
              <a:rPr lang="ru-RU" sz="2400" dirty="0" err="1" smtClean="0"/>
              <a:t>ринкової</a:t>
            </a:r>
            <a:r>
              <a:rPr lang="ru-RU" sz="2400" dirty="0" smtClean="0"/>
              <a:t> </a:t>
            </a:r>
            <a:r>
              <a:rPr lang="ru-RU" sz="2400" dirty="0" err="1" smtClean="0"/>
              <a:t>економіки</a:t>
            </a:r>
            <a:r>
              <a:rPr lang="ru-RU" sz="2400" dirty="0" smtClean="0"/>
              <a:t>.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У </a:t>
            </a:r>
            <a:r>
              <a:rPr lang="ru-RU" sz="2400" dirty="0" err="1" smtClean="0"/>
              <a:t>своєму</a:t>
            </a:r>
            <a:r>
              <a:rPr lang="ru-RU" sz="2400" dirty="0" smtClean="0"/>
              <a:t> другому </a:t>
            </a:r>
            <a:r>
              <a:rPr lang="ru-RU" sz="2400" dirty="0" err="1" smtClean="0"/>
              <a:t>значенні</a:t>
            </a:r>
            <a:r>
              <a:rPr lang="ru-RU" sz="2400" dirty="0" smtClean="0"/>
              <a:t> </a:t>
            </a:r>
            <a:r>
              <a:rPr lang="ru-RU" sz="2400" dirty="0" err="1" smtClean="0"/>
              <a:t>методологія</a:t>
            </a:r>
            <a:r>
              <a:rPr lang="ru-RU" sz="2400" dirty="0" smtClean="0"/>
              <a:t> </a:t>
            </a:r>
            <a:r>
              <a:rPr lang="ru-RU" sz="2400" dirty="0" err="1" smtClean="0"/>
              <a:t>стає</a:t>
            </a:r>
            <a:r>
              <a:rPr lang="ru-RU" sz="2400" dirty="0" smtClean="0"/>
              <a:t> </a:t>
            </a:r>
            <a:r>
              <a:rPr lang="ru-RU" sz="2400" dirty="0" err="1" smtClean="0"/>
              <a:t>сполучною</a:t>
            </a:r>
            <a:r>
              <a:rPr lang="ru-RU" sz="2400" dirty="0" smtClean="0"/>
              <a:t> ланкою </a:t>
            </a:r>
            <a:r>
              <a:rPr lang="ru-RU" sz="2400" dirty="0" err="1" smtClean="0"/>
              <a:t>між</a:t>
            </a:r>
            <a:r>
              <a:rPr lang="ru-RU" sz="2400" dirty="0" smtClean="0"/>
              <a:t> </a:t>
            </a:r>
            <a:r>
              <a:rPr lang="ru-RU" sz="2400" dirty="0" err="1" smtClean="0"/>
              <a:t>терією</a:t>
            </a:r>
            <a:r>
              <a:rPr lang="ru-RU" sz="2400" dirty="0" smtClean="0"/>
              <a:t> та практикою, за </a:t>
            </a:r>
            <a:r>
              <a:rPr lang="ru-RU" sz="2400" dirty="0" err="1" smtClean="0"/>
              <a:t>допомогою</a:t>
            </a:r>
            <a:r>
              <a:rPr lang="ru-RU" sz="2400" dirty="0" smtClean="0"/>
              <a:t> </a:t>
            </a:r>
            <a:r>
              <a:rPr lang="ru-RU" sz="2400" dirty="0" err="1" smtClean="0"/>
              <a:t>якої</a:t>
            </a:r>
            <a:r>
              <a:rPr lang="ru-RU" sz="2400" dirty="0" smtClean="0"/>
              <a:t> </a:t>
            </a:r>
            <a:r>
              <a:rPr lang="ru-RU" sz="2400" dirty="0" err="1" smtClean="0"/>
              <a:t>закони</a:t>
            </a:r>
            <a:r>
              <a:rPr lang="ru-RU" sz="2400" dirty="0" smtClean="0"/>
              <a:t> </a:t>
            </a:r>
            <a:r>
              <a:rPr lang="ru-RU" sz="2400" dirty="0" err="1" smtClean="0"/>
              <a:t>соціально-економічного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розвитку</a:t>
            </a:r>
            <a:r>
              <a:rPr lang="ru-RU" sz="2400" dirty="0" smtClean="0"/>
              <a:t> </a:t>
            </a:r>
            <a:r>
              <a:rPr lang="ru-RU" sz="2400" dirty="0" err="1" smtClean="0"/>
              <a:t>реалізуються</a:t>
            </a:r>
            <a:r>
              <a:rPr lang="ru-RU" sz="2400" dirty="0" smtClean="0"/>
              <a:t> у </a:t>
            </a:r>
            <a:r>
              <a:rPr lang="ru-RU" sz="2400" dirty="0" err="1" smtClean="0"/>
              <a:t>політиці</a:t>
            </a:r>
            <a:r>
              <a:rPr lang="ru-RU" sz="2400" dirty="0" smtClean="0"/>
              <a:t> </a:t>
            </a:r>
            <a:r>
              <a:rPr lang="ru-RU" sz="2400" dirty="0" err="1" smtClean="0"/>
              <a:t>управління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соціально-трудовими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процесами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відносинами</a:t>
            </a:r>
            <a:r>
              <a:rPr lang="ru-RU" sz="2400" dirty="0" smtClean="0"/>
              <a:t> на </a:t>
            </a:r>
            <a:r>
              <a:rPr lang="ru-RU" sz="2400" dirty="0" err="1" smtClean="0"/>
              <a:t>усіх</a:t>
            </a:r>
            <a:r>
              <a:rPr lang="ru-RU" sz="2400" dirty="0" smtClean="0"/>
              <a:t> </a:t>
            </a:r>
            <a:r>
              <a:rPr lang="ru-RU" sz="2400" dirty="0" err="1" smtClean="0"/>
              <a:t>рівнях</a:t>
            </a:r>
            <a:r>
              <a:rPr lang="ru-RU" sz="2400" dirty="0" smtClean="0"/>
              <a:t>. </a:t>
            </a:r>
          </a:p>
          <a:p>
            <a:r>
              <a:rPr lang="ru-RU" sz="2400" dirty="0" smtClean="0"/>
              <a:t>У </a:t>
            </a:r>
            <a:r>
              <a:rPr lang="ru-RU" sz="2400" dirty="0" err="1" smtClean="0"/>
              <a:t>цьому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значенні</a:t>
            </a:r>
            <a:r>
              <a:rPr lang="ru-RU" sz="2400" dirty="0" smtClean="0"/>
              <a:t> </a:t>
            </a:r>
            <a:r>
              <a:rPr lang="ru-RU" sz="2400" dirty="0" err="1" smtClean="0"/>
              <a:t>методологія</a:t>
            </a:r>
            <a:r>
              <a:rPr lang="ru-RU" sz="2400" dirty="0" smtClean="0"/>
              <a:t> </a:t>
            </a:r>
            <a:r>
              <a:rPr lang="ru-RU" sz="2400" dirty="0" err="1" smtClean="0"/>
              <a:t>економіки</a:t>
            </a:r>
            <a:r>
              <a:rPr lang="ru-RU" sz="2400" dirty="0" smtClean="0"/>
              <a:t> </a:t>
            </a:r>
            <a:r>
              <a:rPr lang="ru-RU" sz="2400" dirty="0" err="1" smtClean="0"/>
              <a:t>праці</a:t>
            </a:r>
            <a:r>
              <a:rPr lang="ru-RU" sz="2400" dirty="0" smtClean="0"/>
              <a:t> — </a:t>
            </a:r>
            <a:r>
              <a:rPr lang="ru-RU" sz="2400" dirty="0" err="1" smtClean="0"/>
              <a:t>це</a:t>
            </a:r>
            <a:r>
              <a:rPr lang="ru-RU" sz="2400" dirty="0" smtClean="0"/>
              <a:t> </a:t>
            </a:r>
            <a:r>
              <a:rPr lang="ru-RU" sz="2400" dirty="0" err="1" smtClean="0"/>
              <a:t>сукупність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загальних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прийомів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методів</a:t>
            </a:r>
            <a:r>
              <a:rPr lang="ru-RU" sz="2400" dirty="0" smtClean="0"/>
              <a:t> </a:t>
            </a:r>
            <a:r>
              <a:rPr lang="ru-RU" sz="2400" dirty="0" err="1" smtClean="0"/>
              <a:t>дослідження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соціально-трудових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відносин</a:t>
            </a:r>
            <a:r>
              <a:rPr lang="ru-RU" sz="2400" dirty="0" smtClean="0"/>
              <a:t> та </a:t>
            </a:r>
            <a:r>
              <a:rPr lang="ru-RU" sz="2400" dirty="0" err="1" smtClean="0"/>
              <a:t>процесів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опрацювання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рішень</a:t>
            </a:r>
            <a:r>
              <a:rPr lang="ru-RU" sz="2400" dirty="0" smtClean="0"/>
              <a:t> </a:t>
            </a:r>
            <a:r>
              <a:rPr lang="ru-RU" sz="2400" dirty="0" err="1" smtClean="0"/>
              <a:t>щодо</a:t>
            </a:r>
            <a:r>
              <a:rPr lang="ru-RU" sz="2400" dirty="0" smtClean="0"/>
              <a:t> </a:t>
            </a:r>
            <a:r>
              <a:rPr lang="ru-RU" sz="2400" dirty="0" err="1" smtClean="0"/>
              <a:t>їх</a:t>
            </a:r>
            <a:r>
              <a:rPr lang="ru-RU" sz="2400" dirty="0" smtClean="0"/>
              <a:t> </a:t>
            </a:r>
            <a:r>
              <a:rPr lang="ru-RU" sz="2400" dirty="0" err="1" smtClean="0"/>
              <a:t>вдосконалення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метою </a:t>
            </a:r>
            <a:r>
              <a:rPr lang="ru-RU" sz="2400" dirty="0" err="1" smtClean="0"/>
              <a:t>забезпечення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соціального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розвитку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економічної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ефективності</a:t>
            </a:r>
            <a:r>
              <a:rPr lang="ru-RU" sz="2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85000" lnSpcReduction="20000"/>
          </a:bodyPr>
          <a:lstStyle/>
          <a:p>
            <a:r>
              <a:rPr lang="ru-RU" sz="2400" dirty="0" err="1" smtClean="0"/>
              <a:t>Наприклад</a:t>
            </a:r>
            <a:r>
              <a:rPr lang="ru-RU" sz="2400" dirty="0" smtClean="0"/>
              <a:t>,</a:t>
            </a:r>
          </a:p>
          <a:p>
            <a:r>
              <a:rPr lang="ru-RU" sz="2400" b="1" dirty="0" err="1" smtClean="0"/>
              <a:t>історико-логічний</a:t>
            </a:r>
            <a:r>
              <a:rPr lang="ru-RU" sz="2400" b="1" dirty="0" smtClean="0"/>
              <a:t> метод </a:t>
            </a:r>
            <a:r>
              <a:rPr lang="ru-RU" sz="2400" dirty="0" err="1" smtClean="0"/>
              <a:t>використано</a:t>
            </a:r>
            <a:r>
              <a:rPr lang="ru-RU" sz="2400" dirty="0" smtClean="0"/>
              <a:t> при </a:t>
            </a:r>
            <a:r>
              <a:rPr lang="ru-RU" sz="2400" dirty="0" err="1" smtClean="0"/>
              <a:t>дослідженні</a:t>
            </a:r>
            <a:r>
              <a:rPr lang="ru-RU" sz="2400" dirty="0" smtClean="0"/>
              <a:t> </a:t>
            </a:r>
            <a:r>
              <a:rPr lang="ru-RU" sz="2400" dirty="0" err="1" smtClean="0"/>
              <a:t>соціально</a:t>
            </a:r>
            <a:r>
              <a:rPr lang="ru-RU" sz="2400" dirty="0" smtClean="0"/>
              <a:t>-трудового </a:t>
            </a:r>
            <a:r>
              <a:rPr lang="ru-RU" sz="2400" dirty="0" err="1" smtClean="0"/>
              <a:t>напряму</a:t>
            </a:r>
            <a:r>
              <a:rPr lang="ru-RU" sz="2400" dirty="0" smtClean="0"/>
              <a:t> </a:t>
            </a:r>
            <a:r>
              <a:rPr lang="ru-RU" sz="2400" dirty="0" err="1" smtClean="0"/>
              <a:t>економічної</a:t>
            </a:r>
            <a:r>
              <a:rPr lang="ru-RU" sz="2400" dirty="0" smtClean="0"/>
              <a:t> думки, </a:t>
            </a:r>
            <a:r>
              <a:rPr lang="ru-RU" sz="2400" dirty="0" err="1" smtClean="0"/>
              <a:t>еволюції</a:t>
            </a:r>
            <a:r>
              <a:rPr lang="ru-RU" sz="2400" dirty="0" smtClean="0"/>
              <a:t> </a:t>
            </a:r>
            <a:r>
              <a:rPr lang="ru-RU" sz="2400" dirty="0" err="1" smtClean="0"/>
              <a:t>праці</a:t>
            </a:r>
            <a:r>
              <a:rPr lang="ru-RU" sz="2400" dirty="0" smtClean="0"/>
              <a:t> як </a:t>
            </a:r>
            <a:r>
              <a:rPr lang="ru-RU" sz="2400" dirty="0" err="1" smtClean="0"/>
              <a:t>чинника</a:t>
            </a:r>
            <a:r>
              <a:rPr lang="ru-RU" sz="2400" dirty="0" smtClean="0"/>
              <a:t> </a:t>
            </a:r>
            <a:r>
              <a:rPr lang="ru-RU" sz="2400" dirty="0" err="1" smtClean="0"/>
              <a:t>виробництва</a:t>
            </a:r>
            <a:r>
              <a:rPr lang="ru-RU" sz="2400" dirty="0" smtClean="0"/>
              <a:t>, характеристик </a:t>
            </a:r>
            <a:r>
              <a:rPr lang="ru-RU" sz="2400" dirty="0" err="1" smtClean="0"/>
              <a:t>відтворення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населення</a:t>
            </a:r>
            <a:r>
              <a:rPr lang="ru-RU" sz="2400" dirty="0" smtClean="0"/>
              <a:t>, </a:t>
            </a:r>
            <a:r>
              <a:rPr lang="ru-RU" sz="2400" dirty="0" err="1" smtClean="0"/>
              <a:t>концепцій</a:t>
            </a:r>
            <a:r>
              <a:rPr lang="ru-RU" sz="2400" dirty="0" smtClean="0"/>
              <a:t> </a:t>
            </a:r>
            <a:r>
              <a:rPr lang="ru-RU" sz="2400" dirty="0" err="1" smtClean="0"/>
              <a:t>людського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капіталу</a:t>
            </a:r>
            <a:r>
              <a:rPr lang="ru-RU" sz="2400" dirty="0" smtClean="0"/>
              <a:t> та </a:t>
            </a:r>
            <a:r>
              <a:rPr lang="ru-RU" sz="2400" dirty="0" err="1" smtClean="0"/>
              <a:t>людського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розвитку</a:t>
            </a:r>
            <a:r>
              <a:rPr lang="ru-RU" sz="2400" dirty="0" smtClean="0"/>
              <a:t>, </a:t>
            </a:r>
            <a:r>
              <a:rPr lang="ru-RU" sz="2400" dirty="0" err="1" smtClean="0"/>
              <a:t>міжнародного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досвіду</a:t>
            </a:r>
            <a:r>
              <a:rPr lang="ru-RU" sz="2400" dirty="0" smtClean="0"/>
              <a:t> </a:t>
            </a:r>
            <a:r>
              <a:rPr lang="ru-RU" sz="2400" dirty="0" err="1" smtClean="0"/>
              <a:t>регулювання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зайнятості</a:t>
            </a:r>
            <a:r>
              <a:rPr lang="ru-RU" sz="2400" dirty="0" smtClean="0"/>
              <a:t> та </a:t>
            </a:r>
            <a:r>
              <a:rPr lang="ru-RU" sz="2400" dirty="0" err="1" smtClean="0"/>
              <a:t>розвитку</a:t>
            </a:r>
            <a:r>
              <a:rPr lang="ru-RU" sz="2400" dirty="0" smtClean="0"/>
              <a:t> </a:t>
            </a:r>
            <a:r>
              <a:rPr lang="ru-RU" sz="2400" dirty="0" err="1" smtClean="0"/>
              <a:t>соціального</a:t>
            </a:r>
            <a:r>
              <a:rPr lang="ru-RU" sz="2400" dirty="0" smtClean="0"/>
              <a:t> партнерства;</a:t>
            </a:r>
          </a:p>
          <a:p>
            <a:r>
              <a:rPr lang="ru-RU" sz="2400" b="1" dirty="0" err="1" smtClean="0"/>
              <a:t>класифікаційно-аналітичний</a:t>
            </a:r>
            <a:r>
              <a:rPr lang="ru-RU" sz="2400" b="1" dirty="0" smtClean="0"/>
              <a:t> метод </a:t>
            </a:r>
            <a:r>
              <a:rPr lang="ru-RU" sz="2400" dirty="0" smtClean="0"/>
              <a:t>— при </a:t>
            </a:r>
            <a:r>
              <a:rPr lang="ru-RU" sz="2400" dirty="0" err="1" smtClean="0"/>
              <a:t>дослідженні</a:t>
            </a:r>
            <a:r>
              <a:rPr lang="ru-RU" sz="2400" dirty="0" smtClean="0"/>
              <a:t> </a:t>
            </a:r>
            <a:r>
              <a:rPr lang="ru-RU" sz="2400" dirty="0" err="1" smtClean="0"/>
              <a:t>компонентів</a:t>
            </a:r>
            <a:r>
              <a:rPr lang="ru-RU" sz="2400" dirty="0" smtClean="0"/>
              <a:t> трудового </a:t>
            </a:r>
            <a:r>
              <a:rPr lang="ru-RU" sz="2400" dirty="0" err="1" smtClean="0"/>
              <a:t>потенціалу</a:t>
            </a:r>
            <a:r>
              <a:rPr lang="ru-RU" sz="2400" dirty="0" smtClean="0"/>
              <a:t>, </a:t>
            </a:r>
            <a:r>
              <a:rPr lang="ru-RU" sz="2400" dirty="0" err="1" smtClean="0"/>
              <a:t>якості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робочої</a:t>
            </a:r>
            <a:r>
              <a:rPr lang="ru-RU" sz="2400" dirty="0" smtClean="0"/>
              <a:t> </a:t>
            </a:r>
            <a:r>
              <a:rPr lang="ru-RU" sz="2400" dirty="0" err="1" smtClean="0"/>
              <a:t>сили</a:t>
            </a:r>
            <a:r>
              <a:rPr lang="ru-RU" sz="2400" dirty="0" smtClean="0"/>
              <a:t>, </a:t>
            </a:r>
            <a:r>
              <a:rPr lang="ru-RU" sz="2400" dirty="0" err="1" smtClean="0"/>
              <a:t>основних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видів</a:t>
            </a:r>
            <a:r>
              <a:rPr lang="ru-RU" sz="2400" dirty="0" smtClean="0"/>
              <a:t> </a:t>
            </a:r>
            <a:r>
              <a:rPr lang="ru-RU" sz="2400" dirty="0" err="1" smtClean="0"/>
              <a:t>інвестицій</a:t>
            </a:r>
            <a:r>
              <a:rPr lang="ru-RU" sz="2400" dirty="0" smtClean="0"/>
              <a:t> в </a:t>
            </a:r>
            <a:r>
              <a:rPr lang="ru-RU" sz="2400" dirty="0" err="1" smtClean="0"/>
              <a:t>людський</a:t>
            </a:r>
            <a:r>
              <a:rPr lang="ru-RU" sz="2400" dirty="0" smtClean="0"/>
              <a:t> </a:t>
            </a:r>
            <a:r>
              <a:rPr lang="ru-RU" sz="2400" dirty="0" err="1" smtClean="0"/>
              <a:t>капітал</a:t>
            </a:r>
            <a:r>
              <a:rPr lang="ru-RU" sz="2400" dirty="0" smtClean="0"/>
              <a:t>, </a:t>
            </a:r>
            <a:r>
              <a:rPr lang="ru-RU" sz="2400" dirty="0" err="1" smtClean="0"/>
              <a:t>зайнятості</a:t>
            </a:r>
            <a:r>
              <a:rPr lang="ru-RU" sz="2400" dirty="0" smtClean="0"/>
              <a:t>, </a:t>
            </a:r>
            <a:r>
              <a:rPr lang="ru-RU" sz="2400" dirty="0" err="1" smtClean="0"/>
              <a:t>безробіття</a:t>
            </a:r>
            <a:r>
              <a:rPr lang="ru-RU" sz="2400" dirty="0" smtClean="0"/>
              <a:t>, </a:t>
            </a:r>
            <a:r>
              <a:rPr lang="ru-RU" sz="2400" dirty="0" err="1" smtClean="0"/>
              <a:t>соціально-трудових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відносин</a:t>
            </a:r>
            <a:r>
              <a:rPr lang="ru-RU" sz="2400" dirty="0" smtClean="0"/>
              <a:t>, умов </a:t>
            </a:r>
            <a:r>
              <a:rPr lang="ru-RU" sz="2400" dirty="0" err="1" smtClean="0"/>
              <a:t>праці</a:t>
            </a:r>
            <a:r>
              <a:rPr lang="ru-RU" sz="2400" dirty="0" smtClean="0"/>
              <a:t>, форм </a:t>
            </a:r>
            <a:r>
              <a:rPr lang="ru-RU" sz="2400" dirty="0" err="1" smtClean="0"/>
              <a:t>і</a:t>
            </a:r>
            <a:r>
              <a:rPr lang="ru-RU" sz="2400" dirty="0" smtClean="0"/>
              <a:t> систем </a:t>
            </a:r>
            <a:r>
              <a:rPr lang="ru-RU" sz="2400" dirty="0" err="1" smtClean="0"/>
              <a:t>її</a:t>
            </a:r>
            <a:r>
              <a:rPr lang="ru-RU" sz="2400" dirty="0" smtClean="0"/>
              <a:t> оплати та </a:t>
            </a:r>
            <a:r>
              <a:rPr lang="ru-RU" sz="2400" dirty="0" err="1" smtClean="0"/>
              <a:t>ін</a:t>
            </a:r>
            <a:r>
              <a:rPr lang="ru-RU" sz="2400" dirty="0" smtClean="0"/>
              <a:t>.;</a:t>
            </a:r>
          </a:p>
          <a:p>
            <a:r>
              <a:rPr lang="ru-RU" sz="2400" b="1" dirty="0" err="1" smtClean="0"/>
              <a:t>економіко-математичні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методи</a:t>
            </a:r>
            <a:r>
              <a:rPr lang="ru-RU" sz="2400" b="1" dirty="0" smtClean="0"/>
              <a:t> </a:t>
            </a:r>
            <a:r>
              <a:rPr lang="ru-RU" sz="2400" dirty="0" smtClean="0"/>
              <a:t>— для </a:t>
            </a:r>
            <a:r>
              <a:rPr lang="ru-RU" sz="2400" dirty="0" err="1" smtClean="0"/>
              <a:t>виявлення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взаємозв'язків</a:t>
            </a:r>
            <a:r>
              <a:rPr lang="ru-RU" sz="2400" dirty="0" smtClean="0"/>
              <a:t> </a:t>
            </a:r>
            <a:r>
              <a:rPr lang="ru-RU" sz="2400" dirty="0" err="1" smtClean="0"/>
              <a:t>між</a:t>
            </a:r>
            <a:r>
              <a:rPr lang="ru-RU" sz="2400" dirty="0" smtClean="0"/>
              <a:t> </a:t>
            </a:r>
            <a:r>
              <a:rPr lang="ru-RU" sz="2400" dirty="0" err="1" smtClean="0"/>
              <a:t>інвестиціями</a:t>
            </a:r>
            <a:r>
              <a:rPr lang="ru-RU" sz="2400" dirty="0" smtClean="0"/>
              <a:t> в </a:t>
            </a:r>
            <a:r>
              <a:rPr lang="ru-RU" sz="2400" dirty="0" err="1" smtClean="0"/>
              <a:t>людський</a:t>
            </a:r>
            <a:r>
              <a:rPr lang="ru-RU" sz="2400" dirty="0" smtClean="0"/>
              <a:t> </a:t>
            </a:r>
            <a:r>
              <a:rPr lang="ru-RU" sz="2400" dirty="0" err="1" smtClean="0"/>
              <a:t>капітал</a:t>
            </a:r>
            <a:r>
              <a:rPr lang="ru-RU" sz="2400" dirty="0" smtClean="0"/>
              <a:t> та </a:t>
            </a:r>
            <a:r>
              <a:rPr lang="ru-RU" sz="2400" dirty="0" err="1" smtClean="0"/>
              <a:t>економічними</a:t>
            </a:r>
            <a:r>
              <a:rPr lang="ru-RU" sz="2400" dirty="0" smtClean="0"/>
              <a:t> результатами </a:t>
            </a:r>
            <a:r>
              <a:rPr lang="ru-RU" sz="2400" dirty="0" err="1" smtClean="0"/>
              <a:t>людської</a:t>
            </a:r>
            <a:r>
              <a:rPr lang="ru-RU" sz="2400" dirty="0" smtClean="0"/>
              <a:t> </a:t>
            </a:r>
            <a:r>
              <a:rPr lang="ru-RU" sz="2400" dirty="0" err="1" smtClean="0"/>
              <a:t>діяльності</a:t>
            </a:r>
            <a:r>
              <a:rPr lang="ru-RU" sz="2400" dirty="0" smtClean="0"/>
              <a:t> на </a:t>
            </a:r>
            <a:r>
              <a:rPr lang="ru-RU" sz="2400" dirty="0" err="1" smtClean="0"/>
              <a:t>різних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рівнях</a:t>
            </a:r>
            <a:r>
              <a:rPr lang="ru-RU" sz="2400" dirty="0" smtClean="0"/>
              <a:t>, </a:t>
            </a:r>
            <a:r>
              <a:rPr lang="ru-RU" sz="2400" dirty="0" err="1" smtClean="0"/>
              <a:t>розрахунку</a:t>
            </a:r>
            <a:r>
              <a:rPr lang="ru-RU" sz="2400" dirty="0" smtClean="0"/>
              <a:t> </a:t>
            </a:r>
            <a:r>
              <a:rPr lang="ru-RU" sz="2400" dirty="0" err="1" smtClean="0"/>
              <a:t>показників</a:t>
            </a:r>
            <a:r>
              <a:rPr lang="ru-RU" sz="2400" dirty="0" smtClean="0"/>
              <a:t> </a:t>
            </a:r>
            <a:r>
              <a:rPr lang="ru-RU" sz="2400" dirty="0" err="1" smtClean="0"/>
              <a:t>зайнятості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безробіття</a:t>
            </a:r>
            <a:r>
              <a:rPr lang="ru-RU" sz="2400" dirty="0" smtClean="0"/>
              <a:t>, </a:t>
            </a:r>
            <a:r>
              <a:rPr lang="ru-RU" sz="2400" dirty="0" err="1" smtClean="0"/>
              <a:t>розробки</a:t>
            </a:r>
            <a:r>
              <a:rPr lang="ru-RU" sz="2400" dirty="0" smtClean="0"/>
              <a:t> методики </a:t>
            </a:r>
            <a:r>
              <a:rPr lang="ru-RU" sz="2400" dirty="0" err="1" smtClean="0"/>
              <a:t>безтарифної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моделі</a:t>
            </a:r>
            <a:r>
              <a:rPr lang="ru-RU" sz="2400" dirty="0" smtClean="0"/>
              <a:t> оплати </a:t>
            </a:r>
            <a:r>
              <a:rPr lang="ru-RU" sz="2400" dirty="0" err="1" smtClean="0"/>
              <a:t>праці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т. </a:t>
            </a:r>
            <a:r>
              <a:rPr lang="ru-RU" sz="2400" dirty="0" err="1" smtClean="0"/>
              <a:t>ін</a:t>
            </a:r>
            <a:r>
              <a:rPr lang="ru-RU" sz="2400" dirty="0" smtClean="0"/>
              <a:t>; </a:t>
            </a:r>
          </a:p>
          <a:p>
            <a:r>
              <a:rPr lang="ru-RU" sz="2400" b="1" dirty="0" err="1" smtClean="0"/>
              <a:t>методи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статистичного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аналізу</a:t>
            </a:r>
            <a:r>
              <a:rPr lang="ru-RU" sz="2400" b="1" dirty="0" smtClean="0"/>
              <a:t> </a:t>
            </a:r>
            <a:r>
              <a:rPr lang="ru-RU" sz="2400" dirty="0" smtClean="0"/>
              <a:t>— для </a:t>
            </a:r>
            <a:r>
              <a:rPr lang="ru-RU" sz="2400" dirty="0" err="1" smtClean="0"/>
              <a:t>оцінки</a:t>
            </a:r>
            <a:r>
              <a:rPr lang="ru-RU" sz="2400" dirty="0" smtClean="0"/>
              <a:t> стану та </a:t>
            </a:r>
            <a:r>
              <a:rPr lang="ru-RU" sz="2400" dirty="0" err="1" smtClean="0"/>
              <a:t>динаміки</a:t>
            </a:r>
            <a:r>
              <a:rPr lang="ru-RU" sz="2400" dirty="0" smtClean="0"/>
              <a:t> </a:t>
            </a:r>
            <a:r>
              <a:rPr lang="ru-RU" sz="2400" dirty="0" err="1" smtClean="0"/>
              <a:t>змін</a:t>
            </a:r>
            <a:r>
              <a:rPr lang="ru-RU" sz="2400" dirty="0" smtClean="0"/>
              <a:t> </a:t>
            </a:r>
            <a:r>
              <a:rPr lang="ru-RU" sz="2400" dirty="0" err="1" smtClean="0"/>
              <a:t>різних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показників</a:t>
            </a:r>
            <a:r>
              <a:rPr lang="ru-RU" sz="2400" dirty="0" smtClean="0"/>
              <a:t> трудового </a:t>
            </a:r>
            <a:r>
              <a:rPr lang="ru-RU" sz="2400" dirty="0" err="1" smtClean="0"/>
              <a:t>потенціалу</a:t>
            </a:r>
            <a:r>
              <a:rPr lang="ru-RU" sz="2400" dirty="0" smtClean="0"/>
              <a:t>, </a:t>
            </a:r>
            <a:r>
              <a:rPr lang="ru-RU" sz="2400" dirty="0" err="1" smtClean="0"/>
              <a:t>зайнятості</a:t>
            </a:r>
            <a:r>
              <a:rPr lang="ru-RU" sz="2400" dirty="0" smtClean="0"/>
              <a:t>, </a:t>
            </a:r>
            <a:r>
              <a:rPr lang="ru-RU" sz="2400" dirty="0" err="1" smtClean="0"/>
              <a:t>безробіття</a:t>
            </a:r>
            <a:r>
              <a:rPr lang="ru-RU" sz="2400" dirty="0" smtClean="0"/>
              <a:t>, </a:t>
            </a:r>
            <a:r>
              <a:rPr lang="ru-RU" sz="2400" dirty="0" err="1" smtClean="0"/>
              <a:t>рівня</a:t>
            </a:r>
            <a:r>
              <a:rPr lang="ru-RU" sz="2400" dirty="0" smtClean="0"/>
              <a:t> </a:t>
            </a:r>
            <a:r>
              <a:rPr lang="ru-RU" sz="2400" dirty="0" err="1" smtClean="0"/>
              <a:t>життя</a:t>
            </a:r>
            <a:r>
              <a:rPr lang="ru-RU" sz="2400" dirty="0" smtClean="0"/>
              <a:t> </a:t>
            </a:r>
            <a:r>
              <a:rPr lang="ru-RU" sz="2400" dirty="0" err="1" smtClean="0"/>
              <a:t>населення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України</a:t>
            </a:r>
            <a:r>
              <a:rPr lang="ru-RU" sz="2400" dirty="0" smtClean="0"/>
              <a:t> </a:t>
            </a:r>
            <a:r>
              <a:rPr lang="ru-RU" sz="2400" dirty="0" err="1" smtClean="0"/>
              <a:t>тощо</a:t>
            </a:r>
            <a:r>
              <a:rPr lang="ru-RU" sz="2400" dirty="0" smtClean="0"/>
              <a:t>;</a:t>
            </a:r>
          </a:p>
          <a:p>
            <a:r>
              <a:rPr lang="ru-RU" sz="2400" b="1" dirty="0" smtClean="0"/>
              <a:t> </a:t>
            </a:r>
            <a:r>
              <a:rPr lang="ru-RU" sz="2400" b="1" dirty="0" err="1" smtClean="0"/>
              <a:t>графічно-аналітичний</a:t>
            </a:r>
            <a:r>
              <a:rPr lang="ru-RU" sz="2400" b="1" dirty="0" smtClean="0"/>
              <a:t> </a:t>
            </a:r>
            <a:r>
              <a:rPr lang="ru-RU" sz="2400" dirty="0" smtClean="0"/>
              <a:t>— для </a:t>
            </a:r>
            <a:r>
              <a:rPr lang="ru-RU" sz="2400" dirty="0" err="1" smtClean="0"/>
              <a:t>наочної</a:t>
            </a:r>
            <a:r>
              <a:rPr lang="ru-RU" sz="2400" dirty="0" smtClean="0"/>
              <a:t> </a:t>
            </a:r>
            <a:r>
              <a:rPr lang="ru-RU" sz="2400" dirty="0" err="1" smtClean="0"/>
              <a:t>ілюстрації</a:t>
            </a:r>
            <a:r>
              <a:rPr lang="ru-RU" sz="2400" dirty="0" smtClean="0"/>
              <a:t> </a:t>
            </a:r>
            <a:r>
              <a:rPr lang="ru-RU" sz="2400" dirty="0" err="1" smtClean="0"/>
              <a:t>досліджуваних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соціально-економічних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явищ</a:t>
            </a:r>
            <a:r>
              <a:rPr lang="ru-RU" sz="2400" dirty="0" smtClean="0"/>
              <a:t> та </a:t>
            </a:r>
            <a:r>
              <a:rPr lang="ru-RU" sz="2400" dirty="0" err="1" smtClean="0"/>
              <a:t>процесів</a:t>
            </a:r>
            <a:r>
              <a:rPr lang="ru-RU" sz="2400" dirty="0" smtClean="0"/>
              <a:t> рисунками та </a:t>
            </a:r>
            <a:r>
              <a:rPr lang="ru-RU" sz="2400" dirty="0" err="1" smtClean="0"/>
              <a:t>діаграмами</a:t>
            </a: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smtClean="0"/>
              <a:t>4.</a:t>
            </a:r>
            <a:r>
              <a:rPr lang="uk-UA" sz="2400" b="1" dirty="0" smtClean="0"/>
              <a:t>Природа соціально-трудових відносин, їх зміна в умовах переходу до ринкової економіки. 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92500"/>
          </a:bodyPr>
          <a:lstStyle/>
          <a:p>
            <a:r>
              <a:rPr lang="uk-UA" sz="2400" dirty="0" smtClean="0"/>
              <a:t>Термін </a:t>
            </a:r>
            <a:r>
              <a:rPr lang="uk-UA" sz="2400" dirty="0" err="1" smtClean="0"/>
              <a:t>“</a:t>
            </a:r>
            <a:r>
              <a:rPr lang="uk-UA" sz="2400" i="1" dirty="0" err="1" smtClean="0"/>
              <a:t>соціально-трудові</a:t>
            </a:r>
            <a:r>
              <a:rPr lang="uk-UA" sz="2400" i="1" dirty="0" smtClean="0"/>
              <a:t> </a:t>
            </a:r>
            <a:r>
              <a:rPr lang="uk-UA" sz="2400" i="1" dirty="0" err="1" smtClean="0"/>
              <a:t>відносини</a:t>
            </a:r>
            <a:r>
              <a:rPr lang="uk-UA" sz="2400" dirty="0" err="1" smtClean="0"/>
              <a:t>”</a:t>
            </a:r>
            <a:r>
              <a:rPr lang="uk-UA" sz="2400" dirty="0" smtClean="0"/>
              <a:t> виник порівняно недавно (якщо виходити зі змісту, що вкладають в нього сучасники), в другій половині ХХ ст.</a:t>
            </a:r>
            <a:endParaRPr lang="en-US" sz="2400" dirty="0" smtClean="0"/>
          </a:p>
          <a:p>
            <a:r>
              <a:rPr lang="uk-UA" sz="2400" dirty="0" smtClean="0"/>
              <a:t>Як самі відносини в сфері праці існують з тих пір, як з’явилась потреба в залученні людей до праці, тобто з диференціацією праці, виникненням та поглибленням її поділу.</a:t>
            </a:r>
          </a:p>
          <a:p>
            <a:r>
              <a:rPr lang="uk-UA" sz="2400" dirty="0" smtClean="0"/>
              <a:t>Утвердження терміну </a:t>
            </a:r>
            <a:r>
              <a:rPr lang="uk-UA" sz="2400" dirty="0" err="1" smtClean="0"/>
              <a:t>“соціально-трудові</a:t>
            </a:r>
            <a:r>
              <a:rPr lang="uk-UA" sz="2400" dirty="0" smtClean="0"/>
              <a:t> </a:t>
            </a:r>
            <a:r>
              <a:rPr lang="uk-UA" sz="2400" dirty="0" err="1" smtClean="0"/>
              <a:t>відносини”</a:t>
            </a:r>
            <a:r>
              <a:rPr lang="uk-UA" sz="2400" dirty="0" smtClean="0"/>
              <a:t> як і більш високий розвиток цих відносин пов’язані з поглибленням досліджень про роль людського фактору в розвитку економіки.</a:t>
            </a:r>
          </a:p>
          <a:p>
            <a:r>
              <a:rPr lang="uk-UA" sz="2400" dirty="0" smtClean="0"/>
              <a:t>Інша причина - поява на карті світу держав з соціально-орієнтованою економікою, де сформовано високий рівень соціального захисту  усіх учасників трудового процесу і в першу чергу тих верств населення, що потерпають внаслідок поглиблення диференціації доходів.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363272" cy="6048672"/>
          </a:xfrm>
        </p:spPr>
        <p:txBody>
          <a:bodyPr>
            <a:normAutofit/>
          </a:bodyPr>
          <a:lstStyle/>
          <a:p>
            <a:r>
              <a:rPr lang="ru-RU" sz="2400" b="1" dirty="0" err="1" smtClean="0"/>
              <a:t>Соціально-трудові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відносини</a:t>
            </a:r>
            <a:r>
              <a:rPr lang="ru-RU" sz="2400" b="1" dirty="0" smtClean="0"/>
              <a:t> </a:t>
            </a:r>
            <a:r>
              <a:rPr lang="ru-RU" sz="2400" dirty="0" err="1" smtClean="0"/>
              <a:t>це</a:t>
            </a:r>
            <a:r>
              <a:rPr lang="ru-RU" sz="2400" dirty="0" smtClean="0"/>
              <a:t> комплекс </a:t>
            </a:r>
            <a:r>
              <a:rPr lang="ru-RU" sz="2400" dirty="0" err="1" smtClean="0"/>
              <a:t>взаємовідносин</a:t>
            </a:r>
            <a:r>
              <a:rPr lang="ru-RU" sz="2400" dirty="0" smtClean="0"/>
              <a:t> </a:t>
            </a:r>
            <a:r>
              <a:rPr lang="ru-RU" sz="2400" dirty="0" err="1" smtClean="0"/>
              <a:t>між</a:t>
            </a:r>
            <a:r>
              <a:rPr lang="ru-RU" sz="2400" dirty="0" smtClean="0"/>
              <a:t> людьми, </a:t>
            </a:r>
            <a:r>
              <a:rPr lang="ru-RU" sz="2400" dirty="0" err="1" smtClean="0"/>
              <a:t>пов'язаних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із</a:t>
            </a:r>
            <a:r>
              <a:rPr lang="ru-RU" sz="2400" dirty="0" smtClean="0"/>
              <a:t> </a:t>
            </a:r>
            <a:r>
              <a:rPr lang="ru-RU" sz="2400" dirty="0" err="1" smtClean="0"/>
              <a:t>залученням</a:t>
            </a:r>
            <a:r>
              <a:rPr lang="ru-RU" sz="2400" dirty="0" smtClean="0"/>
              <a:t> </a:t>
            </a:r>
            <a:r>
              <a:rPr lang="ru-RU" sz="2400" dirty="0" err="1" smtClean="0"/>
              <a:t>працівників</a:t>
            </a:r>
            <a:r>
              <a:rPr lang="ru-RU" sz="2400" dirty="0" smtClean="0"/>
              <a:t>, </a:t>
            </a:r>
            <a:r>
              <a:rPr lang="ru-RU" sz="2400" dirty="0" err="1" smtClean="0"/>
              <a:t>використанням</a:t>
            </a:r>
            <a:r>
              <a:rPr lang="ru-RU" sz="2400" dirty="0" smtClean="0"/>
              <a:t> та оплатою </a:t>
            </a:r>
            <a:r>
              <a:rPr lang="ru-RU" sz="2400" dirty="0" err="1" smtClean="0"/>
              <a:t>їхньої</a:t>
            </a:r>
            <a:r>
              <a:rPr lang="ru-RU" sz="2400" dirty="0" smtClean="0"/>
              <a:t> </a:t>
            </a:r>
            <a:r>
              <a:rPr lang="ru-RU" sz="2400" dirty="0" err="1" smtClean="0"/>
              <a:t>праці</a:t>
            </a:r>
            <a:r>
              <a:rPr lang="ru-RU" sz="2400" dirty="0" smtClean="0"/>
              <a:t>, </a:t>
            </a:r>
            <a:r>
              <a:rPr lang="ru-RU" sz="2400" dirty="0" err="1" smtClean="0"/>
              <a:t>відтворенням</a:t>
            </a:r>
            <a:r>
              <a:rPr lang="ru-RU" sz="2400" dirty="0" smtClean="0"/>
              <a:t> </a:t>
            </a:r>
            <a:r>
              <a:rPr lang="ru-RU" sz="2400" dirty="0" err="1" smtClean="0"/>
              <a:t>робочої</a:t>
            </a:r>
            <a:r>
              <a:rPr lang="ru-RU" sz="2400" dirty="0" smtClean="0"/>
              <a:t> </a:t>
            </a:r>
            <a:r>
              <a:rPr lang="ru-RU" sz="2400" dirty="0" err="1" smtClean="0"/>
              <a:t>сили</a:t>
            </a:r>
            <a:r>
              <a:rPr lang="ru-RU" sz="2400" dirty="0" smtClean="0"/>
              <a:t> та </a:t>
            </a:r>
            <a:r>
              <a:rPr lang="ru-RU" sz="2400" dirty="0" err="1" smtClean="0"/>
              <a:t>спрямованих</a:t>
            </a:r>
            <a:r>
              <a:rPr lang="ru-RU" sz="2400" dirty="0" smtClean="0"/>
              <a:t> на </a:t>
            </a:r>
            <a:r>
              <a:rPr lang="ru-RU" sz="2400" dirty="0" err="1" smtClean="0"/>
              <a:t>забезпечення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високої</a:t>
            </a:r>
            <a:r>
              <a:rPr lang="ru-RU" sz="2400" dirty="0" smtClean="0"/>
              <a:t> </a:t>
            </a:r>
            <a:r>
              <a:rPr lang="ru-RU" sz="2400" dirty="0" err="1" smtClean="0"/>
              <a:t>якості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життя</a:t>
            </a:r>
            <a:r>
              <a:rPr lang="ru-RU" sz="2400" dirty="0" smtClean="0"/>
              <a:t> </a:t>
            </a:r>
            <a:r>
              <a:rPr lang="ru-RU" sz="2400" dirty="0" err="1" smtClean="0"/>
              <a:t>працівників</a:t>
            </a:r>
            <a:r>
              <a:rPr lang="ru-RU" sz="2400" dirty="0" smtClean="0"/>
              <a:t> та </a:t>
            </a:r>
            <a:r>
              <a:rPr lang="ru-RU" sz="2400" dirty="0" err="1" smtClean="0"/>
              <a:t>високої</a:t>
            </a:r>
            <a:r>
              <a:rPr lang="ru-RU" sz="2400" dirty="0" smtClean="0"/>
              <a:t> </a:t>
            </a:r>
            <a:r>
              <a:rPr lang="ru-RU" sz="2400" dirty="0" err="1" smtClean="0"/>
              <a:t>ефективності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економічної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діяльності</a:t>
            </a:r>
            <a:r>
              <a:rPr lang="ru-RU" sz="2400" dirty="0" smtClean="0"/>
              <a:t>.</a:t>
            </a:r>
          </a:p>
          <a:p>
            <a:r>
              <a:rPr lang="uk-UA" sz="2400" b="1" dirty="0" smtClean="0"/>
              <a:t>Зміст соціально-трудових відносин, їх структура </a:t>
            </a:r>
            <a:r>
              <a:rPr lang="uk-UA" sz="2400" dirty="0" smtClean="0"/>
              <a:t>випливає з чотирьох фаз, що характеризують відтворення специфічного товару робоча сила: </a:t>
            </a:r>
            <a:r>
              <a:rPr lang="uk-UA" sz="2400" b="1" dirty="0" smtClean="0"/>
              <a:t>виробництво, обмін, розподіл і споживання</a:t>
            </a:r>
            <a:r>
              <a:rPr lang="uk-UA" sz="2400" dirty="0" smtClean="0"/>
              <a:t>: стан, формування та відтворення трудових ресурсів; ринок праці, зайнятість, соціальне партнерство; стан робочого місця за сучасного поділу праці; елементи раціональної організації праці; мотивація та стимулювання високопродуктивної праці; умови соціального та економічного захисту працюючих та ін.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>
            <a:normAutofit fontScale="92500"/>
          </a:bodyPr>
          <a:lstStyle/>
          <a:p>
            <a:r>
              <a:rPr lang="uk-UA" sz="2400" dirty="0" smtClean="0"/>
              <a:t>Суб’єкти соціально-трудових відносин у ринковій економіці мають такі характеристики:</a:t>
            </a:r>
            <a:endParaRPr lang="ru-RU" sz="2400" dirty="0" smtClean="0"/>
          </a:p>
          <a:p>
            <a:pPr lvl="0"/>
            <a:r>
              <a:rPr lang="uk-UA" sz="2400" b="1" dirty="0" smtClean="0"/>
              <a:t>найманий працівник </a:t>
            </a:r>
            <a:r>
              <a:rPr lang="uk-UA" sz="2400" dirty="0" smtClean="0"/>
              <a:t>– особа, що на основі трудового договору про найом на роботу виконує обов’язки працівника на підприємстві власника, що визначаються вимогами робочого місця. Як правило, інтереси найманих працівників в суспільстві захищають професійні спілки;</a:t>
            </a:r>
            <a:endParaRPr lang="ru-RU" sz="2400" dirty="0" smtClean="0"/>
          </a:p>
          <a:p>
            <a:pPr lvl="0"/>
            <a:r>
              <a:rPr lang="uk-UA" sz="2400" b="1" dirty="0" smtClean="0"/>
              <a:t>роботодавець</a:t>
            </a:r>
            <a:r>
              <a:rPr lang="uk-UA" sz="2400" dirty="0" smtClean="0"/>
              <a:t> – особа, що є власником засобів праці чи його представником і для здійснення процесу виробництва постійно наймає виконавців трудових функцій. У найманого працівника та роботодавця відзначається спільна заінтересованість в ефективному функціонуванні підприємства;</a:t>
            </a:r>
            <a:endParaRPr lang="ru-RU" sz="2400" dirty="0" smtClean="0"/>
          </a:p>
          <a:p>
            <a:pPr lvl="0"/>
            <a:r>
              <a:rPr lang="uk-UA" sz="2400" b="1" dirty="0" smtClean="0"/>
              <a:t>держава</a:t>
            </a:r>
            <a:r>
              <a:rPr lang="uk-UA" sz="2400" dirty="0" smtClean="0"/>
              <a:t>, як суб’єкт соціально-трудових відносин, через законодавчу та виконавчу систему формує та забезпечує дотримання правил взаємовідносин між роботодавцями та найманими працівниками, певною мірою регулює ці відносини, захищає інтереси суб’єктів трудових відносин.</a:t>
            </a:r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14350" indent="-514350"/>
            <a:r>
              <a:rPr lang="uk-UA" sz="2800" dirty="0" smtClean="0"/>
              <a:t>5. Місце і завдання дисципліни в системі підготовки фахівців – економічного профілю.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uk-UA" sz="2800" dirty="0" smtClean="0"/>
              <a:t> 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24744"/>
            <a:ext cx="8496944" cy="5472608"/>
          </a:xfrm>
        </p:spPr>
        <p:txBody>
          <a:bodyPr>
            <a:noAutofit/>
          </a:bodyPr>
          <a:lstStyle/>
          <a:p>
            <a:r>
              <a:rPr lang="uk-UA" sz="2100" dirty="0" smtClean="0"/>
              <a:t>З розвитком ринкових відносин посилюється роль економіки праці в системі підготовки спеціалістів економічного профілю. Це пов'язано, насамперед, з тим, що в суспільстві виникає проблема безробіття та зайнятості населення, гостро стоїть питання налагодження соціального партнерства.</a:t>
            </a:r>
            <a:endParaRPr lang="ru-RU" sz="2100" dirty="0" smtClean="0"/>
          </a:p>
          <a:p>
            <a:r>
              <a:rPr lang="uk-UA" sz="2100" dirty="0" smtClean="0"/>
              <a:t>Поряд з цим важливе місце в підготовці студентів займає формування в останніх системи виробничого менеджменту, як основи раціональної побудови організації трудових процесів в тій чи іншій галузі.</a:t>
            </a:r>
          </a:p>
          <a:p>
            <a:r>
              <a:rPr lang="uk-UA" sz="2100" dirty="0" smtClean="0"/>
              <a:t>Провідною ланкою даної системи є нормування праці, яке виступає організуючим і контролюючим фактором організації праці. Не менш важливу роль відіграє оплата праці та матеріальне стимулювання працівників с.-г., оскільки дане економічне явище є основним мотиваційним фактором сільського працівника. </a:t>
            </a:r>
            <a:endParaRPr lang="ru-RU" sz="2100" dirty="0" smtClean="0"/>
          </a:p>
          <a:p>
            <a:r>
              <a:rPr lang="uk-UA" sz="2100" dirty="0" smtClean="0"/>
              <a:t>Даний курс є одним з основних дисциплін, які формують економічне мислення студентів і що важливо сприяє застосуванню знань та навиків ведення економічної роботи в аграрному секторі економіки.</a:t>
            </a:r>
            <a:endParaRPr lang="ru-RU" sz="2100" dirty="0" smtClean="0"/>
          </a:p>
          <a:p>
            <a:endParaRPr lang="ru-RU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>
            <a:normAutofit fontScale="77500" lnSpcReduction="20000"/>
          </a:bodyPr>
          <a:lstStyle/>
          <a:p>
            <a:r>
              <a:rPr lang="uk-UA" b="1" dirty="0" smtClean="0"/>
              <a:t>Результатом вивчення дисципліни для студента мають стати знання про:</a:t>
            </a:r>
            <a:endParaRPr lang="ru-RU" b="1" dirty="0" smtClean="0"/>
          </a:p>
          <a:p>
            <a:pPr lvl="0"/>
            <a:r>
              <a:rPr lang="uk-UA" dirty="0" smtClean="0"/>
              <a:t>Сутність соціально-трудових відносин в аграрному секторі, завдання, що стоять перед економікою праці на сучасному етапі</a:t>
            </a:r>
            <a:endParaRPr lang="ru-RU" dirty="0" smtClean="0"/>
          </a:p>
          <a:p>
            <a:pPr lvl="0"/>
            <a:r>
              <a:rPr lang="uk-UA" dirty="0" smtClean="0"/>
              <a:t>Становлення та розвиток ринкового середовища на селі та пов'язані з ним проблеми використання трудових ресурсів</a:t>
            </a:r>
            <a:endParaRPr lang="ru-RU" dirty="0" smtClean="0"/>
          </a:p>
          <a:p>
            <a:pPr lvl="0"/>
            <a:r>
              <a:rPr lang="uk-UA" dirty="0" smtClean="0"/>
              <a:t>Завдання та напрямки удосконалення організації праці на сільськогосподарських підприємствах</a:t>
            </a:r>
            <a:endParaRPr lang="ru-RU" dirty="0" smtClean="0"/>
          </a:p>
          <a:p>
            <a:pPr lvl="0"/>
            <a:r>
              <a:rPr lang="uk-UA" dirty="0" smtClean="0"/>
              <a:t>Організаційно-правові основи нормування та оплати праці в галузі</a:t>
            </a:r>
            <a:endParaRPr lang="ru-RU" dirty="0" smtClean="0"/>
          </a:p>
          <a:p>
            <a:pPr lvl="0"/>
            <a:r>
              <a:rPr lang="uk-UA" dirty="0" smtClean="0"/>
              <a:t>Особливості нормування та оплати праці працівників всіх підрозділів сільськогосподарських підприємств</a:t>
            </a:r>
            <a:endParaRPr lang="ru-RU" dirty="0" smtClean="0"/>
          </a:p>
          <a:p>
            <a:pPr lvl="0"/>
            <a:r>
              <a:rPr lang="uk-UA" dirty="0" smtClean="0"/>
              <a:t>Мотиваційні, інноваційні, рекреаційні проблеми економіки праці</a:t>
            </a:r>
            <a:endParaRPr lang="ru-RU" dirty="0" smtClean="0"/>
          </a:p>
          <a:p>
            <a:pPr lvl="0"/>
            <a:r>
              <a:rPr lang="uk-UA" dirty="0" smtClean="0"/>
              <a:t>Методичні основи розробки планів поліпшення соціально-трудових відносин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60648"/>
            <a:ext cx="8640960" cy="6192688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 err="1" smtClean="0"/>
              <a:t>Об'єктом</a:t>
            </a:r>
            <a:r>
              <a:rPr lang="ru-RU" sz="2400" dirty="0" smtClean="0"/>
              <a:t> </a:t>
            </a:r>
            <a:r>
              <a:rPr lang="ru-RU" sz="2400" dirty="0" err="1" smtClean="0"/>
              <a:t>вивчення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дисципліни</a:t>
            </a:r>
            <a:r>
              <a:rPr lang="ru-RU" sz="2400" dirty="0" smtClean="0"/>
              <a:t> "</a:t>
            </a:r>
            <a:r>
              <a:rPr lang="ru-RU" sz="2400" b="1" dirty="0" err="1" smtClean="0"/>
              <a:t>Економіка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праці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соціально-трудові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відносини</a:t>
            </a:r>
            <a:r>
              <a:rPr lang="ru-RU" sz="2400" dirty="0" smtClean="0"/>
              <a:t>" </a:t>
            </a:r>
            <a:r>
              <a:rPr lang="ru-RU" sz="2400" dirty="0" err="1" smtClean="0"/>
              <a:t>є</a:t>
            </a:r>
            <a:r>
              <a:rPr lang="ru-RU" sz="2400" dirty="0" smtClean="0"/>
              <a:t> система </a:t>
            </a:r>
            <a:r>
              <a:rPr lang="ru-RU" sz="2400" dirty="0" err="1" smtClean="0"/>
              <a:t>економічних</a:t>
            </a:r>
            <a:r>
              <a:rPr lang="ru-RU" sz="2400" dirty="0" smtClean="0"/>
              <a:t>, </a:t>
            </a:r>
            <a:r>
              <a:rPr lang="ru-RU" sz="2400" dirty="0" err="1" smtClean="0"/>
              <a:t>соціальних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організаційних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відносин</a:t>
            </a:r>
            <a:r>
              <a:rPr lang="ru-RU" sz="2400" dirty="0" smtClean="0"/>
              <a:t> </a:t>
            </a:r>
            <a:r>
              <a:rPr lang="ru-RU" sz="2400" dirty="0" err="1" smtClean="0"/>
              <a:t>між</a:t>
            </a:r>
            <a:r>
              <a:rPr lang="ru-RU" sz="2400" dirty="0" smtClean="0"/>
              <a:t> людьми </a:t>
            </a:r>
            <a:r>
              <a:rPr lang="ru-RU" sz="2400" dirty="0" err="1" smtClean="0"/>
              <a:t>з</a:t>
            </a:r>
            <a:r>
              <a:rPr lang="ru-RU" sz="2400" dirty="0" smtClean="0"/>
              <a:t> приводу </a:t>
            </a:r>
            <a:r>
              <a:rPr lang="ru-RU" sz="2400" dirty="0" err="1" smtClean="0"/>
              <a:t>відтворення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ефективного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використання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людських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продуктивних</a:t>
            </a:r>
            <a:r>
              <a:rPr lang="ru-RU" sz="2400" dirty="0" smtClean="0"/>
              <a:t> сил </a:t>
            </a:r>
            <a:r>
              <a:rPr lang="uk-UA" sz="2400" dirty="0" smtClean="0"/>
              <a:t>у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процесі</a:t>
            </a:r>
            <a:r>
              <a:rPr lang="ru-RU" sz="2400" dirty="0" smtClean="0"/>
              <a:t> </a:t>
            </a:r>
            <a:r>
              <a:rPr lang="ru-RU" sz="2400" dirty="0" err="1" smtClean="0"/>
              <a:t>праці</a:t>
            </a:r>
            <a:r>
              <a:rPr lang="en-US" sz="2400" dirty="0" smtClean="0"/>
              <a:t>.</a:t>
            </a:r>
            <a:endParaRPr lang="uk-UA" sz="2400" dirty="0" smtClean="0"/>
          </a:p>
          <a:p>
            <a:r>
              <a:rPr lang="uk-UA" sz="2400" b="1" dirty="0" smtClean="0"/>
              <a:t>Завдання курсу:</a:t>
            </a:r>
            <a:endParaRPr lang="ru-RU" sz="2400" dirty="0" smtClean="0"/>
          </a:p>
          <a:p>
            <a:r>
              <a:rPr lang="uk-UA" sz="2400" dirty="0" smtClean="0"/>
              <a:t>Формування у студентів знань</a:t>
            </a:r>
            <a:r>
              <a:rPr lang="uk-UA" sz="2400" b="1" dirty="0" smtClean="0"/>
              <a:t> </a:t>
            </a:r>
            <a:r>
              <a:rPr lang="uk-UA" sz="2400" dirty="0" smtClean="0"/>
              <a:t>про закономірності</a:t>
            </a:r>
            <a:r>
              <a:rPr lang="uk-UA" sz="2400" b="1" dirty="0" smtClean="0"/>
              <a:t> </a:t>
            </a:r>
            <a:r>
              <a:rPr lang="uk-UA" sz="2400" dirty="0" smtClean="0"/>
              <a:t>розвитку аграрного ринку праці та особливості зайнятості населення в сільському господарстві.</a:t>
            </a:r>
            <a:endParaRPr lang="ru-RU" sz="2400" dirty="0" smtClean="0"/>
          </a:p>
          <a:p>
            <a:r>
              <a:rPr lang="uk-UA" sz="2400" dirty="0" smtClean="0"/>
              <a:t>Набуття</a:t>
            </a:r>
            <a:r>
              <a:rPr lang="uk-UA" sz="2400" b="1" dirty="0" smtClean="0"/>
              <a:t> </a:t>
            </a:r>
            <a:r>
              <a:rPr lang="uk-UA" sz="2400" dirty="0" smtClean="0"/>
              <a:t>практичних навиків з</a:t>
            </a:r>
            <a:r>
              <a:rPr lang="uk-UA" sz="2400" b="1" dirty="0" smtClean="0"/>
              <a:t> </a:t>
            </a:r>
            <a:r>
              <a:rPr lang="uk-UA" sz="2400" dirty="0" smtClean="0"/>
              <a:t>організації трудових процесів в</a:t>
            </a:r>
            <a:r>
              <a:rPr lang="uk-UA" sz="2400" b="1" dirty="0" smtClean="0"/>
              <a:t> </a:t>
            </a:r>
            <a:r>
              <a:rPr lang="uk-UA" sz="2400" dirty="0" smtClean="0"/>
              <a:t>різних галузях АПК.  </a:t>
            </a:r>
            <a:endParaRPr lang="ru-RU" sz="2400" dirty="0" smtClean="0"/>
          </a:p>
          <a:p>
            <a:r>
              <a:rPr lang="uk-UA" sz="2400" dirty="0" smtClean="0"/>
              <a:t>Оволодіння прийомами</a:t>
            </a:r>
            <a:r>
              <a:rPr lang="uk-UA" sz="2400" b="1" dirty="0" smtClean="0"/>
              <a:t> </a:t>
            </a:r>
            <a:r>
              <a:rPr lang="uk-UA" sz="2400" dirty="0" smtClean="0"/>
              <a:t>та методами планування і нормування праці, вміння користуватися довідниками типових норм</a:t>
            </a:r>
            <a:r>
              <a:rPr lang="uk-UA" sz="2400" b="1" dirty="0" smtClean="0"/>
              <a:t> </a:t>
            </a:r>
            <a:r>
              <a:rPr lang="uk-UA" sz="2400" dirty="0" smtClean="0"/>
              <a:t>праці.</a:t>
            </a:r>
            <a:endParaRPr lang="ru-RU" sz="2400" dirty="0" smtClean="0"/>
          </a:p>
          <a:p>
            <a:r>
              <a:rPr lang="uk-UA" sz="2400" dirty="0" smtClean="0"/>
              <a:t>Вивчення мотиваційної поведінки працівників, вміння застосовувати найбільш прийнятні для конкретних виробничих умов системи оплати</a:t>
            </a:r>
            <a:r>
              <a:rPr lang="uk-UA" sz="2400" b="1" dirty="0" smtClean="0"/>
              <a:t> </a:t>
            </a:r>
            <a:r>
              <a:rPr lang="uk-UA" sz="2400" dirty="0" smtClean="0"/>
              <a:t>праці. </a:t>
            </a:r>
          </a:p>
          <a:p>
            <a:r>
              <a:rPr lang="uk-UA" sz="2400" dirty="0" smtClean="0"/>
              <a:t>Оволодіння способами соціального аналізу та вміння користуватись прийомами соціального</a:t>
            </a:r>
            <a:r>
              <a:rPr lang="uk-UA" sz="2400" b="1" dirty="0" smtClean="0"/>
              <a:t> </a:t>
            </a:r>
            <a:r>
              <a:rPr lang="uk-UA" sz="2400" dirty="0" smtClean="0"/>
              <a:t>партнерства.</a:t>
            </a:r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>
            <a:normAutofit fontScale="70000" lnSpcReduction="20000"/>
          </a:bodyPr>
          <a:lstStyle/>
          <a:p>
            <a:r>
              <a:rPr lang="uk-UA" b="1" dirty="0" smtClean="0"/>
              <a:t>Засвоєння курсу повинно сформувати такі навички та вміння студента – майбутнього спеціаліста економічного профілю:   </a:t>
            </a:r>
            <a:endParaRPr lang="ru-RU" b="1" dirty="0" smtClean="0"/>
          </a:p>
          <a:p>
            <a:pPr lvl="0"/>
            <a:r>
              <a:rPr lang="uk-UA" dirty="0" smtClean="0"/>
              <a:t>Оцінка стану соціально-трудових відносин на підприємстві, ринку праці в галузі</a:t>
            </a:r>
            <a:endParaRPr lang="ru-RU" dirty="0" smtClean="0"/>
          </a:p>
          <a:p>
            <a:pPr lvl="0"/>
            <a:r>
              <a:rPr lang="uk-UA" dirty="0" smtClean="0"/>
              <a:t>Розробка заходів по удосконаленню використання трудових ресурсів</a:t>
            </a:r>
            <a:endParaRPr lang="ru-RU" dirty="0" smtClean="0"/>
          </a:p>
          <a:p>
            <a:pPr lvl="0"/>
            <a:r>
              <a:rPr lang="uk-UA" dirty="0" smtClean="0"/>
              <a:t>Раціональна побудова основних трудових процесів в галузі та використання робочого часу провідними категоріями працівників</a:t>
            </a:r>
            <a:endParaRPr lang="ru-RU" dirty="0" smtClean="0"/>
          </a:p>
          <a:p>
            <a:pPr lvl="0"/>
            <a:r>
              <a:rPr lang="uk-UA" dirty="0" smtClean="0"/>
              <a:t>Формування системи </a:t>
            </a:r>
            <a:r>
              <a:rPr lang="uk-UA" dirty="0" err="1" smtClean="0"/>
              <a:t>мотивоформуючих</a:t>
            </a:r>
            <a:r>
              <a:rPr lang="uk-UA" dirty="0" smtClean="0"/>
              <a:t> та стимулюючих заходів на підприємстві</a:t>
            </a:r>
            <a:endParaRPr lang="ru-RU" dirty="0" smtClean="0"/>
          </a:p>
          <a:p>
            <a:pPr lvl="0"/>
            <a:r>
              <a:rPr lang="uk-UA" dirty="0" smtClean="0"/>
              <a:t>Оцінка та удосконалення, а при необхідності  - і розробка прогресивних систем організації та оплати праці</a:t>
            </a:r>
            <a:endParaRPr lang="ru-RU" dirty="0" smtClean="0"/>
          </a:p>
          <a:p>
            <a:pPr lvl="0"/>
            <a:r>
              <a:rPr lang="uk-UA" dirty="0" smtClean="0"/>
              <a:t>Складання проектів трудових договорів між адміністрацією підприємства та працівниками</a:t>
            </a:r>
            <a:endParaRPr lang="ru-RU" dirty="0" smtClean="0"/>
          </a:p>
          <a:p>
            <a:pPr lvl="0"/>
            <a:r>
              <a:rPr lang="uk-UA" dirty="0" smtClean="0"/>
              <a:t>Проектування раціональних режимів праці та відпочинку</a:t>
            </a:r>
            <a:endParaRPr lang="ru-RU" dirty="0" smtClean="0"/>
          </a:p>
          <a:p>
            <a:pPr lvl="0"/>
            <a:r>
              <a:rPr lang="uk-UA" dirty="0" smtClean="0"/>
              <a:t>Складання відповідних розділів планів соціально-економічного розвитку підприємства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6.Продуктивність та ефективність праці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b="1" dirty="0"/>
              <a:t>Ефективність праці</a:t>
            </a:r>
            <a:r>
              <a:rPr lang="uk-UA" dirty="0"/>
              <a:t> — це її результативність. Вона відображає співвідношення обсягу вироблених матеріальних і/або нематеріальних благ та кількості затраченої на це праці. Тобто зростання ефективності праці означає збільшення обсягу вироблених благ без збільшення затрат праці. У широкому розумінні зростання ефективності праці означає постійне вдосконалення людьми економічної діяльності, постійне знаходження можливості працювати краще, виробляти більше якісніших благ за тих самих, або і менших затрат праці.</a:t>
            </a:r>
          </a:p>
        </p:txBody>
      </p:sp>
    </p:spTree>
    <p:extLst>
      <p:ext uri="{BB962C8B-B14F-4D97-AF65-F5344CB8AC3E}">
        <p14:creationId xmlns:p14="http://schemas.microsoft.com/office/powerpoint/2010/main" xmlns="" val="365970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85000" lnSpcReduction="10000"/>
          </a:bodyPr>
          <a:lstStyle/>
          <a:p>
            <a:r>
              <a:rPr lang="uk-UA" dirty="0"/>
              <a:t>ефективність вимірюється багатьма різноманітними показниками. Всі вони є показниками ефективності, однак одного узагальнюючого показника ефективності немає, як немає абстрактного ефекту, а є конкретна вироблена продукція, отриманий прибуток або якийсь інший конкретний результат. Як правило, назва різних показників ефективності складається з двох слів: перше означає, чим у цьому показнику вимірюються результати діяльності (продуктивність або прибутковість), а друге — витрати яких ресурсів враховані у цьому показнику (праці, землі, капіталу, їх окремих компонентів чи усіх ресурсів загалом) — наприклад, продуктивність праці, прибутковість землі і т. д.</a:t>
            </a:r>
          </a:p>
        </p:txBody>
      </p:sp>
    </p:spTree>
    <p:extLst>
      <p:ext uri="{BB962C8B-B14F-4D97-AF65-F5344CB8AC3E}">
        <p14:creationId xmlns:p14="http://schemas.microsoft.com/office/powerpoint/2010/main" xmlns="" val="49300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70000" lnSpcReduction="20000"/>
          </a:bodyPr>
          <a:lstStyle/>
          <a:p>
            <a:r>
              <a:rPr lang="uk-UA" dirty="0"/>
              <a:t>Під </a:t>
            </a:r>
            <a:r>
              <a:rPr lang="uk-UA" b="1" dirty="0"/>
              <a:t>продуктивністю</a:t>
            </a:r>
            <a:r>
              <a:rPr lang="uk-UA" dirty="0"/>
              <a:t> в широкому значенні в сучасній економічній теорії розуміють співвідношення між випуском товарів у вигляді продукції і послуг, з одного боку, і витратами на цей випуск, з іншого. </a:t>
            </a:r>
            <a:endParaRPr lang="uk-UA" dirty="0" smtClean="0"/>
          </a:p>
          <a:p>
            <a:r>
              <a:rPr lang="uk-UA" dirty="0" smtClean="0"/>
              <a:t>Цей </a:t>
            </a:r>
            <a:r>
              <a:rPr lang="uk-UA" dirty="0"/>
              <a:t>показник називають багатофакторною продуктивністю, маючи на увазі, що на неї впливають практично усі фактори виробництва. У довгостроковому періоді зростання цього співвідношення означає краще використання трудових, фінансових, матеріальних, енергетичних, технологічних і всіх інших ресурсів, воно означає розвиток економіки і створює передумови для соціального прогресу. Зменшення ж цього співвідношення означає спад не тільки економічний, але і, неминуче, соціальний</a:t>
            </a:r>
            <a:r>
              <a:rPr lang="uk-UA" dirty="0" smtClean="0"/>
              <a:t>.</a:t>
            </a:r>
          </a:p>
          <a:p>
            <a:r>
              <a:rPr lang="uk-UA" dirty="0" smtClean="0"/>
              <a:t> </a:t>
            </a:r>
            <a:r>
              <a:rPr lang="uk-UA" dirty="0"/>
              <a:t>Значення цього показника полягає ще й у тому, що країни з найвищою продуктивністю, а не з найбільшими матеріальними й енергетичними ресурсами, стають світовими лідерами як у економічному, так і у соціальному розвитку.</a:t>
            </a:r>
          </a:p>
        </p:txBody>
      </p:sp>
    </p:spTree>
    <p:extLst>
      <p:ext uri="{BB962C8B-B14F-4D97-AF65-F5344CB8AC3E}">
        <p14:creationId xmlns:p14="http://schemas.microsoft.com/office/powerpoint/2010/main" xmlns="" val="64460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85000" lnSpcReduction="20000"/>
          </a:bodyPr>
          <a:lstStyle/>
          <a:p>
            <a:r>
              <a:rPr lang="uk-UA" b="1" dirty="0"/>
              <a:t>Продуктивність праці </a:t>
            </a:r>
            <a:r>
              <a:rPr lang="uk-UA" dirty="0"/>
              <a:t>— це найважливіший з показників ефективності трудового процесу, що виражається відношенням виробленої продукції (послуг) до відповідних витрат безпосередньої, живої праці.</a:t>
            </a:r>
          </a:p>
          <a:p>
            <a:r>
              <a:rPr lang="uk-UA" dirty="0"/>
              <a:t>Можна розрізняти різні види продуктивності праці залежно від того, на якому економічному рівні проводяться дослідження. </a:t>
            </a:r>
            <a:r>
              <a:rPr lang="uk-UA" b="1" dirty="0"/>
              <a:t>Індивідуальна продуктивність праці </a:t>
            </a:r>
            <a:r>
              <a:rPr lang="uk-UA" dirty="0"/>
              <a:t>— це продуктивність окремого конкретного працівника; </a:t>
            </a:r>
            <a:r>
              <a:rPr lang="uk-UA" b="1" dirty="0"/>
              <a:t>виробнича продуктивність праці </a:t>
            </a:r>
            <a:r>
              <a:rPr lang="uk-UA" dirty="0"/>
              <a:t>— це продуктивність на певній виробничій ділянці, підприємстві; </a:t>
            </a:r>
            <a:r>
              <a:rPr lang="uk-UA" b="1" dirty="0"/>
              <a:t>локальна продуктивність праці</a:t>
            </a:r>
            <a:r>
              <a:rPr lang="uk-UA" dirty="0"/>
              <a:t> — це продуктивність праці в регіоні чи галузі; </a:t>
            </a:r>
            <a:r>
              <a:rPr lang="uk-UA" b="1" dirty="0"/>
              <a:t>а суспільна продуктивність праці </a:t>
            </a:r>
            <a:r>
              <a:rPr lang="uk-UA" dirty="0"/>
              <a:t>— це продуктивність праці по економіці країни в цілому.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251822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 lnSpcReduction="10000"/>
          </a:bodyPr>
          <a:lstStyle/>
          <a:p>
            <a:r>
              <a:rPr lang="uk-UA" dirty="0"/>
              <a:t>Нова концепція продуктивності праці, адекватна соціально орієнтованій ринковій економіці, передбачає, що найпродуктивнішим і потенційно невичерпним ресурсом, межі якого постійно розширюються, є не безмежне нарощення виробництва і не економія як така, а якісні зрушення у споживанні, способі життя загалом, у людському розвитку. </a:t>
            </a:r>
            <a:endParaRPr lang="uk-UA" dirty="0" smtClean="0"/>
          </a:p>
          <a:p>
            <a:r>
              <a:rPr lang="uk-UA" dirty="0" smtClean="0"/>
              <a:t>Реалізація </a:t>
            </a:r>
            <a:r>
              <a:rPr lang="uk-UA" dirty="0"/>
              <a:t>цієї концепції передбачає орієнтацію виробництва на перспективні суспільні потреби, </a:t>
            </a:r>
            <a:r>
              <a:rPr lang="uk-UA" dirty="0" err="1"/>
              <a:t>ранжовані</a:t>
            </a:r>
            <a:r>
              <a:rPr lang="uk-UA" dirty="0"/>
              <a:t> за мірою їх важливості для людського розвитку.</a:t>
            </a:r>
          </a:p>
        </p:txBody>
      </p:sp>
    </p:spTree>
    <p:extLst>
      <p:ext uri="{BB962C8B-B14F-4D97-AF65-F5344CB8AC3E}">
        <p14:creationId xmlns:p14="http://schemas.microsoft.com/office/powerpoint/2010/main" xmlns="" val="391719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r>
              <a:rPr lang="uk-UA" dirty="0"/>
              <a:t>Макроекономічні параметри зростання продуктивності праці дають змогу контролювати пропорції соціально-економічного розвитку, відповідність їх соціальним критеріям та умовам ринкової рівноваги. </a:t>
            </a:r>
            <a:endParaRPr lang="uk-UA" dirty="0" smtClean="0"/>
          </a:p>
          <a:p>
            <a:r>
              <a:rPr lang="uk-UA" dirty="0" smtClean="0"/>
              <a:t>Підвищення </a:t>
            </a:r>
            <a:r>
              <a:rPr lang="uk-UA" dirty="0"/>
              <a:t>продуктивності праці стає дієвим засобом послаблення інфляції, основним джерелом реалізації заходів, спрямованих на соціальний розвиток і зростання рівня життя населення.</a:t>
            </a:r>
          </a:p>
        </p:txBody>
      </p:sp>
    </p:spTree>
    <p:extLst>
      <p:ext uri="{BB962C8B-B14F-4D97-AF65-F5344CB8AC3E}">
        <p14:creationId xmlns:p14="http://schemas.microsoft.com/office/powerpoint/2010/main" xmlns="" val="40257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77500" lnSpcReduction="20000"/>
          </a:bodyPr>
          <a:lstStyle/>
          <a:p>
            <a:r>
              <a:rPr lang="uk-UA" dirty="0"/>
              <a:t>На мікроекономічному рівні продуктивність праці є одним з визначальних критеріїв та інструментів зниження витрат виробництва й забезпечення на цій основі ефективного функціонування підприємства, його конкурентоспроможності на внутрішньому і зовнішньому ринку. </a:t>
            </a:r>
            <a:endParaRPr lang="uk-UA" dirty="0" smtClean="0"/>
          </a:p>
          <a:p>
            <a:r>
              <a:rPr lang="uk-UA" dirty="0" smtClean="0"/>
              <a:t>Зростання </a:t>
            </a:r>
            <a:r>
              <a:rPr lang="uk-UA" dirty="0"/>
              <a:t>продуктивності праці покликане компенсувати підвищення заробітної плати найманих працівників, гармонізуючи тим самим інтереси сторін соціального партнерства. У зв'язку з цим продуктивність праці має враховуватись як важливий елемент в системі показників оцінки трудового внеску в кінцеві результати діяльності в усіх організаційних ланках підприємства</a:t>
            </a:r>
            <a:r>
              <a:rPr lang="uk-UA" dirty="0" smtClean="0"/>
              <a:t>.</a:t>
            </a:r>
          </a:p>
          <a:p>
            <a:r>
              <a:rPr lang="uk-UA" dirty="0" smtClean="0"/>
              <a:t>Динаміка </a:t>
            </a:r>
            <a:r>
              <a:rPr lang="uk-UA" dirty="0"/>
              <a:t>продуктивності праці відображає успіхи підприємства в активізації людського чинника, у трудовій мотивації й розвитку персоналу, модернізації виробничого процесу, підвищенні споживчих якостей продукції та ін.</a:t>
            </a:r>
          </a:p>
        </p:txBody>
      </p:sp>
    </p:spTree>
    <p:extLst>
      <p:ext uri="{BB962C8B-B14F-4D97-AF65-F5344CB8AC3E}">
        <p14:creationId xmlns:p14="http://schemas.microsoft.com/office/powerpoint/2010/main" xmlns="" val="315106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85000" lnSpcReduction="10000"/>
          </a:bodyPr>
          <a:lstStyle/>
          <a:p>
            <a:r>
              <a:rPr lang="uk-UA" dirty="0"/>
              <a:t>Важливим показником ефективності праці є співвідношення прибутку від даного виду трудової діяльності й відповідних витрат праці. Це співвідношення називається рентабельністю праці, або точніше — рентабельністю сумарних витрат на персонал, і в загальному випадку визначається за </a:t>
            </a:r>
            <a:r>
              <a:rPr lang="uk-UA" dirty="0" smtClean="0"/>
              <a:t>формулою</a:t>
            </a:r>
          </a:p>
          <a:p>
            <a:pPr marL="0" indent="0">
              <a:buNone/>
            </a:pPr>
            <a:r>
              <a:rPr lang="uk-UA" dirty="0" smtClean="0"/>
              <a:t>           </a:t>
            </a:r>
            <a:r>
              <a:rPr lang="en-US" sz="3900" b="1" dirty="0" err="1" smtClean="0"/>
              <a:t>Ri</a:t>
            </a:r>
            <a:r>
              <a:rPr lang="en-US" sz="3900" b="1" dirty="0" smtClean="0"/>
              <a:t> = (Di-</a:t>
            </a:r>
            <a:r>
              <a:rPr lang="en-US" sz="3900" b="1" dirty="0" err="1" smtClean="0"/>
              <a:t>Zi</a:t>
            </a:r>
            <a:r>
              <a:rPr lang="en-US" sz="3900" b="1" dirty="0" smtClean="0"/>
              <a:t>): </a:t>
            </a:r>
            <a:r>
              <a:rPr lang="en-US" sz="3900" b="1" dirty="0" err="1" smtClean="0"/>
              <a:t>Zi</a:t>
            </a:r>
            <a:r>
              <a:rPr lang="en-US" sz="3900" b="1" dirty="0" smtClean="0"/>
              <a:t> </a:t>
            </a:r>
            <a:r>
              <a:rPr lang="uk-UA" sz="3900" b="1" dirty="0" smtClean="0"/>
              <a:t> або </a:t>
            </a:r>
            <a:r>
              <a:rPr lang="en-US" sz="3900" b="1" dirty="0" err="1" smtClean="0"/>
              <a:t>Ri</a:t>
            </a:r>
            <a:r>
              <a:rPr lang="en-US" sz="3900" b="1" dirty="0" smtClean="0"/>
              <a:t> = </a:t>
            </a:r>
            <a:r>
              <a:rPr lang="en-US" sz="3900" b="1" dirty="0" err="1" smtClean="0"/>
              <a:t>Pi:Zi</a:t>
            </a:r>
            <a:r>
              <a:rPr lang="en-US" sz="3900" b="1" dirty="0" smtClean="0"/>
              <a:t> </a:t>
            </a:r>
            <a:r>
              <a:rPr lang="en-US" dirty="0" smtClean="0"/>
              <a:t>                               </a:t>
            </a:r>
            <a:r>
              <a:rPr lang="uk-UA" dirty="0" smtClean="0"/>
              <a:t>де </a:t>
            </a:r>
            <a:r>
              <a:rPr lang="en-US" dirty="0"/>
              <a:t>R — </a:t>
            </a:r>
            <a:r>
              <a:rPr lang="uk-UA" dirty="0"/>
              <a:t>рентабельність праці;</a:t>
            </a:r>
          </a:p>
          <a:p>
            <a:r>
              <a:rPr lang="en-US" dirty="0"/>
              <a:t>D — </a:t>
            </a:r>
            <a:r>
              <a:rPr lang="uk-UA" dirty="0"/>
              <a:t>створена цією працею вартість;</a:t>
            </a:r>
          </a:p>
          <a:p>
            <a:r>
              <a:rPr lang="en-US" dirty="0"/>
              <a:t>Z — </a:t>
            </a:r>
            <a:r>
              <a:rPr lang="uk-UA" dirty="0"/>
              <a:t>витрати на організацію цієї праці;</a:t>
            </a:r>
          </a:p>
          <a:p>
            <a:r>
              <a:rPr lang="uk-UA" dirty="0"/>
              <a:t>Р — прибуток від цієї праці.</a:t>
            </a:r>
          </a:p>
          <a:p>
            <a:r>
              <a:rPr lang="en-US" dirty="0" smtClean="0"/>
              <a:t>I –</a:t>
            </a:r>
            <a:r>
              <a:rPr lang="uk-UA" dirty="0" smtClean="0"/>
              <a:t>означає </a:t>
            </a:r>
            <a:r>
              <a:rPr lang="uk-UA" dirty="0" err="1" smtClean="0"/>
              <a:t>приналежніть</a:t>
            </a:r>
            <a:r>
              <a:rPr lang="uk-UA" dirty="0" smtClean="0"/>
              <a:t> до певного виду продукції або виду праці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31347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r>
              <a:rPr lang="uk-UA" b="1" dirty="0" smtClean="0"/>
              <a:t>Продуктивність </a:t>
            </a:r>
            <a:r>
              <a:rPr lang="uk-UA" b="1" dirty="0"/>
              <a:t>праці </a:t>
            </a:r>
            <a:r>
              <a:rPr lang="uk-UA" dirty="0"/>
              <a:t>— це показник її ефективності, результативності, що характеризується співвідношенням обсягу продукції, робіт чи послуг, з одного боку, та кількістю праці, витраченої на виробництво цього обсягу, з іншого. Залежно від прямого чи оберненого співвідношення цих величин ми маємо два показники рівня продуктивності праці: виробіток і трудомісткість.</a:t>
            </a:r>
          </a:p>
        </p:txBody>
      </p:sp>
    </p:spTree>
    <p:extLst>
      <p:ext uri="{BB962C8B-B14F-4D97-AF65-F5344CB8AC3E}">
        <p14:creationId xmlns:p14="http://schemas.microsoft.com/office/powerpoint/2010/main" xmlns="" val="110146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Зміст і структура курсу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400" dirty="0" smtClean="0"/>
              <a:t>Структура курсу "</a:t>
            </a:r>
            <a:r>
              <a:rPr lang="ru-RU" sz="2400" dirty="0" err="1" smtClean="0"/>
              <a:t>Економіка</a:t>
            </a:r>
            <a:r>
              <a:rPr lang="ru-RU" sz="2400" dirty="0" smtClean="0"/>
              <a:t> </a:t>
            </a:r>
            <a:r>
              <a:rPr lang="ru-RU" sz="2400" dirty="0" err="1" smtClean="0"/>
              <a:t>праці</a:t>
            </a:r>
            <a:r>
              <a:rPr lang="ru-RU" sz="2400" dirty="0" smtClean="0"/>
              <a:t> та </a:t>
            </a:r>
            <a:r>
              <a:rPr lang="ru-RU" sz="2400" dirty="0" err="1" smtClean="0"/>
              <a:t>соціально-трудові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відносини</a:t>
            </a:r>
            <a:r>
              <a:rPr lang="ru-RU" sz="2400" dirty="0" smtClean="0"/>
              <a:t>" </a:t>
            </a:r>
            <a:r>
              <a:rPr lang="ru-RU" sz="2400" dirty="0" err="1" smtClean="0"/>
              <a:t>обумовлена</a:t>
            </a:r>
            <a:r>
              <a:rPr lang="ru-RU" sz="2400" dirty="0" smtClean="0"/>
              <a:t> </a:t>
            </a:r>
            <a:r>
              <a:rPr lang="ru-RU" sz="2400" dirty="0" err="1" smtClean="0"/>
              <a:t>загальною</a:t>
            </a:r>
            <a:r>
              <a:rPr lang="ru-RU" sz="2400" dirty="0" smtClean="0"/>
              <a:t> </a:t>
            </a:r>
            <a:r>
              <a:rPr lang="ru-RU" sz="2400" dirty="0" err="1" smtClean="0"/>
              <a:t>логікою</a:t>
            </a:r>
            <a:r>
              <a:rPr lang="ru-RU" sz="2400" dirty="0" smtClean="0"/>
              <a:t> </a:t>
            </a:r>
            <a:r>
              <a:rPr lang="ru-RU" sz="2400" dirty="0" err="1" smtClean="0"/>
              <a:t>дослідження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теоретичних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практичних</a:t>
            </a:r>
            <a:r>
              <a:rPr lang="ru-RU" sz="2400" dirty="0" smtClean="0"/>
              <a:t> проблем </a:t>
            </a:r>
            <a:r>
              <a:rPr lang="ru-RU" sz="2400" dirty="0" err="1" smtClean="0"/>
              <a:t>формування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людського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потенціалу</a:t>
            </a:r>
            <a:r>
              <a:rPr lang="ru-RU" sz="2400" dirty="0" smtClean="0"/>
              <a:t>, </a:t>
            </a:r>
            <a:r>
              <a:rPr lang="ru-RU" sz="2400" dirty="0" err="1" smtClean="0"/>
              <a:t>ефективного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використання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у </a:t>
            </a:r>
            <a:r>
              <a:rPr lang="ru-RU" sz="2400" dirty="0" err="1" smtClean="0"/>
              <a:t>сфері</a:t>
            </a:r>
            <a:r>
              <a:rPr lang="ru-RU" sz="2400" dirty="0" smtClean="0"/>
              <a:t> </a:t>
            </a:r>
            <a:r>
              <a:rPr lang="ru-RU" sz="2400" dirty="0" err="1" smtClean="0"/>
              <a:t>праці</a:t>
            </a:r>
            <a:r>
              <a:rPr lang="ru-RU" sz="2400" dirty="0" smtClean="0"/>
              <a:t> як на макро-, так </a:t>
            </a:r>
            <a:r>
              <a:rPr lang="ru-RU" sz="2400" dirty="0" err="1" smtClean="0"/>
              <a:t>і</a:t>
            </a:r>
            <a:r>
              <a:rPr lang="ru-RU" sz="2400" dirty="0" smtClean="0"/>
              <a:t> на </a:t>
            </a:r>
            <a:r>
              <a:rPr lang="ru-RU" sz="2400" dirty="0" err="1" smtClean="0"/>
              <a:t>мікроекономічному</a:t>
            </a:r>
            <a:r>
              <a:rPr lang="ru-RU" sz="2400" dirty="0" smtClean="0"/>
              <a:t> </a:t>
            </a:r>
            <a:r>
              <a:rPr lang="ru-RU" sz="2400" dirty="0" err="1" smtClean="0"/>
              <a:t>рівнях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метою </a:t>
            </a:r>
            <a:r>
              <a:rPr lang="ru-RU" sz="2400" dirty="0" err="1" smtClean="0"/>
              <a:t>забезпечення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високої</a:t>
            </a:r>
            <a:r>
              <a:rPr lang="ru-RU" sz="2400" dirty="0" smtClean="0"/>
              <a:t> </a:t>
            </a:r>
            <a:r>
              <a:rPr lang="ru-RU" sz="2400" dirty="0" err="1" smtClean="0"/>
              <a:t>якості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життя</a:t>
            </a:r>
            <a:r>
              <a:rPr lang="ru-RU" sz="2400" dirty="0" smtClean="0"/>
              <a:t> </a:t>
            </a:r>
            <a:r>
              <a:rPr lang="ru-RU" sz="2400" dirty="0" err="1" smtClean="0"/>
              <a:t>населення</a:t>
            </a:r>
            <a:r>
              <a:rPr lang="ru-RU" sz="2400" dirty="0" smtClean="0"/>
              <a:t> та </a:t>
            </a:r>
            <a:r>
              <a:rPr lang="ru-RU" sz="2400" dirty="0" err="1" smtClean="0"/>
              <a:t>високої</a:t>
            </a:r>
            <a:r>
              <a:rPr lang="ru-RU" sz="2400" dirty="0" smtClean="0"/>
              <a:t> </a:t>
            </a:r>
            <a:r>
              <a:rPr lang="ru-RU" sz="2400" dirty="0" err="1" smtClean="0"/>
              <a:t>ефективності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економічної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діяльності</a:t>
            </a:r>
            <a:r>
              <a:rPr lang="ru-RU" sz="2400" dirty="0" smtClean="0"/>
              <a:t>.</a:t>
            </a:r>
            <a:endParaRPr lang="en-US" sz="2400" dirty="0" smtClean="0"/>
          </a:p>
          <a:p>
            <a:r>
              <a:rPr lang="uk-UA" sz="2400" dirty="0" smtClean="0"/>
              <a:t>Тематика курсу включає 31 тему, </a:t>
            </a:r>
            <a:r>
              <a:rPr lang="en-US" sz="2400" dirty="0" smtClean="0"/>
              <a:t>3 </a:t>
            </a:r>
            <a:r>
              <a:rPr lang="uk-UA" sz="2400" dirty="0" smtClean="0"/>
              <a:t>розділи, поділена умовно на 3 змістовні модулі.</a:t>
            </a:r>
          </a:p>
          <a:p>
            <a:r>
              <a:rPr lang="uk-UA" sz="2400" dirty="0" smtClean="0"/>
              <a:t>Методи навчання і контролю знань включають: семінарські і практичні заняття, тесові модульні роботи, написання курсової роботи, проходження  навчальної практики, підсумковий  екзамен.</a:t>
            </a:r>
          </a:p>
          <a:p>
            <a:r>
              <a:rPr lang="uk-UA" sz="2400" dirty="0" smtClean="0"/>
              <a:t>Загальний обсяг годин на 2 семестри, включаючи самостійну роботу -  464 години.</a:t>
            </a:r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uk-UA" dirty="0"/>
              <a:t>Виробіток — це прямий показник рівня продуктивності праці, що визначається кількістю продукції (робіт, послуг), виробленою одним працівником за одиницю робочого часу і розраховується за </a:t>
            </a:r>
            <a:r>
              <a:rPr lang="uk-UA" dirty="0" smtClean="0"/>
              <a:t>формулою</a:t>
            </a:r>
          </a:p>
          <a:p>
            <a:pPr marL="0" indent="0" algn="ctr">
              <a:buNone/>
            </a:pPr>
            <a:r>
              <a:rPr lang="uk-UA" dirty="0"/>
              <a:t>	</a:t>
            </a:r>
            <a:r>
              <a:rPr lang="en-US" sz="4700" dirty="0" smtClean="0"/>
              <a:t>B = V/T</a:t>
            </a:r>
            <a:endParaRPr lang="uk-UA" sz="4700" dirty="0"/>
          </a:p>
          <a:p>
            <a:r>
              <a:rPr lang="uk-UA" dirty="0"/>
              <a:t>де В — виробіток;</a:t>
            </a:r>
          </a:p>
          <a:p>
            <a:r>
              <a:rPr lang="en-US" dirty="0"/>
              <a:t>V — </a:t>
            </a:r>
            <a:r>
              <a:rPr lang="uk-UA" dirty="0"/>
              <a:t>обсяг виробництва продукції (робіт, послуг);</a:t>
            </a:r>
          </a:p>
          <a:p>
            <a:r>
              <a:rPr lang="uk-UA" dirty="0"/>
              <a:t>Т — затрати праці на випуск відповідного обсягу продукції (робіт, послуг).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12229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5527"/>
            <a:ext cx="8229600" cy="627379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ru-RU" dirty="0" err="1" smtClean="0"/>
              <a:t>Трудомісткість</a:t>
            </a:r>
            <a:r>
              <a:rPr lang="ru-RU" dirty="0" smtClean="0"/>
              <a:t> 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обернений</a:t>
            </a:r>
            <a:r>
              <a:rPr lang="ru-RU" dirty="0" smtClean="0"/>
              <a:t> </a:t>
            </a:r>
            <a:r>
              <a:rPr lang="ru-RU" dirty="0" err="1" smtClean="0"/>
              <a:t>показник</a:t>
            </a:r>
            <a:r>
              <a:rPr lang="ru-RU" dirty="0" smtClean="0"/>
              <a:t> </a:t>
            </a:r>
            <a:r>
              <a:rPr lang="ru-RU" dirty="0" err="1" smtClean="0"/>
              <a:t>рівня</a:t>
            </a:r>
            <a:r>
              <a:rPr lang="ru-RU" dirty="0" smtClean="0"/>
              <a:t> </a:t>
            </a:r>
            <a:r>
              <a:rPr lang="ru-RU" dirty="0" err="1" smtClean="0"/>
              <a:t>продуктивності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характеризується</a:t>
            </a:r>
            <a:r>
              <a:rPr lang="ru-RU" dirty="0" smtClean="0"/>
              <a:t> </a:t>
            </a:r>
            <a:r>
              <a:rPr lang="ru-RU" dirty="0" err="1" smtClean="0"/>
              <a:t>кількістю</a:t>
            </a:r>
            <a:r>
              <a:rPr lang="ru-RU" dirty="0" smtClean="0"/>
              <a:t> </a:t>
            </a:r>
            <a:r>
              <a:rPr lang="ru-RU" dirty="0" err="1" smtClean="0"/>
              <a:t>робочого</a:t>
            </a:r>
            <a:r>
              <a:rPr lang="ru-RU" dirty="0" smtClean="0"/>
              <a:t> часу, </a:t>
            </a:r>
            <a:r>
              <a:rPr lang="ru-RU" dirty="0" err="1" smtClean="0"/>
              <a:t>витраченого</a:t>
            </a:r>
            <a:r>
              <a:rPr lang="ru-RU" dirty="0" smtClean="0"/>
              <a:t> на </a:t>
            </a:r>
            <a:r>
              <a:rPr lang="ru-RU" dirty="0" err="1" smtClean="0"/>
              <a:t>виробництво</a:t>
            </a:r>
            <a:r>
              <a:rPr lang="ru-RU" dirty="0" smtClean="0"/>
              <a:t> </a:t>
            </a:r>
            <a:r>
              <a:rPr lang="ru-RU" dirty="0" err="1" smtClean="0"/>
              <a:t>одиниці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 (</a:t>
            </a:r>
            <a:r>
              <a:rPr lang="ru-RU" dirty="0" err="1" smtClean="0"/>
              <a:t>робіт</a:t>
            </a:r>
            <a:r>
              <a:rPr lang="ru-RU" dirty="0" smtClean="0"/>
              <a:t>, </a:t>
            </a:r>
            <a:r>
              <a:rPr lang="ru-RU" dirty="0" err="1" smtClean="0"/>
              <a:t>послуг</a:t>
            </a:r>
            <a:r>
              <a:rPr lang="ru-RU" dirty="0" smtClean="0"/>
              <a:t>) і </a:t>
            </a:r>
            <a:r>
              <a:rPr lang="ru-RU" dirty="0" err="1" smtClean="0"/>
              <a:t>розраховується</a:t>
            </a:r>
            <a:r>
              <a:rPr lang="ru-RU" dirty="0" smtClean="0"/>
              <a:t> за формулою</a:t>
            </a: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dirty="0" smtClean="0"/>
              <a:t>			</a:t>
            </a:r>
            <a:r>
              <a:rPr lang="en-US" sz="5400" dirty="0" smtClean="0"/>
              <a:t>TM = T/V</a:t>
            </a:r>
            <a:endParaRPr lang="ru-RU" sz="5400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94412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Autofit/>
          </a:bodyPr>
          <a:lstStyle/>
          <a:p>
            <a:pPr algn="just"/>
            <a:r>
              <a:rPr lang="uk-UA" sz="2800" b="1" dirty="0"/>
              <a:t>Технологічна </a:t>
            </a:r>
            <a:r>
              <a:rPr lang="uk-UA" sz="2800" b="1" dirty="0" err="1"/>
              <a:t>трудомісткіст</a:t>
            </a:r>
            <a:r>
              <a:rPr lang="uk-UA" sz="2800" b="1" dirty="0"/>
              <a:t>ь</a:t>
            </a:r>
            <a:r>
              <a:rPr lang="uk-UA" sz="2800" dirty="0"/>
              <a:t>  визначається витратами праці основних робітників. Розраховується для окремих операцій, деталей, виробів.</a:t>
            </a:r>
          </a:p>
          <a:p>
            <a:pPr algn="just"/>
            <a:r>
              <a:rPr lang="uk-UA" sz="2800" b="1" dirty="0"/>
              <a:t>Трудомісткість </a:t>
            </a:r>
            <a:r>
              <a:rPr lang="uk-UA" sz="2800" b="1" dirty="0" err="1"/>
              <a:t>обслуговуванн</a:t>
            </a:r>
            <a:r>
              <a:rPr lang="uk-UA" sz="2800" b="1" dirty="0"/>
              <a:t>я</a:t>
            </a:r>
            <a:r>
              <a:rPr lang="uk-UA" sz="2800" dirty="0"/>
              <a:t>  визначається витратами праці допоміжних робітників, що зайняті обслуговуванням виробництва.</a:t>
            </a:r>
          </a:p>
          <a:p>
            <a:pPr algn="just"/>
            <a:r>
              <a:rPr lang="uk-UA" sz="2800" b="1" dirty="0"/>
              <a:t>Виробнича </a:t>
            </a:r>
            <a:r>
              <a:rPr lang="uk-UA" sz="2800" b="1" dirty="0" err="1"/>
              <a:t>трудомісткіс</a:t>
            </a:r>
            <a:r>
              <a:rPr lang="uk-UA" sz="2800" b="1" dirty="0"/>
              <a:t>ть</a:t>
            </a:r>
            <a:r>
              <a:rPr lang="uk-UA" sz="2800" dirty="0"/>
              <a:t>  складається з технологічної трудомісткості та трудомісткості обслуговування, тобто показує витрати праці основних і допоміжних робітників на виконання одиниці роботи.</a:t>
            </a:r>
          </a:p>
          <a:p>
            <a:pPr algn="just"/>
            <a:r>
              <a:rPr lang="uk-UA" sz="2800" b="1" dirty="0"/>
              <a:t>Трудомісткість </a:t>
            </a:r>
            <a:r>
              <a:rPr lang="uk-UA" sz="2800" b="1" dirty="0" err="1"/>
              <a:t>управління</a:t>
            </a:r>
            <a:r>
              <a:rPr lang="uk-UA" sz="2800" dirty="0" err="1"/>
              <a:t>  в</a:t>
            </a:r>
            <a:r>
              <a:rPr lang="uk-UA" sz="2800" dirty="0"/>
              <a:t>изначається витратами праці керівників, спеціалістів, технічних виконавців.</a:t>
            </a:r>
          </a:p>
          <a:p>
            <a:pPr algn="just"/>
            <a:r>
              <a:rPr lang="uk-UA" sz="2800" dirty="0"/>
              <a:t>Повна трудомісткість </a:t>
            </a:r>
            <a:r>
              <a:rPr lang="uk-UA" sz="2800" dirty="0" err="1"/>
              <a:t>продукції  </a:t>
            </a:r>
            <a:r>
              <a:rPr lang="uk-UA" sz="2800" dirty="0"/>
              <a:t>відображає всі витрати праці на виготовлення одиниці кожного виробу.</a:t>
            </a:r>
          </a:p>
          <a:p>
            <a:pPr algn="just"/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xmlns="" val="382068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 lnSpcReduction="10000"/>
          </a:bodyPr>
          <a:lstStyle/>
          <a:p>
            <a:r>
              <a:rPr lang="uk-UA" dirty="0"/>
              <a:t>Ф</a:t>
            </a:r>
            <a:r>
              <a:rPr lang="ru-RU" dirty="0" err="1" smtClean="0"/>
              <a:t>актори</a:t>
            </a:r>
            <a:r>
              <a:rPr lang="ru-RU" dirty="0" smtClean="0"/>
              <a:t> </a:t>
            </a:r>
            <a:r>
              <a:rPr lang="ru-RU" dirty="0" err="1"/>
              <a:t>зростання</a:t>
            </a:r>
            <a:r>
              <a:rPr lang="ru-RU" dirty="0"/>
              <a:t> </a:t>
            </a:r>
            <a:r>
              <a:rPr lang="ru-RU" dirty="0" err="1"/>
              <a:t>продуктивності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— </a:t>
            </a:r>
            <a:r>
              <a:rPr lang="ru-RU" dirty="0" err="1"/>
              <a:t>це</a:t>
            </a:r>
            <a:r>
              <a:rPr lang="ru-RU" dirty="0"/>
              <a:t> вся </a:t>
            </a:r>
            <a:r>
              <a:rPr lang="ru-RU" dirty="0" err="1"/>
              <a:t>сукупність</a:t>
            </a:r>
            <a:r>
              <a:rPr lang="ru-RU" dirty="0"/>
              <a:t> </a:t>
            </a:r>
            <a:r>
              <a:rPr lang="ru-RU" dirty="0" err="1"/>
              <a:t>рушійних</a:t>
            </a:r>
            <a:r>
              <a:rPr lang="ru-RU" dirty="0"/>
              <a:t> сил і причин,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призводять</a:t>
            </a:r>
            <a:r>
              <a:rPr lang="ru-RU" dirty="0"/>
              <a:t> до 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продуктивності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 smtClean="0"/>
              <a:t>.</a:t>
            </a:r>
          </a:p>
          <a:p>
            <a:r>
              <a:rPr lang="uk-UA" dirty="0"/>
              <a:t>фактори зростання продуктивності праці за змістом можна поділити на три групи:</a:t>
            </a:r>
          </a:p>
          <a:p>
            <a:r>
              <a:rPr lang="uk-UA" dirty="0"/>
              <a:t>1) соціально-економічні, що визначають якість використовуваної робочої сили;</a:t>
            </a:r>
          </a:p>
          <a:p>
            <a:r>
              <a:rPr lang="uk-UA" dirty="0"/>
              <a:t>2) матеріально-технічні, що визначають якість засобів виробництва;</a:t>
            </a:r>
          </a:p>
          <a:p>
            <a:r>
              <a:rPr lang="uk-UA" dirty="0"/>
              <a:t>3) організаційно-економічні, що визначають якість поєднання робочої сили із засобами виробництва.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92316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77500" lnSpcReduction="20000"/>
          </a:bodyPr>
          <a:lstStyle/>
          <a:p>
            <a:r>
              <a:rPr lang="uk-UA" dirty="0"/>
              <a:t>До групи </a:t>
            </a:r>
            <a:r>
              <a:rPr lang="uk-UA" b="1" dirty="0"/>
              <a:t>соціально-економічних </a:t>
            </a:r>
            <a:r>
              <a:rPr lang="uk-UA" dirty="0"/>
              <a:t>факторів зростання продуктивності праці належать всі фактори, що спричиняють покращання якості робочої сили. </a:t>
            </a:r>
            <a:endParaRPr lang="uk-UA" dirty="0" smtClean="0"/>
          </a:p>
          <a:p>
            <a:pPr marL="0" indent="0">
              <a:buNone/>
            </a:pPr>
            <a:r>
              <a:rPr lang="uk-UA" dirty="0"/>
              <a:t>	</a:t>
            </a:r>
            <a:r>
              <a:rPr lang="uk-UA" dirty="0" smtClean="0"/>
              <a:t>- </a:t>
            </a:r>
            <a:r>
              <a:rPr lang="uk-UA" dirty="0"/>
              <a:t>рівень кваліфікації та професійних знань, умінь, навичок; </a:t>
            </a:r>
            <a:endParaRPr lang="uk-UA" dirty="0" smtClean="0"/>
          </a:p>
          <a:p>
            <a:pPr marL="0" indent="0">
              <a:buNone/>
            </a:pPr>
            <a:r>
              <a:rPr lang="uk-UA" dirty="0"/>
              <a:t>	</a:t>
            </a:r>
            <a:r>
              <a:rPr lang="uk-UA" dirty="0" smtClean="0"/>
              <a:t>- компетентність</a:t>
            </a:r>
            <a:r>
              <a:rPr lang="uk-UA" dirty="0"/>
              <a:t>, відповідальність</a:t>
            </a:r>
            <a:r>
              <a:rPr lang="uk-UA" dirty="0" smtClean="0"/>
              <a:t>;</a:t>
            </a:r>
          </a:p>
          <a:p>
            <a:pPr marL="0" indent="0">
              <a:buNone/>
            </a:pPr>
            <a:r>
              <a:rPr lang="uk-UA" dirty="0"/>
              <a:t>	</a:t>
            </a:r>
            <a:r>
              <a:rPr lang="uk-UA" dirty="0" smtClean="0"/>
              <a:t>- </a:t>
            </a:r>
            <a:r>
              <a:rPr lang="uk-UA" dirty="0"/>
              <a:t>здоров'я та розумові здібності</a:t>
            </a:r>
            <a:r>
              <a:rPr lang="uk-UA" dirty="0" smtClean="0"/>
              <a:t>;</a:t>
            </a:r>
          </a:p>
          <a:p>
            <a:pPr marL="0" indent="0">
              <a:buNone/>
            </a:pPr>
            <a:r>
              <a:rPr lang="uk-UA" dirty="0"/>
              <a:t>	</a:t>
            </a:r>
            <a:r>
              <a:rPr lang="uk-UA" dirty="0" smtClean="0"/>
              <a:t>- </a:t>
            </a:r>
            <a:r>
              <a:rPr lang="uk-UA" dirty="0"/>
              <a:t>професійна придатність, адаптованість, </a:t>
            </a:r>
            <a:r>
              <a:rPr lang="uk-UA" dirty="0" err="1"/>
              <a:t>інноваційність</a:t>
            </a:r>
            <a:r>
              <a:rPr lang="uk-UA" dirty="0"/>
              <a:t> та професійна мобільність, моральність, дисциплінованість, </a:t>
            </a:r>
            <a:r>
              <a:rPr lang="uk-UA" dirty="0" err="1"/>
              <a:t>мотивованість</a:t>
            </a:r>
            <a:r>
              <a:rPr lang="uk-UA" dirty="0"/>
              <a:t> (здатність реагувати на зовнішні стимули) і мотивація (внутрішнє бажання якісно виконувати роботу</a:t>
            </a:r>
            <a:r>
              <a:rPr lang="uk-UA" dirty="0" smtClean="0"/>
              <a:t>).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dirty="0" smtClean="0"/>
              <a:t> </a:t>
            </a:r>
            <a:r>
              <a:rPr lang="uk-UA" dirty="0"/>
              <a:t>До цієї групи факторів відносять також характеристики трудових колективів, такі як трудова активність, творча ініціатива, соціально-психологічний клімат, система ціннісних орієнтацій.</a:t>
            </a:r>
          </a:p>
        </p:txBody>
      </p:sp>
    </p:spTree>
    <p:extLst>
      <p:ext uri="{BB962C8B-B14F-4D97-AF65-F5344CB8AC3E}">
        <p14:creationId xmlns:p14="http://schemas.microsoft.com/office/powerpoint/2010/main" xmlns="" val="28630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92500" lnSpcReduction="10000"/>
          </a:bodyPr>
          <a:lstStyle/>
          <a:p>
            <a:r>
              <a:rPr lang="uk-UA" dirty="0"/>
              <a:t>До групи </a:t>
            </a:r>
            <a:r>
              <a:rPr lang="uk-UA" b="1" dirty="0"/>
              <a:t>матеріально-технічних </a:t>
            </a:r>
            <a:r>
              <a:rPr lang="uk-UA" dirty="0"/>
              <a:t>факторів зростання продуктивності праці належать всі напрямки прогресивних змін у техніці й технології виробництва, а саме: </a:t>
            </a:r>
            <a:endParaRPr lang="uk-UA" dirty="0" smtClean="0"/>
          </a:p>
          <a:p>
            <a:pPr marL="0" indent="0">
              <a:buNone/>
            </a:pPr>
            <a:r>
              <a:rPr lang="uk-UA" dirty="0"/>
              <a:t>	</a:t>
            </a:r>
            <a:r>
              <a:rPr lang="uk-UA" dirty="0" smtClean="0"/>
              <a:t>- модернізація </a:t>
            </a:r>
            <a:r>
              <a:rPr lang="uk-UA" dirty="0"/>
              <a:t>обладнання</a:t>
            </a:r>
            <a:r>
              <a:rPr lang="uk-UA" dirty="0" smtClean="0"/>
              <a:t>;</a:t>
            </a:r>
          </a:p>
          <a:p>
            <a:pPr marL="0" indent="0">
              <a:buNone/>
            </a:pPr>
            <a:r>
              <a:rPr lang="uk-UA" dirty="0"/>
              <a:t>	</a:t>
            </a:r>
            <a:r>
              <a:rPr lang="uk-UA" dirty="0" smtClean="0"/>
              <a:t>- </a:t>
            </a:r>
            <a:r>
              <a:rPr lang="uk-UA" dirty="0"/>
              <a:t>використання нової продуктивнішої техніки</a:t>
            </a:r>
            <a:r>
              <a:rPr lang="uk-UA" dirty="0" smtClean="0"/>
              <a:t>;</a:t>
            </a:r>
          </a:p>
          <a:p>
            <a:pPr marL="0" indent="0">
              <a:buNone/>
            </a:pPr>
            <a:r>
              <a:rPr lang="uk-UA" dirty="0"/>
              <a:t>	</a:t>
            </a:r>
            <a:r>
              <a:rPr lang="uk-UA" dirty="0" smtClean="0"/>
              <a:t>- </a:t>
            </a:r>
            <a:r>
              <a:rPr lang="uk-UA" dirty="0"/>
              <a:t>підвищення рівня механізації і автоматизації виробництва; </a:t>
            </a:r>
            <a:endParaRPr lang="uk-UA" dirty="0" smtClean="0"/>
          </a:p>
          <a:p>
            <a:pPr marL="0" indent="0">
              <a:buNone/>
            </a:pPr>
            <a:r>
              <a:rPr lang="uk-UA" dirty="0"/>
              <a:t>	</a:t>
            </a:r>
            <a:r>
              <a:rPr lang="uk-UA" dirty="0" smtClean="0"/>
              <a:t>- впровадження </a:t>
            </a:r>
            <a:r>
              <a:rPr lang="uk-UA" dirty="0"/>
              <a:t>нових прогресивних технологій</a:t>
            </a:r>
            <a:r>
              <a:rPr lang="uk-UA" dirty="0" smtClean="0"/>
              <a:t>;</a:t>
            </a:r>
          </a:p>
          <a:p>
            <a:pPr marL="0" indent="0">
              <a:buNone/>
            </a:pPr>
            <a:r>
              <a:rPr lang="uk-UA" dirty="0"/>
              <a:t>	</a:t>
            </a:r>
            <a:r>
              <a:rPr lang="uk-UA" dirty="0" smtClean="0"/>
              <a:t>- </a:t>
            </a:r>
            <a:r>
              <a:rPr lang="uk-UA" dirty="0"/>
              <a:t>використання нових ефективніших видів сировини, матеріалів, енергії тощо.</a:t>
            </a:r>
          </a:p>
        </p:txBody>
      </p:sp>
    </p:spTree>
    <p:extLst>
      <p:ext uri="{BB962C8B-B14F-4D97-AF65-F5344CB8AC3E}">
        <p14:creationId xmlns:p14="http://schemas.microsoft.com/office/powerpoint/2010/main" xmlns="" val="288724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70000" lnSpcReduction="20000"/>
          </a:bodyPr>
          <a:lstStyle/>
          <a:p>
            <a:r>
              <a:rPr lang="uk-UA" dirty="0"/>
              <a:t>До групи </a:t>
            </a:r>
            <a:r>
              <a:rPr lang="uk-UA" b="1" dirty="0"/>
              <a:t>організаційно-економічних</a:t>
            </a:r>
            <a:r>
              <a:rPr lang="uk-UA" dirty="0"/>
              <a:t> факторів зростання продуктивності праці належать прогресивні зміни в організації праці, виробництва та управління. </a:t>
            </a:r>
            <a:endParaRPr lang="uk-UA" dirty="0" smtClean="0"/>
          </a:p>
          <a:p>
            <a:r>
              <a:rPr lang="uk-UA" dirty="0" smtClean="0"/>
              <a:t>До </a:t>
            </a:r>
            <a:r>
              <a:rPr lang="uk-UA" dirty="0"/>
              <a:t>них входять</a:t>
            </a:r>
            <a:r>
              <a:rPr lang="uk-UA" dirty="0" smtClean="0"/>
              <a:t>:</a:t>
            </a:r>
          </a:p>
          <a:p>
            <a:pPr marL="0" indent="0">
              <a:buNone/>
            </a:pPr>
            <a:r>
              <a:rPr lang="uk-UA" dirty="0"/>
              <a:t>	</a:t>
            </a:r>
            <a:r>
              <a:rPr lang="uk-UA" dirty="0" smtClean="0"/>
              <a:t>- </a:t>
            </a:r>
            <a:r>
              <a:rPr lang="uk-UA" dirty="0"/>
              <a:t>вдосконалення структури апарату управління та систем управління виробництвом, повсюдне впровадження та розвиток автоматизованих систем управління; </a:t>
            </a:r>
            <a:endParaRPr lang="uk-UA" dirty="0" smtClean="0"/>
          </a:p>
          <a:p>
            <a:pPr marL="0" indent="0">
              <a:buNone/>
            </a:pPr>
            <a:r>
              <a:rPr lang="uk-UA" dirty="0"/>
              <a:t>	</a:t>
            </a:r>
            <a:r>
              <a:rPr lang="uk-UA" dirty="0" err="1" smtClean="0"/>
              <a:t>-покращання</a:t>
            </a:r>
            <a:r>
              <a:rPr lang="uk-UA" dirty="0" smtClean="0"/>
              <a:t> </a:t>
            </a:r>
            <a:r>
              <a:rPr lang="uk-UA" dirty="0"/>
              <a:t>матеріальної, технічної і кадрової підготовки виробництва, вдосконалення організації виробничих та допоміжних підрозділів</a:t>
            </a:r>
            <a:r>
              <a:rPr lang="uk-UA" dirty="0" smtClean="0"/>
              <a:t>;</a:t>
            </a:r>
          </a:p>
          <a:p>
            <a:pPr marL="0" indent="0">
              <a:buNone/>
            </a:pPr>
            <a:r>
              <a:rPr lang="uk-UA" dirty="0"/>
              <a:t>	</a:t>
            </a:r>
            <a:r>
              <a:rPr lang="uk-UA" dirty="0" smtClean="0"/>
              <a:t>- </a:t>
            </a:r>
            <a:r>
              <a:rPr lang="uk-UA" dirty="0"/>
              <a:t>вдосконалення поділу та кооперації праці, розширення сфери суміщення професій і функцій, впровадження передових методів та прийомів праці, вдосконалення організації та обслуговування робочих місць, впровадження прогресивних норм і нормативів праці</a:t>
            </a:r>
            <a:r>
              <a:rPr lang="uk-UA" dirty="0" smtClean="0"/>
              <a:t>;</a:t>
            </a:r>
          </a:p>
          <a:p>
            <a:pPr marL="0" indent="0">
              <a:buNone/>
            </a:pPr>
            <a:r>
              <a:rPr lang="uk-UA" dirty="0"/>
              <a:t>	</a:t>
            </a:r>
            <a:r>
              <a:rPr lang="uk-UA" dirty="0" smtClean="0"/>
              <a:t>- </a:t>
            </a:r>
            <a:r>
              <a:rPr lang="uk-UA" dirty="0"/>
              <a:t>покращання умов праці та відпочинку, вдосконалення систем матеріального стимулювання</a:t>
            </a:r>
          </a:p>
        </p:txBody>
      </p:sp>
    </p:spTree>
    <p:extLst>
      <p:ext uri="{BB962C8B-B14F-4D97-AF65-F5344CB8AC3E}">
        <p14:creationId xmlns:p14="http://schemas.microsoft.com/office/powerpoint/2010/main" xmlns="" val="122886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363272" cy="6408712"/>
          </a:xfrm>
        </p:spPr>
        <p:txBody>
          <a:bodyPr>
            <a:normAutofit fontScale="85000" lnSpcReduction="20000"/>
          </a:bodyPr>
          <a:lstStyle/>
          <a:p>
            <a:r>
              <a:rPr lang="uk-UA" dirty="0"/>
              <a:t>За сферою виникнення і дії фактори зростання продуктивності праці поділяються:</a:t>
            </a:r>
          </a:p>
          <a:p>
            <a:r>
              <a:rPr lang="uk-UA" dirty="0" smtClean="0"/>
              <a:t>на </a:t>
            </a:r>
            <a:r>
              <a:rPr lang="uk-UA" dirty="0"/>
              <a:t>внутрішньовиробничі — ті, що виникають і діють безпосередньо на рівні підприємства чи організації;</a:t>
            </a:r>
          </a:p>
          <a:p>
            <a:r>
              <a:rPr lang="uk-UA" dirty="0" smtClean="0"/>
              <a:t>галузеві </a:t>
            </a:r>
            <a:r>
              <a:rPr lang="uk-UA" dirty="0"/>
              <a:t>і міжгалузеві, що пов'язані з можливістю покращання кооперативних зв'язків, концентрації і комбінування виробництва, освоєння нових технологій і виробництв на рівні всієї галузі або кількох суміжних галузей народного господарства;</a:t>
            </a:r>
          </a:p>
          <a:p>
            <a:r>
              <a:rPr lang="uk-UA" dirty="0" smtClean="0"/>
              <a:t>регіональні </a:t>
            </a:r>
            <a:r>
              <a:rPr lang="uk-UA" dirty="0"/>
              <a:t>— це фактори підвищення продуктивності праці, характерні для даного регіону (наприклад, створення вільної економічної зони);</a:t>
            </a:r>
          </a:p>
          <a:p>
            <a:r>
              <a:rPr lang="uk-UA" dirty="0" smtClean="0"/>
              <a:t>загальнодержавні </a:t>
            </a:r>
            <a:r>
              <a:rPr lang="uk-UA" dirty="0"/>
              <a:t>— це такі фактори, які спричиняють підвищення продуктивності праці в усій країні (наприклад, зміцнення здоров'я і підвищення освітнього рівня населення, раціональне використання трудового потенціалу тощо).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62849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6632"/>
            <a:ext cx="8291264" cy="633670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У </a:t>
            </a:r>
            <a:r>
              <a:rPr lang="ru-RU" sz="2400" dirty="0" err="1" smtClean="0"/>
              <a:t>першій</a:t>
            </a:r>
            <a:r>
              <a:rPr lang="ru-RU" sz="2400" dirty="0" smtClean="0"/>
              <a:t> </a:t>
            </a:r>
            <a:r>
              <a:rPr lang="ru-RU" sz="2400" dirty="0" err="1" smtClean="0"/>
              <a:t>частині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розглядаються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теоретико-методологічні</a:t>
            </a:r>
            <a:r>
              <a:rPr lang="ru-RU" sz="2400" dirty="0" smtClean="0"/>
              <a:t> засади "</a:t>
            </a:r>
            <a:r>
              <a:rPr lang="ru-RU" sz="2400" dirty="0" err="1" smtClean="0"/>
              <a:t>Економіки</a:t>
            </a:r>
            <a:r>
              <a:rPr lang="ru-RU" sz="2400" dirty="0" smtClean="0"/>
              <a:t> </a:t>
            </a:r>
            <a:r>
              <a:rPr lang="ru-RU" sz="2400" dirty="0" err="1" smtClean="0"/>
              <a:t>праці</a:t>
            </a:r>
            <a:r>
              <a:rPr lang="ru-RU" sz="2400" dirty="0" smtClean="0"/>
              <a:t> та </a:t>
            </a:r>
            <a:r>
              <a:rPr lang="ru-RU" sz="2400" dirty="0" err="1" smtClean="0"/>
              <a:t>соціально-трудових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відносин</a:t>
            </a:r>
            <a:r>
              <a:rPr lang="ru-RU" sz="2400" dirty="0" smtClean="0"/>
              <a:t>", де </a:t>
            </a:r>
            <a:r>
              <a:rPr lang="ru-RU" sz="2400" dirty="0" err="1" smtClean="0"/>
              <a:t>характеризується</a:t>
            </a:r>
            <a:r>
              <a:rPr lang="ru-RU" sz="2400" dirty="0" smtClean="0"/>
              <a:t> предмет як </a:t>
            </a:r>
            <a:r>
              <a:rPr lang="ru-RU" sz="2400" dirty="0" err="1" smtClean="0"/>
              <a:t>напрям</a:t>
            </a:r>
            <a:r>
              <a:rPr lang="ru-RU" sz="2400" dirty="0" smtClean="0"/>
              <a:t> </a:t>
            </a:r>
            <a:r>
              <a:rPr lang="ru-RU" sz="2400" dirty="0" err="1" smtClean="0"/>
              <a:t>наукового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дослідження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навчальна</a:t>
            </a:r>
            <a:r>
              <a:rPr lang="ru-RU" sz="2400" dirty="0" smtClean="0"/>
              <a:t> </a:t>
            </a:r>
            <a:r>
              <a:rPr lang="ru-RU" sz="2400" dirty="0" err="1" smtClean="0"/>
              <a:t>дисципліна</a:t>
            </a:r>
            <a:r>
              <a:rPr lang="ru-RU" sz="2400" dirty="0" smtClean="0"/>
              <a:t>.</a:t>
            </a:r>
          </a:p>
          <a:p>
            <a:r>
              <a:rPr lang="ru-RU" sz="2400" dirty="0" err="1" smtClean="0"/>
              <a:t>Праця</a:t>
            </a:r>
            <a:r>
              <a:rPr lang="ru-RU" sz="2400" dirty="0" smtClean="0"/>
              <a:t> </a:t>
            </a:r>
            <a:r>
              <a:rPr lang="ru-RU" sz="2400" dirty="0" err="1" smtClean="0"/>
              <a:t>є</a:t>
            </a:r>
            <a:r>
              <a:rPr lang="ru-RU" sz="2400" dirty="0" smtClean="0"/>
              <a:t> </a:t>
            </a:r>
            <a:r>
              <a:rPr lang="ru-RU" sz="2400" dirty="0" err="1" smtClean="0"/>
              <a:t>найважливішою</a:t>
            </a:r>
            <a:r>
              <a:rPr lang="ru-RU" sz="2400" dirty="0" smtClean="0"/>
              <a:t> сферою </a:t>
            </a:r>
            <a:r>
              <a:rPr lang="ru-RU" sz="2400" dirty="0" err="1" smtClean="0"/>
              <a:t>життєдіяльності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людини</a:t>
            </a:r>
            <a:r>
              <a:rPr lang="ru-RU" sz="2400" dirty="0" smtClean="0"/>
              <a:t> та </a:t>
            </a:r>
            <a:r>
              <a:rPr lang="ru-RU" sz="2400" dirty="0" err="1" smtClean="0"/>
              <a:t>провідним</a:t>
            </a:r>
            <a:r>
              <a:rPr lang="ru-RU" sz="2400" dirty="0" smtClean="0"/>
              <a:t> </a:t>
            </a:r>
            <a:r>
              <a:rPr lang="ru-RU" sz="2400" dirty="0" err="1" smtClean="0"/>
              <a:t>чинником</a:t>
            </a:r>
            <a:r>
              <a:rPr lang="ru-RU" sz="2400" dirty="0" smtClean="0"/>
              <a:t> </a:t>
            </a:r>
            <a:r>
              <a:rPr lang="ru-RU" sz="2400" dirty="0" err="1" smtClean="0"/>
              <a:t>матеріального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духовного </a:t>
            </a:r>
            <a:r>
              <a:rPr lang="ru-RU" sz="2400" dirty="0" err="1" smtClean="0"/>
              <a:t>виробництва</a:t>
            </a:r>
            <a:r>
              <a:rPr lang="ru-RU" sz="2400" dirty="0" smtClean="0"/>
              <a:t>, основою </a:t>
            </a:r>
            <a:r>
              <a:rPr lang="ru-RU" sz="2400" dirty="0" err="1" smtClean="0"/>
              <a:t>економіки</a:t>
            </a:r>
            <a:r>
              <a:rPr lang="ru-RU" sz="2400" dirty="0" smtClean="0"/>
              <a:t> </a:t>
            </a:r>
            <a:r>
              <a:rPr lang="ru-RU" sz="2400" dirty="0" err="1" smtClean="0"/>
              <a:t>загалом</a:t>
            </a:r>
            <a:r>
              <a:rPr lang="ru-RU" sz="2400" dirty="0" smtClean="0"/>
              <a:t>. Тому </a:t>
            </a:r>
            <a:r>
              <a:rPr lang="ru-RU" sz="2400" dirty="0" err="1" smtClean="0"/>
              <a:t>цілком</a:t>
            </a:r>
            <a:r>
              <a:rPr lang="ru-RU" sz="2400" dirty="0" smtClean="0"/>
              <a:t> </a:t>
            </a:r>
            <a:r>
              <a:rPr lang="ru-RU" sz="2400" dirty="0" err="1" smtClean="0"/>
              <a:t>логічно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b="1" dirty="0" err="1" smtClean="0"/>
              <a:t>питання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сутності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категорії</a:t>
            </a:r>
            <a:r>
              <a:rPr lang="ru-RU" sz="2400" b="1" dirty="0" smtClean="0"/>
              <a:t> "</a:t>
            </a:r>
            <a:r>
              <a:rPr lang="ru-RU" sz="2400" b="1" dirty="0" err="1" smtClean="0"/>
              <a:t>праця</a:t>
            </a:r>
            <a:r>
              <a:rPr lang="ru-RU" sz="2400" b="1" dirty="0" smtClean="0"/>
              <a:t>", </a:t>
            </a:r>
            <a:r>
              <a:rPr lang="ru-RU" sz="2400" b="1" dirty="0" err="1" smtClean="0"/>
              <a:t>ролі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праці</a:t>
            </a:r>
            <a:r>
              <a:rPr lang="ru-RU" sz="2400" b="1" dirty="0" smtClean="0"/>
              <a:t> у </a:t>
            </a:r>
            <a:r>
              <a:rPr lang="ru-RU" sz="2400" b="1" dirty="0" err="1" smtClean="0"/>
              <a:t>розвитку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людини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суспільства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змісту</a:t>
            </a:r>
            <a:r>
              <a:rPr lang="ru-RU" sz="2400" b="1" dirty="0" smtClean="0"/>
              <a:t>, характеру </a:t>
            </a:r>
            <a:r>
              <a:rPr lang="ru-RU" sz="2400" b="1" dirty="0" err="1" smtClean="0"/>
              <a:t>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видів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праці</a:t>
            </a:r>
            <a:r>
              <a:rPr lang="ru-RU" sz="2400" dirty="0" smtClean="0"/>
              <a:t>, </a:t>
            </a:r>
            <a:r>
              <a:rPr lang="ru-RU" sz="2400" dirty="0" err="1" smtClean="0"/>
              <a:t>які</a:t>
            </a:r>
            <a:r>
              <a:rPr lang="ru-RU" sz="2400" dirty="0" smtClean="0"/>
              <a:t> </a:t>
            </a:r>
            <a:r>
              <a:rPr lang="ru-RU" sz="2400" dirty="0" err="1" smtClean="0"/>
              <a:t>є</a:t>
            </a:r>
            <a:r>
              <a:rPr lang="ru-RU" sz="2400" dirty="0" smtClean="0"/>
              <a:t> </a:t>
            </a:r>
            <a:r>
              <a:rPr lang="ru-RU" sz="2400" dirty="0" err="1" smtClean="0"/>
              <a:t>теоретико-методологічною</a:t>
            </a:r>
            <a:r>
              <a:rPr lang="ru-RU" sz="2400" dirty="0" smtClean="0"/>
              <a:t> основою </a:t>
            </a:r>
            <a:r>
              <a:rPr lang="ru-RU" sz="2400" dirty="0" err="1" smtClean="0"/>
              <a:t>економіки</a:t>
            </a:r>
            <a:r>
              <a:rPr lang="ru-RU" sz="2400" dirty="0" smtClean="0"/>
              <a:t> </a:t>
            </a:r>
            <a:r>
              <a:rPr lang="ru-RU" sz="2400" dirty="0" err="1" smtClean="0"/>
              <a:t>праці</a:t>
            </a:r>
            <a:r>
              <a:rPr lang="ru-RU" sz="2400" dirty="0" smtClean="0"/>
              <a:t>, </a:t>
            </a:r>
            <a:r>
              <a:rPr lang="ru-RU" sz="2400" dirty="0" err="1" smtClean="0"/>
              <a:t>розглядаються</a:t>
            </a:r>
            <a:r>
              <a:rPr lang="ru-RU" sz="2400" dirty="0" smtClean="0"/>
              <a:t> у </a:t>
            </a:r>
            <a:r>
              <a:rPr lang="ru-RU" sz="2400" dirty="0" err="1" smtClean="0"/>
              <a:t>теоретичній</a:t>
            </a:r>
            <a:r>
              <a:rPr lang="ru-RU" sz="2400" dirty="0" smtClean="0"/>
              <a:t> </a:t>
            </a:r>
            <a:r>
              <a:rPr lang="ru-RU" sz="2400" dirty="0" err="1" smtClean="0"/>
              <a:t>частині</a:t>
            </a:r>
            <a:r>
              <a:rPr lang="ru-RU" sz="2400" dirty="0" smtClean="0"/>
              <a:t> курсу.</a:t>
            </a:r>
          </a:p>
          <a:p>
            <a:r>
              <a:rPr lang="ru-RU" sz="2400" dirty="0" err="1" smtClean="0"/>
              <a:t>Праця</a:t>
            </a:r>
            <a:r>
              <a:rPr lang="ru-RU" sz="2400" dirty="0" smtClean="0"/>
              <a:t> </a:t>
            </a:r>
            <a:r>
              <a:rPr lang="ru-RU" sz="2400" dirty="0" err="1" smtClean="0"/>
              <a:t>є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процесом</a:t>
            </a:r>
            <a:r>
              <a:rPr lang="ru-RU" sz="2400" dirty="0" smtClean="0"/>
              <a:t> </a:t>
            </a:r>
            <a:r>
              <a:rPr lang="ru-RU" sz="2400" dirty="0" err="1" smtClean="0"/>
              <a:t>реалізації</a:t>
            </a:r>
            <a:r>
              <a:rPr lang="ru-RU" sz="2400" dirty="0" smtClean="0"/>
              <a:t> трудового </a:t>
            </a:r>
            <a:r>
              <a:rPr lang="ru-RU" sz="2400" dirty="0" err="1" smtClean="0"/>
              <a:t>потенціалу</a:t>
            </a:r>
            <a:r>
              <a:rPr lang="ru-RU" sz="2400" dirty="0" smtClean="0"/>
              <a:t>, а </a:t>
            </a:r>
            <a:r>
              <a:rPr lang="ru-RU" sz="2400" dirty="0" err="1" smtClean="0"/>
              <a:t>формування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є</a:t>
            </a:r>
            <a:r>
              <a:rPr lang="ru-RU" sz="2400" dirty="0" smtClean="0"/>
              <a:t> </a:t>
            </a:r>
            <a:r>
              <a:rPr lang="ru-RU" sz="2400" dirty="0" err="1" smtClean="0"/>
              <a:t>першою</a:t>
            </a:r>
            <a:r>
              <a:rPr lang="ru-RU" sz="2400" dirty="0" smtClean="0"/>
              <a:t> </a:t>
            </a:r>
            <a:r>
              <a:rPr lang="ru-RU" sz="2400" dirty="0" err="1" smtClean="0"/>
              <a:t>складовою</a:t>
            </a:r>
            <a:r>
              <a:rPr lang="ru-RU" sz="2400" dirty="0" smtClean="0"/>
              <a:t> предмета </a:t>
            </a:r>
            <a:r>
              <a:rPr lang="ru-RU" sz="2400" dirty="0" err="1" smtClean="0"/>
              <a:t>соціально-трудових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відносин</a:t>
            </a:r>
            <a:r>
              <a:rPr lang="ru-RU" sz="2400" dirty="0" smtClean="0"/>
              <a:t> на </a:t>
            </a:r>
            <a:r>
              <a:rPr lang="ru-RU" sz="2400" dirty="0" err="1" smtClean="0"/>
              <a:t>всіх</a:t>
            </a:r>
            <a:r>
              <a:rPr lang="ru-RU" sz="2400" dirty="0" smtClean="0"/>
              <a:t> </a:t>
            </a:r>
            <a:r>
              <a:rPr lang="ru-RU" sz="2400" dirty="0" err="1" smtClean="0"/>
              <a:t>рівнях</a:t>
            </a:r>
            <a:r>
              <a:rPr lang="ru-RU" sz="2400" dirty="0" smtClean="0"/>
              <a:t>. </a:t>
            </a:r>
            <a:r>
              <a:rPr lang="ru-RU" sz="2400" dirty="0" err="1" smtClean="0"/>
              <a:t>Питання</a:t>
            </a:r>
            <a:r>
              <a:rPr lang="ru-RU" sz="2400" dirty="0" smtClean="0"/>
              <a:t> </a:t>
            </a:r>
            <a:r>
              <a:rPr lang="ru-RU" sz="2400" b="1" dirty="0" err="1" smtClean="0"/>
              <a:t>трудових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ресурсів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і</a:t>
            </a:r>
            <a:r>
              <a:rPr lang="ru-RU" sz="2400" b="1" dirty="0" smtClean="0"/>
              <a:t> трудового </a:t>
            </a:r>
            <a:r>
              <a:rPr lang="ru-RU" sz="2400" b="1" dirty="0" err="1" smtClean="0"/>
              <a:t>потенціалу</a:t>
            </a:r>
            <a:r>
              <a:rPr lang="ru-RU" sz="2400" b="1" dirty="0" smtClean="0"/>
              <a:t> </a:t>
            </a:r>
            <a:r>
              <a:rPr lang="ru-RU" sz="2400" dirty="0" err="1" smtClean="0"/>
              <a:t>також</a:t>
            </a:r>
            <a:r>
              <a:rPr lang="ru-RU" sz="2400" dirty="0" smtClean="0"/>
              <a:t> </a:t>
            </a:r>
            <a:r>
              <a:rPr lang="ru-RU" sz="2400" dirty="0" err="1" smtClean="0"/>
              <a:t>є</a:t>
            </a:r>
            <a:r>
              <a:rPr lang="ru-RU" sz="2400" dirty="0" smtClean="0"/>
              <a:t> предметом </a:t>
            </a:r>
            <a:r>
              <a:rPr lang="ru-RU" sz="2400" dirty="0" err="1" smtClean="0"/>
              <a:t>дослідення</a:t>
            </a:r>
            <a:r>
              <a:rPr lang="ru-RU" sz="2400" dirty="0" smtClean="0"/>
              <a:t>.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Теми"</a:t>
            </a:r>
            <a:r>
              <a:rPr lang="ru-RU" sz="2000" b="1" dirty="0" err="1" smtClean="0"/>
              <a:t>Ринок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праці</a:t>
            </a:r>
            <a:r>
              <a:rPr lang="ru-RU" sz="2000" b="1" dirty="0" smtClean="0"/>
              <a:t> " та "</a:t>
            </a:r>
            <a:r>
              <a:rPr lang="ru-RU" sz="2000" b="1" dirty="0" err="1" smtClean="0"/>
              <a:t>Зайнятість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населення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безробіття</a:t>
            </a:r>
            <a:r>
              <a:rPr lang="en-US" sz="2000" b="1" dirty="0" smtClean="0"/>
              <a:t>”</a:t>
            </a:r>
            <a:r>
              <a:rPr lang="ru-RU" sz="2000" b="1" dirty="0" smtClean="0"/>
              <a:t> </a:t>
            </a:r>
            <a:r>
              <a:rPr lang="ru-RU" sz="2000" dirty="0" err="1" smtClean="0"/>
              <a:t>присвячені</a:t>
            </a:r>
            <a:r>
              <a:rPr lang="ru-RU" sz="2000" dirty="0" smtClean="0"/>
              <a:t> </a:t>
            </a:r>
            <a:r>
              <a:rPr lang="ru-RU" sz="2000" dirty="0" err="1" smtClean="0"/>
              <a:t>аналізу</a:t>
            </a:r>
            <a:r>
              <a:rPr lang="ru-RU" sz="2000" dirty="0" smtClean="0"/>
              <a:t> ринку </a:t>
            </a:r>
            <a:r>
              <a:rPr lang="ru-RU" sz="2000" dirty="0" err="1" smtClean="0"/>
              <a:t>праці</a:t>
            </a:r>
            <a:r>
              <a:rPr lang="ru-RU" sz="2000" dirty="0" smtClean="0"/>
              <a:t>,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кон'юнктури</a:t>
            </a:r>
            <a:r>
              <a:rPr lang="ru-RU" sz="2000" dirty="0" smtClean="0"/>
              <a:t>, </a:t>
            </a:r>
            <a:r>
              <a:rPr lang="ru-RU" sz="2000" dirty="0" err="1" smtClean="0"/>
              <a:t>специфіки</a:t>
            </a:r>
            <a:r>
              <a:rPr lang="ru-RU" sz="2000" dirty="0" smtClean="0"/>
              <a:t>, </a:t>
            </a:r>
            <a:r>
              <a:rPr lang="ru-RU" sz="2000" dirty="0" err="1" smtClean="0"/>
              <a:t>інфраструктури</a:t>
            </a:r>
            <a:r>
              <a:rPr lang="ru-RU" sz="2000" dirty="0" smtClean="0"/>
              <a:t> та </a:t>
            </a:r>
            <a:r>
              <a:rPr lang="ru-RU" sz="2000" dirty="0" err="1" smtClean="0"/>
              <a:t>механізму</a:t>
            </a:r>
            <a:r>
              <a:rPr lang="ru-RU" sz="2000" dirty="0" smtClean="0"/>
              <a:t> </a:t>
            </a:r>
            <a:r>
              <a:rPr lang="ru-RU" sz="2000" dirty="0" err="1" smtClean="0"/>
              <a:t>регулювання</a:t>
            </a:r>
            <a:r>
              <a:rPr lang="ru-RU" sz="2000" dirty="0" smtClean="0"/>
              <a:t>, </a:t>
            </a:r>
            <a:r>
              <a:rPr lang="ru-RU" sz="2000" dirty="0" err="1" smtClean="0"/>
              <a:t>факторів</a:t>
            </a:r>
            <a:r>
              <a:rPr lang="ru-RU" sz="2000" dirty="0" smtClean="0"/>
              <a:t> </a:t>
            </a:r>
            <a:r>
              <a:rPr lang="ru-RU" sz="2000" dirty="0" err="1" smtClean="0"/>
              <a:t>динаміки</a:t>
            </a:r>
            <a:r>
              <a:rPr lang="ru-RU" sz="2000" dirty="0" smtClean="0"/>
              <a:t>, </a:t>
            </a:r>
            <a:r>
              <a:rPr lang="ru-RU" sz="2000" dirty="0" err="1" smtClean="0"/>
              <a:t>показників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видів</a:t>
            </a:r>
            <a:r>
              <a:rPr lang="ru-RU" sz="2000" dirty="0" smtClean="0"/>
              <a:t> </a:t>
            </a:r>
            <a:r>
              <a:rPr lang="ru-RU" sz="2000" dirty="0" err="1" smtClean="0"/>
              <a:t>зайнятості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та</a:t>
            </a:r>
            <a:r>
              <a:rPr lang="ru-RU" sz="2000" dirty="0" smtClean="0"/>
              <a:t> </a:t>
            </a:r>
            <a:r>
              <a:rPr lang="ru-RU" sz="2000" dirty="0" err="1" smtClean="0"/>
              <a:t>безробіття</a:t>
            </a:r>
            <a:r>
              <a:rPr lang="ru-RU" sz="2000" dirty="0" smtClean="0"/>
              <a:t>, </a:t>
            </a:r>
            <a:r>
              <a:rPr lang="ru-RU" sz="2000" dirty="0" err="1" smtClean="0"/>
              <a:t>політиці</a:t>
            </a:r>
            <a:r>
              <a:rPr lang="ru-RU" sz="2000" dirty="0" smtClean="0"/>
              <a:t> </a:t>
            </a:r>
            <a:r>
              <a:rPr lang="ru-RU" sz="2000" dirty="0" err="1" smtClean="0"/>
              <a:t>держави</a:t>
            </a:r>
            <a:r>
              <a:rPr lang="ru-RU" sz="2000" dirty="0" smtClean="0"/>
              <a:t> в </a:t>
            </a:r>
            <a:r>
              <a:rPr lang="ru-RU" sz="2000" dirty="0" err="1" smtClean="0"/>
              <a:t>галузі</a:t>
            </a:r>
            <a:r>
              <a:rPr lang="ru-RU" sz="2000" dirty="0" smtClean="0"/>
              <a:t> </a:t>
            </a:r>
            <a:r>
              <a:rPr lang="ru-RU" sz="2000" dirty="0" err="1" smtClean="0"/>
              <a:t>зайнятості</a:t>
            </a:r>
            <a:r>
              <a:rPr lang="ru-RU" sz="2000" dirty="0" smtClean="0"/>
              <a:t>, </a:t>
            </a:r>
            <a:r>
              <a:rPr lang="ru-RU" sz="2000" dirty="0" err="1" smtClean="0"/>
              <a:t>соціальному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захисту</a:t>
            </a:r>
            <a:r>
              <a:rPr lang="ru-RU" sz="2000" dirty="0" smtClean="0"/>
              <a:t> </a:t>
            </a:r>
            <a:r>
              <a:rPr lang="ru-RU" sz="2000" dirty="0" err="1" smtClean="0"/>
              <a:t>безробітних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тощо</a:t>
            </a:r>
            <a:r>
              <a:rPr lang="ru-RU" sz="2000" dirty="0" smtClean="0"/>
              <a:t>. </a:t>
            </a:r>
            <a:r>
              <a:rPr lang="ru-RU" sz="2000" dirty="0" err="1" smtClean="0"/>
              <a:t>Значна</a:t>
            </a:r>
            <a:r>
              <a:rPr lang="ru-RU" sz="2000" dirty="0" smtClean="0"/>
              <a:t> </a:t>
            </a:r>
            <a:r>
              <a:rPr lang="ru-RU" sz="2000" dirty="0" err="1" smtClean="0"/>
              <a:t>увага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приділена</a:t>
            </a:r>
            <a:r>
              <a:rPr lang="ru-RU" sz="2000" dirty="0" smtClean="0"/>
              <a:t> </a:t>
            </a:r>
            <a:r>
              <a:rPr lang="ru-RU" sz="2000" dirty="0" err="1" smtClean="0"/>
              <a:t>висвітленню</a:t>
            </a:r>
            <a:r>
              <a:rPr lang="ru-RU" sz="2000" dirty="0" smtClean="0"/>
              <a:t> </a:t>
            </a:r>
            <a:r>
              <a:rPr lang="ru-RU" sz="2000" dirty="0" err="1" smtClean="0"/>
              <a:t>особливостей</a:t>
            </a:r>
            <a:r>
              <a:rPr lang="ru-RU" sz="2000" dirty="0" smtClean="0"/>
              <a:t> аграрного ринку </a:t>
            </a:r>
            <a:r>
              <a:rPr lang="ru-RU" sz="2000" dirty="0" err="1" smtClean="0"/>
              <a:t>праці</a:t>
            </a:r>
            <a:r>
              <a:rPr lang="ru-RU" sz="2000" dirty="0" smtClean="0"/>
              <a:t> та </a:t>
            </a:r>
            <a:r>
              <a:rPr lang="ru-RU" sz="2000" dirty="0" err="1" smtClean="0"/>
              <a:t>найактуальніших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нашої</a:t>
            </a:r>
            <a:r>
              <a:rPr lang="ru-RU" sz="2000" dirty="0" smtClean="0"/>
              <a:t> </a:t>
            </a:r>
            <a:r>
              <a:rPr lang="ru-RU" sz="2000" dirty="0" err="1" smtClean="0"/>
              <a:t>країни</a:t>
            </a:r>
            <a:r>
              <a:rPr lang="ru-RU" sz="2000" dirty="0" smtClean="0"/>
              <a:t> проблем </a:t>
            </a:r>
            <a:r>
              <a:rPr lang="ru-RU" sz="2000" dirty="0" err="1" smtClean="0"/>
              <a:t>трансформації</a:t>
            </a:r>
            <a:r>
              <a:rPr lang="ru-RU" sz="2000" dirty="0" smtClean="0"/>
              <a:t> </a:t>
            </a:r>
            <a:r>
              <a:rPr lang="ru-RU" sz="2000" dirty="0" err="1" smtClean="0"/>
              <a:t>зайнятості</a:t>
            </a:r>
            <a:r>
              <a:rPr lang="ru-RU" sz="2000" dirty="0" smtClean="0"/>
              <a:t> в </a:t>
            </a:r>
            <a:r>
              <a:rPr lang="ru-RU" sz="2000" dirty="0" err="1" smtClean="0"/>
              <a:t>перехідний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період</a:t>
            </a:r>
            <a:r>
              <a:rPr lang="ru-RU" sz="2000" dirty="0" smtClean="0"/>
              <a:t>, а </a:t>
            </a:r>
            <a:r>
              <a:rPr lang="ru-RU" sz="2000" dirty="0" err="1" smtClean="0"/>
              <a:t>також</a:t>
            </a:r>
            <a:r>
              <a:rPr lang="ru-RU" sz="2000" dirty="0" smtClean="0"/>
              <a:t> </a:t>
            </a:r>
            <a:r>
              <a:rPr lang="ru-RU" sz="2000" dirty="0" err="1" smtClean="0"/>
              <a:t>міжнародному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досвіду</a:t>
            </a:r>
            <a:r>
              <a:rPr lang="ru-RU" sz="2000" dirty="0" smtClean="0"/>
              <a:t> </a:t>
            </a:r>
            <a:r>
              <a:rPr lang="ru-RU" sz="2000" dirty="0" err="1" smtClean="0"/>
              <a:t>регулювання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зайнятості</a:t>
            </a:r>
            <a:r>
              <a:rPr lang="ru-RU" sz="2000" dirty="0" smtClean="0"/>
              <a:t>. </a:t>
            </a:r>
          </a:p>
          <a:p>
            <a:r>
              <a:rPr lang="ru-RU" sz="2000" b="1" dirty="0" smtClean="0"/>
              <a:t>Тема «Система </a:t>
            </a:r>
            <a:r>
              <a:rPr lang="ru-RU" sz="2000" b="1" dirty="0" err="1" smtClean="0"/>
              <a:t>соціально-трудових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відносин</a:t>
            </a:r>
            <a:r>
              <a:rPr lang="ru-RU" sz="2000" b="1" dirty="0" smtClean="0"/>
              <a:t>» </a:t>
            </a:r>
            <a:r>
              <a:rPr lang="ru-RU" sz="2000" dirty="0" err="1" smtClean="0"/>
              <a:t>є</a:t>
            </a:r>
            <a:r>
              <a:rPr lang="ru-RU" sz="2000" dirty="0" smtClean="0"/>
              <a:t> </a:t>
            </a:r>
            <a:r>
              <a:rPr lang="ru-RU" sz="2000" dirty="0" err="1" smtClean="0"/>
              <a:t>ключовим</a:t>
            </a:r>
            <a:r>
              <a:rPr lang="ru-RU" sz="2000" dirty="0" smtClean="0"/>
              <a:t> </a:t>
            </a:r>
            <a:r>
              <a:rPr lang="ru-RU" sz="2000" dirty="0" err="1" smtClean="0"/>
              <a:t>елементом</a:t>
            </a:r>
            <a:r>
              <a:rPr lang="ru-RU" sz="2000" dirty="0" smtClean="0"/>
              <a:t> </a:t>
            </a:r>
            <a:r>
              <a:rPr lang="ru-RU" sz="2000" dirty="0" err="1" smtClean="0"/>
              <a:t>будь-якої</a:t>
            </a:r>
            <a:r>
              <a:rPr lang="ru-RU" sz="2000" dirty="0" smtClean="0"/>
              <a:t> </a:t>
            </a:r>
            <a:r>
              <a:rPr lang="ru-RU" sz="2000" dirty="0" err="1" smtClean="0"/>
              <a:t>економічної</a:t>
            </a:r>
            <a:r>
              <a:rPr lang="ru-RU" sz="2000" dirty="0" smtClean="0"/>
              <a:t> </a:t>
            </a:r>
            <a:r>
              <a:rPr lang="ru-RU" sz="2000" dirty="0" err="1" smtClean="0"/>
              <a:t>системи</a:t>
            </a:r>
            <a:r>
              <a:rPr lang="ru-RU" sz="2000" dirty="0" smtClean="0"/>
              <a:t>, "</a:t>
            </a:r>
            <a:r>
              <a:rPr lang="ru-RU" sz="2000" dirty="0" err="1" smtClean="0"/>
              <a:t>серцевиною</a:t>
            </a:r>
            <a:r>
              <a:rPr lang="ru-RU" sz="2000" dirty="0" smtClean="0"/>
              <a:t>" </a:t>
            </a:r>
            <a:r>
              <a:rPr lang="ru-RU" sz="2000" dirty="0" err="1" smtClean="0"/>
              <a:t>усього</a:t>
            </a:r>
            <a:r>
              <a:rPr lang="ru-RU" sz="2000" dirty="0" smtClean="0"/>
              <a:t> комплексу </a:t>
            </a:r>
            <a:r>
              <a:rPr lang="ru-RU" sz="2000" dirty="0" err="1" smtClean="0"/>
              <a:t>суспільних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відносин</a:t>
            </a:r>
            <a:r>
              <a:rPr lang="ru-RU" sz="2000" dirty="0" smtClean="0"/>
              <a:t>, </a:t>
            </a:r>
            <a:r>
              <a:rPr lang="ru-RU" sz="2000" dirty="0" err="1" smtClean="0"/>
              <a:t>оскільки</a:t>
            </a:r>
            <a:r>
              <a:rPr lang="ru-RU" sz="2000" dirty="0" smtClean="0"/>
              <a:t> </a:t>
            </a:r>
            <a:r>
              <a:rPr lang="ru-RU" sz="2000" dirty="0" err="1" smtClean="0"/>
              <a:t>саме</a:t>
            </a:r>
            <a:r>
              <a:rPr lang="ru-RU" sz="2000" dirty="0" smtClean="0"/>
              <a:t>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</a:t>
            </a:r>
            <a:r>
              <a:rPr lang="ru-RU" sz="2000" dirty="0" err="1" smtClean="0"/>
              <a:t>їх</a:t>
            </a:r>
            <a:r>
              <a:rPr lang="ru-RU" sz="2000" dirty="0" smtClean="0"/>
              <a:t> характеру та </a:t>
            </a:r>
            <a:r>
              <a:rPr lang="ru-RU" sz="2000" dirty="0" err="1" smtClean="0"/>
              <a:t>досконалості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безпосередньо</a:t>
            </a:r>
            <a:r>
              <a:rPr lang="ru-RU" sz="2000" dirty="0" smtClean="0"/>
              <a:t> </a:t>
            </a:r>
            <a:r>
              <a:rPr lang="ru-RU" sz="2000" dirty="0" err="1" smtClean="0"/>
              <a:t>залежить</a:t>
            </a:r>
            <a:r>
              <a:rPr lang="ru-RU" sz="2000" dirty="0" smtClean="0"/>
              <a:t> </a:t>
            </a:r>
            <a:r>
              <a:rPr lang="ru-RU" sz="2000" dirty="0" err="1" smtClean="0"/>
              <a:t>якість</a:t>
            </a:r>
            <a:r>
              <a:rPr lang="ru-RU" sz="2000" dirty="0" smtClean="0"/>
              <a:t> трудового </a:t>
            </a:r>
            <a:r>
              <a:rPr lang="ru-RU" sz="2000" dirty="0" err="1" smtClean="0"/>
              <a:t>життя</a:t>
            </a:r>
            <a:r>
              <a:rPr lang="ru-RU" sz="2000" dirty="0" smtClean="0"/>
              <a:t>, </a:t>
            </a:r>
            <a:r>
              <a:rPr lang="ru-RU" sz="2000" dirty="0" err="1" smtClean="0"/>
              <a:t>соціальна</a:t>
            </a:r>
            <a:r>
              <a:rPr lang="ru-RU" sz="2000" dirty="0" smtClean="0"/>
              <a:t> </a:t>
            </a:r>
            <a:r>
              <a:rPr lang="ru-RU" sz="2000" dirty="0" err="1" smtClean="0"/>
              <a:t>злагода</a:t>
            </a:r>
            <a:r>
              <a:rPr lang="ru-RU" sz="2000" dirty="0" smtClean="0"/>
              <a:t> у </a:t>
            </a:r>
            <a:r>
              <a:rPr lang="ru-RU" sz="2000" dirty="0" err="1" smtClean="0"/>
              <a:t>суспільстві</a:t>
            </a:r>
            <a:r>
              <a:rPr lang="ru-RU" sz="2000" dirty="0" smtClean="0"/>
              <a:t>, </a:t>
            </a:r>
            <a:r>
              <a:rPr lang="ru-RU" sz="2000" dirty="0" err="1" smtClean="0"/>
              <a:t>продуктивність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праці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, </a:t>
            </a:r>
            <a:r>
              <a:rPr lang="ru-RU" sz="2000" dirty="0" err="1" smtClean="0"/>
              <a:t>зрештою</a:t>
            </a:r>
            <a:r>
              <a:rPr lang="ru-RU" sz="2000" dirty="0" smtClean="0"/>
              <a:t>, </a:t>
            </a:r>
            <a:r>
              <a:rPr lang="ru-RU" sz="2000" dirty="0" err="1" smtClean="0"/>
              <a:t>соціально-економічний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прогрес</a:t>
            </a:r>
            <a:r>
              <a:rPr lang="ru-RU" sz="2000" dirty="0" smtClean="0"/>
              <a:t>. </a:t>
            </a:r>
            <a:r>
              <a:rPr lang="ru-RU" sz="2000" dirty="0" err="1" smtClean="0"/>
              <a:t>Правильне</a:t>
            </a:r>
            <a:r>
              <a:rPr lang="ru-RU" sz="2000" dirty="0" smtClean="0"/>
              <a:t> </a:t>
            </a:r>
            <a:r>
              <a:rPr lang="ru-RU" sz="2000" dirty="0" err="1" smtClean="0"/>
              <a:t>регулювання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соціально-трудових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відносин</a:t>
            </a:r>
            <a:r>
              <a:rPr lang="ru-RU" sz="2000" dirty="0" smtClean="0"/>
              <a:t> </a:t>
            </a:r>
            <a:r>
              <a:rPr lang="ru-RU" sz="2000" dirty="0" err="1" smtClean="0"/>
              <a:t>сприяє</a:t>
            </a:r>
            <a:r>
              <a:rPr lang="ru-RU" sz="2000" dirty="0" smtClean="0"/>
              <a:t> </a:t>
            </a:r>
            <a:r>
              <a:rPr lang="ru-RU" sz="2000" dirty="0" err="1" smtClean="0"/>
              <a:t>соціалізації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відносин</a:t>
            </a:r>
            <a:r>
              <a:rPr lang="ru-RU" sz="2000" dirty="0" smtClean="0"/>
              <a:t> </a:t>
            </a:r>
            <a:r>
              <a:rPr lang="ru-RU" sz="2000" dirty="0" err="1" smtClean="0"/>
              <a:t>між</a:t>
            </a:r>
            <a:r>
              <a:rPr lang="ru-RU" sz="2000" dirty="0" smtClean="0"/>
              <a:t> </a:t>
            </a:r>
            <a:r>
              <a:rPr lang="ru-RU" sz="2000" dirty="0" err="1" smtClean="0"/>
              <a:t>працею</a:t>
            </a:r>
            <a:r>
              <a:rPr lang="ru-RU" sz="2000" dirty="0" smtClean="0"/>
              <a:t> та </a:t>
            </a:r>
            <a:r>
              <a:rPr lang="ru-RU" sz="2000" dirty="0" err="1" smtClean="0"/>
              <a:t>капіталом</a:t>
            </a:r>
            <a:r>
              <a:rPr lang="ru-RU" sz="2000" dirty="0" smtClean="0"/>
              <a:t>, </a:t>
            </a:r>
            <a:r>
              <a:rPr lang="ru-RU" sz="2000" dirty="0" err="1" smtClean="0"/>
              <a:t>демократизації</a:t>
            </a:r>
            <a:r>
              <a:rPr lang="ru-RU" sz="2000" dirty="0" smtClean="0"/>
              <a:t> </a:t>
            </a:r>
            <a:r>
              <a:rPr lang="ru-RU" sz="2000" dirty="0" err="1" smtClean="0"/>
              <a:t>суспільства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соціальній</a:t>
            </a:r>
            <a:r>
              <a:rPr lang="ru-RU" sz="2000" dirty="0" smtClean="0"/>
              <a:t> </a:t>
            </a:r>
            <a:r>
              <a:rPr lang="ru-RU" sz="2000" dirty="0" err="1" smtClean="0"/>
              <a:t>орієнтованості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економічної</a:t>
            </a:r>
            <a:r>
              <a:rPr lang="ru-RU" sz="2000" dirty="0" smtClean="0"/>
              <a:t> </a:t>
            </a:r>
            <a:r>
              <a:rPr lang="ru-RU" sz="2000" dirty="0" err="1" smtClean="0"/>
              <a:t>системи</a:t>
            </a:r>
            <a:r>
              <a:rPr lang="ru-RU" sz="2000" dirty="0" smtClean="0"/>
              <a:t>, </a:t>
            </a:r>
            <a:r>
              <a:rPr lang="ru-RU" sz="2000" dirty="0" err="1" smtClean="0"/>
              <a:t>досконалості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суспільного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буття</a:t>
            </a:r>
            <a:r>
              <a:rPr lang="ru-RU" sz="2000" dirty="0" smtClean="0"/>
              <a:t> </a:t>
            </a:r>
            <a:r>
              <a:rPr lang="ru-RU" sz="2000" dirty="0" err="1" smtClean="0"/>
              <a:t>загалом</a:t>
            </a:r>
            <a:r>
              <a:rPr lang="ru-RU" sz="2000" dirty="0" smtClean="0"/>
              <a:t>. </a:t>
            </a:r>
          </a:p>
          <a:p>
            <a:r>
              <a:rPr lang="ru-RU" sz="2000" dirty="0" smtClean="0"/>
              <a:t>У </a:t>
            </a:r>
            <a:r>
              <a:rPr lang="ru-RU" sz="2000" dirty="0" err="1" smtClean="0"/>
              <a:t>цій</a:t>
            </a:r>
            <a:r>
              <a:rPr lang="ru-RU" sz="2000" dirty="0" smtClean="0"/>
              <a:t> </a:t>
            </a:r>
            <a:r>
              <a:rPr lang="ru-RU" sz="2000" dirty="0" err="1" smtClean="0"/>
              <a:t>темі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розглядаються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важливі</a:t>
            </a:r>
            <a:r>
              <a:rPr lang="ru-RU" sz="2000" dirty="0" smtClean="0"/>
              <a:t> </a:t>
            </a:r>
            <a:r>
              <a:rPr lang="ru-RU" sz="2000" dirty="0" err="1" smtClean="0"/>
              <a:t>питання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сутності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соціально-трудових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відносин</a:t>
            </a:r>
            <a:r>
              <a:rPr lang="ru-RU" sz="2000" dirty="0" smtClean="0"/>
              <a:t>, </a:t>
            </a:r>
            <a:r>
              <a:rPr lang="ru-RU" sz="2000" dirty="0" err="1" smtClean="0"/>
              <a:t>характеризуються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їх</a:t>
            </a:r>
            <a:r>
              <a:rPr lang="ru-RU" sz="2000" dirty="0" smtClean="0"/>
              <a:t> </a:t>
            </a:r>
            <a:r>
              <a:rPr lang="ru-RU" sz="2000" dirty="0" err="1" smtClean="0"/>
              <a:t>суб'єкти</a:t>
            </a:r>
            <a:r>
              <a:rPr lang="ru-RU" sz="2000" dirty="0" smtClean="0"/>
              <a:t>, </a:t>
            </a:r>
            <a:r>
              <a:rPr lang="ru-RU" sz="2000" dirty="0" err="1" smtClean="0"/>
              <a:t>принципи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типи</a:t>
            </a:r>
            <a:r>
              <a:rPr lang="ru-RU" sz="2000" dirty="0" smtClean="0"/>
              <a:t>, предмет </a:t>
            </a:r>
            <a:r>
              <a:rPr lang="ru-RU" sz="2000" dirty="0" err="1" smtClean="0"/>
              <a:t>соціально-трудових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відносин</a:t>
            </a:r>
            <a:r>
              <a:rPr lang="ru-RU" sz="2000" dirty="0" smtClean="0"/>
              <a:t> на </a:t>
            </a:r>
            <a:r>
              <a:rPr lang="ru-RU" sz="2000" dirty="0" err="1" smtClean="0"/>
              <a:t>різних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рівнях</a:t>
            </a:r>
            <a:r>
              <a:rPr lang="ru-RU" sz="2000" dirty="0" smtClean="0"/>
              <a:t>. </a:t>
            </a:r>
            <a:r>
              <a:rPr lang="ru-RU" sz="2000" dirty="0" err="1" smtClean="0"/>
              <a:t>Якість</a:t>
            </a:r>
            <a:r>
              <a:rPr lang="ru-RU" sz="2000" dirty="0" smtClean="0"/>
              <a:t> трудового </a:t>
            </a:r>
            <a:r>
              <a:rPr lang="ru-RU" sz="2000" dirty="0" err="1" smtClean="0"/>
              <a:t>життя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розглядається</a:t>
            </a:r>
            <a:r>
              <a:rPr lang="ru-RU" sz="2000" dirty="0" smtClean="0"/>
              <a:t> як </a:t>
            </a:r>
            <a:r>
              <a:rPr lang="ru-RU" sz="2000" dirty="0" err="1" smtClean="0"/>
              <a:t>критерій</a:t>
            </a:r>
            <a:r>
              <a:rPr lang="ru-RU" sz="2000" dirty="0" smtClean="0"/>
              <a:t> </a:t>
            </a:r>
            <a:r>
              <a:rPr lang="ru-RU" sz="2000" dirty="0" err="1" smtClean="0"/>
              <a:t>оцінки</a:t>
            </a:r>
            <a:r>
              <a:rPr lang="ru-RU" sz="2000" dirty="0" smtClean="0"/>
              <a:t> </a:t>
            </a:r>
            <a:r>
              <a:rPr lang="ru-RU" sz="2000" dirty="0" err="1" smtClean="0"/>
              <a:t>соціально-трудових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відносин</a:t>
            </a:r>
            <a:r>
              <a:rPr lang="ru-RU" sz="2000" dirty="0" smtClean="0"/>
              <a:t>. 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85000" lnSpcReduction="20000"/>
          </a:bodyPr>
          <a:lstStyle/>
          <a:p>
            <a:r>
              <a:rPr lang="uk-UA" sz="2400" b="1" dirty="0" smtClean="0"/>
              <a:t>Тема </a:t>
            </a:r>
            <a:r>
              <a:rPr lang="uk-UA" sz="2400" b="1" dirty="0" err="1" smtClean="0"/>
              <a:t>“Соціальне</a:t>
            </a:r>
            <a:r>
              <a:rPr lang="uk-UA" sz="2400" b="1" dirty="0" smtClean="0"/>
              <a:t> </a:t>
            </a:r>
            <a:r>
              <a:rPr lang="uk-UA" sz="2400" b="1" dirty="0" err="1" smtClean="0"/>
              <a:t>партнерство”</a:t>
            </a:r>
            <a:endParaRPr lang="ru-RU" sz="2400" b="1" dirty="0" smtClean="0"/>
          </a:p>
          <a:p>
            <a:r>
              <a:rPr lang="ru-RU" sz="2400" b="1" dirty="0" err="1" smtClean="0"/>
              <a:t>Соціальне</a:t>
            </a:r>
            <a:r>
              <a:rPr lang="ru-RU" sz="2400" b="1" dirty="0" smtClean="0"/>
              <a:t> партнерство</a:t>
            </a:r>
            <a:r>
              <a:rPr lang="ru-RU" sz="2400" dirty="0" smtClean="0"/>
              <a:t> — </a:t>
            </a:r>
            <a:r>
              <a:rPr lang="ru-RU" sz="2400" dirty="0" err="1" smtClean="0"/>
              <a:t>це</a:t>
            </a:r>
            <a:r>
              <a:rPr lang="ru-RU" sz="2400" dirty="0" smtClean="0"/>
              <a:t> </a:t>
            </a:r>
            <a:r>
              <a:rPr lang="ru-RU" sz="2400" dirty="0" err="1" smtClean="0"/>
              <a:t>найпрогресивніший</a:t>
            </a:r>
            <a:r>
              <a:rPr lang="ru-RU" sz="2400" dirty="0" smtClean="0"/>
              <a:t> тип </a:t>
            </a:r>
            <a:r>
              <a:rPr lang="ru-RU" sz="2400" dirty="0" err="1" smtClean="0"/>
              <a:t>соціально-трудових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відносин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базується</a:t>
            </a:r>
            <a:r>
              <a:rPr lang="ru-RU" sz="2400" dirty="0" smtClean="0"/>
              <a:t> на </a:t>
            </a:r>
            <a:r>
              <a:rPr lang="ru-RU" sz="2400" dirty="0" err="1" smtClean="0"/>
              <a:t>взаємоузгоджених</a:t>
            </a:r>
            <a:r>
              <a:rPr lang="ru-RU" sz="2400" dirty="0" smtClean="0"/>
              <a:t> принципах </a:t>
            </a:r>
            <a:r>
              <a:rPr lang="ru-RU" sz="2400" dirty="0" err="1" smtClean="0"/>
              <a:t>з</a:t>
            </a:r>
            <a:r>
              <a:rPr lang="ru-RU" sz="2400" dirty="0" smtClean="0"/>
              <a:t> метою </a:t>
            </a:r>
            <a:r>
              <a:rPr lang="ru-RU" sz="2400" dirty="0" err="1" smtClean="0"/>
              <a:t>дотримання</a:t>
            </a:r>
            <a:r>
              <a:rPr lang="ru-RU" sz="2400" dirty="0" smtClean="0"/>
              <a:t> прав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інтересів</a:t>
            </a:r>
            <a:r>
              <a:rPr lang="ru-RU" sz="2400" dirty="0" smtClean="0"/>
              <a:t> </a:t>
            </a:r>
            <a:r>
              <a:rPr lang="ru-RU" sz="2400" dirty="0" err="1" smtClean="0"/>
              <a:t>працівників</a:t>
            </a:r>
            <a:r>
              <a:rPr lang="ru-RU" sz="2400" dirty="0" smtClean="0"/>
              <a:t>, </a:t>
            </a:r>
            <a:r>
              <a:rPr lang="ru-RU" sz="2400" dirty="0" err="1" smtClean="0"/>
              <a:t>роботодавців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держави</a:t>
            </a:r>
            <a:r>
              <a:rPr lang="ru-RU" sz="2400" dirty="0" smtClean="0"/>
              <a:t>. </a:t>
            </a:r>
          </a:p>
          <a:p>
            <a:r>
              <a:rPr lang="ru-RU" sz="2400" dirty="0" smtClean="0"/>
              <a:t>По </a:t>
            </a:r>
            <a:r>
              <a:rPr lang="ru-RU" sz="2400" dirty="0" err="1" smtClean="0"/>
              <a:t>суті</a:t>
            </a:r>
            <a:r>
              <a:rPr lang="ru-RU" sz="2400" dirty="0" smtClean="0"/>
              <a:t> </a:t>
            </a:r>
            <a:r>
              <a:rPr lang="ru-RU" sz="2400" dirty="0" err="1" smtClean="0"/>
              <a:t>соціальне</a:t>
            </a:r>
            <a:r>
              <a:rPr lang="ru-RU" sz="2400" dirty="0" smtClean="0"/>
              <a:t> партнерство — </a:t>
            </a:r>
            <a:r>
              <a:rPr lang="ru-RU" sz="2400" dirty="0" err="1" smtClean="0"/>
              <a:t>це</a:t>
            </a:r>
            <a:r>
              <a:rPr lang="ru-RU" sz="2400" dirty="0" smtClean="0"/>
              <a:t> нова для </a:t>
            </a:r>
            <a:r>
              <a:rPr lang="ru-RU" sz="2400" dirty="0" err="1" smtClean="0"/>
              <a:t>нашої</a:t>
            </a:r>
            <a:r>
              <a:rPr lang="ru-RU" sz="2400" dirty="0" smtClean="0"/>
              <a:t> </a:t>
            </a:r>
            <a:r>
              <a:rPr lang="ru-RU" sz="2400" dirty="0" err="1" smtClean="0"/>
              <a:t>країни</a:t>
            </a:r>
            <a:r>
              <a:rPr lang="ru-RU" sz="2400" dirty="0" smtClean="0"/>
              <a:t> система </a:t>
            </a:r>
            <a:r>
              <a:rPr lang="ru-RU" sz="2400" dirty="0" err="1" smtClean="0"/>
              <a:t>соціально-трудових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відносин</a:t>
            </a:r>
            <a:r>
              <a:rPr lang="ru-RU" sz="2400" dirty="0" smtClean="0"/>
              <a:t>, покликана стати </a:t>
            </a:r>
            <a:r>
              <a:rPr lang="ru-RU" sz="2400" dirty="0" err="1" smtClean="0"/>
              <a:t>основним</a:t>
            </a:r>
            <a:r>
              <a:rPr lang="ru-RU" sz="2400" dirty="0" smtClean="0"/>
              <a:t> </a:t>
            </a:r>
            <a:r>
              <a:rPr lang="ru-RU" sz="2400" dirty="0" err="1" smtClean="0"/>
              <a:t>елементом</a:t>
            </a:r>
            <a:r>
              <a:rPr lang="ru-RU" sz="2400" dirty="0" smtClean="0"/>
              <a:t> </a:t>
            </a:r>
            <a:r>
              <a:rPr lang="ru-RU" sz="2400" dirty="0" err="1" smtClean="0"/>
              <a:t>механізму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розбудови</a:t>
            </a:r>
            <a:r>
              <a:rPr lang="ru-RU" sz="2400" dirty="0" smtClean="0"/>
              <a:t> </a:t>
            </a:r>
            <a:r>
              <a:rPr lang="ru-RU" sz="2400" dirty="0" err="1" smtClean="0"/>
              <a:t>соціально</a:t>
            </a:r>
            <a:r>
              <a:rPr lang="ru-RU" sz="2400" dirty="0" smtClean="0"/>
              <a:t> </a:t>
            </a:r>
            <a:r>
              <a:rPr lang="ru-RU" sz="2400" dirty="0" err="1" smtClean="0"/>
              <a:t>орієнтованої</a:t>
            </a:r>
            <a:r>
              <a:rPr lang="ru-RU" sz="2400" dirty="0" smtClean="0"/>
              <a:t> </a:t>
            </a:r>
            <a:r>
              <a:rPr lang="ru-RU" sz="2400" dirty="0" err="1" smtClean="0"/>
              <a:t>ринкової</a:t>
            </a:r>
            <a:r>
              <a:rPr lang="ru-RU" sz="2400" dirty="0" smtClean="0"/>
              <a:t> </a:t>
            </a:r>
            <a:r>
              <a:rPr lang="ru-RU" sz="2400" dirty="0" err="1" smtClean="0"/>
              <a:t>економіки</a:t>
            </a:r>
            <a:r>
              <a:rPr lang="ru-RU" sz="2400" dirty="0" smtClean="0"/>
              <a:t>, </a:t>
            </a:r>
            <a:r>
              <a:rPr lang="ru-RU" sz="2400" dirty="0" err="1" smtClean="0"/>
              <a:t>який</a:t>
            </a:r>
            <a:r>
              <a:rPr lang="ru-RU" sz="2400" dirty="0" smtClean="0"/>
              <a:t> на </a:t>
            </a:r>
            <a:r>
              <a:rPr lang="ru-RU" sz="2400" dirty="0" err="1" smtClean="0"/>
              <a:t>основі</a:t>
            </a:r>
            <a:r>
              <a:rPr lang="ru-RU" sz="2400" dirty="0" smtClean="0"/>
              <a:t> </a:t>
            </a:r>
            <a:r>
              <a:rPr lang="ru-RU" sz="2400" dirty="0" err="1" smtClean="0"/>
              <a:t>узгоджених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дій</a:t>
            </a:r>
            <a:r>
              <a:rPr lang="ru-RU" sz="2400" dirty="0" smtClean="0"/>
              <a:t> в </a:t>
            </a:r>
            <a:r>
              <a:rPr lang="ru-RU" sz="2400" dirty="0" err="1" smtClean="0"/>
              <a:t>реалізації</a:t>
            </a:r>
            <a:r>
              <a:rPr lang="ru-RU" sz="2400" dirty="0" smtClean="0"/>
              <a:t> </a:t>
            </a:r>
            <a:r>
              <a:rPr lang="ru-RU" sz="2400" dirty="0" err="1" smtClean="0"/>
              <a:t>інтересів</a:t>
            </a:r>
            <a:r>
              <a:rPr lang="ru-RU" sz="2400" dirty="0" smtClean="0"/>
              <a:t> кожного </a:t>
            </a:r>
            <a:r>
              <a:rPr lang="ru-RU" sz="2400" dirty="0" err="1" smtClean="0"/>
              <a:t>суб'єкта</a:t>
            </a:r>
            <a:r>
              <a:rPr lang="ru-RU" sz="2400" dirty="0" smtClean="0"/>
              <a:t> </a:t>
            </a:r>
            <a:r>
              <a:rPr lang="ru-RU" sz="2400" dirty="0" err="1" smtClean="0"/>
              <a:t>встановлює</a:t>
            </a:r>
            <a:r>
              <a:rPr lang="ru-RU" sz="2400" dirty="0" smtClean="0"/>
              <a:t> </a:t>
            </a:r>
            <a:r>
              <a:rPr lang="ru-RU" sz="2400" dirty="0" err="1" smtClean="0"/>
              <a:t>оптимальні</a:t>
            </a:r>
            <a:r>
              <a:rPr lang="ru-RU" sz="2400" dirty="0" smtClean="0"/>
              <a:t> </a:t>
            </a:r>
            <a:r>
              <a:rPr lang="ru-RU" sz="2400" dirty="0" err="1" smtClean="0"/>
              <a:t>параметри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процесів</a:t>
            </a:r>
            <a:r>
              <a:rPr lang="ru-RU" sz="2400" dirty="0" smtClean="0"/>
              <a:t> </a:t>
            </a:r>
            <a:r>
              <a:rPr lang="ru-RU" sz="2400" dirty="0" err="1" smtClean="0"/>
              <a:t>соціального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розвитку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нагромадження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капіталу</a:t>
            </a:r>
            <a:r>
              <a:rPr lang="ru-RU" sz="2400" dirty="0" smtClean="0"/>
              <a:t>. </a:t>
            </a:r>
          </a:p>
          <a:p>
            <a:r>
              <a:rPr lang="ru-RU" sz="2400" dirty="0" smtClean="0"/>
              <a:t>Предметом </a:t>
            </a:r>
            <a:r>
              <a:rPr lang="ru-RU" sz="2400" dirty="0" err="1" smtClean="0"/>
              <a:t>соціального</a:t>
            </a:r>
            <a:r>
              <a:rPr lang="ru-RU" sz="2400" dirty="0" smtClean="0"/>
              <a:t> партнерства </a:t>
            </a:r>
            <a:r>
              <a:rPr lang="ru-RU" sz="2400" dirty="0" err="1" smtClean="0"/>
              <a:t>є</a:t>
            </a:r>
            <a:r>
              <a:rPr lang="ru-RU" sz="2400" dirty="0" smtClean="0"/>
              <a:t> </a:t>
            </a:r>
            <a:r>
              <a:rPr lang="ru-RU" sz="2400" dirty="0" err="1" smtClean="0"/>
              <a:t>узгоджена</a:t>
            </a:r>
            <a:r>
              <a:rPr lang="ru-RU" sz="2400" dirty="0" smtClean="0"/>
              <a:t> </a:t>
            </a:r>
            <a:r>
              <a:rPr lang="ru-RU" sz="2400" dirty="0" err="1" smtClean="0"/>
              <a:t>соціально-трудова</a:t>
            </a:r>
            <a:r>
              <a:rPr lang="ru-RU" sz="2400" dirty="0" smtClean="0"/>
              <a:t> </a:t>
            </a:r>
            <a:r>
              <a:rPr lang="ru-RU" sz="2400" dirty="0" err="1" smtClean="0"/>
              <a:t>політика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на </a:t>
            </a:r>
            <a:r>
              <a:rPr lang="ru-RU" sz="2400" dirty="0" err="1" smtClean="0"/>
              <a:t>різних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рівнях</a:t>
            </a:r>
            <a:r>
              <a:rPr lang="ru-RU" sz="2400" dirty="0" smtClean="0"/>
              <a:t> </a:t>
            </a:r>
            <a:r>
              <a:rPr lang="ru-RU" sz="2400" dirty="0" err="1" smtClean="0"/>
              <a:t>має</a:t>
            </a:r>
            <a:r>
              <a:rPr lang="ru-RU" sz="2400" dirty="0" smtClean="0"/>
              <a:t> </a:t>
            </a:r>
            <a:r>
              <a:rPr lang="ru-RU" sz="2400" dirty="0" err="1" smtClean="0"/>
              <a:t>своє</a:t>
            </a:r>
            <a:r>
              <a:rPr lang="ru-RU" sz="2400" dirty="0" smtClean="0"/>
              <a:t> </a:t>
            </a:r>
            <a:r>
              <a:rPr lang="ru-RU" sz="2400" dirty="0" err="1" smtClean="0"/>
              <a:t>конкретне</a:t>
            </a:r>
            <a:r>
              <a:rPr lang="ru-RU" sz="2400" dirty="0" smtClean="0"/>
              <a:t> </a:t>
            </a:r>
            <a:r>
              <a:rPr lang="ru-RU" sz="2400" dirty="0" err="1" smtClean="0"/>
              <a:t>наповнення</a:t>
            </a:r>
            <a:r>
              <a:rPr lang="ru-RU" sz="2400" dirty="0" smtClean="0"/>
              <a:t>, тому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матеріали</a:t>
            </a:r>
            <a:r>
              <a:rPr lang="ru-RU" sz="2400" dirty="0" smtClean="0"/>
              <a:t> </a:t>
            </a:r>
            <a:r>
              <a:rPr lang="ru-RU" sz="2400" dirty="0" err="1" smtClean="0"/>
              <a:t>цієї</a:t>
            </a:r>
            <a:r>
              <a:rPr lang="ru-RU" sz="2400" dirty="0" smtClean="0"/>
              <a:t> </a:t>
            </a:r>
            <a:r>
              <a:rPr lang="ru-RU" sz="2400" dirty="0" err="1" smtClean="0"/>
              <a:t>глави</a:t>
            </a:r>
            <a:r>
              <a:rPr lang="ru-RU" sz="2400" dirty="0" smtClean="0"/>
              <a:t> </a:t>
            </a:r>
            <a:r>
              <a:rPr lang="ru-RU" sz="2400" dirty="0" err="1" smtClean="0"/>
              <a:t>пов'язані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такими </a:t>
            </a:r>
            <a:r>
              <a:rPr lang="ru-RU" sz="2400" dirty="0" err="1" smtClean="0"/>
              <a:t>дисциплінами</a:t>
            </a:r>
            <a:r>
              <a:rPr lang="ru-RU" sz="2400" dirty="0" smtClean="0"/>
              <a:t>, як </a:t>
            </a:r>
            <a:r>
              <a:rPr lang="ru-RU" sz="2400" dirty="0" err="1" smtClean="0"/>
              <a:t>наукова</a:t>
            </a:r>
            <a:r>
              <a:rPr lang="ru-RU" sz="2400" dirty="0" smtClean="0"/>
              <a:t> </a:t>
            </a:r>
            <a:r>
              <a:rPr lang="ru-RU" sz="2400" dirty="0" err="1" smtClean="0"/>
              <a:t>організація</a:t>
            </a:r>
            <a:r>
              <a:rPr lang="ru-RU" sz="2400" dirty="0" smtClean="0"/>
              <a:t> </a:t>
            </a:r>
            <a:r>
              <a:rPr lang="ru-RU" sz="2400" dirty="0" err="1" smtClean="0"/>
              <a:t>праці</a:t>
            </a:r>
            <a:r>
              <a:rPr lang="ru-RU" sz="2400" dirty="0" smtClean="0"/>
              <a:t>, </a:t>
            </a:r>
            <a:r>
              <a:rPr lang="ru-RU" sz="2400" dirty="0" err="1" smtClean="0"/>
              <a:t>управління</a:t>
            </a:r>
            <a:r>
              <a:rPr lang="ru-RU" sz="2400" dirty="0" smtClean="0"/>
              <a:t> персоналом, </a:t>
            </a:r>
            <a:r>
              <a:rPr lang="ru-RU" sz="2400" dirty="0" err="1" smtClean="0"/>
              <a:t>техніка</a:t>
            </a:r>
            <a:r>
              <a:rPr lang="ru-RU" sz="2400" dirty="0" smtClean="0"/>
              <a:t> </a:t>
            </a:r>
            <a:r>
              <a:rPr lang="ru-RU" sz="2400" dirty="0" err="1" smtClean="0"/>
              <a:t>безпеки</a:t>
            </a:r>
            <a:r>
              <a:rPr lang="ru-RU" sz="2400" dirty="0" smtClean="0"/>
              <a:t>, </a:t>
            </a:r>
            <a:r>
              <a:rPr lang="ru-RU" sz="2400" dirty="0" err="1" smtClean="0"/>
              <a:t>охорона</a:t>
            </a:r>
            <a:r>
              <a:rPr lang="ru-RU" sz="2400" dirty="0" smtClean="0"/>
              <a:t> </a:t>
            </a:r>
            <a:r>
              <a:rPr lang="ru-RU" sz="2400" dirty="0" err="1" smtClean="0"/>
              <a:t>праці</a:t>
            </a:r>
            <a:r>
              <a:rPr lang="ru-RU" sz="2400" dirty="0" smtClean="0"/>
              <a:t>, </a:t>
            </a:r>
            <a:r>
              <a:rPr lang="ru-RU" sz="2400" dirty="0" err="1" smtClean="0"/>
              <a:t>соціальна</a:t>
            </a:r>
            <a:r>
              <a:rPr lang="ru-RU" sz="2400" dirty="0" smtClean="0"/>
              <a:t> </a:t>
            </a:r>
            <a:r>
              <a:rPr lang="ru-RU" sz="2400" dirty="0" err="1" smtClean="0"/>
              <a:t>політика</a:t>
            </a:r>
            <a:r>
              <a:rPr lang="ru-RU" sz="2400" dirty="0" smtClean="0"/>
              <a:t>, </a:t>
            </a:r>
            <a:r>
              <a:rPr lang="ru-RU" sz="2400" dirty="0" err="1" smtClean="0"/>
              <a:t>економіка</a:t>
            </a:r>
            <a:r>
              <a:rPr lang="ru-RU" sz="2400" dirty="0" smtClean="0"/>
              <a:t> </a:t>
            </a:r>
            <a:r>
              <a:rPr lang="ru-RU" sz="2400" dirty="0" err="1" smtClean="0"/>
              <a:t>підприємства</a:t>
            </a:r>
            <a:r>
              <a:rPr lang="ru-RU" sz="2400" dirty="0" smtClean="0"/>
              <a:t>. </a:t>
            </a:r>
            <a:r>
              <a:rPr lang="ru-RU" sz="2400" dirty="0" err="1" smtClean="0"/>
              <a:t>Реалізується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соціальне</a:t>
            </a:r>
            <a:r>
              <a:rPr lang="ru-RU" sz="2400" dirty="0" smtClean="0"/>
              <a:t> партнерство через систему </a:t>
            </a:r>
            <a:r>
              <a:rPr lang="ru-RU" sz="2400" dirty="0" err="1" smtClean="0"/>
              <a:t>взаємних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консультацій</a:t>
            </a:r>
            <a:r>
              <a:rPr lang="ru-RU" sz="2400" dirty="0" smtClean="0"/>
              <a:t>, </a:t>
            </a:r>
            <a:r>
              <a:rPr lang="ru-RU" sz="2400" dirty="0" err="1" smtClean="0"/>
              <a:t>переговорів</a:t>
            </a:r>
            <a:r>
              <a:rPr lang="ru-RU" sz="2400" dirty="0" smtClean="0"/>
              <a:t>, </a:t>
            </a:r>
            <a:r>
              <a:rPr lang="ru-RU" sz="2400" dirty="0" err="1" smtClean="0"/>
              <a:t>угод</a:t>
            </a:r>
            <a:r>
              <a:rPr lang="ru-RU" sz="2400" dirty="0" smtClean="0"/>
              <a:t> на державному, </a:t>
            </a:r>
            <a:r>
              <a:rPr lang="ru-RU" sz="2400" dirty="0" err="1" smtClean="0"/>
              <a:t>галузевому</a:t>
            </a:r>
            <a:r>
              <a:rPr lang="ru-RU" sz="2400" dirty="0" smtClean="0"/>
              <a:t>, </a:t>
            </a:r>
            <a:r>
              <a:rPr lang="ru-RU" sz="2400" dirty="0" err="1" smtClean="0"/>
              <a:t>територіальному</a:t>
            </a:r>
            <a:r>
              <a:rPr lang="ru-RU" sz="2400" dirty="0" smtClean="0"/>
              <a:t> </a:t>
            </a:r>
            <a:r>
              <a:rPr lang="ru-RU" sz="2400" dirty="0" err="1" smtClean="0"/>
              <a:t>рівнях</a:t>
            </a:r>
            <a:r>
              <a:rPr lang="ru-RU" sz="2400" dirty="0" smtClean="0"/>
              <a:t>, </a:t>
            </a:r>
            <a:r>
              <a:rPr lang="ru-RU" sz="2400" dirty="0" err="1" smtClean="0"/>
              <a:t>укладання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колективних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договорів</a:t>
            </a:r>
            <a:r>
              <a:rPr lang="ru-RU" sz="2400" dirty="0" smtClean="0"/>
              <a:t> на </a:t>
            </a:r>
            <a:r>
              <a:rPr lang="ru-RU" sz="2400" dirty="0" err="1" smtClean="0"/>
              <a:t>підприємствах</a:t>
            </a:r>
            <a:r>
              <a:rPr lang="ru-RU" sz="2400" dirty="0" smtClean="0"/>
              <a:t>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у </a:t>
            </a:r>
            <a:r>
              <a:rPr lang="ru-RU" sz="2400" dirty="0" err="1" smtClean="0"/>
              <a:t>їхніх</a:t>
            </a:r>
            <a:r>
              <a:rPr lang="ru-RU" sz="2400" dirty="0" smtClean="0"/>
              <a:t> </a:t>
            </a:r>
            <a:r>
              <a:rPr lang="ru-RU" sz="2400" dirty="0" err="1" smtClean="0"/>
              <a:t>підрозділах</a:t>
            </a:r>
            <a:r>
              <a:rPr lang="ru-RU" sz="2400" dirty="0" smtClean="0"/>
              <a:t>, </a:t>
            </a:r>
            <a:r>
              <a:rPr lang="ru-RU" sz="2400" dirty="0" err="1" smtClean="0"/>
              <a:t>укладання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індивідуальних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трудових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контрактів</a:t>
            </a:r>
            <a:r>
              <a:rPr lang="ru-RU" sz="2400" dirty="0" smtClean="0"/>
              <a:t> </a:t>
            </a:r>
            <a:r>
              <a:rPr lang="ru-RU" sz="2400" dirty="0" err="1" smtClean="0"/>
              <a:t>між</a:t>
            </a:r>
            <a:r>
              <a:rPr lang="ru-RU" sz="2400" dirty="0" smtClean="0"/>
              <a:t> </a:t>
            </a:r>
            <a:r>
              <a:rPr lang="ru-RU" sz="2400" dirty="0" err="1" smtClean="0"/>
              <a:t>роботодавцем</a:t>
            </a:r>
            <a:r>
              <a:rPr lang="ru-RU" sz="2400" dirty="0" smtClean="0"/>
              <a:t> та </a:t>
            </a:r>
            <a:r>
              <a:rPr lang="ru-RU" sz="2400" dirty="0" err="1" smtClean="0"/>
              <a:t>працівником</a:t>
            </a:r>
            <a:r>
              <a:rPr lang="ru-RU" sz="2400" dirty="0" smtClean="0"/>
              <a:t>, а </a:t>
            </a:r>
            <a:r>
              <a:rPr lang="ru-RU" sz="2400" dirty="0" err="1" smtClean="0"/>
              <a:t>також</a:t>
            </a:r>
            <a:r>
              <a:rPr lang="ru-RU" sz="2400" dirty="0" smtClean="0"/>
              <a:t> через систему </a:t>
            </a:r>
            <a:r>
              <a:rPr lang="ru-RU" sz="2400" dirty="0" err="1" smtClean="0"/>
              <a:t>вирішення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трудових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спорів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>
            <a:normAutofit fontScale="92500"/>
          </a:bodyPr>
          <a:lstStyle/>
          <a:p>
            <a:r>
              <a:rPr lang="uk-UA" sz="2400" b="1" dirty="0" smtClean="0"/>
              <a:t>Тема</a:t>
            </a:r>
            <a:r>
              <a:rPr lang="ru-RU" sz="2400" b="1" dirty="0" smtClean="0"/>
              <a:t>"</a:t>
            </a:r>
            <a:r>
              <a:rPr lang="ru-RU" sz="2400" b="1" dirty="0" err="1" smtClean="0"/>
              <a:t>Регулювання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соціально-трудових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відносин</a:t>
            </a:r>
            <a:r>
              <a:rPr lang="ru-RU" sz="2400" b="1" dirty="0" smtClean="0"/>
              <a:t> методами </a:t>
            </a:r>
            <a:r>
              <a:rPr lang="ru-RU" sz="2400" b="1" dirty="0" err="1" smtClean="0"/>
              <a:t>соціального</a:t>
            </a:r>
            <a:r>
              <a:rPr lang="ru-RU" sz="2400" b="1" dirty="0" smtClean="0"/>
              <a:t> партнерства" </a:t>
            </a:r>
            <a:r>
              <a:rPr lang="ru-RU" sz="2400" dirty="0" err="1" smtClean="0"/>
              <a:t>присвячена</a:t>
            </a:r>
            <a:r>
              <a:rPr lang="ru-RU" sz="2400" dirty="0" smtClean="0"/>
              <a:t> </a:t>
            </a:r>
            <a:r>
              <a:rPr lang="ru-RU" sz="2400" dirty="0" err="1" smtClean="0"/>
              <a:t>вивченню</a:t>
            </a:r>
            <a:r>
              <a:rPr lang="ru-RU" sz="2400" dirty="0" smtClean="0"/>
              <a:t> </a:t>
            </a:r>
            <a:r>
              <a:rPr lang="ru-RU" sz="2400" dirty="0" err="1" smtClean="0"/>
              <a:t>системи</a:t>
            </a:r>
            <a:r>
              <a:rPr lang="ru-RU" sz="2400" dirty="0" smtClean="0"/>
              <a:t> </a:t>
            </a:r>
            <a:r>
              <a:rPr lang="ru-RU" sz="2400" dirty="0" err="1" smtClean="0"/>
              <a:t>заходів</a:t>
            </a:r>
            <a:r>
              <a:rPr lang="ru-RU" sz="2400" dirty="0" smtClean="0"/>
              <a:t> </a:t>
            </a:r>
            <a:r>
              <a:rPr lang="ru-RU" sz="2400" dirty="0" err="1" smtClean="0"/>
              <a:t>громадського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державного </a:t>
            </a:r>
            <a:r>
              <a:rPr lang="ru-RU" sz="2400" dirty="0" err="1" smtClean="0"/>
              <a:t>регулювання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соціально-трудових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відносин</a:t>
            </a:r>
            <a:r>
              <a:rPr lang="ru-RU" sz="2400" dirty="0" smtClean="0"/>
              <a:t>, </a:t>
            </a:r>
            <a:r>
              <a:rPr lang="ru-RU" sz="2400" dirty="0" err="1" smtClean="0"/>
              <a:t>правових</a:t>
            </a:r>
            <a:r>
              <a:rPr lang="ru-RU" sz="2400" dirty="0" smtClean="0"/>
              <a:t> засад та </a:t>
            </a:r>
            <a:r>
              <a:rPr lang="ru-RU" sz="2400" dirty="0" err="1" smtClean="0"/>
              <a:t>механізму</a:t>
            </a:r>
            <a:r>
              <a:rPr lang="ru-RU" sz="2400" dirty="0" smtClean="0"/>
              <a:t> </a:t>
            </a:r>
            <a:r>
              <a:rPr lang="ru-RU" sz="2400" dirty="0" err="1" smtClean="0"/>
              <a:t>соціального</a:t>
            </a:r>
            <a:r>
              <a:rPr lang="ru-RU" sz="2400" dirty="0" smtClean="0"/>
              <a:t> партнерства, </a:t>
            </a:r>
            <a:r>
              <a:rPr lang="ru-RU" sz="2400" dirty="0" err="1" smtClean="0"/>
              <a:t>пріоритетних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напрямів</a:t>
            </a:r>
            <a:r>
              <a:rPr lang="ru-RU" sz="2400" dirty="0" smtClean="0"/>
              <a:t> </a:t>
            </a:r>
            <a:r>
              <a:rPr lang="ru-RU" sz="2400" dirty="0" err="1" smtClean="0"/>
              <a:t>колективно-договірного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регулювання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відносин</a:t>
            </a:r>
            <a:r>
              <a:rPr lang="ru-RU" sz="2400" dirty="0" smtClean="0"/>
              <a:t> у </a:t>
            </a:r>
            <a:r>
              <a:rPr lang="ru-RU" sz="2400" dirty="0" err="1" smtClean="0"/>
              <a:t>сфері</a:t>
            </a:r>
            <a:r>
              <a:rPr lang="ru-RU" sz="2400" dirty="0" smtClean="0"/>
              <a:t> </a:t>
            </a:r>
            <a:r>
              <a:rPr lang="ru-RU" sz="2400" dirty="0" err="1" smtClean="0"/>
              <a:t>праці</a:t>
            </a:r>
            <a:r>
              <a:rPr lang="ru-RU" sz="2400" dirty="0" smtClean="0"/>
              <a:t>, </a:t>
            </a:r>
            <a:r>
              <a:rPr lang="ru-RU" sz="2400" dirty="0" err="1" smtClean="0"/>
              <a:t>міжнародного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досвіду</a:t>
            </a:r>
            <a:r>
              <a:rPr lang="ru-RU" sz="2400" dirty="0" smtClean="0"/>
              <a:t> </a:t>
            </a:r>
            <a:r>
              <a:rPr lang="ru-RU" sz="2400" dirty="0" err="1" smtClean="0"/>
              <a:t>регулювання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соціально-трудових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відносин</a:t>
            </a:r>
            <a:r>
              <a:rPr lang="ru-RU" sz="2400" dirty="0" smtClean="0"/>
              <a:t>. </a:t>
            </a:r>
          </a:p>
          <a:p>
            <a:r>
              <a:rPr lang="ru-RU" sz="2400" b="1" dirty="0" smtClean="0"/>
              <a:t>Тема"</a:t>
            </a:r>
            <a:r>
              <a:rPr lang="ru-RU" sz="2400" b="1" dirty="0" err="1" smtClean="0"/>
              <a:t>Моніторинг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соціально-трудової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сфери</a:t>
            </a:r>
            <a:r>
              <a:rPr lang="ru-RU" sz="2400" b="1" dirty="0" smtClean="0"/>
              <a:t> як </a:t>
            </a:r>
            <a:r>
              <a:rPr lang="ru-RU" sz="2400" b="1" dirty="0" err="1" smtClean="0"/>
              <a:t>інструмент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регулювання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й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удосконалення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соціально-трудових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відносин</a:t>
            </a:r>
            <a:r>
              <a:rPr lang="ru-RU" sz="2400" b="1" dirty="0" smtClean="0"/>
              <a:t>" </a:t>
            </a:r>
            <a:r>
              <a:rPr lang="ru-RU" sz="2400" dirty="0" err="1" smtClean="0"/>
              <a:t>розкриває</a:t>
            </a:r>
            <a:r>
              <a:rPr lang="ru-RU" sz="2400" dirty="0" smtClean="0"/>
              <a:t> </a:t>
            </a:r>
            <a:r>
              <a:rPr lang="ru-RU" sz="2400" dirty="0" err="1" smtClean="0"/>
              <a:t>сутність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завдання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моніторингу</a:t>
            </a:r>
            <a:r>
              <a:rPr lang="ru-RU" sz="2400" dirty="0" smtClean="0"/>
              <a:t> </a:t>
            </a:r>
            <a:r>
              <a:rPr lang="ru-RU" sz="2400" dirty="0" err="1" smtClean="0"/>
              <a:t>соціально-трудової</a:t>
            </a:r>
            <a:r>
              <a:rPr lang="ru-RU" sz="2400" dirty="0" smtClean="0"/>
              <a:t> </a:t>
            </a:r>
            <a:r>
              <a:rPr lang="ru-RU" sz="2400" dirty="0" err="1" smtClean="0"/>
              <a:t>сфери</a:t>
            </a:r>
            <a:r>
              <a:rPr lang="ru-RU" sz="2400" dirty="0" smtClean="0"/>
              <a:t>, </a:t>
            </a:r>
            <a:r>
              <a:rPr lang="ru-RU" sz="2400" dirty="0" err="1" smtClean="0"/>
              <a:t>джерела</a:t>
            </a:r>
            <a:r>
              <a:rPr lang="ru-RU" sz="2400" dirty="0" smtClean="0"/>
              <a:t> </a:t>
            </a:r>
            <a:r>
              <a:rPr lang="ru-RU" sz="2400" dirty="0" err="1" smtClean="0"/>
              <a:t>інформації</a:t>
            </a:r>
            <a:r>
              <a:rPr lang="ru-RU" sz="2400" dirty="0" smtClean="0"/>
              <a:t> про </a:t>
            </a:r>
            <a:r>
              <a:rPr lang="ru-RU" sz="2400" dirty="0" err="1" smtClean="0"/>
              <a:t>зайнятість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соціально-трудові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відносини</a:t>
            </a:r>
            <a:r>
              <a:rPr lang="ru-RU" sz="2400" dirty="0" smtClean="0"/>
              <a:t>, </a:t>
            </a:r>
            <a:r>
              <a:rPr lang="ru-RU" sz="2400" dirty="0" err="1" smtClean="0"/>
              <a:t>основні</a:t>
            </a:r>
            <a:r>
              <a:rPr lang="ru-RU" sz="2400" dirty="0" smtClean="0"/>
              <a:t> </a:t>
            </a:r>
            <a:r>
              <a:rPr lang="ru-RU" sz="2400" dirty="0" err="1" smtClean="0"/>
              <a:t>напрями</a:t>
            </a:r>
            <a:r>
              <a:rPr lang="ru-RU" sz="2400" dirty="0" smtClean="0"/>
              <a:t> </a:t>
            </a:r>
            <a:r>
              <a:rPr lang="ru-RU" sz="2400" dirty="0" err="1" smtClean="0"/>
              <a:t>моніторингу</a:t>
            </a:r>
            <a:r>
              <a:rPr lang="ru-RU" sz="2400" dirty="0" smtClean="0"/>
              <a:t> </a:t>
            </a:r>
            <a:r>
              <a:rPr lang="ru-RU" sz="2400" dirty="0" err="1" smtClean="0"/>
              <a:t>соціально-трудової</a:t>
            </a:r>
            <a:r>
              <a:rPr lang="ru-RU" sz="2400" dirty="0" smtClean="0"/>
              <a:t> </a:t>
            </a:r>
            <a:r>
              <a:rPr lang="ru-RU" sz="2400" dirty="0" err="1" smtClean="0"/>
              <a:t>сфери</a:t>
            </a:r>
            <a:r>
              <a:rPr lang="ru-RU" sz="2400" dirty="0" smtClean="0"/>
              <a:t> та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організацію</a:t>
            </a:r>
            <a:r>
              <a:rPr lang="ru-RU" sz="2400" dirty="0" smtClean="0"/>
              <a:t> в </a:t>
            </a:r>
            <a:r>
              <a:rPr lang="ru-RU" sz="2400" dirty="0" err="1" smtClean="0"/>
              <a:t>Україні</a:t>
            </a:r>
            <a:r>
              <a:rPr lang="ru-RU" sz="2400" dirty="0" smtClean="0"/>
              <a:t>. </a:t>
            </a:r>
          </a:p>
          <a:p>
            <a:r>
              <a:rPr lang="ru-RU" sz="2400" dirty="0" err="1" smtClean="0"/>
              <a:t>Моніторинг</a:t>
            </a:r>
            <a:r>
              <a:rPr lang="ru-RU" sz="2400" dirty="0" smtClean="0"/>
              <a:t> — метод </a:t>
            </a:r>
            <a:r>
              <a:rPr lang="ru-RU" sz="2400" dirty="0" err="1" smtClean="0"/>
              <a:t>дослідження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важливих</a:t>
            </a:r>
            <a:r>
              <a:rPr lang="ru-RU" sz="2400" dirty="0" smtClean="0"/>
              <a:t> </a:t>
            </a:r>
            <a:r>
              <a:rPr lang="ru-RU" sz="2400" dirty="0" err="1" smtClean="0"/>
              <a:t>соціально-трудових</a:t>
            </a:r>
            <a:r>
              <a:rPr lang="ru-RU" sz="2400" dirty="0" smtClean="0"/>
              <a:t> проблем, тому </a:t>
            </a:r>
            <a:r>
              <a:rPr lang="ru-RU" sz="2400" dirty="0" err="1" smtClean="0"/>
              <a:t>ці</a:t>
            </a:r>
            <a:r>
              <a:rPr lang="ru-RU" sz="2400" dirty="0" smtClean="0"/>
              <a:t> </a:t>
            </a:r>
            <a:r>
              <a:rPr lang="ru-RU" sz="2400" dirty="0" err="1" smtClean="0"/>
              <a:t>питання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тісно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переплітаються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відповідними</a:t>
            </a:r>
            <a:r>
              <a:rPr lang="ru-RU" sz="2400" dirty="0" smtClean="0"/>
              <a:t> темами </a:t>
            </a:r>
            <a:r>
              <a:rPr lang="ru-RU" sz="2400" dirty="0" err="1" smtClean="0"/>
              <a:t>курсів</a:t>
            </a:r>
            <a:r>
              <a:rPr lang="ru-RU" sz="2400" dirty="0" smtClean="0"/>
              <a:t> </a:t>
            </a:r>
            <a:r>
              <a:rPr lang="ru-RU" sz="2400" dirty="0" err="1" smtClean="0"/>
              <a:t>демографія</a:t>
            </a:r>
            <a:r>
              <a:rPr lang="ru-RU" sz="2400" dirty="0" smtClean="0"/>
              <a:t>, </a:t>
            </a:r>
            <a:r>
              <a:rPr lang="ru-RU" sz="2400" dirty="0" err="1" smtClean="0"/>
              <a:t>соціальна</a:t>
            </a:r>
            <a:r>
              <a:rPr lang="ru-RU" sz="2400" dirty="0" smtClean="0"/>
              <a:t> </a:t>
            </a:r>
            <a:r>
              <a:rPr lang="ru-RU" sz="2400" dirty="0" err="1" smtClean="0"/>
              <a:t>політика</a:t>
            </a:r>
            <a:r>
              <a:rPr lang="ru-RU" sz="2400" dirty="0" smtClean="0"/>
              <a:t>, </a:t>
            </a:r>
            <a:r>
              <a:rPr lang="ru-RU" sz="2400" dirty="0" err="1" smtClean="0"/>
              <a:t>трудове</a:t>
            </a:r>
            <a:r>
              <a:rPr lang="ru-RU" sz="2400" dirty="0" smtClean="0"/>
              <a:t> право, </a:t>
            </a:r>
            <a:r>
              <a:rPr lang="ru-RU" sz="2400" dirty="0" err="1" smtClean="0"/>
              <a:t>управління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трудовими</a:t>
            </a:r>
            <a:r>
              <a:rPr lang="ru-RU" sz="2400" dirty="0" smtClean="0"/>
              <a:t> ресурсами.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 err="1" smtClean="0"/>
              <a:t>Загальний</a:t>
            </a:r>
            <a:r>
              <a:rPr lang="ru-RU" sz="2400" dirty="0" smtClean="0"/>
              <a:t> курс "</a:t>
            </a:r>
            <a:r>
              <a:rPr lang="ru-RU" sz="2400" dirty="0" err="1" smtClean="0"/>
              <a:t>Економіка</a:t>
            </a:r>
            <a:r>
              <a:rPr lang="ru-RU" sz="2400" dirty="0" smtClean="0"/>
              <a:t> </a:t>
            </a:r>
            <a:r>
              <a:rPr lang="ru-RU" sz="2400" dirty="0" err="1" smtClean="0"/>
              <a:t>праці</a:t>
            </a:r>
            <a:r>
              <a:rPr lang="ru-RU" sz="2400" dirty="0" smtClean="0"/>
              <a:t> та </a:t>
            </a:r>
            <a:r>
              <a:rPr lang="ru-RU" sz="2400" dirty="0" err="1" smtClean="0"/>
              <a:t>соціально-трудові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відносини</a:t>
            </a:r>
            <a:r>
              <a:rPr lang="ru-RU" sz="2400" dirty="0" smtClean="0"/>
              <a:t>" </a:t>
            </a:r>
            <a:r>
              <a:rPr lang="ru-RU" sz="2400" dirty="0" err="1" smtClean="0"/>
              <a:t>обов'язково</a:t>
            </a:r>
            <a:r>
              <a:rPr lang="ru-RU" sz="2400" dirty="0" smtClean="0"/>
              <a:t> </a:t>
            </a:r>
            <a:r>
              <a:rPr lang="ru-RU" sz="2400" dirty="0" err="1" smtClean="0"/>
              <a:t>включає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розділ</a:t>
            </a:r>
            <a:r>
              <a:rPr lang="ru-RU" sz="2400" dirty="0" smtClean="0"/>
              <a:t> </a:t>
            </a:r>
            <a:r>
              <a:rPr lang="ru-RU" sz="2400" b="1" dirty="0" smtClean="0"/>
              <a:t>"</a:t>
            </a:r>
            <a:r>
              <a:rPr lang="ru-RU" sz="2400" b="1" dirty="0" err="1" smtClean="0"/>
              <a:t>Організація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праці</a:t>
            </a:r>
            <a:r>
              <a:rPr lang="ru-RU" sz="2400" b="1" dirty="0" smtClean="0"/>
              <a:t>", </a:t>
            </a:r>
            <a:r>
              <a:rPr lang="ru-RU" sz="2400" dirty="0" smtClean="0"/>
              <a:t>в </a:t>
            </a:r>
            <a:r>
              <a:rPr lang="ru-RU" sz="2400" dirty="0" err="1" smtClean="0"/>
              <a:t>якому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вивчаються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конкретні</a:t>
            </a:r>
            <a:r>
              <a:rPr lang="ru-RU" sz="2400" dirty="0" smtClean="0"/>
              <a:t> </a:t>
            </a:r>
            <a:r>
              <a:rPr lang="ru-RU" sz="2400" dirty="0" err="1" smtClean="0"/>
              <a:t>форми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методи</a:t>
            </a:r>
            <a:r>
              <a:rPr lang="ru-RU" sz="2400" dirty="0" smtClean="0"/>
              <a:t> </a:t>
            </a:r>
            <a:r>
              <a:rPr lang="ru-RU" sz="2400" dirty="0" err="1" smtClean="0"/>
              <a:t>поєднання</a:t>
            </a:r>
            <a:r>
              <a:rPr lang="ru-RU" sz="2400" dirty="0" smtClean="0"/>
              <a:t> людей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техніки</a:t>
            </a:r>
            <a:r>
              <a:rPr lang="ru-RU" sz="2400" dirty="0" smtClean="0"/>
              <a:t> в </a:t>
            </a:r>
            <a:r>
              <a:rPr lang="ru-RU" sz="2400" dirty="0" err="1" smtClean="0"/>
              <a:t>процесі</a:t>
            </a:r>
            <a:r>
              <a:rPr lang="ru-RU" sz="2400" dirty="0" smtClean="0"/>
              <a:t> </a:t>
            </a:r>
            <a:r>
              <a:rPr lang="ru-RU" sz="2400" dirty="0" err="1" smtClean="0"/>
              <a:t>праці</a:t>
            </a:r>
            <a:r>
              <a:rPr lang="ru-RU" sz="2400" dirty="0" smtClean="0"/>
              <a:t>: </a:t>
            </a:r>
            <a:r>
              <a:rPr lang="ru-RU" sz="2400" b="1" dirty="0" err="1" smtClean="0"/>
              <a:t>поділ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кооперування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праці</a:t>
            </a:r>
            <a:r>
              <a:rPr lang="ru-RU" sz="2400" b="1" dirty="0" smtClean="0"/>
              <a:t>; </a:t>
            </a:r>
            <a:r>
              <a:rPr lang="ru-RU" sz="2400" b="1" dirty="0" err="1" smtClean="0"/>
              <a:t>організація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обслуговування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робочих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місць</a:t>
            </a:r>
            <a:r>
              <a:rPr lang="ru-RU" sz="2400" b="1" dirty="0" smtClean="0"/>
              <a:t>; </a:t>
            </a:r>
            <a:r>
              <a:rPr lang="ru-RU" sz="2400" b="1" dirty="0" err="1" smtClean="0"/>
              <a:t>покращання</a:t>
            </a:r>
            <a:r>
              <a:rPr lang="ru-RU" sz="2400" b="1" dirty="0" smtClean="0"/>
              <a:t> умов </a:t>
            </a:r>
            <a:r>
              <a:rPr lang="ru-RU" sz="2400" b="1" dirty="0" err="1" smtClean="0"/>
              <a:t>праці</a:t>
            </a:r>
            <a:r>
              <a:rPr lang="ru-RU" sz="2400" b="1" dirty="0" smtClean="0"/>
              <a:t>; </a:t>
            </a:r>
            <a:r>
              <a:rPr lang="ru-RU" sz="2400" b="1" dirty="0" err="1" smtClean="0"/>
              <a:t>організація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раціоналізація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трудових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процесів</a:t>
            </a:r>
            <a:r>
              <a:rPr lang="ru-RU" sz="2400" b="1" dirty="0" smtClean="0"/>
              <a:t>; </a:t>
            </a:r>
            <a:r>
              <a:rPr lang="ru-RU" sz="2400" b="1" dirty="0" err="1" smtClean="0"/>
              <a:t>впровадження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оптимальних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прийомів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методів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праці</a:t>
            </a:r>
            <a:r>
              <a:rPr lang="ru-RU" sz="2400" b="1" dirty="0" smtClean="0"/>
              <a:t>; </a:t>
            </a:r>
            <a:r>
              <a:rPr lang="ru-RU" sz="2400" b="1" dirty="0" err="1" smtClean="0"/>
              <a:t>зміцнення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дисципліни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праці</a:t>
            </a:r>
            <a:r>
              <a:rPr lang="ru-RU" sz="2400" b="1" dirty="0" smtClean="0"/>
              <a:t> </a:t>
            </a:r>
            <a:r>
              <a:rPr lang="ru-RU" sz="2400" dirty="0" err="1" smtClean="0"/>
              <a:t>тощо</a:t>
            </a:r>
            <a:r>
              <a:rPr lang="ru-RU" sz="2400" dirty="0" smtClean="0"/>
              <a:t>. </a:t>
            </a:r>
            <a:r>
              <a:rPr lang="ru-RU" sz="2400" dirty="0" err="1" smtClean="0"/>
              <a:t>Найважливішою</a:t>
            </a:r>
            <a:r>
              <a:rPr lang="ru-RU" sz="2400" dirty="0" smtClean="0"/>
              <a:t> характеристикою умов </a:t>
            </a:r>
            <a:r>
              <a:rPr lang="ru-RU" sz="2400" dirty="0" err="1" smtClean="0"/>
              <a:t>праці</a:t>
            </a:r>
            <a:r>
              <a:rPr lang="ru-RU" sz="2400" dirty="0" smtClean="0"/>
              <a:t> </a:t>
            </a:r>
            <a:r>
              <a:rPr lang="ru-RU" sz="2400" dirty="0" err="1" smtClean="0"/>
              <a:t>є</a:t>
            </a:r>
            <a:r>
              <a:rPr lang="ru-RU" sz="2400" dirty="0" smtClean="0"/>
              <a:t> </a:t>
            </a:r>
            <a:r>
              <a:rPr lang="ru-RU" sz="2400" dirty="0" err="1" smtClean="0"/>
              <a:t>безпека</a:t>
            </a:r>
            <a:r>
              <a:rPr lang="ru-RU" sz="2400" dirty="0" smtClean="0"/>
              <a:t> </a:t>
            </a:r>
            <a:r>
              <a:rPr lang="ru-RU" sz="2400" dirty="0" err="1" smtClean="0"/>
              <a:t>трудової</a:t>
            </a:r>
            <a:r>
              <a:rPr lang="ru-RU" sz="2400" dirty="0" smtClean="0"/>
              <a:t> </a:t>
            </a:r>
            <a:r>
              <a:rPr lang="ru-RU" sz="2400" dirty="0" err="1" smtClean="0"/>
              <a:t>діяльності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людини</a:t>
            </a:r>
            <a:r>
              <a:rPr lang="ru-RU" sz="2400" dirty="0" smtClean="0"/>
              <a:t>. </a:t>
            </a:r>
            <a:r>
              <a:rPr lang="ru-RU" sz="2400" dirty="0" err="1" smtClean="0"/>
              <a:t>Покращання</a:t>
            </a:r>
            <a:r>
              <a:rPr lang="ru-RU" sz="2400" dirty="0" smtClean="0"/>
              <a:t> умов </a:t>
            </a:r>
            <a:r>
              <a:rPr lang="ru-RU" sz="2400" dirty="0" err="1" smtClean="0"/>
              <a:t>праці</a:t>
            </a:r>
            <a:r>
              <a:rPr lang="ru-RU" sz="2400" dirty="0" smtClean="0"/>
              <a:t> </a:t>
            </a:r>
            <a:r>
              <a:rPr lang="ru-RU" sz="2400" dirty="0" err="1" smtClean="0"/>
              <a:t>сприяє</a:t>
            </a:r>
            <a:r>
              <a:rPr lang="ru-RU" sz="2400" dirty="0" smtClean="0"/>
              <a:t> </a:t>
            </a:r>
            <a:r>
              <a:rPr lang="ru-RU" sz="2400" dirty="0" err="1" smtClean="0"/>
              <a:t>зростанню</a:t>
            </a:r>
            <a:r>
              <a:rPr lang="ru-RU" sz="2400" dirty="0" smtClean="0"/>
              <a:t> </a:t>
            </a:r>
            <a:r>
              <a:rPr lang="ru-RU" sz="2400" dirty="0" err="1" smtClean="0"/>
              <a:t>її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продуктивності</a:t>
            </a:r>
            <a:r>
              <a:rPr lang="ru-RU" sz="2400" dirty="0" smtClean="0"/>
              <a:t>, </a:t>
            </a:r>
            <a:r>
              <a:rPr lang="ru-RU" sz="2400" dirty="0" err="1" smtClean="0"/>
              <a:t>проте</a:t>
            </a:r>
            <a:r>
              <a:rPr lang="ru-RU" sz="2400" dirty="0" smtClean="0"/>
              <a:t> </a:t>
            </a:r>
            <a:r>
              <a:rPr lang="ru-RU" sz="2400" dirty="0" err="1" smtClean="0"/>
              <a:t>потребує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відповідних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інвестицій</a:t>
            </a:r>
            <a:r>
              <a:rPr lang="ru-RU" sz="2400" dirty="0" smtClean="0"/>
              <a:t>. Проблемою </a:t>
            </a:r>
            <a:r>
              <a:rPr lang="ru-RU" sz="2400" dirty="0" err="1" smtClean="0"/>
              <a:t>економіки</a:t>
            </a:r>
            <a:r>
              <a:rPr lang="ru-RU" sz="2400" dirty="0" smtClean="0"/>
              <a:t> </a:t>
            </a:r>
            <a:r>
              <a:rPr lang="ru-RU" sz="2400" dirty="0" err="1" smtClean="0"/>
              <a:t>праці</a:t>
            </a:r>
            <a:r>
              <a:rPr lang="ru-RU" sz="2400" dirty="0" smtClean="0"/>
              <a:t> </a:t>
            </a:r>
            <a:r>
              <a:rPr lang="ru-RU" sz="2400" dirty="0" err="1" smtClean="0"/>
              <a:t>є</a:t>
            </a:r>
            <a:r>
              <a:rPr lang="ru-RU" sz="2400" dirty="0" smtClean="0"/>
              <a:t> </a:t>
            </a:r>
            <a:r>
              <a:rPr lang="ru-RU" sz="2400" dirty="0" err="1" smtClean="0"/>
              <a:t>оптимізація</a:t>
            </a:r>
            <a:r>
              <a:rPr lang="ru-RU" sz="2400" dirty="0" smtClean="0"/>
              <a:t> умов </a:t>
            </a:r>
            <a:r>
              <a:rPr lang="ru-RU" sz="2400" dirty="0" err="1" smtClean="0"/>
              <a:t>праці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урахуванням</a:t>
            </a:r>
            <a:r>
              <a:rPr lang="ru-RU" sz="2400" dirty="0" smtClean="0"/>
              <a:t> </a:t>
            </a:r>
            <a:r>
              <a:rPr lang="ru-RU" sz="2400" dirty="0" err="1" smtClean="0"/>
              <a:t>взаємодії</a:t>
            </a:r>
            <a:r>
              <a:rPr lang="ru-RU" sz="2400" dirty="0" smtClean="0"/>
              <a:t> </a:t>
            </a:r>
            <a:r>
              <a:rPr lang="ru-RU" sz="2400" dirty="0" err="1" smtClean="0"/>
              <a:t>соціальних</a:t>
            </a:r>
            <a:r>
              <a:rPr lang="ru-RU" sz="2400" dirty="0" smtClean="0"/>
              <a:t> та </a:t>
            </a:r>
            <a:r>
              <a:rPr lang="ru-RU" sz="2400" dirty="0" err="1" smtClean="0"/>
              <a:t>економічних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факторів</a:t>
            </a:r>
            <a:r>
              <a:rPr lang="ru-RU" sz="2400" dirty="0" smtClean="0"/>
              <a:t>. Але </a:t>
            </a:r>
            <a:r>
              <a:rPr lang="ru-RU" sz="2400" dirty="0" err="1" smtClean="0"/>
              <a:t>умови</a:t>
            </a:r>
            <a:r>
              <a:rPr lang="ru-RU" sz="2400" dirty="0" smtClean="0"/>
              <a:t> та </a:t>
            </a:r>
            <a:r>
              <a:rPr lang="ru-RU" sz="2400" dirty="0" err="1" smtClean="0"/>
              <a:t>безпека</a:t>
            </a:r>
            <a:r>
              <a:rPr lang="ru-RU" sz="2400" dirty="0" smtClean="0"/>
              <a:t> </a:t>
            </a:r>
            <a:r>
              <a:rPr lang="ru-RU" sz="2400" dirty="0" err="1" smtClean="0"/>
              <a:t>праці</a:t>
            </a:r>
            <a:r>
              <a:rPr lang="ru-RU" sz="2400" dirty="0" smtClean="0"/>
              <a:t> </a:t>
            </a:r>
            <a:r>
              <a:rPr lang="ru-RU" sz="2400" dirty="0" err="1" smtClean="0"/>
              <a:t>є</a:t>
            </a:r>
            <a:r>
              <a:rPr lang="ru-RU" sz="2400" dirty="0" smtClean="0"/>
              <a:t> предметом </a:t>
            </a:r>
            <a:r>
              <a:rPr lang="ru-RU" sz="2400" dirty="0" err="1" smtClean="0"/>
              <a:t>вивчення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наукової</a:t>
            </a:r>
            <a:r>
              <a:rPr lang="ru-RU" sz="2400" dirty="0" smtClean="0"/>
              <a:t> </a:t>
            </a:r>
            <a:r>
              <a:rPr lang="ru-RU" sz="2400" dirty="0" err="1" smtClean="0"/>
              <a:t>організації</a:t>
            </a:r>
            <a:r>
              <a:rPr lang="ru-RU" sz="2400" dirty="0" smtClean="0"/>
              <a:t> </a:t>
            </a:r>
            <a:r>
              <a:rPr lang="ru-RU" sz="2400" dirty="0" err="1" smtClean="0"/>
              <a:t>праці</a:t>
            </a:r>
            <a:r>
              <a:rPr lang="ru-RU" sz="2400" dirty="0" smtClean="0"/>
              <a:t>, </a:t>
            </a:r>
            <a:r>
              <a:rPr lang="ru-RU" sz="2400" dirty="0" err="1" smtClean="0"/>
              <a:t>охорони</a:t>
            </a:r>
            <a:r>
              <a:rPr lang="ru-RU" sz="2400" dirty="0" smtClean="0"/>
              <a:t> </a:t>
            </a:r>
            <a:r>
              <a:rPr lang="ru-RU" sz="2400" dirty="0" err="1" smtClean="0"/>
              <a:t>праці</a:t>
            </a:r>
            <a:r>
              <a:rPr lang="ru-RU" sz="2400" dirty="0" smtClean="0"/>
              <a:t> та </a:t>
            </a:r>
            <a:r>
              <a:rPr lang="ru-RU" sz="2400" dirty="0" err="1" smtClean="0"/>
              <a:t>промсанітарії</a:t>
            </a:r>
            <a:r>
              <a:rPr lang="ru-RU" sz="2400" dirty="0" smtClean="0"/>
              <a:t>, </a:t>
            </a:r>
            <a:r>
              <a:rPr lang="ru-RU" sz="2400" dirty="0" err="1" smtClean="0"/>
              <a:t>фізіології</a:t>
            </a:r>
            <a:r>
              <a:rPr lang="ru-RU" sz="2400" dirty="0" smtClean="0"/>
              <a:t>, </a:t>
            </a:r>
            <a:r>
              <a:rPr lang="ru-RU" sz="2400" dirty="0" err="1" smtClean="0"/>
              <a:t>психології</a:t>
            </a:r>
            <a:r>
              <a:rPr lang="ru-RU" sz="2400" dirty="0" smtClean="0"/>
              <a:t>, </a:t>
            </a:r>
            <a:r>
              <a:rPr lang="ru-RU" sz="2400" dirty="0" err="1" smtClean="0"/>
              <a:t>ергономіки</a:t>
            </a:r>
            <a:r>
              <a:rPr lang="ru-RU" sz="2400" dirty="0" smtClean="0"/>
              <a:t>. </a:t>
            </a:r>
            <a:r>
              <a:rPr lang="ru-RU" sz="2400" dirty="0" err="1" smtClean="0"/>
              <a:t>Проблеми</a:t>
            </a:r>
            <a:r>
              <a:rPr lang="ru-RU" sz="2400" dirty="0" smtClean="0"/>
              <a:t> </a:t>
            </a:r>
            <a:r>
              <a:rPr lang="ru-RU" sz="2400" dirty="0" err="1" smtClean="0"/>
              <a:t>компенсації</a:t>
            </a:r>
            <a:r>
              <a:rPr lang="ru-RU" sz="2400" dirty="0" smtClean="0"/>
              <a:t> </a:t>
            </a:r>
            <a:r>
              <a:rPr lang="ru-RU" sz="2400" dirty="0" err="1" smtClean="0"/>
              <a:t>людині</a:t>
            </a:r>
            <a:r>
              <a:rPr lang="ru-RU" sz="2400" dirty="0" smtClean="0"/>
              <a:t> </a:t>
            </a:r>
            <a:r>
              <a:rPr lang="ru-RU" sz="2400" dirty="0" err="1" smtClean="0"/>
              <a:t>шкідливого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впливу</a:t>
            </a:r>
            <a:r>
              <a:rPr lang="ru-RU" sz="2400" dirty="0" smtClean="0"/>
              <a:t> </a:t>
            </a:r>
            <a:r>
              <a:rPr lang="ru-RU" sz="2400" dirty="0" err="1" smtClean="0"/>
              <a:t>виробничого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середовища</a:t>
            </a:r>
            <a:r>
              <a:rPr lang="ru-RU" sz="2400" dirty="0" smtClean="0"/>
              <a:t> та </a:t>
            </a:r>
            <a:r>
              <a:rPr lang="ru-RU" sz="2400" dirty="0" err="1" smtClean="0"/>
              <a:t>відшкодування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збитків</a:t>
            </a:r>
            <a:r>
              <a:rPr lang="ru-RU" sz="2400" dirty="0" smtClean="0"/>
              <a:t> </a:t>
            </a:r>
            <a:r>
              <a:rPr lang="ru-RU" sz="2400" dirty="0" err="1" smtClean="0"/>
              <a:t>її</a:t>
            </a:r>
            <a:r>
              <a:rPr lang="ru-RU" sz="2400" dirty="0" smtClean="0"/>
              <a:t> </a:t>
            </a:r>
            <a:r>
              <a:rPr lang="ru-RU" sz="2400" dirty="0" err="1" smtClean="0"/>
              <a:t>здоров'ю</a:t>
            </a:r>
            <a:r>
              <a:rPr lang="ru-RU" sz="2400" dirty="0" smtClean="0"/>
              <a:t> в </a:t>
            </a:r>
            <a:r>
              <a:rPr lang="ru-RU" sz="2400" dirty="0" err="1" smtClean="0"/>
              <a:t>результаті</a:t>
            </a:r>
            <a:r>
              <a:rPr lang="ru-RU" sz="2400" dirty="0" smtClean="0"/>
              <a:t> </a:t>
            </a:r>
            <a:r>
              <a:rPr lang="ru-RU" sz="2400" dirty="0" err="1" smtClean="0"/>
              <a:t>виробничих</a:t>
            </a:r>
            <a:r>
              <a:rPr lang="ru-RU" sz="2400" dirty="0" smtClean="0"/>
              <a:t> травм та </a:t>
            </a:r>
            <a:r>
              <a:rPr lang="ru-RU" sz="2400" dirty="0" err="1" smtClean="0"/>
              <a:t>професійних</a:t>
            </a:r>
            <a:r>
              <a:rPr lang="ru-RU" sz="2400" dirty="0" smtClean="0"/>
              <a:t> хвороб </a:t>
            </a:r>
            <a:r>
              <a:rPr lang="ru-RU" sz="2400" dirty="0" err="1" smtClean="0"/>
              <a:t>перебувають</a:t>
            </a:r>
            <a:r>
              <a:rPr lang="ru-RU" sz="2400" dirty="0" smtClean="0"/>
              <a:t> у </a:t>
            </a:r>
            <a:r>
              <a:rPr lang="ru-RU" sz="2400" dirty="0" err="1" smtClean="0"/>
              <a:t>полі</a:t>
            </a:r>
            <a:r>
              <a:rPr lang="ru-RU" sz="2400" dirty="0" smtClean="0"/>
              <a:t> </a:t>
            </a:r>
            <a:r>
              <a:rPr lang="ru-RU" sz="2400" dirty="0" err="1" smtClean="0"/>
              <a:t>дослідження</a:t>
            </a:r>
            <a:r>
              <a:rPr lang="ru-RU" sz="2400" dirty="0" smtClean="0"/>
              <a:t> трудового права.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</TotalTime>
  <Words>3742</Words>
  <Application>Microsoft Office PowerPoint</Application>
  <PresentationFormat>Экран (4:3)</PresentationFormat>
  <Paragraphs>201</Paragraphs>
  <Slides>47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47</vt:i4>
      </vt:variant>
    </vt:vector>
  </HeadingPairs>
  <TitlesOfParts>
    <vt:vector size="48" baseType="lpstr">
      <vt:lpstr>Тема Office</vt:lpstr>
      <vt:lpstr>Слайд 1</vt:lpstr>
      <vt:lpstr>1.      Економіка праці і соціально-трудові відносини як навчальна дисципліна, її зміст і структура, зв’язок з іншими дисциплінами і науками: економічними, технологічними, і соціально-біологічними.  </vt:lpstr>
      <vt:lpstr>Слайд 3</vt:lpstr>
      <vt:lpstr>Зміст і структура курсу 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Перелік предметів,  засвоєння яких необхідно для вивчення  Економіки праці й соціально-трудових відносин</vt:lpstr>
      <vt:lpstr>Перелік дисциплін,  вивченню яких повинна передувати дисципліна</vt:lpstr>
      <vt:lpstr>   2.   Праця, як об’єкт вивчення, її особливості. Праця — це складне і багатоаспектне явище, яке відіграє в житті суспільства і кожної окремої людини таку важливу роль, що саме це поняття в широкому розумінні е невіддільним від людського життя.  Праця — це свідома доцільна діяльність людей, спрямована на створення матеріальних і духовних цінностей; першооснова і необхідна умова життя людей і суспільства.  За Далем  праця – це будь-яке витрачання фізичних та розумових зусиль, все що втомлює. Змінюючи в процесі праці навколишнє природне середовище і пристосовуючи його до своїх потреб, люди не лише забезпечують своє існування, але і створюють умови для розвитку і прогресу суспільства.   Праця є однією з найважливіших форм самовираження, самоактуалізадії і самовдосконалення людини, що також е могутнім чинником суспільного прогесу.   </vt:lpstr>
      <vt:lpstr>Слайд 16</vt:lpstr>
      <vt:lpstr>Слайд 17</vt:lpstr>
      <vt:lpstr>Слайд 18</vt:lpstr>
      <vt:lpstr>3.Предмет і метод курсу.  </vt:lpstr>
      <vt:lpstr>Метод курсу “Економіка праці й соціально-трудові відносини”</vt:lpstr>
      <vt:lpstr>Слайд 21</vt:lpstr>
      <vt:lpstr>Слайд 22</vt:lpstr>
      <vt:lpstr>Слайд 23</vt:lpstr>
      <vt:lpstr>Слайд 24</vt:lpstr>
      <vt:lpstr>4.Природа соціально-трудових відносин, їх зміна в умовах переходу до ринкової економіки.  </vt:lpstr>
      <vt:lpstr>Слайд 26</vt:lpstr>
      <vt:lpstr>Слайд 27</vt:lpstr>
      <vt:lpstr>5. Місце і завдання дисципліни в системі підготовки фахівців – економічного профілю.  </vt:lpstr>
      <vt:lpstr>Слайд 29</vt:lpstr>
      <vt:lpstr>Слайд 30</vt:lpstr>
      <vt:lpstr>6.Продуктивність та ефективність праці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Пользователь Windows</cp:lastModifiedBy>
  <cp:revision>19</cp:revision>
  <dcterms:created xsi:type="dcterms:W3CDTF">2013-01-22T17:50:31Z</dcterms:created>
  <dcterms:modified xsi:type="dcterms:W3CDTF">2021-02-19T08:32:06Z</dcterms:modified>
</cp:coreProperties>
</file>