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18"/>
  </p:normalViewPr>
  <p:slideViewPr>
    <p:cSldViewPr snapToGrid="0">
      <p:cViewPr varScale="1">
        <p:scale>
          <a:sx n="116" d="100"/>
          <a:sy n="116" d="100"/>
        </p:scale>
        <p:origin x="5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5AE12-91D6-24A9-E6F2-D0A06A630D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A"/>
          </a:p>
        </p:txBody>
      </p:sp>
      <p:sp>
        <p:nvSpPr>
          <p:cNvPr id="3" name="Subtitle 2">
            <a:extLst>
              <a:ext uri="{FF2B5EF4-FFF2-40B4-BE49-F238E27FC236}">
                <a16:creationId xmlns:a16="http://schemas.microsoft.com/office/drawing/2014/main" id="{6E6696FF-058E-6795-9AFE-BEBD23035F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A"/>
          </a:p>
        </p:txBody>
      </p:sp>
      <p:sp>
        <p:nvSpPr>
          <p:cNvPr id="4" name="Date Placeholder 3">
            <a:extLst>
              <a:ext uri="{FF2B5EF4-FFF2-40B4-BE49-F238E27FC236}">
                <a16:creationId xmlns:a16="http://schemas.microsoft.com/office/drawing/2014/main" id="{D962CB3B-4016-576E-8E93-241415D19E3E}"/>
              </a:ext>
            </a:extLst>
          </p:cNvPr>
          <p:cNvSpPr>
            <a:spLocks noGrp="1"/>
          </p:cNvSpPr>
          <p:nvPr>
            <p:ph type="dt" sz="half" idx="10"/>
          </p:nvPr>
        </p:nvSpPr>
        <p:spPr/>
        <p:txBody>
          <a:bodyPr/>
          <a:lstStyle/>
          <a:p>
            <a:fld id="{2BF541D3-3BE3-7840-85FB-F75573243F84}" type="datetimeFigureOut">
              <a:rPr lang="en-UA" smtClean="0"/>
              <a:t>22.02.2026</a:t>
            </a:fld>
            <a:endParaRPr lang="en-UA"/>
          </a:p>
        </p:txBody>
      </p:sp>
      <p:sp>
        <p:nvSpPr>
          <p:cNvPr id="5" name="Footer Placeholder 4">
            <a:extLst>
              <a:ext uri="{FF2B5EF4-FFF2-40B4-BE49-F238E27FC236}">
                <a16:creationId xmlns:a16="http://schemas.microsoft.com/office/drawing/2014/main" id="{7258E9DE-51B2-7F7C-007A-918F87D7C9F0}"/>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9D939033-60DD-4234-5810-7EE7E59FC2D5}"/>
              </a:ext>
            </a:extLst>
          </p:cNvPr>
          <p:cNvSpPr>
            <a:spLocks noGrp="1"/>
          </p:cNvSpPr>
          <p:nvPr>
            <p:ph type="sldNum" sz="quarter" idx="12"/>
          </p:nvPr>
        </p:nvSpPr>
        <p:spPr/>
        <p:txBody>
          <a:bodyPr/>
          <a:lstStyle/>
          <a:p>
            <a:fld id="{C910B732-D32D-3C45-8B09-F1E48A9A2AF1}" type="slidenum">
              <a:rPr lang="en-UA" smtClean="0"/>
              <a:t>‹#›</a:t>
            </a:fld>
            <a:endParaRPr lang="en-UA"/>
          </a:p>
        </p:txBody>
      </p:sp>
    </p:spTree>
    <p:extLst>
      <p:ext uri="{BB962C8B-B14F-4D97-AF65-F5344CB8AC3E}">
        <p14:creationId xmlns:p14="http://schemas.microsoft.com/office/powerpoint/2010/main" val="212594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F8AB-1202-85D1-AC54-838BD014E44E}"/>
              </a:ext>
            </a:extLst>
          </p:cNvPr>
          <p:cNvSpPr>
            <a:spLocks noGrp="1"/>
          </p:cNvSpPr>
          <p:nvPr>
            <p:ph type="title"/>
          </p:nvPr>
        </p:nvSpPr>
        <p:spPr/>
        <p:txBody>
          <a:bodyPr/>
          <a:lstStyle/>
          <a:p>
            <a:r>
              <a:rPr lang="en-US"/>
              <a:t>Click to edit Master title style</a:t>
            </a:r>
            <a:endParaRPr lang="en-UA"/>
          </a:p>
        </p:txBody>
      </p:sp>
      <p:sp>
        <p:nvSpPr>
          <p:cNvPr id="3" name="Vertical Text Placeholder 2">
            <a:extLst>
              <a:ext uri="{FF2B5EF4-FFF2-40B4-BE49-F238E27FC236}">
                <a16:creationId xmlns:a16="http://schemas.microsoft.com/office/drawing/2014/main" id="{958B2D33-C9B7-67BB-56BA-98F96F6636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4" name="Date Placeholder 3">
            <a:extLst>
              <a:ext uri="{FF2B5EF4-FFF2-40B4-BE49-F238E27FC236}">
                <a16:creationId xmlns:a16="http://schemas.microsoft.com/office/drawing/2014/main" id="{3B1C120F-7934-F05C-0161-C30A3494F943}"/>
              </a:ext>
            </a:extLst>
          </p:cNvPr>
          <p:cNvSpPr>
            <a:spLocks noGrp="1"/>
          </p:cNvSpPr>
          <p:nvPr>
            <p:ph type="dt" sz="half" idx="10"/>
          </p:nvPr>
        </p:nvSpPr>
        <p:spPr/>
        <p:txBody>
          <a:bodyPr/>
          <a:lstStyle/>
          <a:p>
            <a:fld id="{2BF541D3-3BE3-7840-85FB-F75573243F84}" type="datetimeFigureOut">
              <a:rPr lang="en-UA" smtClean="0"/>
              <a:t>22.02.2026</a:t>
            </a:fld>
            <a:endParaRPr lang="en-UA"/>
          </a:p>
        </p:txBody>
      </p:sp>
      <p:sp>
        <p:nvSpPr>
          <p:cNvPr id="5" name="Footer Placeholder 4">
            <a:extLst>
              <a:ext uri="{FF2B5EF4-FFF2-40B4-BE49-F238E27FC236}">
                <a16:creationId xmlns:a16="http://schemas.microsoft.com/office/drawing/2014/main" id="{C85A7162-358D-C124-197F-8056826342D5}"/>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081C8CFE-6D16-379B-01B9-C1D8F69F3ABA}"/>
              </a:ext>
            </a:extLst>
          </p:cNvPr>
          <p:cNvSpPr>
            <a:spLocks noGrp="1"/>
          </p:cNvSpPr>
          <p:nvPr>
            <p:ph type="sldNum" sz="quarter" idx="12"/>
          </p:nvPr>
        </p:nvSpPr>
        <p:spPr/>
        <p:txBody>
          <a:bodyPr/>
          <a:lstStyle/>
          <a:p>
            <a:fld id="{C910B732-D32D-3C45-8B09-F1E48A9A2AF1}" type="slidenum">
              <a:rPr lang="en-UA" smtClean="0"/>
              <a:t>‹#›</a:t>
            </a:fld>
            <a:endParaRPr lang="en-UA"/>
          </a:p>
        </p:txBody>
      </p:sp>
    </p:spTree>
    <p:extLst>
      <p:ext uri="{BB962C8B-B14F-4D97-AF65-F5344CB8AC3E}">
        <p14:creationId xmlns:p14="http://schemas.microsoft.com/office/powerpoint/2010/main" val="174032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F986E2-F73A-CBB8-3177-FF64C87775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A"/>
          </a:p>
        </p:txBody>
      </p:sp>
      <p:sp>
        <p:nvSpPr>
          <p:cNvPr id="3" name="Vertical Text Placeholder 2">
            <a:extLst>
              <a:ext uri="{FF2B5EF4-FFF2-40B4-BE49-F238E27FC236}">
                <a16:creationId xmlns:a16="http://schemas.microsoft.com/office/drawing/2014/main" id="{650A9315-308D-03DE-4D9C-5557F4ABFF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4" name="Date Placeholder 3">
            <a:extLst>
              <a:ext uri="{FF2B5EF4-FFF2-40B4-BE49-F238E27FC236}">
                <a16:creationId xmlns:a16="http://schemas.microsoft.com/office/drawing/2014/main" id="{F22C168F-5B8C-EF9B-FAA6-DBF1635445E7}"/>
              </a:ext>
            </a:extLst>
          </p:cNvPr>
          <p:cNvSpPr>
            <a:spLocks noGrp="1"/>
          </p:cNvSpPr>
          <p:nvPr>
            <p:ph type="dt" sz="half" idx="10"/>
          </p:nvPr>
        </p:nvSpPr>
        <p:spPr/>
        <p:txBody>
          <a:bodyPr/>
          <a:lstStyle/>
          <a:p>
            <a:fld id="{2BF541D3-3BE3-7840-85FB-F75573243F84}" type="datetimeFigureOut">
              <a:rPr lang="en-UA" smtClean="0"/>
              <a:t>22.02.2026</a:t>
            </a:fld>
            <a:endParaRPr lang="en-UA"/>
          </a:p>
        </p:txBody>
      </p:sp>
      <p:sp>
        <p:nvSpPr>
          <p:cNvPr id="5" name="Footer Placeholder 4">
            <a:extLst>
              <a:ext uri="{FF2B5EF4-FFF2-40B4-BE49-F238E27FC236}">
                <a16:creationId xmlns:a16="http://schemas.microsoft.com/office/drawing/2014/main" id="{B13B8228-0F85-2FE9-12F2-02DD347DDBBE}"/>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99A4C6F3-822C-F0BC-C914-6907B21E3728}"/>
              </a:ext>
            </a:extLst>
          </p:cNvPr>
          <p:cNvSpPr>
            <a:spLocks noGrp="1"/>
          </p:cNvSpPr>
          <p:nvPr>
            <p:ph type="sldNum" sz="quarter" idx="12"/>
          </p:nvPr>
        </p:nvSpPr>
        <p:spPr/>
        <p:txBody>
          <a:bodyPr/>
          <a:lstStyle/>
          <a:p>
            <a:fld id="{C910B732-D32D-3C45-8B09-F1E48A9A2AF1}" type="slidenum">
              <a:rPr lang="en-UA" smtClean="0"/>
              <a:t>‹#›</a:t>
            </a:fld>
            <a:endParaRPr lang="en-UA"/>
          </a:p>
        </p:txBody>
      </p:sp>
    </p:spTree>
    <p:extLst>
      <p:ext uri="{BB962C8B-B14F-4D97-AF65-F5344CB8AC3E}">
        <p14:creationId xmlns:p14="http://schemas.microsoft.com/office/powerpoint/2010/main" val="1808652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4C5C-75BC-961C-D9A2-002C06E84447}"/>
              </a:ext>
            </a:extLst>
          </p:cNvPr>
          <p:cNvSpPr>
            <a:spLocks noGrp="1"/>
          </p:cNvSpPr>
          <p:nvPr>
            <p:ph type="title"/>
          </p:nvPr>
        </p:nvSpPr>
        <p:spPr/>
        <p:txBody>
          <a:bodyPr/>
          <a:lstStyle/>
          <a:p>
            <a:r>
              <a:rPr lang="en-US"/>
              <a:t>Click to edit Master title style</a:t>
            </a:r>
            <a:endParaRPr lang="en-UA"/>
          </a:p>
        </p:txBody>
      </p:sp>
      <p:sp>
        <p:nvSpPr>
          <p:cNvPr id="3" name="Content Placeholder 2">
            <a:extLst>
              <a:ext uri="{FF2B5EF4-FFF2-40B4-BE49-F238E27FC236}">
                <a16:creationId xmlns:a16="http://schemas.microsoft.com/office/drawing/2014/main" id="{67E47C4A-F9BB-33B6-621C-78589CD35B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4" name="Date Placeholder 3">
            <a:extLst>
              <a:ext uri="{FF2B5EF4-FFF2-40B4-BE49-F238E27FC236}">
                <a16:creationId xmlns:a16="http://schemas.microsoft.com/office/drawing/2014/main" id="{95F8F2BA-D8F7-A60C-DE2C-4CAD5EA68030}"/>
              </a:ext>
            </a:extLst>
          </p:cNvPr>
          <p:cNvSpPr>
            <a:spLocks noGrp="1"/>
          </p:cNvSpPr>
          <p:nvPr>
            <p:ph type="dt" sz="half" idx="10"/>
          </p:nvPr>
        </p:nvSpPr>
        <p:spPr/>
        <p:txBody>
          <a:bodyPr/>
          <a:lstStyle/>
          <a:p>
            <a:fld id="{2BF541D3-3BE3-7840-85FB-F75573243F84}" type="datetimeFigureOut">
              <a:rPr lang="en-UA" smtClean="0"/>
              <a:t>22.02.2026</a:t>
            </a:fld>
            <a:endParaRPr lang="en-UA"/>
          </a:p>
        </p:txBody>
      </p:sp>
      <p:sp>
        <p:nvSpPr>
          <p:cNvPr id="5" name="Footer Placeholder 4">
            <a:extLst>
              <a:ext uri="{FF2B5EF4-FFF2-40B4-BE49-F238E27FC236}">
                <a16:creationId xmlns:a16="http://schemas.microsoft.com/office/drawing/2014/main" id="{48D3DE23-BA5A-D0DC-D422-AB6298028864}"/>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AF5BBCC8-0F9D-4D07-6879-B5F64E901622}"/>
              </a:ext>
            </a:extLst>
          </p:cNvPr>
          <p:cNvSpPr>
            <a:spLocks noGrp="1"/>
          </p:cNvSpPr>
          <p:nvPr>
            <p:ph type="sldNum" sz="quarter" idx="12"/>
          </p:nvPr>
        </p:nvSpPr>
        <p:spPr/>
        <p:txBody>
          <a:bodyPr/>
          <a:lstStyle/>
          <a:p>
            <a:fld id="{C910B732-D32D-3C45-8B09-F1E48A9A2AF1}" type="slidenum">
              <a:rPr lang="en-UA" smtClean="0"/>
              <a:t>‹#›</a:t>
            </a:fld>
            <a:endParaRPr lang="en-UA"/>
          </a:p>
        </p:txBody>
      </p:sp>
    </p:spTree>
    <p:extLst>
      <p:ext uri="{BB962C8B-B14F-4D97-AF65-F5344CB8AC3E}">
        <p14:creationId xmlns:p14="http://schemas.microsoft.com/office/powerpoint/2010/main" val="404772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8B74-EE20-DE8E-E350-52544D63E8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A"/>
          </a:p>
        </p:txBody>
      </p:sp>
      <p:sp>
        <p:nvSpPr>
          <p:cNvPr id="3" name="Text Placeholder 2">
            <a:extLst>
              <a:ext uri="{FF2B5EF4-FFF2-40B4-BE49-F238E27FC236}">
                <a16:creationId xmlns:a16="http://schemas.microsoft.com/office/drawing/2014/main" id="{FDDDC143-F325-B4B5-DDC7-EFE83CA398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94C333-0E01-8D16-D390-5EB8F05FA480}"/>
              </a:ext>
            </a:extLst>
          </p:cNvPr>
          <p:cNvSpPr>
            <a:spLocks noGrp="1"/>
          </p:cNvSpPr>
          <p:nvPr>
            <p:ph type="dt" sz="half" idx="10"/>
          </p:nvPr>
        </p:nvSpPr>
        <p:spPr/>
        <p:txBody>
          <a:bodyPr/>
          <a:lstStyle/>
          <a:p>
            <a:fld id="{2BF541D3-3BE3-7840-85FB-F75573243F84}" type="datetimeFigureOut">
              <a:rPr lang="en-UA" smtClean="0"/>
              <a:t>22.02.2026</a:t>
            </a:fld>
            <a:endParaRPr lang="en-UA"/>
          </a:p>
        </p:txBody>
      </p:sp>
      <p:sp>
        <p:nvSpPr>
          <p:cNvPr id="5" name="Footer Placeholder 4">
            <a:extLst>
              <a:ext uri="{FF2B5EF4-FFF2-40B4-BE49-F238E27FC236}">
                <a16:creationId xmlns:a16="http://schemas.microsoft.com/office/drawing/2014/main" id="{0B90AFB4-577E-87B4-473D-981D84C27A8E}"/>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7E4B75FF-457D-4DFE-8C4A-2AC21A23E607}"/>
              </a:ext>
            </a:extLst>
          </p:cNvPr>
          <p:cNvSpPr>
            <a:spLocks noGrp="1"/>
          </p:cNvSpPr>
          <p:nvPr>
            <p:ph type="sldNum" sz="quarter" idx="12"/>
          </p:nvPr>
        </p:nvSpPr>
        <p:spPr/>
        <p:txBody>
          <a:bodyPr/>
          <a:lstStyle/>
          <a:p>
            <a:fld id="{C910B732-D32D-3C45-8B09-F1E48A9A2AF1}" type="slidenum">
              <a:rPr lang="en-UA" smtClean="0"/>
              <a:t>‹#›</a:t>
            </a:fld>
            <a:endParaRPr lang="en-UA"/>
          </a:p>
        </p:txBody>
      </p:sp>
    </p:spTree>
    <p:extLst>
      <p:ext uri="{BB962C8B-B14F-4D97-AF65-F5344CB8AC3E}">
        <p14:creationId xmlns:p14="http://schemas.microsoft.com/office/powerpoint/2010/main" val="4213054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13EB2-0BCC-A6D5-2D9A-49E65E396A52}"/>
              </a:ext>
            </a:extLst>
          </p:cNvPr>
          <p:cNvSpPr>
            <a:spLocks noGrp="1"/>
          </p:cNvSpPr>
          <p:nvPr>
            <p:ph type="title"/>
          </p:nvPr>
        </p:nvSpPr>
        <p:spPr/>
        <p:txBody>
          <a:bodyPr/>
          <a:lstStyle/>
          <a:p>
            <a:r>
              <a:rPr lang="en-US"/>
              <a:t>Click to edit Master title style</a:t>
            </a:r>
            <a:endParaRPr lang="en-UA"/>
          </a:p>
        </p:txBody>
      </p:sp>
      <p:sp>
        <p:nvSpPr>
          <p:cNvPr id="3" name="Content Placeholder 2">
            <a:extLst>
              <a:ext uri="{FF2B5EF4-FFF2-40B4-BE49-F238E27FC236}">
                <a16:creationId xmlns:a16="http://schemas.microsoft.com/office/drawing/2014/main" id="{72A14FA3-6318-AC2B-0BCA-94A91C0361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4" name="Content Placeholder 3">
            <a:extLst>
              <a:ext uri="{FF2B5EF4-FFF2-40B4-BE49-F238E27FC236}">
                <a16:creationId xmlns:a16="http://schemas.microsoft.com/office/drawing/2014/main" id="{A778C66B-48FB-8CB3-432A-86EB51FA65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5" name="Date Placeholder 4">
            <a:extLst>
              <a:ext uri="{FF2B5EF4-FFF2-40B4-BE49-F238E27FC236}">
                <a16:creationId xmlns:a16="http://schemas.microsoft.com/office/drawing/2014/main" id="{24F33942-17C8-A69F-A8D7-49121FB662A2}"/>
              </a:ext>
            </a:extLst>
          </p:cNvPr>
          <p:cNvSpPr>
            <a:spLocks noGrp="1"/>
          </p:cNvSpPr>
          <p:nvPr>
            <p:ph type="dt" sz="half" idx="10"/>
          </p:nvPr>
        </p:nvSpPr>
        <p:spPr/>
        <p:txBody>
          <a:bodyPr/>
          <a:lstStyle/>
          <a:p>
            <a:fld id="{2BF541D3-3BE3-7840-85FB-F75573243F84}" type="datetimeFigureOut">
              <a:rPr lang="en-UA" smtClean="0"/>
              <a:t>22.02.2026</a:t>
            </a:fld>
            <a:endParaRPr lang="en-UA"/>
          </a:p>
        </p:txBody>
      </p:sp>
      <p:sp>
        <p:nvSpPr>
          <p:cNvPr id="6" name="Footer Placeholder 5">
            <a:extLst>
              <a:ext uri="{FF2B5EF4-FFF2-40B4-BE49-F238E27FC236}">
                <a16:creationId xmlns:a16="http://schemas.microsoft.com/office/drawing/2014/main" id="{00C5C74F-0E41-C2C9-CD53-AF8B8D609212}"/>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D1C567BD-B9DD-4A96-CDEE-190B2BA449B7}"/>
              </a:ext>
            </a:extLst>
          </p:cNvPr>
          <p:cNvSpPr>
            <a:spLocks noGrp="1"/>
          </p:cNvSpPr>
          <p:nvPr>
            <p:ph type="sldNum" sz="quarter" idx="12"/>
          </p:nvPr>
        </p:nvSpPr>
        <p:spPr/>
        <p:txBody>
          <a:bodyPr/>
          <a:lstStyle/>
          <a:p>
            <a:fld id="{C910B732-D32D-3C45-8B09-F1E48A9A2AF1}" type="slidenum">
              <a:rPr lang="en-UA" smtClean="0"/>
              <a:t>‹#›</a:t>
            </a:fld>
            <a:endParaRPr lang="en-UA"/>
          </a:p>
        </p:txBody>
      </p:sp>
    </p:spTree>
    <p:extLst>
      <p:ext uri="{BB962C8B-B14F-4D97-AF65-F5344CB8AC3E}">
        <p14:creationId xmlns:p14="http://schemas.microsoft.com/office/powerpoint/2010/main" val="151630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F83A-1238-709A-7C0B-E676D32D417A}"/>
              </a:ext>
            </a:extLst>
          </p:cNvPr>
          <p:cNvSpPr>
            <a:spLocks noGrp="1"/>
          </p:cNvSpPr>
          <p:nvPr>
            <p:ph type="title"/>
          </p:nvPr>
        </p:nvSpPr>
        <p:spPr>
          <a:xfrm>
            <a:off x="839788" y="365125"/>
            <a:ext cx="10515600" cy="1325563"/>
          </a:xfrm>
        </p:spPr>
        <p:txBody>
          <a:bodyPr/>
          <a:lstStyle/>
          <a:p>
            <a:r>
              <a:rPr lang="en-US"/>
              <a:t>Click to edit Master title style</a:t>
            </a:r>
            <a:endParaRPr lang="en-UA"/>
          </a:p>
        </p:txBody>
      </p:sp>
      <p:sp>
        <p:nvSpPr>
          <p:cNvPr id="3" name="Text Placeholder 2">
            <a:extLst>
              <a:ext uri="{FF2B5EF4-FFF2-40B4-BE49-F238E27FC236}">
                <a16:creationId xmlns:a16="http://schemas.microsoft.com/office/drawing/2014/main" id="{70F8F1A4-16CD-7762-6108-9B952C7C54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8C16BB-29DA-7134-83E1-0138AADA3A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5" name="Text Placeholder 4">
            <a:extLst>
              <a:ext uri="{FF2B5EF4-FFF2-40B4-BE49-F238E27FC236}">
                <a16:creationId xmlns:a16="http://schemas.microsoft.com/office/drawing/2014/main" id="{7112FE7E-68BB-A6C1-F483-52F1CDC8D2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9A5420-3306-A873-587B-3743688DE9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7" name="Date Placeholder 6">
            <a:extLst>
              <a:ext uri="{FF2B5EF4-FFF2-40B4-BE49-F238E27FC236}">
                <a16:creationId xmlns:a16="http://schemas.microsoft.com/office/drawing/2014/main" id="{EF17FF75-D4BC-2613-3F38-DFDB17E88F99}"/>
              </a:ext>
            </a:extLst>
          </p:cNvPr>
          <p:cNvSpPr>
            <a:spLocks noGrp="1"/>
          </p:cNvSpPr>
          <p:nvPr>
            <p:ph type="dt" sz="half" idx="10"/>
          </p:nvPr>
        </p:nvSpPr>
        <p:spPr/>
        <p:txBody>
          <a:bodyPr/>
          <a:lstStyle/>
          <a:p>
            <a:fld id="{2BF541D3-3BE3-7840-85FB-F75573243F84}" type="datetimeFigureOut">
              <a:rPr lang="en-UA" smtClean="0"/>
              <a:t>22.02.2026</a:t>
            </a:fld>
            <a:endParaRPr lang="en-UA"/>
          </a:p>
        </p:txBody>
      </p:sp>
      <p:sp>
        <p:nvSpPr>
          <p:cNvPr id="8" name="Footer Placeholder 7">
            <a:extLst>
              <a:ext uri="{FF2B5EF4-FFF2-40B4-BE49-F238E27FC236}">
                <a16:creationId xmlns:a16="http://schemas.microsoft.com/office/drawing/2014/main" id="{276DF667-86E2-A812-A53D-C16DD288C2E5}"/>
              </a:ext>
            </a:extLst>
          </p:cNvPr>
          <p:cNvSpPr>
            <a:spLocks noGrp="1"/>
          </p:cNvSpPr>
          <p:nvPr>
            <p:ph type="ftr" sz="quarter" idx="11"/>
          </p:nvPr>
        </p:nvSpPr>
        <p:spPr/>
        <p:txBody>
          <a:bodyPr/>
          <a:lstStyle/>
          <a:p>
            <a:endParaRPr lang="en-UA"/>
          </a:p>
        </p:txBody>
      </p:sp>
      <p:sp>
        <p:nvSpPr>
          <p:cNvPr id="9" name="Slide Number Placeholder 8">
            <a:extLst>
              <a:ext uri="{FF2B5EF4-FFF2-40B4-BE49-F238E27FC236}">
                <a16:creationId xmlns:a16="http://schemas.microsoft.com/office/drawing/2014/main" id="{056BD8DC-F77E-8BAE-F101-679F541BF53E}"/>
              </a:ext>
            </a:extLst>
          </p:cNvPr>
          <p:cNvSpPr>
            <a:spLocks noGrp="1"/>
          </p:cNvSpPr>
          <p:nvPr>
            <p:ph type="sldNum" sz="quarter" idx="12"/>
          </p:nvPr>
        </p:nvSpPr>
        <p:spPr/>
        <p:txBody>
          <a:bodyPr/>
          <a:lstStyle/>
          <a:p>
            <a:fld id="{C910B732-D32D-3C45-8B09-F1E48A9A2AF1}" type="slidenum">
              <a:rPr lang="en-UA" smtClean="0"/>
              <a:t>‹#›</a:t>
            </a:fld>
            <a:endParaRPr lang="en-UA"/>
          </a:p>
        </p:txBody>
      </p:sp>
    </p:spTree>
    <p:extLst>
      <p:ext uri="{BB962C8B-B14F-4D97-AF65-F5344CB8AC3E}">
        <p14:creationId xmlns:p14="http://schemas.microsoft.com/office/powerpoint/2010/main" val="397856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A001E-2D01-90A7-FF56-2FB1F70622DE}"/>
              </a:ext>
            </a:extLst>
          </p:cNvPr>
          <p:cNvSpPr>
            <a:spLocks noGrp="1"/>
          </p:cNvSpPr>
          <p:nvPr>
            <p:ph type="title"/>
          </p:nvPr>
        </p:nvSpPr>
        <p:spPr/>
        <p:txBody>
          <a:bodyPr/>
          <a:lstStyle/>
          <a:p>
            <a:r>
              <a:rPr lang="en-US"/>
              <a:t>Click to edit Master title style</a:t>
            </a:r>
            <a:endParaRPr lang="en-UA"/>
          </a:p>
        </p:txBody>
      </p:sp>
      <p:sp>
        <p:nvSpPr>
          <p:cNvPr id="3" name="Date Placeholder 2">
            <a:extLst>
              <a:ext uri="{FF2B5EF4-FFF2-40B4-BE49-F238E27FC236}">
                <a16:creationId xmlns:a16="http://schemas.microsoft.com/office/drawing/2014/main" id="{A8E24BD9-B2AB-802E-4328-F2DCCA84C981}"/>
              </a:ext>
            </a:extLst>
          </p:cNvPr>
          <p:cNvSpPr>
            <a:spLocks noGrp="1"/>
          </p:cNvSpPr>
          <p:nvPr>
            <p:ph type="dt" sz="half" idx="10"/>
          </p:nvPr>
        </p:nvSpPr>
        <p:spPr/>
        <p:txBody>
          <a:bodyPr/>
          <a:lstStyle/>
          <a:p>
            <a:fld id="{2BF541D3-3BE3-7840-85FB-F75573243F84}" type="datetimeFigureOut">
              <a:rPr lang="en-UA" smtClean="0"/>
              <a:t>22.02.2026</a:t>
            </a:fld>
            <a:endParaRPr lang="en-UA"/>
          </a:p>
        </p:txBody>
      </p:sp>
      <p:sp>
        <p:nvSpPr>
          <p:cNvPr id="4" name="Footer Placeholder 3">
            <a:extLst>
              <a:ext uri="{FF2B5EF4-FFF2-40B4-BE49-F238E27FC236}">
                <a16:creationId xmlns:a16="http://schemas.microsoft.com/office/drawing/2014/main" id="{B77CA1F6-D9AC-6A92-16E8-9512F1E72B9F}"/>
              </a:ext>
            </a:extLst>
          </p:cNvPr>
          <p:cNvSpPr>
            <a:spLocks noGrp="1"/>
          </p:cNvSpPr>
          <p:nvPr>
            <p:ph type="ftr" sz="quarter" idx="11"/>
          </p:nvPr>
        </p:nvSpPr>
        <p:spPr/>
        <p:txBody>
          <a:bodyPr/>
          <a:lstStyle/>
          <a:p>
            <a:endParaRPr lang="en-UA"/>
          </a:p>
        </p:txBody>
      </p:sp>
      <p:sp>
        <p:nvSpPr>
          <p:cNvPr id="5" name="Slide Number Placeholder 4">
            <a:extLst>
              <a:ext uri="{FF2B5EF4-FFF2-40B4-BE49-F238E27FC236}">
                <a16:creationId xmlns:a16="http://schemas.microsoft.com/office/drawing/2014/main" id="{9A9BEE3D-41F2-3000-0522-DFCC5C157EC7}"/>
              </a:ext>
            </a:extLst>
          </p:cNvPr>
          <p:cNvSpPr>
            <a:spLocks noGrp="1"/>
          </p:cNvSpPr>
          <p:nvPr>
            <p:ph type="sldNum" sz="quarter" idx="12"/>
          </p:nvPr>
        </p:nvSpPr>
        <p:spPr/>
        <p:txBody>
          <a:bodyPr/>
          <a:lstStyle/>
          <a:p>
            <a:fld id="{C910B732-D32D-3C45-8B09-F1E48A9A2AF1}" type="slidenum">
              <a:rPr lang="en-UA" smtClean="0"/>
              <a:t>‹#›</a:t>
            </a:fld>
            <a:endParaRPr lang="en-UA"/>
          </a:p>
        </p:txBody>
      </p:sp>
    </p:spTree>
    <p:extLst>
      <p:ext uri="{BB962C8B-B14F-4D97-AF65-F5344CB8AC3E}">
        <p14:creationId xmlns:p14="http://schemas.microsoft.com/office/powerpoint/2010/main" val="351524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7C55DB-3272-FE05-EB7E-BBD05A7AC9E5}"/>
              </a:ext>
            </a:extLst>
          </p:cNvPr>
          <p:cNvSpPr>
            <a:spLocks noGrp="1"/>
          </p:cNvSpPr>
          <p:nvPr>
            <p:ph type="dt" sz="half" idx="10"/>
          </p:nvPr>
        </p:nvSpPr>
        <p:spPr/>
        <p:txBody>
          <a:bodyPr/>
          <a:lstStyle/>
          <a:p>
            <a:fld id="{2BF541D3-3BE3-7840-85FB-F75573243F84}" type="datetimeFigureOut">
              <a:rPr lang="en-UA" smtClean="0"/>
              <a:t>22.02.2026</a:t>
            </a:fld>
            <a:endParaRPr lang="en-UA"/>
          </a:p>
        </p:txBody>
      </p:sp>
      <p:sp>
        <p:nvSpPr>
          <p:cNvPr id="3" name="Footer Placeholder 2">
            <a:extLst>
              <a:ext uri="{FF2B5EF4-FFF2-40B4-BE49-F238E27FC236}">
                <a16:creationId xmlns:a16="http://schemas.microsoft.com/office/drawing/2014/main" id="{5D405004-844B-6A01-B8C3-24EE739E942A}"/>
              </a:ext>
            </a:extLst>
          </p:cNvPr>
          <p:cNvSpPr>
            <a:spLocks noGrp="1"/>
          </p:cNvSpPr>
          <p:nvPr>
            <p:ph type="ftr" sz="quarter" idx="11"/>
          </p:nvPr>
        </p:nvSpPr>
        <p:spPr/>
        <p:txBody>
          <a:bodyPr/>
          <a:lstStyle/>
          <a:p>
            <a:endParaRPr lang="en-UA"/>
          </a:p>
        </p:txBody>
      </p:sp>
      <p:sp>
        <p:nvSpPr>
          <p:cNvPr id="4" name="Slide Number Placeholder 3">
            <a:extLst>
              <a:ext uri="{FF2B5EF4-FFF2-40B4-BE49-F238E27FC236}">
                <a16:creationId xmlns:a16="http://schemas.microsoft.com/office/drawing/2014/main" id="{B4DAEB9D-8A0C-BAFF-D78D-4AC8FA0E4C2D}"/>
              </a:ext>
            </a:extLst>
          </p:cNvPr>
          <p:cNvSpPr>
            <a:spLocks noGrp="1"/>
          </p:cNvSpPr>
          <p:nvPr>
            <p:ph type="sldNum" sz="quarter" idx="12"/>
          </p:nvPr>
        </p:nvSpPr>
        <p:spPr/>
        <p:txBody>
          <a:bodyPr/>
          <a:lstStyle/>
          <a:p>
            <a:fld id="{C910B732-D32D-3C45-8B09-F1E48A9A2AF1}" type="slidenum">
              <a:rPr lang="en-UA" smtClean="0"/>
              <a:t>‹#›</a:t>
            </a:fld>
            <a:endParaRPr lang="en-UA"/>
          </a:p>
        </p:txBody>
      </p:sp>
    </p:spTree>
    <p:extLst>
      <p:ext uri="{BB962C8B-B14F-4D97-AF65-F5344CB8AC3E}">
        <p14:creationId xmlns:p14="http://schemas.microsoft.com/office/powerpoint/2010/main" val="391253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748B-CDA2-8B5B-8E1E-1D16BA6A96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A"/>
          </a:p>
        </p:txBody>
      </p:sp>
      <p:sp>
        <p:nvSpPr>
          <p:cNvPr id="3" name="Content Placeholder 2">
            <a:extLst>
              <a:ext uri="{FF2B5EF4-FFF2-40B4-BE49-F238E27FC236}">
                <a16:creationId xmlns:a16="http://schemas.microsoft.com/office/drawing/2014/main" id="{FCBF34B1-699B-76C8-2E3D-D9105E49D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4" name="Text Placeholder 3">
            <a:extLst>
              <a:ext uri="{FF2B5EF4-FFF2-40B4-BE49-F238E27FC236}">
                <a16:creationId xmlns:a16="http://schemas.microsoft.com/office/drawing/2014/main" id="{D8319081-73E9-D904-2B06-7E2401468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4855F7-6580-EA3A-AA5F-254232A10048}"/>
              </a:ext>
            </a:extLst>
          </p:cNvPr>
          <p:cNvSpPr>
            <a:spLocks noGrp="1"/>
          </p:cNvSpPr>
          <p:nvPr>
            <p:ph type="dt" sz="half" idx="10"/>
          </p:nvPr>
        </p:nvSpPr>
        <p:spPr/>
        <p:txBody>
          <a:bodyPr/>
          <a:lstStyle/>
          <a:p>
            <a:fld id="{2BF541D3-3BE3-7840-85FB-F75573243F84}" type="datetimeFigureOut">
              <a:rPr lang="en-UA" smtClean="0"/>
              <a:t>22.02.2026</a:t>
            </a:fld>
            <a:endParaRPr lang="en-UA"/>
          </a:p>
        </p:txBody>
      </p:sp>
      <p:sp>
        <p:nvSpPr>
          <p:cNvPr id="6" name="Footer Placeholder 5">
            <a:extLst>
              <a:ext uri="{FF2B5EF4-FFF2-40B4-BE49-F238E27FC236}">
                <a16:creationId xmlns:a16="http://schemas.microsoft.com/office/drawing/2014/main" id="{9B24B176-D3DE-1AAB-2207-8DEBCC1F17CD}"/>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237E42D0-E6A8-C26E-31FE-94A1D3DB08AF}"/>
              </a:ext>
            </a:extLst>
          </p:cNvPr>
          <p:cNvSpPr>
            <a:spLocks noGrp="1"/>
          </p:cNvSpPr>
          <p:nvPr>
            <p:ph type="sldNum" sz="quarter" idx="12"/>
          </p:nvPr>
        </p:nvSpPr>
        <p:spPr/>
        <p:txBody>
          <a:bodyPr/>
          <a:lstStyle/>
          <a:p>
            <a:fld id="{C910B732-D32D-3C45-8B09-F1E48A9A2AF1}" type="slidenum">
              <a:rPr lang="en-UA" smtClean="0"/>
              <a:t>‹#›</a:t>
            </a:fld>
            <a:endParaRPr lang="en-UA"/>
          </a:p>
        </p:txBody>
      </p:sp>
    </p:spTree>
    <p:extLst>
      <p:ext uri="{BB962C8B-B14F-4D97-AF65-F5344CB8AC3E}">
        <p14:creationId xmlns:p14="http://schemas.microsoft.com/office/powerpoint/2010/main" val="183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E5126-2427-1ECE-2009-867FB0798A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A"/>
          </a:p>
        </p:txBody>
      </p:sp>
      <p:sp>
        <p:nvSpPr>
          <p:cNvPr id="3" name="Picture Placeholder 2">
            <a:extLst>
              <a:ext uri="{FF2B5EF4-FFF2-40B4-BE49-F238E27FC236}">
                <a16:creationId xmlns:a16="http://schemas.microsoft.com/office/drawing/2014/main" id="{A1163BDB-11AB-0EA6-524E-45357CCF64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A"/>
          </a:p>
        </p:txBody>
      </p:sp>
      <p:sp>
        <p:nvSpPr>
          <p:cNvPr id="4" name="Text Placeholder 3">
            <a:extLst>
              <a:ext uri="{FF2B5EF4-FFF2-40B4-BE49-F238E27FC236}">
                <a16:creationId xmlns:a16="http://schemas.microsoft.com/office/drawing/2014/main" id="{0A1F522D-D076-E707-F6AC-A15D15BA8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8371D-BE04-495C-D099-CF3647D83FB7}"/>
              </a:ext>
            </a:extLst>
          </p:cNvPr>
          <p:cNvSpPr>
            <a:spLocks noGrp="1"/>
          </p:cNvSpPr>
          <p:nvPr>
            <p:ph type="dt" sz="half" idx="10"/>
          </p:nvPr>
        </p:nvSpPr>
        <p:spPr/>
        <p:txBody>
          <a:bodyPr/>
          <a:lstStyle/>
          <a:p>
            <a:fld id="{2BF541D3-3BE3-7840-85FB-F75573243F84}" type="datetimeFigureOut">
              <a:rPr lang="en-UA" smtClean="0"/>
              <a:t>22.02.2026</a:t>
            </a:fld>
            <a:endParaRPr lang="en-UA"/>
          </a:p>
        </p:txBody>
      </p:sp>
      <p:sp>
        <p:nvSpPr>
          <p:cNvPr id="6" name="Footer Placeholder 5">
            <a:extLst>
              <a:ext uri="{FF2B5EF4-FFF2-40B4-BE49-F238E27FC236}">
                <a16:creationId xmlns:a16="http://schemas.microsoft.com/office/drawing/2014/main" id="{54E6BF10-CFDE-3FC9-B160-048A4B50840C}"/>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F6909F60-92E8-4DB0-3E19-2B61FAEC862B}"/>
              </a:ext>
            </a:extLst>
          </p:cNvPr>
          <p:cNvSpPr>
            <a:spLocks noGrp="1"/>
          </p:cNvSpPr>
          <p:nvPr>
            <p:ph type="sldNum" sz="quarter" idx="12"/>
          </p:nvPr>
        </p:nvSpPr>
        <p:spPr/>
        <p:txBody>
          <a:bodyPr/>
          <a:lstStyle/>
          <a:p>
            <a:fld id="{C910B732-D32D-3C45-8B09-F1E48A9A2AF1}" type="slidenum">
              <a:rPr lang="en-UA" smtClean="0"/>
              <a:t>‹#›</a:t>
            </a:fld>
            <a:endParaRPr lang="en-UA"/>
          </a:p>
        </p:txBody>
      </p:sp>
    </p:spTree>
    <p:extLst>
      <p:ext uri="{BB962C8B-B14F-4D97-AF65-F5344CB8AC3E}">
        <p14:creationId xmlns:p14="http://schemas.microsoft.com/office/powerpoint/2010/main" val="916267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22451-4B3E-F1F9-E12C-D58643A4F1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A"/>
          </a:p>
        </p:txBody>
      </p:sp>
      <p:sp>
        <p:nvSpPr>
          <p:cNvPr id="3" name="Text Placeholder 2">
            <a:extLst>
              <a:ext uri="{FF2B5EF4-FFF2-40B4-BE49-F238E27FC236}">
                <a16:creationId xmlns:a16="http://schemas.microsoft.com/office/drawing/2014/main" id="{E101C243-C2C4-854B-9916-6CC067D1E3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4" name="Date Placeholder 3">
            <a:extLst>
              <a:ext uri="{FF2B5EF4-FFF2-40B4-BE49-F238E27FC236}">
                <a16:creationId xmlns:a16="http://schemas.microsoft.com/office/drawing/2014/main" id="{78FC63D0-5A64-A3E3-8F63-131393710F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541D3-3BE3-7840-85FB-F75573243F84}" type="datetimeFigureOut">
              <a:rPr lang="en-UA" smtClean="0"/>
              <a:t>22.02.2026</a:t>
            </a:fld>
            <a:endParaRPr lang="en-UA"/>
          </a:p>
        </p:txBody>
      </p:sp>
      <p:sp>
        <p:nvSpPr>
          <p:cNvPr id="5" name="Footer Placeholder 4">
            <a:extLst>
              <a:ext uri="{FF2B5EF4-FFF2-40B4-BE49-F238E27FC236}">
                <a16:creationId xmlns:a16="http://schemas.microsoft.com/office/drawing/2014/main" id="{5B7C7881-4CAC-34AA-DE60-73E30B1D7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A"/>
          </a:p>
        </p:txBody>
      </p:sp>
      <p:sp>
        <p:nvSpPr>
          <p:cNvPr id="6" name="Slide Number Placeholder 5">
            <a:extLst>
              <a:ext uri="{FF2B5EF4-FFF2-40B4-BE49-F238E27FC236}">
                <a16:creationId xmlns:a16="http://schemas.microsoft.com/office/drawing/2014/main" id="{6DEAD052-10E6-6AF6-C1B1-8D4820D3E4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0B732-D32D-3C45-8B09-F1E48A9A2AF1}" type="slidenum">
              <a:rPr lang="en-UA" smtClean="0"/>
              <a:t>‹#›</a:t>
            </a:fld>
            <a:endParaRPr lang="en-UA"/>
          </a:p>
        </p:txBody>
      </p:sp>
    </p:spTree>
    <p:extLst>
      <p:ext uri="{BB962C8B-B14F-4D97-AF65-F5344CB8AC3E}">
        <p14:creationId xmlns:p14="http://schemas.microsoft.com/office/powerpoint/2010/main" val="3235084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A7A95-7AF6-1644-B627-02A31AC7C225}"/>
              </a:ext>
            </a:extLst>
          </p:cNvPr>
          <p:cNvSpPr>
            <a:spLocks noGrp="1"/>
          </p:cNvSpPr>
          <p:nvPr>
            <p:ph type="ctrTitle"/>
          </p:nvPr>
        </p:nvSpPr>
        <p:spPr>
          <a:xfrm>
            <a:off x="1524000" y="1122363"/>
            <a:ext cx="9144000" cy="1400918"/>
          </a:xfrm>
        </p:spPr>
        <p:txBody>
          <a:bodyPr>
            <a:normAutofit/>
          </a:bodyPr>
          <a:lstStyle/>
          <a:p>
            <a:r>
              <a:rPr lang="uk-UA" sz="2800" b="1" dirty="0">
                <a:latin typeface="Times New Roman" panose="02020603050405020304" pitchFamily="18" charset="0"/>
                <a:cs typeface="Times New Roman" panose="02020603050405020304" pitchFamily="18" charset="0"/>
              </a:rPr>
              <a:t>Насильство як соціально-психологічний феномен: поняття, критерії, структура</a:t>
            </a:r>
            <a:endParaRPr lang="en-UA" sz="28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B9E4BA9-C6DF-6FDF-435E-DB356A0C0E9D}"/>
              </a:ext>
            </a:extLst>
          </p:cNvPr>
          <p:cNvSpPr>
            <a:spLocks noGrp="1"/>
          </p:cNvSpPr>
          <p:nvPr>
            <p:ph type="subTitle" idx="1"/>
          </p:nvPr>
        </p:nvSpPr>
        <p:spPr>
          <a:xfrm>
            <a:off x="1524000" y="5485334"/>
            <a:ext cx="9437225" cy="500605"/>
          </a:xfrm>
        </p:spPr>
        <p:txBody>
          <a:bodyPr>
            <a:normAutofit fontScale="47500" lnSpcReduction="20000"/>
          </a:bodyPr>
          <a:lstStyle/>
          <a:p>
            <a:endParaRPr lang="uk-UA" dirty="0">
              <a:latin typeface="Times New Roman" panose="02020603050405020304" pitchFamily="18" charset="0"/>
              <a:cs typeface="Times New Roman" panose="02020603050405020304" pitchFamily="18" charset="0"/>
            </a:endParaRPr>
          </a:p>
          <a:p>
            <a:r>
              <a:rPr lang="uk-UA" sz="2900" b="1" dirty="0">
                <a:latin typeface="Times New Roman" panose="02020603050405020304" pitchFamily="18" charset="0"/>
                <a:cs typeface="Times New Roman" panose="02020603050405020304" pitchFamily="18" charset="0"/>
              </a:rPr>
              <a:t>доцент кафедри психології Гречаник М.І.</a:t>
            </a:r>
            <a:endParaRPr lang="en-UA" sz="29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5DCC19D-A8EF-69DA-B94C-980D3347582C}"/>
              </a:ext>
            </a:extLst>
          </p:cNvPr>
          <p:cNvPicPr>
            <a:picLocks noChangeAspect="1"/>
          </p:cNvPicPr>
          <p:nvPr/>
        </p:nvPicPr>
        <p:blipFill>
          <a:blip r:embed="rId2"/>
          <a:stretch>
            <a:fillRect/>
          </a:stretch>
        </p:blipFill>
        <p:spPr>
          <a:xfrm>
            <a:off x="3777184" y="2523281"/>
            <a:ext cx="4637631" cy="3085704"/>
          </a:xfrm>
          <a:prstGeom prst="rect">
            <a:avLst/>
          </a:prstGeom>
        </p:spPr>
      </p:pic>
    </p:spTree>
    <p:extLst>
      <p:ext uri="{BB962C8B-B14F-4D97-AF65-F5344CB8AC3E}">
        <p14:creationId xmlns:p14="http://schemas.microsoft.com/office/powerpoint/2010/main" val="4291452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F3EB3-8ED9-5E42-A033-DF48EB832FB6}"/>
              </a:ext>
            </a:extLst>
          </p:cNvPr>
          <p:cNvSpPr>
            <a:spLocks noGrp="1"/>
          </p:cNvSpPr>
          <p:nvPr>
            <p:ph type="title"/>
          </p:nvPr>
        </p:nvSpPr>
        <p:spPr/>
        <p:txBody>
          <a:bodyPr>
            <a:normAutofit/>
          </a:bodyPr>
          <a:lstStyle/>
          <a:p>
            <a:r>
              <a:rPr lang="en-UA" sz="2800" b="1" dirty="0">
                <a:latin typeface="Times New Roman" panose="02020603050405020304" pitchFamily="18" charset="0"/>
                <a:cs typeface="Times New Roman" panose="02020603050405020304" pitchFamily="18" charset="0"/>
              </a:rPr>
              <a:t>Культура і нормалізація насильства</a:t>
            </a:r>
          </a:p>
        </p:txBody>
      </p:sp>
      <p:sp>
        <p:nvSpPr>
          <p:cNvPr id="3" name="Content Placeholder 2">
            <a:extLst>
              <a:ext uri="{FF2B5EF4-FFF2-40B4-BE49-F238E27FC236}">
                <a16:creationId xmlns:a16="http://schemas.microsoft.com/office/drawing/2014/main" id="{EC52FEB8-0817-1AD5-B5C5-13F669A24A9A}"/>
              </a:ext>
            </a:extLst>
          </p:cNvPr>
          <p:cNvSpPr>
            <a:spLocks noGrp="1"/>
          </p:cNvSpPr>
          <p:nvPr>
            <p:ph idx="1"/>
          </p:nvPr>
        </p:nvSpPr>
        <p:spPr/>
        <p:txBody>
          <a:bodyPr/>
          <a:lstStyle/>
          <a:p>
            <a:pPr marL="0" indent="0">
              <a:buNone/>
            </a:pPr>
            <a:r>
              <a:rPr lang="en-UA" dirty="0">
                <a:latin typeface="Times New Roman" panose="02020603050405020304" pitchFamily="18" charset="0"/>
                <a:cs typeface="Times New Roman" panose="02020603050405020304" pitchFamily="18" charset="0"/>
              </a:rPr>
              <a:t>Деякі практики можуть вважатися:</a:t>
            </a:r>
          </a:p>
          <a:p>
            <a:pPr marL="0" indent="0">
              <a:buNone/>
            </a:pPr>
            <a:r>
              <a:rPr lang="en-UA" dirty="0">
                <a:latin typeface="Times New Roman" panose="02020603050405020304" pitchFamily="18" charset="0"/>
                <a:cs typeface="Times New Roman" panose="02020603050405020304" pitchFamily="18" charset="0"/>
              </a:rPr>
              <a:t>- дисципліною</a:t>
            </a:r>
          </a:p>
          <a:p>
            <a:pPr marL="0" indent="0">
              <a:buNone/>
            </a:pPr>
            <a:r>
              <a:rPr lang="en-UA" dirty="0">
                <a:latin typeface="Times New Roman" panose="02020603050405020304" pitchFamily="18" charset="0"/>
                <a:cs typeface="Times New Roman" panose="02020603050405020304" pitchFamily="18" charset="0"/>
              </a:rPr>
              <a:t>- традицією</a:t>
            </a:r>
          </a:p>
          <a:p>
            <a:pPr marL="0" indent="0">
              <a:buNone/>
            </a:pPr>
            <a:r>
              <a:rPr lang="en-UA" dirty="0">
                <a:latin typeface="Times New Roman" panose="02020603050405020304" pitchFamily="18" charset="0"/>
                <a:cs typeface="Times New Roman" panose="02020603050405020304" pitchFamily="18" charset="0"/>
              </a:rPr>
              <a:t>- правом чоловіка</a:t>
            </a:r>
          </a:p>
          <a:p>
            <a:pPr marL="0" indent="0">
              <a:buNone/>
            </a:pPr>
            <a:r>
              <a:rPr lang="en-UA" dirty="0">
                <a:latin typeface="Times New Roman" panose="02020603050405020304" pitchFamily="18" charset="0"/>
                <a:cs typeface="Times New Roman" panose="02020603050405020304" pitchFamily="18" charset="0"/>
              </a:rPr>
              <a:t>-виховним методом</a:t>
            </a:r>
          </a:p>
          <a:p>
            <a:pPr marL="0" indent="0">
              <a:buNone/>
            </a:pPr>
            <a:endParaRPr lang="en-UA" dirty="0"/>
          </a:p>
        </p:txBody>
      </p:sp>
      <p:pic>
        <p:nvPicPr>
          <p:cNvPr id="5" name="Picture 4">
            <a:extLst>
              <a:ext uri="{FF2B5EF4-FFF2-40B4-BE49-F238E27FC236}">
                <a16:creationId xmlns:a16="http://schemas.microsoft.com/office/drawing/2014/main" id="{2160B5C6-6581-B2C7-797C-970EA7150460}"/>
              </a:ext>
            </a:extLst>
          </p:cNvPr>
          <p:cNvPicPr>
            <a:picLocks noChangeAspect="1"/>
          </p:cNvPicPr>
          <p:nvPr/>
        </p:nvPicPr>
        <p:blipFill>
          <a:blip r:embed="rId2"/>
          <a:stretch>
            <a:fillRect/>
          </a:stretch>
        </p:blipFill>
        <p:spPr>
          <a:xfrm>
            <a:off x="7370662" y="596177"/>
            <a:ext cx="3886200" cy="1892300"/>
          </a:xfrm>
          <a:prstGeom prst="rect">
            <a:avLst/>
          </a:prstGeom>
        </p:spPr>
      </p:pic>
      <p:pic>
        <p:nvPicPr>
          <p:cNvPr id="7" name="Picture 6">
            <a:extLst>
              <a:ext uri="{FF2B5EF4-FFF2-40B4-BE49-F238E27FC236}">
                <a16:creationId xmlns:a16="http://schemas.microsoft.com/office/drawing/2014/main" id="{5F888BDC-5AC6-2231-9562-77C2B95A9196}"/>
              </a:ext>
            </a:extLst>
          </p:cNvPr>
          <p:cNvPicPr>
            <a:picLocks noChangeAspect="1"/>
          </p:cNvPicPr>
          <p:nvPr/>
        </p:nvPicPr>
        <p:blipFill>
          <a:blip r:embed="rId3"/>
          <a:stretch>
            <a:fillRect/>
          </a:stretch>
        </p:blipFill>
        <p:spPr>
          <a:xfrm>
            <a:off x="7345262" y="2556860"/>
            <a:ext cx="3911600" cy="2057400"/>
          </a:xfrm>
          <a:prstGeom prst="rect">
            <a:avLst/>
          </a:prstGeom>
        </p:spPr>
      </p:pic>
      <p:pic>
        <p:nvPicPr>
          <p:cNvPr id="9" name="Picture 8">
            <a:extLst>
              <a:ext uri="{FF2B5EF4-FFF2-40B4-BE49-F238E27FC236}">
                <a16:creationId xmlns:a16="http://schemas.microsoft.com/office/drawing/2014/main" id="{158EA7DF-90DF-BDB4-889C-5A5481F9BC29}"/>
              </a:ext>
            </a:extLst>
          </p:cNvPr>
          <p:cNvPicPr>
            <a:picLocks noChangeAspect="1"/>
          </p:cNvPicPr>
          <p:nvPr/>
        </p:nvPicPr>
        <p:blipFill>
          <a:blip r:embed="rId4"/>
          <a:stretch>
            <a:fillRect/>
          </a:stretch>
        </p:blipFill>
        <p:spPr>
          <a:xfrm>
            <a:off x="7345262" y="4443110"/>
            <a:ext cx="3038805" cy="2057401"/>
          </a:xfrm>
          <a:prstGeom prst="rect">
            <a:avLst/>
          </a:prstGeom>
        </p:spPr>
      </p:pic>
    </p:spTree>
    <p:extLst>
      <p:ext uri="{BB962C8B-B14F-4D97-AF65-F5344CB8AC3E}">
        <p14:creationId xmlns:p14="http://schemas.microsoft.com/office/powerpoint/2010/main" val="2324120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3349-0F70-4A72-6BCB-D77299DE4458}"/>
              </a:ext>
            </a:extLst>
          </p:cNvPr>
          <p:cNvSpPr>
            <a:spLocks noGrp="1"/>
          </p:cNvSpPr>
          <p:nvPr>
            <p:ph type="title"/>
          </p:nvPr>
        </p:nvSpPr>
        <p:spPr/>
        <p:txBody>
          <a:bodyPr>
            <a:normAutofit/>
          </a:bodyPr>
          <a:lstStyle/>
          <a:p>
            <a:r>
              <a:rPr lang="uk-UA" sz="2800" b="1" dirty="0">
                <a:latin typeface="Times New Roman" panose="02020603050405020304" pitchFamily="18" charset="0"/>
                <a:cs typeface="Times New Roman" panose="02020603050405020304" pitchFamily="18" charset="0"/>
              </a:rPr>
              <a:t>Насильство — не лише публічне</a:t>
            </a: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079A23A-F879-E0F6-379F-982A86D03738}"/>
              </a:ext>
            </a:extLst>
          </p:cNvPr>
          <p:cNvSpPr>
            <a:spLocks noGrp="1"/>
          </p:cNvSpPr>
          <p:nvPr>
            <p:ph idx="1"/>
          </p:nvPr>
        </p:nvSpPr>
        <p:spPr>
          <a:xfrm>
            <a:off x="381965" y="1377387"/>
            <a:ext cx="10971835" cy="4799576"/>
          </a:xfrm>
        </p:spPr>
        <p:txBody>
          <a:bodyPr>
            <a:normAutofit lnSpcReduction="10000"/>
          </a:bodyPr>
          <a:lstStyle/>
          <a:p>
            <a:pPr marL="0" indent="0">
              <a:buNone/>
            </a:pPr>
            <a:r>
              <a:rPr lang="uk-UA" i="1" dirty="0">
                <a:latin typeface="Times New Roman" panose="02020603050405020304" pitchFamily="18" charset="0"/>
                <a:cs typeface="Times New Roman" panose="02020603050405020304" pitchFamily="18" charset="0"/>
              </a:rPr>
              <a:t>Визначення ВООЗ не обмежує насильство:</a:t>
            </a:r>
          </a:p>
          <a:p>
            <a:pPr marL="0" indent="0">
              <a:buNone/>
            </a:pP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публічними актами</a:t>
            </a:r>
            <a:br>
              <a:rPr lang="uk-UA" b="1" dirty="0">
                <a:latin typeface="Times New Roman" panose="02020603050405020304" pitchFamily="18" charset="0"/>
                <a:cs typeface="Times New Roman" panose="02020603050405020304" pitchFamily="18" charset="0"/>
              </a:rPr>
            </a:br>
            <a:r>
              <a:rPr lang="uk-UA" b="1" dirty="0">
                <a:latin typeface="Times New Roman" panose="02020603050405020304" pitchFamily="18" charset="0"/>
                <a:cs typeface="Times New Roman" panose="02020603050405020304" pitchFamily="18" charset="0"/>
              </a:rPr>
              <a:t>кримінальними діями</a:t>
            </a:r>
          </a:p>
          <a:p>
            <a:pPr marL="0" indent="0">
              <a:buNone/>
            </a:pPr>
            <a:r>
              <a:rPr lang="uk-UA" i="1" dirty="0">
                <a:latin typeface="Times New Roman" panose="02020603050405020304" pitchFamily="18" charset="0"/>
                <a:cs typeface="Times New Roman" panose="02020603050405020304" pitchFamily="18" charset="0"/>
              </a:rPr>
              <a:t>Визначення ВООЗ включає:</a:t>
            </a:r>
          </a:p>
          <a:p>
            <a:pPr marL="0" indent="0">
              <a:buNone/>
            </a:pPr>
            <a:r>
              <a:rPr lang="uk-UA" dirty="0">
                <a:latin typeface="Times New Roman" panose="02020603050405020304" pitchFamily="18" charset="0"/>
                <a:cs typeface="Times New Roman" panose="02020603050405020304" pitchFamily="18" charset="0"/>
              </a:rPr>
              <a:t>приватне</a:t>
            </a:r>
          </a:p>
          <a:p>
            <a:pPr marL="0" indent="0">
              <a:buNone/>
            </a:pPr>
            <a:r>
              <a:rPr lang="uk-UA" dirty="0">
                <a:latin typeface="Times New Roman" panose="02020603050405020304" pitchFamily="18" charset="0"/>
                <a:cs typeface="Times New Roman" panose="02020603050405020304" pitchFamily="18" charset="0"/>
              </a:rPr>
              <a:t>сімейне</a:t>
            </a:r>
          </a:p>
          <a:p>
            <a:pPr marL="0" indent="0">
              <a:buNone/>
            </a:pPr>
            <a:r>
              <a:rPr lang="uk-UA" dirty="0">
                <a:latin typeface="Times New Roman" panose="02020603050405020304" pitchFamily="18" charset="0"/>
                <a:cs typeface="Times New Roman" panose="02020603050405020304" pitchFamily="18" charset="0"/>
              </a:rPr>
              <a:t>приховане</a:t>
            </a:r>
          </a:p>
          <a:p>
            <a:pPr marL="0" indent="0">
              <a:buNone/>
            </a:pPr>
            <a:r>
              <a:rPr lang="uk-UA" dirty="0">
                <a:latin typeface="Times New Roman" panose="02020603050405020304" pitchFamily="18" charset="0"/>
                <a:cs typeface="Times New Roman" panose="02020603050405020304" pitchFamily="18" charset="0"/>
              </a:rPr>
              <a:t>психологічне</a:t>
            </a:r>
          </a:p>
          <a:p>
            <a:pPr marL="0" indent="0">
              <a:buNone/>
            </a:pPr>
            <a:r>
              <a:rPr lang="uk-UA" dirty="0">
                <a:latin typeface="Times New Roman" panose="02020603050405020304" pitchFamily="18" charset="0"/>
                <a:cs typeface="Times New Roman" panose="02020603050405020304" pitchFamily="18" charset="0"/>
              </a:rPr>
              <a:t>Насильство — це питання впливу на здоров’я, а не лише порушення закону.</a:t>
            </a:r>
          </a:p>
          <a:p>
            <a:pPr marL="0" indent="0">
              <a:buNone/>
            </a:pPr>
            <a:endParaRPr lang="en-UA" dirty="0"/>
          </a:p>
        </p:txBody>
      </p:sp>
      <p:pic>
        <p:nvPicPr>
          <p:cNvPr id="5" name="Picture 4">
            <a:extLst>
              <a:ext uri="{FF2B5EF4-FFF2-40B4-BE49-F238E27FC236}">
                <a16:creationId xmlns:a16="http://schemas.microsoft.com/office/drawing/2014/main" id="{B88D1A24-6DC4-4E29-4E1A-C4A9D60CDF11}"/>
              </a:ext>
            </a:extLst>
          </p:cNvPr>
          <p:cNvPicPr>
            <a:picLocks noChangeAspect="1"/>
          </p:cNvPicPr>
          <p:nvPr/>
        </p:nvPicPr>
        <p:blipFill>
          <a:blip r:embed="rId2"/>
          <a:stretch>
            <a:fillRect/>
          </a:stretch>
        </p:blipFill>
        <p:spPr>
          <a:xfrm>
            <a:off x="6601588" y="2057882"/>
            <a:ext cx="3479800" cy="2209800"/>
          </a:xfrm>
          <a:prstGeom prst="rect">
            <a:avLst/>
          </a:prstGeom>
        </p:spPr>
      </p:pic>
    </p:spTree>
    <p:extLst>
      <p:ext uri="{BB962C8B-B14F-4D97-AF65-F5344CB8AC3E}">
        <p14:creationId xmlns:p14="http://schemas.microsoft.com/office/powerpoint/2010/main" val="1936906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34C92-1EB0-9D3E-126F-1F1E76D90BF3}"/>
              </a:ext>
            </a:extLst>
          </p:cNvPr>
          <p:cNvSpPr>
            <a:spLocks noGrp="1"/>
          </p:cNvSpPr>
          <p:nvPr>
            <p:ph type="title"/>
          </p:nvPr>
        </p:nvSpPr>
        <p:spPr/>
        <p:txBody>
          <a:bodyPr>
            <a:normAutofit/>
          </a:bodyPr>
          <a:lstStyle/>
          <a:p>
            <a:r>
              <a:rPr lang="uk-UA" sz="2800" b="1" dirty="0">
                <a:latin typeface="Times New Roman" panose="02020603050405020304" pitchFamily="18" charset="0"/>
                <a:cs typeface="Times New Roman" panose="02020603050405020304" pitchFamily="18" charset="0"/>
              </a:rPr>
              <a:t>Парадокс насильства</a:t>
            </a: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4833803-4CF4-75C1-B3EE-5338C47C0BED}"/>
              </a:ext>
            </a:extLst>
          </p:cNvPr>
          <p:cNvSpPr>
            <a:spLocks noGrp="1"/>
          </p:cNvSpPr>
          <p:nvPr>
            <p:ph idx="1"/>
          </p:nvPr>
        </p:nvSpPr>
        <p:spPr>
          <a:xfrm>
            <a:off x="451413" y="1504709"/>
            <a:ext cx="10902387" cy="4672254"/>
          </a:xfrm>
        </p:spPr>
        <p:txBody>
          <a:bodyPr/>
          <a:lstStyle/>
          <a:p>
            <a:pPr marL="0" indent="0">
              <a:buNone/>
            </a:pPr>
            <a:r>
              <a:rPr lang="uk-UA" b="1" dirty="0">
                <a:latin typeface="Times New Roman" panose="02020603050405020304" pitchFamily="18" charset="0"/>
                <a:cs typeface="Times New Roman" panose="02020603050405020304" pitchFamily="18" charset="0"/>
              </a:rPr>
              <a:t>Особистість може:</a:t>
            </a:r>
          </a:p>
          <a:p>
            <a:pPr marL="0" indent="0">
              <a:buNone/>
            </a:pPr>
            <a:r>
              <a:rPr lang="uk-UA" dirty="0">
                <a:latin typeface="Times New Roman" panose="02020603050405020304" pitchFamily="18" charset="0"/>
                <a:cs typeface="Times New Roman" panose="02020603050405020304" pitchFamily="18" charset="0"/>
              </a:rPr>
              <a:t>не мати наміру вбити</a:t>
            </a:r>
          </a:p>
          <a:p>
            <a:pPr marL="0" indent="0">
              <a:buNone/>
            </a:pPr>
            <a:r>
              <a:rPr lang="uk-UA" dirty="0">
                <a:latin typeface="Times New Roman" panose="02020603050405020304" pitchFamily="18" charset="0"/>
                <a:cs typeface="Times New Roman" panose="02020603050405020304" pitchFamily="18" charset="0"/>
              </a:rPr>
              <a:t>не вважати себе агресором</a:t>
            </a:r>
          </a:p>
          <a:p>
            <a:pPr marL="0" indent="0">
              <a:buNone/>
            </a:pPr>
            <a:r>
              <a:rPr lang="uk-UA" dirty="0">
                <a:latin typeface="Times New Roman" panose="02020603050405020304" pitchFamily="18" charset="0"/>
                <a:cs typeface="Times New Roman" panose="02020603050405020304" pitchFamily="18" charset="0"/>
              </a:rPr>
              <a:t>діяти «з любові»</a:t>
            </a:r>
          </a:p>
          <a:p>
            <a:pPr marL="0" indent="0">
              <a:buNone/>
            </a:pPr>
            <a:r>
              <a:rPr lang="uk-UA" dirty="0">
                <a:latin typeface="Times New Roman" panose="02020603050405020304" pitchFamily="18" charset="0"/>
                <a:cs typeface="Times New Roman" panose="02020603050405020304" pitchFamily="18" charset="0"/>
              </a:rPr>
              <a:t>Але завдавати серйозної шкоди.</a:t>
            </a:r>
          </a:p>
          <a:p>
            <a:pPr marL="0" indent="0">
              <a:buNone/>
            </a:pPr>
            <a:endParaRPr lang="en-UA" dirty="0"/>
          </a:p>
        </p:txBody>
      </p:sp>
      <p:pic>
        <p:nvPicPr>
          <p:cNvPr id="5" name="Picture 4">
            <a:extLst>
              <a:ext uri="{FF2B5EF4-FFF2-40B4-BE49-F238E27FC236}">
                <a16:creationId xmlns:a16="http://schemas.microsoft.com/office/drawing/2014/main" id="{B9379EA6-A38B-957F-3082-78EE5C602ED2}"/>
              </a:ext>
            </a:extLst>
          </p:cNvPr>
          <p:cNvPicPr>
            <a:picLocks noChangeAspect="1"/>
          </p:cNvPicPr>
          <p:nvPr/>
        </p:nvPicPr>
        <p:blipFill>
          <a:blip r:embed="rId2"/>
          <a:stretch>
            <a:fillRect/>
          </a:stretch>
        </p:blipFill>
        <p:spPr>
          <a:xfrm>
            <a:off x="6880828" y="476009"/>
            <a:ext cx="3708400" cy="2057400"/>
          </a:xfrm>
          <a:prstGeom prst="rect">
            <a:avLst/>
          </a:prstGeom>
        </p:spPr>
      </p:pic>
      <p:pic>
        <p:nvPicPr>
          <p:cNvPr id="7" name="Picture 6">
            <a:extLst>
              <a:ext uri="{FF2B5EF4-FFF2-40B4-BE49-F238E27FC236}">
                <a16:creationId xmlns:a16="http://schemas.microsoft.com/office/drawing/2014/main" id="{F5999DF7-2419-0E70-844E-EA980814B8F2}"/>
              </a:ext>
            </a:extLst>
          </p:cNvPr>
          <p:cNvPicPr>
            <a:picLocks noChangeAspect="1"/>
          </p:cNvPicPr>
          <p:nvPr/>
        </p:nvPicPr>
        <p:blipFill>
          <a:blip r:embed="rId3"/>
          <a:stretch>
            <a:fillRect/>
          </a:stretch>
        </p:blipFill>
        <p:spPr>
          <a:xfrm>
            <a:off x="6880828" y="2923502"/>
            <a:ext cx="3759200" cy="2032000"/>
          </a:xfrm>
          <a:prstGeom prst="rect">
            <a:avLst/>
          </a:prstGeom>
        </p:spPr>
      </p:pic>
    </p:spTree>
    <p:extLst>
      <p:ext uri="{BB962C8B-B14F-4D97-AF65-F5344CB8AC3E}">
        <p14:creationId xmlns:p14="http://schemas.microsoft.com/office/powerpoint/2010/main" val="4135185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9A3C3-9B82-EE7C-D60C-BCE3709FE991}"/>
              </a:ext>
            </a:extLst>
          </p:cNvPr>
          <p:cNvSpPr>
            <a:spLocks noGrp="1"/>
          </p:cNvSpPr>
          <p:nvPr>
            <p:ph type="title"/>
          </p:nvPr>
        </p:nvSpPr>
        <p:spPr>
          <a:xfrm>
            <a:off x="838200" y="365125"/>
            <a:ext cx="10515600" cy="722895"/>
          </a:xfrm>
        </p:spPr>
        <p:txBody>
          <a:bodyPr>
            <a:normAutofit/>
          </a:bodyPr>
          <a:lstStyle/>
          <a:p>
            <a:pPr algn="ctr"/>
            <a:r>
              <a:rPr lang="uk-UA" sz="2800" b="1" dirty="0">
                <a:latin typeface="Times New Roman" panose="02020603050405020304" pitchFamily="18" charset="0"/>
                <a:cs typeface="Times New Roman" panose="02020603050405020304" pitchFamily="18" charset="0"/>
              </a:rPr>
              <a:t>Типологія насильства</a:t>
            </a: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66EF9C0-815E-DEC2-CEC8-7DC361807040}"/>
              </a:ext>
            </a:extLst>
          </p:cNvPr>
          <p:cNvSpPr>
            <a:spLocks noGrp="1"/>
          </p:cNvSpPr>
          <p:nvPr>
            <p:ph idx="1"/>
          </p:nvPr>
        </p:nvSpPr>
        <p:spPr>
          <a:xfrm>
            <a:off x="0" y="1400537"/>
            <a:ext cx="12192000" cy="4776426"/>
          </a:xfrm>
        </p:spPr>
        <p:txBody>
          <a:bodyPr>
            <a:normAutofit/>
          </a:bodyPr>
          <a:lstStyle/>
          <a:p>
            <a:pPr marL="0" indent="0">
              <a:buNone/>
            </a:pPr>
            <a:r>
              <a:rPr lang="uk-UA" dirty="0">
                <a:latin typeface="Times New Roman" panose="02020603050405020304" pitchFamily="18" charset="0"/>
                <a:cs typeface="Times New Roman" panose="02020603050405020304" pitchFamily="18" charset="0"/>
              </a:rPr>
              <a:t>У своїй резолюції </a:t>
            </a:r>
            <a:r>
              <a:rPr lang="en-US" dirty="0">
                <a:latin typeface="Times New Roman" panose="02020603050405020304" pitchFamily="18" charset="0"/>
                <a:cs typeface="Times New Roman" panose="02020603050405020304" pitchFamily="18" charset="0"/>
              </a:rPr>
              <a:t>WHA49.25 1996 </a:t>
            </a:r>
            <a:r>
              <a:rPr lang="uk-UA" dirty="0">
                <a:latin typeface="Times New Roman" panose="02020603050405020304" pitchFamily="18" charset="0"/>
                <a:cs typeface="Times New Roman" panose="02020603050405020304" pitchFamily="18" charset="0"/>
              </a:rPr>
              <a:t>року, яка оголосила насильство провідною проблемою громадського здоров’я, Всесвітня асамблея охорони здоров'я закликала Всесвітню організацію охорони здоров’я розробити типологію насильства, яка б характеризувала різні види насильства та зв'язки між ними. Вже існує небагато </a:t>
            </a:r>
            <a:r>
              <a:rPr lang="uk-UA" dirty="0" err="1">
                <a:latin typeface="Times New Roman" panose="02020603050405020304" pitchFamily="18" charset="0"/>
                <a:cs typeface="Times New Roman" panose="02020603050405020304" pitchFamily="18" charset="0"/>
              </a:rPr>
              <a:t>типологій</a:t>
            </a:r>
            <a:r>
              <a:rPr lang="uk-UA" dirty="0">
                <a:latin typeface="Times New Roman" panose="02020603050405020304" pitchFamily="18" charset="0"/>
                <a:cs typeface="Times New Roman" panose="02020603050405020304" pitchFamily="18" charset="0"/>
              </a:rPr>
              <a:t>, і жодна з них не є дуже вичерпною.</a:t>
            </a:r>
          </a:p>
          <a:p>
            <a:pPr marL="0" indent="0" algn="ctr">
              <a:buNone/>
            </a:pPr>
            <a:r>
              <a:rPr lang="uk-UA" b="1" i="1" dirty="0">
                <a:latin typeface="Times New Roman" panose="02020603050405020304" pitchFamily="18" charset="0"/>
                <a:cs typeface="Times New Roman" panose="02020603050405020304" pitchFamily="18" charset="0"/>
              </a:rPr>
              <a:t>Види насильства </a:t>
            </a:r>
          </a:p>
          <a:p>
            <a:pPr marL="0" indent="0" algn="ctr">
              <a:buNone/>
            </a:pPr>
            <a:r>
              <a:rPr lang="uk-UA" b="1" i="1" dirty="0">
                <a:latin typeface="Times New Roman" panose="02020603050405020304" pitchFamily="18" charset="0"/>
                <a:cs typeface="Times New Roman" panose="02020603050405020304" pitchFamily="18" charset="0"/>
              </a:rPr>
              <a:t>відповідно до характеристик тих, хто вчиняє насильницький акт:</a:t>
            </a:r>
          </a:p>
          <a:p>
            <a:pPr marL="0" indent="0" algn="ctr">
              <a:buNone/>
            </a:pPr>
            <a:endParaRPr lang="uk-UA" b="1" i="1" dirty="0">
              <a:latin typeface="Times New Roman" panose="02020603050405020304" pitchFamily="18" charset="0"/>
              <a:cs typeface="Times New Roman" panose="02020603050405020304" pitchFamily="18" charset="0"/>
            </a:endParaRPr>
          </a:p>
          <a:p>
            <a:pPr marL="0" indent="0">
              <a:buNone/>
            </a:pPr>
            <a:r>
              <a:rPr lang="uk-UA" dirty="0" err="1">
                <a:latin typeface="Times New Roman" panose="02020603050405020304" pitchFamily="18" charset="0"/>
                <a:cs typeface="Times New Roman" panose="02020603050405020304" pitchFamily="18" charset="0"/>
              </a:rPr>
              <a:t>Самонасильство</a:t>
            </a:r>
            <a:r>
              <a:rPr lang="uk-UA" dirty="0">
                <a:latin typeface="Times New Roman" panose="02020603050405020304" pitchFamily="18" charset="0"/>
                <a:cs typeface="Times New Roman" panose="02020603050405020304" pitchFamily="18" charset="0"/>
              </a:rPr>
              <a:t>           Міжособистісне насильство       Колективне насильство</a:t>
            </a:r>
          </a:p>
          <a:p>
            <a:pPr marL="0" indent="0">
              <a:buNone/>
            </a:pPr>
            <a:r>
              <a:rPr lang="uk-UA" dirty="0">
                <a:latin typeface="Times New Roman" panose="02020603050405020304" pitchFamily="18" charset="0"/>
                <a:cs typeface="Times New Roman" panose="02020603050405020304" pitchFamily="18" charset="0"/>
              </a:rPr>
              <a:t>Самокероване</a:t>
            </a:r>
            <a:endParaRPr lang="en-UA" dirty="0">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41759C4C-1459-539D-0667-0936A64F5183}"/>
              </a:ext>
            </a:extLst>
          </p:cNvPr>
          <p:cNvCxnSpPr/>
          <p:nvPr/>
        </p:nvCxnSpPr>
        <p:spPr>
          <a:xfrm flipH="1">
            <a:off x="1979271" y="4421529"/>
            <a:ext cx="1689904" cy="578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38DD05E-979C-A954-C985-2A8998316C73}"/>
              </a:ext>
            </a:extLst>
          </p:cNvPr>
          <p:cNvCxnSpPr/>
          <p:nvPr/>
        </p:nvCxnSpPr>
        <p:spPr>
          <a:xfrm>
            <a:off x="5289630" y="4490977"/>
            <a:ext cx="0" cy="578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E922D44-055B-CAD3-BC8F-13FE2A325271}"/>
              </a:ext>
            </a:extLst>
          </p:cNvPr>
          <p:cNvCxnSpPr/>
          <p:nvPr/>
        </p:nvCxnSpPr>
        <p:spPr>
          <a:xfrm>
            <a:off x="8565266" y="4421529"/>
            <a:ext cx="1064871" cy="578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677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5ED57-F9BF-A33E-354C-F3F9AA577D4A}"/>
              </a:ext>
            </a:extLst>
          </p:cNvPr>
          <p:cNvSpPr>
            <a:spLocks noGrp="1"/>
          </p:cNvSpPr>
          <p:nvPr>
            <p:ph type="title"/>
          </p:nvPr>
        </p:nvSpPr>
        <p:spPr/>
        <p:txBody>
          <a:bodyPr/>
          <a:lstStyle/>
          <a:p>
            <a:endParaRPr lang="en-UA"/>
          </a:p>
        </p:txBody>
      </p:sp>
      <p:pic>
        <p:nvPicPr>
          <p:cNvPr id="5" name="Content Placeholder 4">
            <a:extLst>
              <a:ext uri="{FF2B5EF4-FFF2-40B4-BE49-F238E27FC236}">
                <a16:creationId xmlns:a16="http://schemas.microsoft.com/office/drawing/2014/main" id="{BE846E4E-B86F-B3F0-077B-AE0AA05EE288}"/>
              </a:ext>
            </a:extLst>
          </p:cNvPr>
          <p:cNvPicPr>
            <a:picLocks noGrp="1" noChangeAspect="1"/>
          </p:cNvPicPr>
          <p:nvPr>
            <p:ph idx="1"/>
          </p:nvPr>
        </p:nvPicPr>
        <p:blipFill>
          <a:blip r:embed="rId2"/>
          <a:stretch>
            <a:fillRect/>
          </a:stretch>
        </p:blipFill>
        <p:spPr>
          <a:xfrm>
            <a:off x="488401" y="365125"/>
            <a:ext cx="10765107" cy="5811838"/>
          </a:xfrm>
        </p:spPr>
      </p:pic>
    </p:spTree>
    <p:extLst>
      <p:ext uri="{BB962C8B-B14F-4D97-AF65-F5344CB8AC3E}">
        <p14:creationId xmlns:p14="http://schemas.microsoft.com/office/powerpoint/2010/main" val="3501947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612F-AF47-AD27-5527-D93B62510876}"/>
              </a:ext>
            </a:extLst>
          </p:cNvPr>
          <p:cNvSpPr>
            <a:spLocks noGrp="1"/>
          </p:cNvSpPr>
          <p:nvPr>
            <p:ph type="title"/>
          </p:nvPr>
        </p:nvSpPr>
        <p:spPr/>
        <p:txBody>
          <a:bodyPr/>
          <a:lstStyle/>
          <a:p>
            <a:pPr algn="ctr"/>
            <a:r>
              <a:rPr lang="uk-UA" sz="2800" b="1" dirty="0" err="1">
                <a:latin typeface="Times New Roman" panose="02020603050405020304" pitchFamily="18" charset="0"/>
                <a:cs typeface="Times New Roman" panose="02020603050405020304" pitchFamily="18" charset="0"/>
              </a:rPr>
              <a:t>Самонасильство</a:t>
            </a:r>
            <a:br>
              <a:rPr lang="uk-UA" dirty="0"/>
            </a:br>
            <a:endParaRPr lang="en-UA" dirty="0"/>
          </a:p>
        </p:txBody>
      </p:sp>
      <p:sp>
        <p:nvSpPr>
          <p:cNvPr id="3" name="Content Placeholder 2">
            <a:extLst>
              <a:ext uri="{FF2B5EF4-FFF2-40B4-BE49-F238E27FC236}">
                <a16:creationId xmlns:a16="http://schemas.microsoft.com/office/drawing/2014/main" id="{886D2D92-09D0-AD2B-83FE-FB0193DCBF65}"/>
              </a:ext>
            </a:extLst>
          </p:cNvPr>
          <p:cNvSpPr>
            <a:spLocks noGrp="1"/>
          </p:cNvSpPr>
          <p:nvPr>
            <p:ph idx="1"/>
          </p:nvPr>
        </p:nvSpPr>
        <p:spPr>
          <a:xfrm>
            <a:off x="381965" y="1180618"/>
            <a:ext cx="10971835" cy="4996345"/>
          </a:xfrm>
        </p:spPr>
        <p:txBody>
          <a:bodyPr>
            <a:normAutofit/>
          </a:bodyPr>
          <a:lstStyle/>
          <a:p>
            <a:pPr marL="0" indent="0">
              <a:buNone/>
            </a:pPr>
            <a:r>
              <a:rPr lang="uk-UA" sz="2600" dirty="0" err="1">
                <a:latin typeface="Times New Roman" panose="02020603050405020304" pitchFamily="18" charset="0"/>
                <a:cs typeface="Times New Roman" panose="02020603050405020304" pitchFamily="18" charset="0"/>
              </a:rPr>
              <a:t>Самонасильство</a:t>
            </a:r>
            <a:r>
              <a:rPr lang="uk-UA" sz="2600" dirty="0">
                <a:latin typeface="Times New Roman" panose="02020603050405020304" pitchFamily="18" charset="0"/>
                <a:cs typeface="Times New Roman" panose="02020603050405020304" pitchFamily="18" charset="0"/>
              </a:rPr>
              <a:t> поділяється на </a:t>
            </a:r>
            <a:r>
              <a:rPr lang="uk-UA" sz="2600" dirty="0" err="1">
                <a:latin typeface="Times New Roman" panose="02020603050405020304" pitchFamily="18" charset="0"/>
                <a:cs typeface="Times New Roman" panose="02020603050405020304" pitchFamily="18" charset="0"/>
              </a:rPr>
              <a:t>суїцидальну</a:t>
            </a:r>
            <a:r>
              <a:rPr lang="uk-UA" sz="2600" dirty="0">
                <a:latin typeface="Times New Roman" panose="02020603050405020304" pitchFamily="18" charset="0"/>
                <a:cs typeface="Times New Roman" panose="02020603050405020304" pitchFamily="18" charset="0"/>
              </a:rPr>
              <a:t> поведінку та </a:t>
            </a:r>
            <a:r>
              <a:rPr lang="uk-UA" sz="2600" dirty="0" err="1">
                <a:latin typeface="Times New Roman" panose="02020603050405020304" pitchFamily="18" charset="0"/>
                <a:cs typeface="Times New Roman" panose="02020603050405020304" pitchFamily="18" charset="0"/>
              </a:rPr>
              <a:t>самонасильство</a:t>
            </a:r>
            <a:r>
              <a:rPr lang="uk-UA" sz="2600" dirty="0">
                <a:latin typeface="Times New Roman" panose="02020603050405020304" pitchFamily="18" charset="0"/>
                <a:cs typeface="Times New Roman" panose="02020603050405020304" pitchFamily="18" charset="0"/>
              </a:rPr>
              <a:t>. </a:t>
            </a:r>
          </a:p>
          <a:p>
            <a:pPr marL="0" indent="0">
              <a:buNone/>
            </a:pPr>
            <a:r>
              <a:rPr lang="uk-UA" sz="2600" dirty="0" err="1">
                <a:latin typeface="Times New Roman" panose="02020603050405020304" pitchFamily="18" charset="0"/>
                <a:cs typeface="Times New Roman" panose="02020603050405020304" pitchFamily="18" charset="0"/>
              </a:rPr>
              <a:t>Суїцидальна</a:t>
            </a:r>
            <a:r>
              <a:rPr lang="uk-UA" sz="2600" dirty="0">
                <a:latin typeface="Times New Roman" panose="02020603050405020304" pitchFamily="18" charset="0"/>
                <a:cs typeface="Times New Roman" panose="02020603050405020304" pitchFamily="18" charset="0"/>
              </a:rPr>
              <a:t> поведінка  - це </a:t>
            </a:r>
            <a:r>
              <a:rPr lang="uk-UA" sz="2600" dirty="0" err="1">
                <a:latin typeface="Times New Roman" panose="02020603050405020304" pitchFamily="18" charset="0"/>
                <a:cs typeface="Times New Roman" panose="02020603050405020304" pitchFamily="18" charset="0"/>
              </a:rPr>
              <a:t>суїцидальні</a:t>
            </a:r>
            <a:r>
              <a:rPr lang="uk-UA" sz="2600" dirty="0">
                <a:latin typeface="Times New Roman" panose="02020603050405020304" pitchFamily="18" charset="0"/>
                <a:cs typeface="Times New Roman" panose="02020603050405020304" pitchFamily="18" charset="0"/>
              </a:rPr>
              <a:t> думки, спроби самогубства, які також називають «</a:t>
            </a:r>
            <a:r>
              <a:rPr lang="uk-UA" sz="2600" dirty="0" err="1">
                <a:latin typeface="Times New Roman" panose="02020603050405020304" pitchFamily="18" charset="0"/>
                <a:cs typeface="Times New Roman" panose="02020603050405020304" pitchFamily="18" charset="0"/>
              </a:rPr>
              <a:t>парасуїцидом</a:t>
            </a:r>
            <a:r>
              <a:rPr lang="uk-UA" sz="2600" dirty="0">
                <a:latin typeface="Times New Roman" panose="02020603050405020304" pitchFamily="18" charset="0"/>
                <a:cs typeface="Times New Roman" panose="02020603050405020304" pitchFamily="18" charset="0"/>
              </a:rPr>
              <a:t>» або «навмисним </a:t>
            </a:r>
            <a:r>
              <a:rPr lang="uk-UA" sz="2600" dirty="0" err="1">
                <a:latin typeface="Times New Roman" panose="02020603050405020304" pitchFamily="18" charset="0"/>
                <a:cs typeface="Times New Roman" panose="02020603050405020304" pitchFamily="18" charset="0"/>
              </a:rPr>
              <a:t>самоушкодженням</a:t>
            </a:r>
            <a:r>
              <a:rPr lang="uk-UA" sz="2600" dirty="0">
                <a:latin typeface="Times New Roman" panose="02020603050405020304" pitchFamily="18" charset="0"/>
                <a:cs typeface="Times New Roman" panose="02020603050405020304" pitchFamily="18" charset="0"/>
              </a:rPr>
              <a:t>» у деяких країнах, та завершені самогубства. </a:t>
            </a:r>
            <a:r>
              <a:rPr lang="uk-UA" sz="2600" dirty="0" err="1">
                <a:latin typeface="Times New Roman" panose="02020603050405020304" pitchFamily="18" charset="0"/>
                <a:cs typeface="Times New Roman" panose="02020603050405020304" pitchFamily="18" charset="0"/>
              </a:rPr>
              <a:t>Самонасильство</a:t>
            </a:r>
            <a:r>
              <a:rPr lang="uk-UA" sz="2600" dirty="0">
                <a:latin typeface="Times New Roman" panose="02020603050405020304" pitchFamily="18" charset="0"/>
                <a:cs typeface="Times New Roman" panose="02020603050405020304" pitchFamily="18" charset="0"/>
              </a:rPr>
              <a:t>, навпаки, включає такі дії, як самокалічення.</a:t>
            </a:r>
            <a:endParaRPr lang="en-UA" sz="2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15951B9-8B8A-01E7-AA9A-B0E06C2B44DB}"/>
              </a:ext>
            </a:extLst>
          </p:cNvPr>
          <p:cNvPicPr>
            <a:picLocks noChangeAspect="1"/>
          </p:cNvPicPr>
          <p:nvPr/>
        </p:nvPicPr>
        <p:blipFill>
          <a:blip r:embed="rId2"/>
          <a:stretch>
            <a:fillRect/>
          </a:stretch>
        </p:blipFill>
        <p:spPr>
          <a:xfrm>
            <a:off x="381965" y="3584294"/>
            <a:ext cx="3784600" cy="1981200"/>
          </a:xfrm>
          <a:prstGeom prst="rect">
            <a:avLst/>
          </a:prstGeom>
        </p:spPr>
      </p:pic>
      <p:pic>
        <p:nvPicPr>
          <p:cNvPr id="7" name="Picture 6">
            <a:extLst>
              <a:ext uri="{FF2B5EF4-FFF2-40B4-BE49-F238E27FC236}">
                <a16:creationId xmlns:a16="http://schemas.microsoft.com/office/drawing/2014/main" id="{66EF22CF-8C8C-EBE7-F0E6-D4B7DFDE7A74}"/>
              </a:ext>
            </a:extLst>
          </p:cNvPr>
          <p:cNvPicPr>
            <a:picLocks noChangeAspect="1"/>
          </p:cNvPicPr>
          <p:nvPr/>
        </p:nvPicPr>
        <p:blipFill>
          <a:blip r:embed="rId3"/>
          <a:stretch>
            <a:fillRect/>
          </a:stretch>
        </p:blipFill>
        <p:spPr>
          <a:xfrm>
            <a:off x="4482137" y="3429000"/>
            <a:ext cx="3543300" cy="2235200"/>
          </a:xfrm>
          <a:prstGeom prst="rect">
            <a:avLst/>
          </a:prstGeom>
        </p:spPr>
      </p:pic>
      <p:pic>
        <p:nvPicPr>
          <p:cNvPr id="9" name="Picture 8">
            <a:extLst>
              <a:ext uri="{FF2B5EF4-FFF2-40B4-BE49-F238E27FC236}">
                <a16:creationId xmlns:a16="http://schemas.microsoft.com/office/drawing/2014/main" id="{1E5A3E46-E67F-61F5-29BA-3015C0CEED8A}"/>
              </a:ext>
            </a:extLst>
          </p:cNvPr>
          <p:cNvPicPr>
            <a:picLocks noChangeAspect="1"/>
          </p:cNvPicPr>
          <p:nvPr/>
        </p:nvPicPr>
        <p:blipFill>
          <a:blip r:embed="rId4"/>
          <a:stretch>
            <a:fillRect/>
          </a:stretch>
        </p:blipFill>
        <p:spPr>
          <a:xfrm>
            <a:off x="8562372" y="3365661"/>
            <a:ext cx="2590800" cy="2260600"/>
          </a:xfrm>
          <a:prstGeom prst="rect">
            <a:avLst/>
          </a:prstGeom>
        </p:spPr>
      </p:pic>
    </p:spTree>
    <p:extLst>
      <p:ext uri="{BB962C8B-B14F-4D97-AF65-F5344CB8AC3E}">
        <p14:creationId xmlns:p14="http://schemas.microsoft.com/office/powerpoint/2010/main" val="1580390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B2D83-0367-D3B0-8D0E-9AFFDC5DE7AC}"/>
              </a:ext>
            </a:extLst>
          </p:cNvPr>
          <p:cNvSpPr>
            <a:spLocks noGrp="1"/>
          </p:cNvSpPr>
          <p:nvPr>
            <p:ph type="title"/>
          </p:nvPr>
        </p:nvSpPr>
        <p:spPr>
          <a:xfrm>
            <a:off x="613458" y="365125"/>
            <a:ext cx="10740342" cy="780769"/>
          </a:xfrm>
        </p:spPr>
        <p:txBody>
          <a:bodyPr>
            <a:normAutofit fontScale="90000"/>
          </a:bodyPr>
          <a:lstStyle/>
          <a:p>
            <a:pPr algn="ctr"/>
            <a:r>
              <a:rPr lang="uk-UA" sz="2800" b="1" dirty="0">
                <a:latin typeface="Times New Roman" panose="02020603050405020304" pitchFamily="18" charset="0"/>
                <a:cs typeface="Times New Roman" panose="02020603050405020304" pitchFamily="18" charset="0"/>
              </a:rPr>
              <a:t>Міжособистісне насильство</a:t>
            </a:r>
            <a:br>
              <a:rPr lang="uk-UA" sz="2800" b="1" dirty="0">
                <a:latin typeface="Times New Roman" panose="02020603050405020304" pitchFamily="18" charset="0"/>
                <a:cs typeface="Times New Roman" panose="02020603050405020304" pitchFamily="18" charset="0"/>
              </a:rPr>
            </a:b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F442DB3-C50F-10B5-621A-04A9061A064E}"/>
              </a:ext>
            </a:extLst>
          </p:cNvPr>
          <p:cNvSpPr>
            <a:spLocks noGrp="1"/>
          </p:cNvSpPr>
          <p:nvPr>
            <p:ph idx="1"/>
          </p:nvPr>
        </p:nvSpPr>
        <p:spPr>
          <a:xfrm>
            <a:off x="416688" y="868101"/>
            <a:ext cx="10937111" cy="4305783"/>
          </a:xfrm>
        </p:spPr>
        <p:txBody>
          <a:bodyPr>
            <a:normAutofit fontScale="77500" lnSpcReduction="20000"/>
          </a:bodyPr>
          <a:lstStyle/>
          <a:p>
            <a:pPr marL="0" indent="0">
              <a:buNone/>
            </a:pPr>
            <a:r>
              <a:rPr lang="uk-UA" dirty="0" err="1">
                <a:latin typeface="Times New Roman" panose="02020603050405020304" pitchFamily="18" charset="0"/>
                <a:cs typeface="Times New Roman" panose="02020603050405020304" pitchFamily="18" charset="0"/>
              </a:rPr>
              <a:t>Міжособисте</a:t>
            </a:r>
            <a:r>
              <a:rPr lang="uk-UA" dirty="0">
                <a:latin typeface="Times New Roman" panose="02020603050405020304" pitchFamily="18" charset="0"/>
                <a:cs typeface="Times New Roman" panose="02020603050405020304" pitchFamily="18" charset="0"/>
              </a:rPr>
              <a:t> насильство поділяється на дві підкатегорії:</a:t>
            </a:r>
          </a:p>
          <a:p>
            <a:pPr marL="0" indent="0">
              <a:buNone/>
            </a:pPr>
            <a:endParaRPr lang="uk-UA" dirty="0">
              <a:latin typeface="Times New Roman" panose="02020603050405020304" pitchFamily="18" charset="0"/>
              <a:cs typeface="Times New Roman" panose="02020603050405020304" pitchFamily="18" charset="0"/>
            </a:endParaRPr>
          </a:p>
          <a:p>
            <a:pPr marL="0" indent="0">
              <a:buNone/>
            </a:pPr>
            <a:r>
              <a:rPr lang="uk-UA" b="1" dirty="0">
                <a:latin typeface="Times New Roman" panose="02020603050405020304" pitchFamily="18" charset="0"/>
                <a:cs typeface="Times New Roman" panose="02020603050405020304" pitchFamily="18" charset="0"/>
              </a:rPr>
              <a:t>Сімейне насильство </a:t>
            </a:r>
            <a:r>
              <a:rPr lang="uk-UA" dirty="0">
                <a:latin typeface="Times New Roman" panose="02020603050405020304" pitchFamily="18" charset="0"/>
                <a:cs typeface="Times New Roman" panose="02020603050405020304" pitchFamily="18" charset="0"/>
              </a:rPr>
              <a:t>та насильство з боку інтимного партнера – тобто насильство, здебільшого між членами сім'ї та інтимними партнерами, яке зазвичай, хоча й не виключно, відбувається вдома. Включає такі форми насильства, як жорстоке поводження з дітьми, насильство з боку інтимного партнера та</a:t>
            </a:r>
          </a:p>
          <a:p>
            <a:pPr marL="0" indent="0">
              <a:buNone/>
            </a:pPr>
            <a:r>
              <a:rPr lang="uk-UA" dirty="0">
                <a:latin typeface="Times New Roman" panose="02020603050405020304" pitchFamily="18" charset="0"/>
                <a:cs typeface="Times New Roman" panose="02020603050405020304" pitchFamily="18" charset="0"/>
              </a:rPr>
              <a:t>жорстоке поводження з людьми похилого віку. </a:t>
            </a:r>
          </a:p>
          <a:p>
            <a:pPr marL="0" indent="0">
              <a:buNone/>
            </a:pPr>
            <a:r>
              <a:rPr lang="uk-UA" b="1" dirty="0">
                <a:latin typeface="Times New Roman" panose="02020603050405020304" pitchFamily="18" charset="0"/>
                <a:cs typeface="Times New Roman" panose="02020603050405020304" pitchFamily="18" charset="0"/>
              </a:rPr>
              <a:t>Насильство в громаді </a:t>
            </a:r>
            <a:r>
              <a:rPr lang="uk-UA" dirty="0">
                <a:latin typeface="Times New Roman" panose="02020603050405020304" pitchFamily="18" charset="0"/>
                <a:cs typeface="Times New Roman" panose="02020603050405020304" pitchFamily="18" charset="0"/>
              </a:rPr>
              <a:t>– насильство між особами, які не є родичами та можуть знати одне одного або не знати, яке зазвичай відбувається поза домом.</a:t>
            </a:r>
          </a:p>
          <a:p>
            <a:pPr marL="0" indent="0">
              <a:buNone/>
            </a:pPr>
            <a:r>
              <a:rPr lang="uk-UA" dirty="0">
                <a:latin typeface="Times New Roman" panose="02020603050405020304" pitchFamily="18" charset="0"/>
                <a:cs typeface="Times New Roman" panose="02020603050405020304" pitchFamily="18" charset="0"/>
              </a:rPr>
              <a:t>Включає насильство серед молоді, випадкові акти насильства, зґвалтування або сексуальне насилля з боку незнайомців, а також насильство в інституційних</a:t>
            </a:r>
          </a:p>
          <a:p>
            <a:pPr marL="0" indent="0">
              <a:buNone/>
            </a:pPr>
            <a:r>
              <a:rPr lang="uk-UA" dirty="0">
                <a:latin typeface="Times New Roman" panose="02020603050405020304" pitchFamily="18" charset="0"/>
                <a:cs typeface="Times New Roman" panose="02020603050405020304" pitchFamily="18" charset="0"/>
              </a:rPr>
              <a:t>умовах, таких як школи, робочі місця, в'язниці та будинки для людей похилого віку.</a:t>
            </a:r>
            <a:endParaRPr lang="en-UA"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CD4F954-3655-E29F-180C-6CF48F328587}"/>
              </a:ext>
            </a:extLst>
          </p:cNvPr>
          <p:cNvPicPr>
            <a:picLocks noChangeAspect="1"/>
          </p:cNvPicPr>
          <p:nvPr/>
        </p:nvPicPr>
        <p:blipFill>
          <a:blip r:embed="rId2"/>
          <a:stretch>
            <a:fillRect/>
          </a:stretch>
        </p:blipFill>
        <p:spPr>
          <a:xfrm>
            <a:off x="613458" y="4772467"/>
            <a:ext cx="4826000" cy="1549400"/>
          </a:xfrm>
          <a:prstGeom prst="rect">
            <a:avLst/>
          </a:prstGeom>
        </p:spPr>
      </p:pic>
      <p:pic>
        <p:nvPicPr>
          <p:cNvPr id="7" name="Picture 6">
            <a:extLst>
              <a:ext uri="{FF2B5EF4-FFF2-40B4-BE49-F238E27FC236}">
                <a16:creationId xmlns:a16="http://schemas.microsoft.com/office/drawing/2014/main" id="{19114CF4-F2B8-E05B-826F-31EA9CA4EC8A}"/>
              </a:ext>
            </a:extLst>
          </p:cNvPr>
          <p:cNvPicPr>
            <a:picLocks noChangeAspect="1"/>
          </p:cNvPicPr>
          <p:nvPr/>
        </p:nvPicPr>
        <p:blipFill>
          <a:blip r:embed="rId3"/>
          <a:stretch>
            <a:fillRect/>
          </a:stretch>
        </p:blipFill>
        <p:spPr>
          <a:xfrm>
            <a:off x="6503043" y="4578310"/>
            <a:ext cx="3352800" cy="2197100"/>
          </a:xfrm>
          <a:prstGeom prst="rect">
            <a:avLst/>
          </a:prstGeom>
        </p:spPr>
      </p:pic>
    </p:spTree>
    <p:extLst>
      <p:ext uri="{BB962C8B-B14F-4D97-AF65-F5344CB8AC3E}">
        <p14:creationId xmlns:p14="http://schemas.microsoft.com/office/powerpoint/2010/main" val="2418081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2947C-CBA1-6A45-52A0-B832006B6079}"/>
              </a:ext>
            </a:extLst>
          </p:cNvPr>
          <p:cNvSpPr>
            <a:spLocks noGrp="1"/>
          </p:cNvSpPr>
          <p:nvPr>
            <p:ph type="title"/>
          </p:nvPr>
        </p:nvSpPr>
        <p:spPr/>
        <p:txBody>
          <a:bodyPr/>
          <a:lstStyle/>
          <a:p>
            <a:pPr algn="ctr"/>
            <a:r>
              <a:rPr lang="uk-UA" sz="2600" b="1" dirty="0">
                <a:latin typeface="Times New Roman" panose="02020603050405020304" pitchFamily="18" charset="0"/>
                <a:cs typeface="Times New Roman" panose="02020603050405020304" pitchFamily="18" charset="0"/>
              </a:rPr>
              <a:t>Колективне насильство</a:t>
            </a:r>
            <a:br>
              <a:rPr lang="uk-UA" dirty="0"/>
            </a:br>
            <a:endParaRPr lang="en-UA" dirty="0"/>
          </a:p>
        </p:txBody>
      </p:sp>
      <p:sp>
        <p:nvSpPr>
          <p:cNvPr id="3" name="Content Placeholder 2">
            <a:extLst>
              <a:ext uri="{FF2B5EF4-FFF2-40B4-BE49-F238E27FC236}">
                <a16:creationId xmlns:a16="http://schemas.microsoft.com/office/drawing/2014/main" id="{4A6F1BD2-7203-C622-DE34-13D34F1E2B17}"/>
              </a:ext>
            </a:extLst>
          </p:cNvPr>
          <p:cNvSpPr>
            <a:spLocks noGrp="1"/>
          </p:cNvSpPr>
          <p:nvPr>
            <p:ph idx="1"/>
          </p:nvPr>
        </p:nvSpPr>
        <p:spPr>
          <a:xfrm>
            <a:off x="289367" y="1030147"/>
            <a:ext cx="11064433" cy="5146816"/>
          </a:xfrm>
        </p:spPr>
        <p:txBody>
          <a:bodyPr>
            <a:normAutofit fontScale="85000" lnSpcReduction="20000"/>
          </a:bodyPr>
          <a:lstStyle/>
          <a:p>
            <a:pPr marL="0" indent="0" algn="ctr">
              <a:buNone/>
            </a:pPr>
            <a:r>
              <a:rPr lang="uk-UA" i="1" dirty="0">
                <a:latin typeface="Times New Roman" panose="02020603050405020304" pitchFamily="18" charset="0"/>
                <a:cs typeface="Times New Roman" panose="02020603050405020304" pitchFamily="18" charset="0"/>
              </a:rPr>
              <a:t>соціальне                політичне                         економічне </a:t>
            </a:r>
          </a:p>
          <a:p>
            <a:pPr marL="0" indent="0">
              <a:buNone/>
            </a:pPr>
            <a:endParaRPr lang="uk-UA" dirty="0">
              <a:latin typeface="Times New Roman" panose="02020603050405020304" pitchFamily="18" charset="0"/>
              <a:cs typeface="Times New Roman" panose="02020603050405020304" pitchFamily="18" charset="0"/>
            </a:endParaRPr>
          </a:p>
          <a:p>
            <a:pPr marL="0" indent="0">
              <a:buNone/>
            </a:pPr>
            <a:r>
              <a:rPr lang="uk-UA" dirty="0">
                <a:latin typeface="Times New Roman" panose="02020603050405020304" pitchFamily="18" charset="0"/>
                <a:cs typeface="Times New Roman" panose="02020603050405020304" pitchFamily="18" charset="0"/>
              </a:rPr>
              <a:t>На відміну від двох інших широких категорій, підкатегорії колективного насильства вказують на можливі мотиви насильства, скоєного більшими групами осіб або державами. </a:t>
            </a:r>
          </a:p>
          <a:p>
            <a:pPr marL="0" indent="0">
              <a:buNone/>
            </a:pPr>
            <a:r>
              <a:rPr lang="uk-UA" b="1" dirty="0">
                <a:latin typeface="Times New Roman" panose="02020603050405020304" pitchFamily="18" charset="0"/>
                <a:cs typeface="Times New Roman" panose="02020603050405020304" pitchFamily="18" charset="0"/>
              </a:rPr>
              <a:t>Колективне насильство</a:t>
            </a:r>
            <a:r>
              <a:rPr lang="uk-UA" dirty="0">
                <a:latin typeface="Times New Roman" panose="02020603050405020304" pitchFamily="18" charset="0"/>
                <a:cs typeface="Times New Roman" panose="02020603050405020304" pitchFamily="18" charset="0"/>
              </a:rPr>
              <a:t>, яке скоєне для просування певного соціального порядку денного, включає, наприклад, злочини на ґрунті ненависті, скоєні організованими групами, терористичні акти </a:t>
            </a:r>
            <a:r>
              <a:rPr lang="uk-UA" dirty="0" err="1">
                <a:latin typeface="Times New Roman" panose="02020603050405020304" pitchFamily="18" charset="0"/>
                <a:cs typeface="Times New Roman" panose="02020603050405020304" pitchFamily="18" charset="0"/>
              </a:rPr>
              <a:t>танасильство</a:t>
            </a:r>
            <a:r>
              <a:rPr lang="uk-UA" dirty="0">
                <a:latin typeface="Times New Roman" panose="02020603050405020304" pitchFamily="18" charset="0"/>
                <a:cs typeface="Times New Roman" panose="02020603050405020304" pitchFamily="18" charset="0"/>
              </a:rPr>
              <a:t> з боку натовпу.</a:t>
            </a:r>
          </a:p>
          <a:p>
            <a:pPr marL="0" indent="0">
              <a:buNone/>
            </a:pP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Політичне насильство </a:t>
            </a:r>
            <a:r>
              <a:rPr lang="uk-UA" dirty="0">
                <a:latin typeface="Times New Roman" panose="02020603050405020304" pitchFamily="18" charset="0"/>
                <a:cs typeface="Times New Roman" panose="02020603050405020304" pitchFamily="18" charset="0"/>
              </a:rPr>
              <a:t>включає війну та пов'язані з нею насильницькі конфлікти, насильство з боку держави та подібні дії, скоєні більшими групами. </a:t>
            </a:r>
          </a:p>
          <a:p>
            <a:pPr marL="0" indent="0">
              <a:buNone/>
            </a:pPr>
            <a:r>
              <a:rPr lang="uk-UA" b="1" dirty="0">
                <a:latin typeface="Times New Roman" panose="02020603050405020304" pitchFamily="18" charset="0"/>
                <a:cs typeface="Times New Roman" panose="02020603050405020304" pitchFamily="18" charset="0"/>
              </a:rPr>
              <a:t>Економічне насильство </a:t>
            </a:r>
            <a:r>
              <a:rPr lang="uk-UA" dirty="0">
                <a:latin typeface="Times New Roman" panose="02020603050405020304" pitchFamily="18" charset="0"/>
                <a:cs typeface="Times New Roman" panose="02020603050405020304" pitchFamily="18" charset="0"/>
              </a:rPr>
              <a:t>включає напади більших груп, мотивовані економічною вигодою, такі як напади, здійснені з метою порушення економічної діяльності, позбавлення доступу до основних послуг або створення економічного розколу та фрагментації. </a:t>
            </a:r>
          </a:p>
          <a:p>
            <a:pPr marL="0" indent="0">
              <a:buNone/>
            </a:pPr>
            <a:r>
              <a:rPr lang="uk-UA" dirty="0">
                <a:latin typeface="Times New Roman" panose="02020603050405020304" pitchFamily="18" charset="0"/>
                <a:cs typeface="Times New Roman" panose="02020603050405020304" pitchFamily="18" charset="0"/>
              </a:rPr>
              <a:t>Очевидно, що дії, скоєні більшими групами, можуть мати кілька мотивів.</a:t>
            </a:r>
            <a:endParaRPr lang="en-UA" dirty="0">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01BB8316-DC1D-B2E9-3352-A608D5F5B3CB}"/>
              </a:ext>
            </a:extLst>
          </p:cNvPr>
          <p:cNvCxnSpPr/>
          <p:nvPr/>
        </p:nvCxnSpPr>
        <p:spPr>
          <a:xfrm flipH="1">
            <a:off x="3622876" y="740780"/>
            <a:ext cx="636608" cy="300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A8D60EF-902B-E63F-571A-5F85A2DE1F12}"/>
              </a:ext>
            </a:extLst>
          </p:cNvPr>
          <p:cNvCxnSpPr/>
          <p:nvPr/>
        </p:nvCxnSpPr>
        <p:spPr>
          <a:xfrm>
            <a:off x="5359078" y="891251"/>
            <a:ext cx="0" cy="138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743B0F3-9C8F-2EAD-8589-400304C3200B}"/>
              </a:ext>
            </a:extLst>
          </p:cNvPr>
          <p:cNvCxnSpPr/>
          <p:nvPr/>
        </p:nvCxnSpPr>
        <p:spPr>
          <a:xfrm>
            <a:off x="8032830" y="740780"/>
            <a:ext cx="486137" cy="289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05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432B-CB6A-BCEA-04ED-463B4717EBD7}"/>
              </a:ext>
            </a:extLst>
          </p:cNvPr>
          <p:cNvSpPr>
            <a:spLocks noGrp="1"/>
          </p:cNvSpPr>
          <p:nvPr>
            <p:ph type="title"/>
          </p:nvPr>
        </p:nvSpPr>
        <p:spPr/>
        <p:txBody>
          <a:bodyPr>
            <a:normAutofit/>
          </a:bodyPr>
          <a:lstStyle/>
          <a:p>
            <a:r>
              <a:rPr lang="uk-UA" sz="2600" b="1" dirty="0">
                <a:latin typeface="Times New Roman" panose="02020603050405020304" pitchFamily="18" charset="0"/>
                <a:cs typeface="Times New Roman" panose="02020603050405020304" pitchFamily="18" charset="0"/>
              </a:rPr>
              <a:t>Вимірювання насильства та його впливу</a:t>
            </a:r>
            <a:br>
              <a:rPr lang="uk-UA" sz="2600" b="1" dirty="0">
                <a:latin typeface="Times New Roman" panose="02020603050405020304" pitchFamily="18" charset="0"/>
                <a:cs typeface="Times New Roman" panose="02020603050405020304" pitchFamily="18" charset="0"/>
              </a:rPr>
            </a:br>
            <a:endParaRPr lang="en-UA" sz="2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69191E4-BE80-036A-FF83-7068C7462B2B}"/>
              </a:ext>
            </a:extLst>
          </p:cNvPr>
          <p:cNvSpPr>
            <a:spLocks noGrp="1"/>
          </p:cNvSpPr>
          <p:nvPr>
            <p:ph idx="1"/>
          </p:nvPr>
        </p:nvSpPr>
        <p:spPr>
          <a:xfrm>
            <a:off x="416689" y="1377387"/>
            <a:ext cx="10937111" cy="4799576"/>
          </a:xfrm>
        </p:spPr>
        <p:txBody>
          <a:bodyPr/>
          <a:lstStyle/>
          <a:p>
            <a:pPr marL="0" indent="0">
              <a:buNone/>
            </a:pPr>
            <a:r>
              <a:rPr lang="uk-UA" dirty="0">
                <a:latin typeface="Times New Roman" panose="02020603050405020304" pitchFamily="18" charset="0"/>
                <a:cs typeface="Times New Roman" panose="02020603050405020304" pitchFamily="18" charset="0"/>
              </a:rPr>
              <a:t>Різні типи даних потрібні для різних цілей, зокрема:</a:t>
            </a:r>
          </a:p>
          <a:p>
            <a:pPr marL="0" indent="0">
              <a:buNone/>
            </a:pPr>
            <a:r>
              <a:rPr lang="uk-UA" dirty="0">
                <a:latin typeface="Times New Roman" panose="02020603050405020304" pitchFamily="18" charset="0"/>
                <a:cs typeface="Times New Roman" panose="02020603050405020304" pitchFamily="18" charset="0"/>
              </a:rPr>
              <a:t>- опису масштабів та впливу насильства;</a:t>
            </a:r>
          </a:p>
          <a:p>
            <a:pPr marL="0" indent="0">
              <a:buNone/>
            </a:pPr>
            <a:r>
              <a:rPr lang="uk-UA" dirty="0">
                <a:latin typeface="Times New Roman" panose="02020603050405020304" pitchFamily="18" charset="0"/>
                <a:cs typeface="Times New Roman" panose="02020603050405020304" pitchFamily="18" charset="0"/>
              </a:rPr>
              <a:t>- розуміння того, які фактори збільшують ризик</a:t>
            </a:r>
          </a:p>
          <a:p>
            <a:pPr marL="0" indent="0">
              <a:buNone/>
            </a:pPr>
            <a:r>
              <a:rPr lang="uk-UA" dirty="0">
                <a:latin typeface="Times New Roman" panose="02020603050405020304" pitchFamily="18" charset="0"/>
                <a:cs typeface="Times New Roman" panose="02020603050405020304" pitchFamily="18" charset="0"/>
              </a:rPr>
              <a:t>насильницької </a:t>
            </a:r>
            <a:r>
              <a:rPr lang="uk-UA" dirty="0" err="1">
                <a:latin typeface="Times New Roman" panose="02020603050405020304" pitchFamily="18" charset="0"/>
                <a:cs typeface="Times New Roman" panose="02020603050405020304" pitchFamily="18" charset="0"/>
              </a:rPr>
              <a:t>віктимізації</a:t>
            </a:r>
            <a:r>
              <a:rPr lang="uk-UA" dirty="0">
                <a:latin typeface="Times New Roman" panose="02020603050405020304" pitchFamily="18" charset="0"/>
                <a:cs typeface="Times New Roman" panose="02020603050405020304" pitchFamily="18" charset="0"/>
              </a:rPr>
              <a:t> та скоєння;</a:t>
            </a:r>
          </a:p>
          <a:p>
            <a:pPr marL="0" indent="0">
              <a:buNone/>
            </a:pPr>
            <a:r>
              <a:rPr lang="uk-UA" dirty="0">
                <a:latin typeface="Times New Roman" panose="02020603050405020304" pitchFamily="18" charset="0"/>
                <a:cs typeface="Times New Roman" panose="02020603050405020304" pitchFamily="18" charset="0"/>
              </a:rPr>
              <a:t>- знання того, наскільки ефективними є програми запобігання насильству.</a:t>
            </a:r>
            <a:endParaRPr lang="en-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8807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A5A6-2DDD-CD33-9787-6BFDC4DEBB14}"/>
              </a:ext>
            </a:extLst>
          </p:cNvPr>
          <p:cNvSpPr>
            <a:spLocks noGrp="1"/>
          </p:cNvSpPr>
          <p:nvPr>
            <p:ph type="title"/>
          </p:nvPr>
        </p:nvSpPr>
        <p:spPr/>
        <p:txBody>
          <a:bodyPr/>
          <a:lstStyle/>
          <a:p>
            <a:endParaRPr lang="en-UA"/>
          </a:p>
        </p:txBody>
      </p:sp>
      <p:pic>
        <p:nvPicPr>
          <p:cNvPr id="5" name="Content Placeholder 4">
            <a:extLst>
              <a:ext uri="{FF2B5EF4-FFF2-40B4-BE49-F238E27FC236}">
                <a16:creationId xmlns:a16="http://schemas.microsoft.com/office/drawing/2014/main" id="{D6AD9AA7-23A3-BA74-7B3A-2CE3828141DC}"/>
              </a:ext>
            </a:extLst>
          </p:cNvPr>
          <p:cNvPicPr>
            <a:picLocks noGrp="1" noChangeAspect="1"/>
          </p:cNvPicPr>
          <p:nvPr>
            <p:ph idx="1"/>
          </p:nvPr>
        </p:nvPicPr>
        <p:blipFill>
          <a:blip r:embed="rId2"/>
          <a:stretch>
            <a:fillRect/>
          </a:stretch>
        </p:blipFill>
        <p:spPr>
          <a:xfrm>
            <a:off x="1990847" y="152922"/>
            <a:ext cx="7720312" cy="6552156"/>
          </a:xfrm>
        </p:spPr>
      </p:pic>
    </p:spTree>
    <p:extLst>
      <p:ext uri="{BB962C8B-B14F-4D97-AF65-F5344CB8AC3E}">
        <p14:creationId xmlns:p14="http://schemas.microsoft.com/office/powerpoint/2010/main" val="419035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870B-C002-ABDF-8196-C3E050796D11}"/>
              </a:ext>
            </a:extLst>
          </p:cNvPr>
          <p:cNvSpPr>
            <a:spLocks noGrp="1"/>
          </p:cNvSpPr>
          <p:nvPr>
            <p:ph type="title"/>
          </p:nvPr>
        </p:nvSpPr>
        <p:spPr>
          <a:xfrm>
            <a:off x="92597" y="365125"/>
            <a:ext cx="12099403" cy="1325563"/>
          </a:xfrm>
        </p:spPr>
        <p:txBody>
          <a:bodyPr>
            <a:normAutofit/>
          </a:bodyPr>
          <a:lstStyle/>
          <a:p>
            <a:r>
              <a:rPr lang="uk-UA" sz="2800" b="1" dirty="0">
                <a:latin typeface="Times New Roman" panose="02020603050405020304" pitchFamily="18" charset="0"/>
                <a:cs typeface="Times New Roman" panose="02020603050405020304" pitchFamily="18" charset="0"/>
              </a:rPr>
              <a:t>Всесвітня організація охорони здоров’я (2002) визначає</a:t>
            </a:r>
            <a:br>
              <a:rPr lang="uk-UA" sz="2800" b="1" dirty="0">
                <a:latin typeface="Times New Roman" panose="02020603050405020304" pitchFamily="18" charset="0"/>
                <a:cs typeface="Times New Roman" panose="02020603050405020304" pitchFamily="18" charset="0"/>
              </a:rPr>
            </a:br>
            <a:r>
              <a:rPr lang="uk-UA" sz="2800" b="1" dirty="0">
                <a:latin typeface="Times New Roman" panose="02020603050405020304" pitchFamily="18" charset="0"/>
                <a:cs typeface="Times New Roman" panose="02020603050405020304" pitchFamily="18" charset="0"/>
              </a:rPr>
              <a:t>насильство  як:</a:t>
            </a:r>
            <a:br>
              <a:rPr lang="uk-UA" sz="2800" dirty="0">
                <a:latin typeface="Times New Roman" panose="02020603050405020304" pitchFamily="18" charset="0"/>
                <a:cs typeface="Times New Roman" panose="02020603050405020304" pitchFamily="18" charset="0"/>
              </a:rPr>
            </a:br>
            <a:endParaRPr lang="en-UA"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AC0669F-0CDE-6DFE-0FF5-A9D52C4F2163}"/>
              </a:ext>
            </a:extLst>
          </p:cNvPr>
          <p:cNvSpPr>
            <a:spLocks noGrp="1"/>
          </p:cNvSpPr>
          <p:nvPr>
            <p:ph idx="1"/>
          </p:nvPr>
        </p:nvSpPr>
        <p:spPr>
          <a:xfrm>
            <a:off x="613458" y="1435261"/>
            <a:ext cx="10740342" cy="4741702"/>
          </a:xfrm>
        </p:spPr>
        <p:txBody>
          <a:bodyPr>
            <a:normAutofit/>
          </a:bodyPr>
          <a:lstStyle/>
          <a:p>
            <a:pPr marL="0" indent="0" algn="just">
              <a:buNone/>
            </a:pPr>
            <a:r>
              <a:rPr lang="uk-UA" sz="2600" dirty="0">
                <a:latin typeface="Times New Roman" panose="02020603050405020304" pitchFamily="18" charset="0"/>
                <a:cs typeface="Times New Roman" panose="02020603050405020304" pitchFamily="18" charset="0"/>
              </a:rPr>
              <a:t>Навмисне застосування фізичної сили або </a:t>
            </a:r>
            <a:r>
              <a:rPr lang="uk-UA" sz="2600" b="1" dirty="0">
                <a:latin typeface="Times New Roman" panose="02020603050405020304" pitchFamily="18" charset="0"/>
                <a:cs typeface="Times New Roman" panose="02020603050405020304" pitchFamily="18" charset="0"/>
              </a:rPr>
              <a:t>влади</a:t>
            </a:r>
            <a:r>
              <a:rPr lang="uk-UA" sz="2600" dirty="0">
                <a:latin typeface="Times New Roman" panose="02020603050405020304" pitchFamily="18" charset="0"/>
                <a:cs typeface="Times New Roman" panose="02020603050405020304" pitchFamily="18" charset="0"/>
              </a:rPr>
              <a:t>, під загрозою або фактичне, проти себе, іншої особи або проти групи чи спільноти, яке</a:t>
            </a:r>
          </a:p>
          <a:p>
            <a:pPr marL="0" indent="0" algn="just">
              <a:buNone/>
            </a:pPr>
            <a:r>
              <a:rPr lang="uk-UA" sz="2600" dirty="0">
                <a:latin typeface="Times New Roman" panose="02020603050405020304" pitchFamily="18" charset="0"/>
                <a:cs typeface="Times New Roman" panose="02020603050405020304" pitchFamily="18" charset="0"/>
              </a:rPr>
              <a:t>або призводить до травми, смерті, психологічної шкоди, недорозвитку або позбавлення, або має високу ймовірність призвести до травм, смерті, психологічної шкоди, недорозвитку або </a:t>
            </a:r>
            <a:r>
              <a:rPr lang="uk-UA" sz="2600" dirty="0" err="1">
                <a:latin typeface="Times New Roman" panose="02020603050405020304" pitchFamily="18" charset="0"/>
                <a:cs typeface="Times New Roman" panose="02020603050405020304" pitchFamily="18" charset="0"/>
              </a:rPr>
              <a:t>депривації</a:t>
            </a:r>
            <a:r>
              <a:rPr lang="uk-UA" sz="2600" dirty="0">
                <a:latin typeface="Times New Roman" panose="02020603050405020304" pitchFamily="18" charset="0"/>
                <a:cs typeface="Times New Roman" panose="02020603050405020304" pitchFamily="18" charset="0"/>
              </a:rPr>
              <a:t>.</a:t>
            </a:r>
          </a:p>
          <a:p>
            <a:pPr marL="0" indent="0" algn="just">
              <a:buNone/>
            </a:pPr>
            <a:endParaRPr lang="uk-UA" sz="2600" dirty="0">
              <a:latin typeface="Times New Roman" panose="02020603050405020304" pitchFamily="18" charset="0"/>
              <a:cs typeface="Times New Roman" panose="02020603050405020304" pitchFamily="18" charset="0"/>
            </a:endParaRPr>
          </a:p>
          <a:p>
            <a:pPr marL="0" indent="0" algn="just">
              <a:buNone/>
            </a:pPr>
            <a:r>
              <a:rPr lang="uk-UA" sz="2600" dirty="0">
                <a:latin typeface="Times New Roman" panose="02020603050405020304" pitchFamily="18" charset="0"/>
                <a:cs typeface="Times New Roman" panose="02020603050405020304" pitchFamily="18" charset="0"/>
              </a:rPr>
              <a:t>Визначення, що використовується ВООЗ, пов'язує </a:t>
            </a:r>
            <a:r>
              <a:rPr lang="uk-UA" sz="2600" b="1" dirty="0">
                <a:latin typeface="Times New Roman" panose="02020603050405020304" pitchFamily="18" charset="0"/>
                <a:cs typeface="Times New Roman" panose="02020603050405020304" pitchFamily="18" charset="0"/>
              </a:rPr>
              <a:t>навмисність зі вчиненням самого діяння</a:t>
            </a:r>
            <a:r>
              <a:rPr lang="uk-UA" sz="2600" dirty="0">
                <a:latin typeface="Times New Roman" panose="02020603050405020304" pitchFamily="18" charset="0"/>
                <a:cs typeface="Times New Roman" panose="02020603050405020304" pitchFamily="18" charset="0"/>
              </a:rPr>
              <a:t>, незалежно від результату, який воно викликає. З визначення виключені ненавмисні інциденти, такі як більшість дорожньо-транспортних травм та </a:t>
            </a:r>
            <a:r>
              <a:rPr lang="uk-UA" sz="2600" dirty="0" err="1">
                <a:latin typeface="Times New Roman" panose="02020603050405020304" pitchFamily="18" charset="0"/>
                <a:cs typeface="Times New Roman" panose="02020603050405020304" pitchFamily="18" charset="0"/>
              </a:rPr>
              <a:t>опіків</a:t>
            </a:r>
            <a:r>
              <a:rPr lang="uk-UA" sz="2600" dirty="0">
                <a:latin typeface="Times New Roman" panose="02020603050405020304" pitchFamily="18" charset="0"/>
                <a:cs typeface="Times New Roman" panose="02020603050405020304" pitchFamily="18" charset="0"/>
              </a:rPr>
              <a:t>.</a:t>
            </a:r>
            <a:endParaRPr lang="en-UA"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268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5226-0ADD-9000-3A91-326538700C3F}"/>
              </a:ext>
            </a:extLst>
          </p:cNvPr>
          <p:cNvSpPr>
            <a:spLocks noGrp="1"/>
          </p:cNvSpPr>
          <p:nvPr>
            <p:ph type="title"/>
          </p:nvPr>
        </p:nvSpPr>
        <p:spPr/>
        <p:txBody>
          <a:bodyPr/>
          <a:lstStyle/>
          <a:p>
            <a:r>
              <a:rPr lang="uk-UA" sz="2800" b="1" dirty="0">
                <a:latin typeface="Times New Roman" panose="02020603050405020304" pitchFamily="18" charset="0"/>
                <a:cs typeface="Times New Roman" panose="02020603050405020304" pitchFamily="18" charset="0"/>
              </a:rPr>
              <a:t>Дані про смертність</a:t>
            </a:r>
            <a:br>
              <a:rPr lang="uk-UA" dirty="0"/>
            </a:br>
            <a:endParaRPr lang="en-UA" dirty="0"/>
          </a:p>
        </p:txBody>
      </p:sp>
      <p:sp>
        <p:nvSpPr>
          <p:cNvPr id="3" name="Content Placeholder 2">
            <a:extLst>
              <a:ext uri="{FF2B5EF4-FFF2-40B4-BE49-F238E27FC236}">
                <a16:creationId xmlns:a16="http://schemas.microsoft.com/office/drawing/2014/main" id="{4D074357-B9C0-2E6C-E2E6-DFA75AF21282}"/>
              </a:ext>
            </a:extLst>
          </p:cNvPr>
          <p:cNvSpPr>
            <a:spLocks noGrp="1"/>
          </p:cNvSpPr>
          <p:nvPr>
            <p:ph idx="1"/>
          </p:nvPr>
        </p:nvSpPr>
        <p:spPr>
          <a:xfrm>
            <a:off x="173620" y="1307939"/>
            <a:ext cx="11180180" cy="4869024"/>
          </a:xfrm>
        </p:spPr>
        <p:txBody>
          <a:bodyPr>
            <a:normAutofit/>
          </a:bodyPr>
          <a:lstStyle/>
          <a:p>
            <a:pPr marL="0" indent="0">
              <a:buNone/>
            </a:pPr>
            <a:r>
              <a:rPr lang="uk-UA" dirty="0">
                <a:latin typeface="Times New Roman" panose="02020603050405020304" pitchFamily="18" charset="0"/>
                <a:cs typeface="Times New Roman" panose="02020603050405020304" pitchFamily="18" charset="0"/>
              </a:rPr>
              <a:t>Дані про смертельні випадки, зокрема внаслідок убивств, а також про самогубства та смерті, пов'язані з війною, можуть надати уявлення про масштаби смертельного насильства в конкретній громаді чи країні.</a:t>
            </a:r>
          </a:p>
          <a:p>
            <a:pPr marL="0" indent="0">
              <a:buNone/>
            </a:pPr>
            <a:r>
              <a:rPr lang="uk-UA" dirty="0">
                <a:latin typeface="Times New Roman" panose="02020603050405020304" pitchFamily="18" charset="0"/>
                <a:cs typeface="Times New Roman" panose="02020603050405020304" pitchFamily="18" charset="0"/>
              </a:rPr>
              <a:t> У порівнянні зі статистикою інших смертей такі дані є корисними показниками тягаря, спричиненого травмами, пов'язаними з насильством. </a:t>
            </a:r>
          </a:p>
          <a:p>
            <a:pPr marL="0" indent="0">
              <a:buNone/>
            </a:pPr>
            <a:r>
              <a:rPr lang="uk-UA" dirty="0">
                <a:latin typeface="Times New Roman" panose="02020603050405020304" pitchFamily="18" charset="0"/>
                <a:cs typeface="Times New Roman" panose="02020603050405020304" pitchFamily="18" charset="0"/>
              </a:rPr>
              <a:t>Ці дані також можна використовувати для моніторингу</a:t>
            </a:r>
          </a:p>
          <a:p>
            <a:pPr marL="0" indent="0">
              <a:buNone/>
            </a:pPr>
            <a:r>
              <a:rPr lang="uk-UA" dirty="0">
                <a:latin typeface="Times New Roman" panose="02020603050405020304" pitchFamily="18" charset="0"/>
                <a:cs typeface="Times New Roman" panose="02020603050405020304" pitchFamily="18" charset="0"/>
              </a:rPr>
              <a:t>змін з часом у смертельному насильстві, виявлення груп та громад з високим ризиком насильства, та проведення порівнянь у межах</a:t>
            </a:r>
          </a:p>
          <a:p>
            <a:pPr marL="0" indent="0">
              <a:buNone/>
            </a:pPr>
            <a:r>
              <a:rPr lang="uk-UA" dirty="0">
                <a:latin typeface="Times New Roman" panose="02020603050405020304" pitchFamily="18" charset="0"/>
                <a:cs typeface="Times New Roman" panose="02020603050405020304" pitchFamily="18" charset="0"/>
              </a:rPr>
              <a:t>країн та між ними.</a:t>
            </a:r>
            <a:endParaRPr lang="en-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248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5BBB1-79A7-5A2B-806A-068C50F04769}"/>
              </a:ext>
            </a:extLst>
          </p:cNvPr>
          <p:cNvSpPr>
            <a:spLocks noGrp="1"/>
          </p:cNvSpPr>
          <p:nvPr>
            <p:ph type="title"/>
          </p:nvPr>
        </p:nvSpPr>
        <p:spPr>
          <a:xfrm>
            <a:off x="838200" y="365125"/>
            <a:ext cx="10515600" cy="757619"/>
          </a:xfrm>
        </p:spPr>
        <p:txBody>
          <a:bodyPr>
            <a:normAutofit fontScale="90000"/>
          </a:bodyPr>
          <a:lstStyle/>
          <a:p>
            <a:r>
              <a:rPr lang="uk-UA" sz="2600" b="1" dirty="0">
                <a:latin typeface="Times New Roman" panose="02020603050405020304" pitchFamily="18" charset="0"/>
                <a:cs typeface="Times New Roman" panose="02020603050405020304" pitchFamily="18" charset="0"/>
              </a:rPr>
              <a:t>Інші типи даних</a:t>
            </a:r>
            <a:br>
              <a:rPr lang="uk-UA" sz="2600" b="1" dirty="0">
                <a:latin typeface="Times New Roman" panose="02020603050405020304" pitchFamily="18" charset="0"/>
                <a:cs typeface="Times New Roman" panose="02020603050405020304" pitchFamily="18" charset="0"/>
              </a:rPr>
            </a:br>
            <a:endParaRPr lang="en-UA" sz="2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B4244A9-F288-9322-9267-2F9593D084A3}"/>
              </a:ext>
            </a:extLst>
          </p:cNvPr>
          <p:cNvSpPr>
            <a:spLocks noGrp="1"/>
          </p:cNvSpPr>
          <p:nvPr>
            <p:ph idx="1"/>
          </p:nvPr>
        </p:nvSpPr>
        <p:spPr>
          <a:xfrm>
            <a:off x="312516" y="775504"/>
            <a:ext cx="11041284" cy="5401459"/>
          </a:xfrm>
        </p:spPr>
        <p:txBody>
          <a:bodyPr>
            <a:normAutofit fontScale="77500" lnSpcReduction="20000"/>
          </a:bodyPr>
          <a:lstStyle/>
          <a:p>
            <a:pPr marL="0" indent="0">
              <a:buNone/>
            </a:pPr>
            <a:r>
              <a:rPr lang="uk-UA" i="1" dirty="0">
                <a:latin typeface="Times New Roman" panose="02020603050405020304" pitchFamily="18" charset="0"/>
                <a:cs typeface="Times New Roman" panose="02020603050405020304" pitchFamily="18" charset="0"/>
              </a:rPr>
              <a:t>Показники смертності є лише одним із можливих типів даних для опису масштабів проблеми. Оскільки нефатальні наслідки трапляються набагато частіше, ніж фатальні, і оскільки певні види насильства не повністю представлені в даних про смертність, необхідні інші типи інформації. Така інформація може допомогти зрозуміти обставини, що супроводжують конкретні інциденти, та описати повний вплив насильства на здоров'я окремих осіб та громад. Ці типи даних включають:</a:t>
            </a:r>
          </a:p>
          <a:p>
            <a:pPr marL="0" indent="0">
              <a:buNone/>
            </a:pPr>
            <a:r>
              <a:rPr lang="uk-UA" dirty="0">
                <a:latin typeface="Times New Roman" panose="02020603050405020304" pitchFamily="18" charset="0"/>
                <a:cs typeface="Times New Roman" panose="02020603050405020304" pitchFamily="18" charset="0"/>
              </a:rPr>
              <a:t>— дані про стан здоров'я, захворювання, травми та інші стани здоров'я;</a:t>
            </a:r>
          </a:p>
          <a:p>
            <a:pPr marL="0" indent="0">
              <a:buNone/>
            </a:pPr>
            <a:r>
              <a:rPr lang="uk-UA" dirty="0">
                <a:latin typeface="Times New Roman" panose="02020603050405020304" pitchFamily="18" charset="0"/>
                <a:cs typeface="Times New Roman" panose="02020603050405020304" pitchFamily="18" charset="0"/>
              </a:rPr>
              <a:t>— дані, отримані самостійно, про ставлення, переконання, поведінку, культурні практики, </a:t>
            </a:r>
            <a:r>
              <a:rPr lang="uk-UA" dirty="0" err="1">
                <a:latin typeface="Times New Roman" panose="02020603050405020304" pitchFamily="18" charset="0"/>
                <a:cs typeface="Times New Roman" panose="02020603050405020304" pitchFamily="18" charset="0"/>
              </a:rPr>
              <a:t>віктимізацію</a:t>
            </a:r>
            <a:r>
              <a:rPr lang="uk-UA" dirty="0">
                <a:latin typeface="Times New Roman" panose="02020603050405020304" pitchFamily="18" charset="0"/>
                <a:cs typeface="Times New Roman" panose="02020603050405020304" pitchFamily="18" charset="0"/>
              </a:rPr>
              <a:t> та вплив насильства;</a:t>
            </a:r>
          </a:p>
          <a:p>
            <a:pPr marL="0" indent="0">
              <a:buNone/>
            </a:pPr>
            <a:r>
              <a:rPr lang="uk-UA" dirty="0">
                <a:latin typeface="Times New Roman" panose="02020603050405020304" pitchFamily="18" charset="0"/>
                <a:cs typeface="Times New Roman" panose="02020603050405020304" pitchFamily="18" charset="0"/>
              </a:rPr>
              <a:t>— дані громади про характеристики населення та рівень доходу, освіту та. безробіття;</a:t>
            </a:r>
          </a:p>
          <a:p>
            <a:pPr marL="0" indent="0">
              <a:buNone/>
            </a:pPr>
            <a:r>
              <a:rPr lang="uk-UA" dirty="0">
                <a:latin typeface="Times New Roman" panose="02020603050405020304" pitchFamily="18" charset="0"/>
                <a:cs typeface="Times New Roman" panose="02020603050405020304" pitchFamily="18" charset="0"/>
              </a:rPr>
              <a:t>— дані про злочинність, характеристики та обставини насильницьких подій та насильницьких правопорушників; економічні дані, пов'язані з витратами на лікування та соціальні послуги;</a:t>
            </a:r>
          </a:p>
          <a:p>
            <a:pPr marL="0" indent="0">
              <a:buNone/>
            </a:pPr>
            <a:r>
              <a:rPr lang="uk-UA" dirty="0">
                <a:latin typeface="Times New Roman" panose="02020603050405020304" pitchFamily="18" charset="0"/>
                <a:cs typeface="Times New Roman" panose="02020603050405020304" pitchFamily="18" charset="0"/>
              </a:rPr>
              <a:t>— дані, що описують економічне навантаження на системи охорони здоров'я та можливу економію, отриману завдяки профілактичним програмам;</a:t>
            </a:r>
          </a:p>
          <a:p>
            <a:pPr marL="0" indent="0">
              <a:buNone/>
            </a:pPr>
            <a:r>
              <a:rPr lang="uk-UA" dirty="0">
                <a:latin typeface="Times New Roman" panose="02020603050405020304" pitchFamily="18" charset="0"/>
                <a:cs typeface="Times New Roman" panose="02020603050405020304" pitchFamily="18" charset="0"/>
              </a:rPr>
              <a:t>— дані про політику та законодавство.</a:t>
            </a:r>
          </a:p>
          <a:p>
            <a:pPr marL="0" indent="0">
              <a:buNone/>
            </a:pPr>
            <a:endParaRPr lang="uk-UA" dirty="0"/>
          </a:p>
        </p:txBody>
      </p:sp>
    </p:spTree>
    <p:extLst>
      <p:ext uri="{BB962C8B-B14F-4D97-AF65-F5344CB8AC3E}">
        <p14:creationId xmlns:p14="http://schemas.microsoft.com/office/powerpoint/2010/main" val="1186470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4061-EE7A-BF9E-C03B-008737904BE6}"/>
              </a:ext>
            </a:extLst>
          </p:cNvPr>
          <p:cNvSpPr>
            <a:spLocks noGrp="1"/>
          </p:cNvSpPr>
          <p:nvPr>
            <p:ph type="title"/>
          </p:nvPr>
        </p:nvSpPr>
        <p:spPr/>
        <p:txBody>
          <a:bodyPr/>
          <a:lstStyle/>
          <a:p>
            <a:r>
              <a:rPr lang="uk-UA" sz="2800" b="1" dirty="0">
                <a:latin typeface="Times New Roman" panose="02020603050405020304" pitchFamily="18" charset="0"/>
                <a:cs typeface="Times New Roman" panose="02020603050405020304" pitchFamily="18" charset="0"/>
              </a:rPr>
              <a:t>Джерела даних</a:t>
            </a:r>
            <a:br>
              <a:rPr lang="uk-UA" dirty="0"/>
            </a:br>
            <a:endParaRPr lang="en-UA" dirty="0"/>
          </a:p>
        </p:txBody>
      </p:sp>
      <p:sp>
        <p:nvSpPr>
          <p:cNvPr id="3" name="Content Placeholder 2">
            <a:extLst>
              <a:ext uri="{FF2B5EF4-FFF2-40B4-BE49-F238E27FC236}">
                <a16:creationId xmlns:a16="http://schemas.microsoft.com/office/drawing/2014/main" id="{E4CEFB72-D73D-B86F-D279-AAF56550F1A8}"/>
              </a:ext>
            </a:extLst>
          </p:cNvPr>
          <p:cNvSpPr>
            <a:spLocks noGrp="1"/>
          </p:cNvSpPr>
          <p:nvPr>
            <p:ph idx="1"/>
          </p:nvPr>
        </p:nvSpPr>
        <p:spPr>
          <a:xfrm>
            <a:off x="405114" y="949124"/>
            <a:ext cx="10948686" cy="5227839"/>
          </a:xfrm>
        </p:spPr>
        <p:txBody>
          <a:bodyPr>
            <a:normAutofit fontScale="70000" lnSpcReduction="20000"/>
          </a:bodyPr>
          <a:lstStyle/>
          <a:p>
            <a:pPr marL="0" indent="0">
              <a:buNone/>
            </a:pPr>
            <a:r>
              <a:rPr lang="uk-UA" dirty="0">
                <a:latin typeface="Times New Roman" panose="02020603050405020304" pitchFamily="18" charset="0"/>
                <a:cs typeface="Times New Roman" panose="02020603050405020304" pitchFamily="18" charset="0"/>
              </a:rPr>
              <a:t>Потенційні джерела різних типів інформації включають:</a:t>
            </a:r>
          </a:p>
          <a:p>
            <a:pPr marL="0" indent="0">
              <a:buNone/>
            </a:pPr>
            <a:r>
              <a:rPr lang="uk-UA" dirty="0">
                <a:latin typeface="Times New Roman" panose="02020603050405020304" pitchFamily="18" charset="0"/>
                <a:cs typeface="Times New Roman" panose="02020603050405020304" pitchFamily="18" charset="0"/>
              </a:rPr>
              <a:t>— окремих осіб;</a:t>
            </a:r>
          </a:p>
          <a:p>
            <a:pPr marL="0" indent="0">
              <a:buNone/>
            </a:pPr>
            <a:r>
              <a:rPr lang="uk-UA" dirty="0">
                <a:latin typeface="Times New Roman" panose="02020603050405020304" pitchFamily="18" charset="0"/>
                <a:cs typeface="Times New Roman" panose="02020603050405020304" pitchFamily="18" charset="0"/>
              </a:rPr>
              <a:t>— записи агентств або установ;</a:t>
            </a:r>
          </a:p>
          <a:p>
            <a:pPr marL="0" indent="0">
              <a:buNone/>
            </a:pPr>
            <a:r>
              <a:rPr lang="uk-UA" dirty="0">
                <a:latin typeface="Times New Roman" panose="02020603050405020304" pitchFamily="18" charset="0"/>
                <a:cs typeface="Times New Roman" panose="02020603050405020304" pitchFamily="18" charset="0"/>
              </a:rPr>
              <a:t>— місцеві програми;</a:t>
            </a:r>
          </a:p>
          <a:p>
            <a:pPr marL="0" indent="0">
              <a:buNone/>
            </a:pPr>
            <a:r>
              <a:rPr lang="uk-UA" dirty="0">
                <a:latin typeface="Times New Roman" panose="02020603050405020304" pitchFamily="18" charset="0"/>
                <a:cs typeface="Times New Roman" panose="02020603050405020304" pitchFamily="18" charset="0"/>
              </a:rPr>
              <a:t>— записи громад та уряду;</a:t>
            </a:r>
          </a:p>
          <a:p>
            <a:pPr marL="0" indent="0">
              <a:buNone/>
            </a:pPr>
            <a:r>
              <a:rPr lang="uk-UA" dirty="0">
                <a:latin typeface="Times New Roman" panose="02020603050405020304" pitchFamily="18" charset="0"/>
                <a:cs typeface="Times New Roman" panose="02020603050405020304" pitchFamily="18" charset="0"/>
              </a:rPr>
              <a:t>— опитування населення та інші опитування;</a:t>
            </a:r>
          </a:p>
          <a:p>
            <a:pPr marL="0" indent="0">
              <a:buNone/>
            </a:pPr>
            <a:r>
              <a:rPr lang="uk-UA" dirty="0">
                <a:latin typeface="Times New Roman" panose="02020603050405020304" pitchFamily="18" charset="0"/>
                <a:cs typeface="Times New Roman" panose="02020603050405020304" pitchFamily="18" charset="0"/>
              </a:rPr>
              <a:t>— спеціальні дослідження.</a:t>
            </a:r>
          </a:p>
          <a:p>
            <a:pPr marL="0" indent="0">
              <a:buNone/>
            </a:pPr>
            <a:r>
              <a:rPr lang="uk-UA" dirty="0">
                <a:latin typeface="Times New Roman" panose="02020603050405020304" pitchFamily="18" charset="0"/>
                <a:cs typeface="Times New Roman" panose="02020603050405020304" pitchFamily="18" charset="0"/>
              </a:rPr>
              <a:t>Майже всі джерела містять основну демографічну інформацію, таку як вік та стать особи. Деякі джерела, зокрема медичні записи, поліцейські записи, свідоцтва про смерть та звіти моргу, містять інформацію, що стосується насильницької події або травми. Дані,</a:t>
            </a:r>
          </a:p>
          <a:p>
            <a:pPr marL="0" indent="0">
              <a:buNone/>
            </a:pPr>
            <a:r>
              <a:rPr lang="uk-UA" dirty="0">
                <a:latin typeface="Times New Roman" panose="02020603050405020304" pitchFamily="18" charset="0"/>
                <a:cs typeface="Times New Roman" panose="02020603050405020304" pitchFamily="18" charset="0"/>
              </a:rPr>
              <a:t>з відділень невідкладної допомоги, наприклад, можуть надати інформацію про характер травми, як вона була отримана, а також коли і де стався інцидент.</a:t>
            </a:r>
          </a:p>
          <a:p>
            <a:pPr marL="0" indent="0">
              <a:buNone/>
            </a:pPr>
            <a:r>
              <a:rPr lang="uk-UA" dirty="0">
                <a:latin typeface="Times New Roman" panose="02020603050405020304" pitchFamily="18" charset="0"/>
                <a:cs typeface="Times New Roman" panose="02020603050405020304" pitchFamily="18" charset="0"/>
              </a:rPr>
              <a:t> Дані, зібрані поліцією, можуть включати інформацію про стосунки між </a:t>
            </a:r>
            <a:r>
              <a:rPr lang="uk-UA" dirty="0" err="1">
                <a:latin typeface="Times New Roman" panose="02020603050405020304" pitchFamily="18" charset="0"/>
                <a:cs typeface="Times New Roman" panose="02020603050405020304" pitchFamily="18" charset="0"/>
              </a:rPr>
              <a:t>постраждалою_им</a:t>
            </a:r>
            <a:r>
              <a:rPr lang="uk-UA" dirty="0">
                <a:latin typeface="Times New Roman" panose="02020603050405020304" pitchFamily="18" charset="0"/>
                <a:cs typeface="Times New Roman" panose="02020603050405020304" pitchFamily="18" charset="0"/>
              </a:rPr>
              <a:t>  та кривдником, чи була задіяна зброя, та інші обставини, пов'язані з правопорушенням.</a:t>
            </a:r>
          </a:p>
          <a:p>
            <a:pPr marL="0" indent="0">
              <a:buNone/>
            </a:pPr>
            <a:r>
              <a:rPr lang="uk-UA" dirty="0">
                <a:latin typeface="Times New Roman" panose="02020603050405020304" pitchFamily="18" charset="0"/>
                <a:cs typeface="Times New Roman" panose="02020603050405020304" pitchFamily="18" charset="0"/>
              </a:rPr>
              <a:t>Опитування та спеціальні дослідження можуть надати детальну інформацію про жертву або злочинця, його або її минуле, ставлення, поведінку та можливу попередню участь у насильстві. Такі джерела також можуть допомогти виявити випадки насильства, про які не повідомляється до поліції чи інших установ. </a:t>
            </a:r>
            <a:endParaRPr lang="en-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8408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2FC19-1C8E-0516-9897-F279CF622B17}"/>
              </a:ext>
            </a:extLst>
          </p:cNvPr>
          <p:cNvSpPr>
            <a:spLocks noGrp="1"/>
          </p:cNvSpPr>
          <p:nvPr>
            <p:ph type="title"/>
          </p:nvPr>
        </p:nvSpPr>
        <p:spPr/>
        <p:txBody>
          <a:bodyPr>
            <a:normAutofit fontScale="90000"/>
          </a:bodyPr>
          <a:lstStyle/>
          <a:p>
            <a:r>
              <a:rPr lang="uk-UA" sz="2900" b="1" dirty="0">
                <a:latin typeface="Times New Roman" panose="02020603050405020304" pitchFamily="18" charset="0"/>
                <a:cs typeface="Times New Roman" panose="02020603050405020304" pitchFamily="18" charset="0"/>
              </a:rPr>
              <a:t>Доступність даних </a:t>
            </a:r>
            <a:r>
              <a:rPr lang="uk-UA" sz="3100" b="1" dirty="0">
                <a:latin typeface="Times New Roman" panose="02020603050405020304" pitchFamily="18" charset="0"/>
                <a:cs typeface="Times New Roman" panose="02020603050405020304" pitchFamily="18" charset="0"/>
              </a:rPr>
              <a:t>Чому ми не знаємо реального масштабу насильства?</a:t>
            </a:r>
            <a:br>
              <a:rPr lang="uk-UA" sz="3100" b="1" dirty="0">
                <a:latin typeface="Times New Roman" panose="02020603050405020304" pitchFamily="18" charset="0"/>
                <a:cs typeface="Times New Roman" panose="02020603050405020304" pitchFamily="18" charset="0"/>
              </a:rPr>
            </a:br>
            <a:br>
              <a:rPr lang="uk-UA" b="1" dirty="0"/>
            </a:br>
            <a:endParaRPr lang="en-UA" dirty="0"/>
          </a:p>
        </p:txBody>
      </p:sp>
      <p:sp>
        <p:nvSpPr>
          <p:cNvPr id="3" name="Content Placeholder 2">
            <a:extLst>
              <a:ext uri="{FF2B5EF4-FFF2-40B4-BE49-F238E27FC236}">
                <a16:creationId xmlns:a16="http://schemas.microsoft.com/office/drawing/2014/main" id="{1674DB9B-1639-18EE-1527-5C2D4E8D9635}"/>
              </a:ext>
            </a:extLst>
          </p:cNvPr>
          <p:cNvSpPr>
            <a:spLocks noGrp="1"/>
          </p:cNvSpPr>
          <p:nvPr>
            <p:ph idx="1"/>
          </p:nvPr>
        </p:nvSpPr>
        <p:spPr>
          <a:xfrm>
            <a:off x="231494" y="1099595"/>
            <a:ext cx="10717193" cy="4942431"/>
          </a:xfrm>
        </p:spPr>
        <p:txBody>
          <a:bodyPr>
            <a:normAutofit/>
          </a:bodyPr>
          <a:lstStyle/>
          <a:p>
            <a:pPr marL="0" indent="0" algn="just">
              <a:buNone/>
            </a:pPr>
            <a:r>
              <a:rPr lang="uk-UA" i="1" dirty="0">
                <a:latin typeface="Times New Roman" panose="02020603050405020304" pitchFamily="18" charset="0"/>
                <a:cs typeface="Times New Roman" panose="02020603050405020304" pitchFamily="18" charset="0"/>
              </a:rPr>
              <a:t>Дані про смертність є найбільш широко зібраними та доступними з усіх джерел даних. Багато країн ведуть реєстри народжень та смертей і ведуть базові підрахунки вбивств та самогубств. </a:t>
            </a:r>
          </a:p>
          <a:p>
            <a:pPr marL="0" indent="0">
              <a:buNone/>
            </a:pPr>
            <a:r>
              <a:rPr lang="uk-UA" b="1" dirty="0">
                <a:latin typeface="Times New Roman" panose="02020603050405020304" pitchFamily="18" charset="0"/>
                <a:cs typeface="Times New Roman" panose="02020603050405020304" pitchFamily="18" charset="0"/>
              </a:rPr>
              <a:t>Чинники:</a:t>
            </a:r>
          </a:p>
          <a:p>
            <a:pPr marL="0" indent="0">
              <a:buNone/>
            </a:pPr>
            <a:r>
              <a:rPr lang="uk-UA" dirty="0">
                <a:latin typeface="Times New Roman" panose="02020603050405020304" pitchFamily="18" charset="0"/>
                <a:cs typeface="Times New Roman" panose="02020603050405020304" pitchFamily="18" charset="0"/>
              </a:rPr>
              <a:t>Недооблік</a:t>
            </a:r>
          </a:p>
          <a:p>
            <a:pPr marL="0" indent="0">
              <a:buNone/>
            </a:pPr>
            <a:r>
              <a:rPr lang="uk-UA" dirty="0">
                <a:latin typeface="Times New Roman" panose="02020603050405020304" pitchFamily="18" charset="0"/>
                <a:cs typeface="Times New Roman" panose="02020603050405020304" pitchFamily="18" charset="0"/>
              </a:rPr>
              <a:t>Культурна нормалізація</a:t>
            </a:r>
          </a:p>
          <a:p>
            <a:pPr marL="0" indent="0">
              <a:buNone/>
            </a:pPr>
            <a:r>
              <a:rPr lang="uk-UA" dirty="0">
                <a:latin typeface="Times New Roman" panose="02020603050405020304" pitchFamily="18" charset="0"/>
                <a:cs typeface="Times New Roman" panose="02020603050405020304" pitchFamily="18" charset="0"/>
              </a:rPr>
              <a:t>Відсутність дані про населення</a:t>
            </a:r>
            <a:endParaRPr lang="en-US" dirty="0">
              <a:latin typeface="Times New Roman" panose="02020603050405020304" pitchFamily="18" charset="0"/>
              <a:cs typeface="Times New Roman" panose="02020603050405020304" pitchFamily="18" charset="0"/>
            </a:endParaRPr>
          </a:p>
          <a:p>
            <a:pPr marL="0" indent="0">
              <a:buNone/>
            </a:pPr>
            <a:r>
              <a:rPr lang="uk-UA" dirty="0">
                <a:latin typeface="Times New Roman" panose="02020603050405020304" pitchFamily="18" charset="0"/>
                <a:cs typeface="Times New Roman" panose="02020603050405020304" pitchFamily="18" charset="0"/>
              </a:rPr>
              <a:t>Відсутність системного спостереження за травмою</a:t>
            </a:r>
            <a:endParaRPr lang="en-US" dirty="0">
              <a:latin typeface="Times New Roman" panose="02020603050405020304" pitchFamily="18" charset="0"/>
              <a:cs typeface="Times New Roman" panose="02020603050405020304" pitchFamily="18" charset="0"/>
            </a:endParaRPr>
          </a:p>
          <a:p>
            <a:pPr marL="0" indent="0">
              <a:buNone/>
            </a:pPr>
            <a:r>
              <a:rPr lang="uk-UA" dirty="0" err="1">
                <a:latin typeface="Times New Roman" panose="02020603050405020304" pitchFamily="18" charset="0"/>
                <a:cs typeface="Times New Roman" panose="02020603050405020304" pitchFamily="18" charset="0"/>
              </a:rPr>
              <a:t>Самостигматизація</a:t>
            </a:r>
            <a:r>
              <a:rPr lang="uk-UA" dirty="0">
                <a:latin typeface="Times New Roman" panose="02020603050405020304" pitchFamily="18" charset="0"/>
                <a:cs typeface="Times New Roman" panose="02020603050405020304" pitchFamily="18" charset="0"/>
              </a:rPr>
              <a:t> жертв</a:t>
            </a:r>
          </a:p>
          <a:p>
            <a:pPr marL="0" indent="0">
              <a:buNone/>
            </a:pPr>
            <a:endParaRPr lang="en-UA" b="1" dirty="0"/>
          </a:p>
        </p:txBody>
      </p:sp>
    </p:spTree>
    <p:extLst>
      <p:ext uri="{BB962C8B-B14F-4D97-AF65-F5344CB8AC3E}">
        <p14:creationId xmlns:p14="http://schemas.microsoft.com/office/powerpoint/2010/main" val="210182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764C-DFE2-2CCC-497E-C50C507D1AE1}"/>
              </a:ext>
            </a:extLst>
          </p:cNvPr>
          <p:cNvSpPr>
            <a:spLocks noGrp="1"/>
          </p:cNvSpPr>
          <p:nvPr>
            <p:ph type="title"/>
          </p:nvPr>
        </p:nvSpPr>
        <p:spPr>
          <a:xfrm>
            <a:off x="0" y="365126"/>
            <a:ext cx="11921924" cy="699746"/>
          </a:xfrm>
        </p:spPr>
        <p:txBody>
          <a:bodyPr>
            <a:normAutofit/>
          </a:bodyPr>
          <a:lstStyle/>
          <a:p>
            <a:r>
              <a:rPr lang="uk-UA" sz="2800" i="1" dirty="0">
                <a:latin typeface="Times New Roman" panose="02020603050405020304" pitchFamily="18" charset="0"/>
                <a:cs typeface="Times New Roman" panose="02020603050405020304" pitchFamily="18" charset="0"/>
              </a:rPr>
              <a:t>Сучасні методологічні підходи до збору даних про насильство</a:t>
            </a:r>
            <a:endParaRPr lang="en-UA" sz="2800"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1420EFC-310F-7A73-E1E9-4A72F7337526}"/>
              </a:ext>
            </a:extLst>
          </p:cNvPr>
          <p:cNvSpPr>
            <a:spLocks noGrp="1"/>
          </p:cNvSpPr>
          <p:nvPr>
            <p:ph idx="1"/>
          </p:nvPr>
        </p:nvSpPr>
        <p:spPr>
          <a:xfrm>
            <a:off x="150471" y="1064872"/>
            <a:ext cx="11203329" cy="5112091"/>
          </a:xfrm>
        </p:spPr>
        <p:txBody>
          <a:bodyPr>
            <a:normAutofit/>
          </a:bodyPr>
          <a:lstStyle/>
          <a:p>
            <a:pPr marL="0" indent="0">
              <a:buNone/>
            </a:pPr>
            <a:r>
              <a:rPr lang="uk-UA" sz="1700" b="1" dirty="0">
                <a:latin typeface="Times New Roman" panose="02020603050405020304" pitchFamily="18" charset="0"/>
                <a:cs typeface="Times New Roman" panose="02020603050405020304" pitchFamily="18" charset="0"/>
              </a:rPr>
              <a:t>1. </a:t>
            </a:r>
            <a:r>
              <a:rPr lang="en-US" sz="1700" b="1" dirty="0">
                <a:latin typeface="Times New Roman" panose="02020603050405020304" pitchFamily="18" charset="0"/>
                <a:cs typeface="Times New Roman" panose="02020603050405020304" pitchFamily="18" charset="0"/>
              </a:rPr>
              <a:t>Measuring violence against women with disability (2024) — World Health Organization</a:t>
            </a:r>
            <a:r>
              <a:rPr lang="uk-UA" sz="1700" b="1" dirty="0">
                <a:latin typeface="Times New Roman" panose="02020603050405020304" pitchFamily="18" charset="0"/>
                <a:cs typeface="Times New Roman" panose="02020603050405020304" pitchFamily="18" charset="0"/>
              </a:rPr>
              <a:t> -ц</a:t>
            </a:r>
            <a:r>
              <a:rPr lang="uk-UA" sz="1700" dirty="0">
                <a:latin typeface="Times New Roman" panose="02020603050405020304" pitchFamily="18" charset="0"/>
                <a:cs typeface="Times New Roman" panose="02020603050405020304" pitchFamily="18" charset="0"/>
              </a:rPr>
              <a:t>е </a:t>
            </a:r>
            <a:r>
              <a:rPr lang="uk-UA" sz="1700" b="1" dirty="0">
                <a:latin typeface="Times New Roman" panose="02020603050405020304" pitchFamily="18" charset="0"/>
                <a:cs typeface="Times New Roman" panose="02020603050405020304" pitchFamily="18" charset="0"/>
              </a:rPr>
              <a:t>методичний брифінг (</a:t>
            </a:r>
            <a:r>
              <a:rPr lang="en-US" sz="1700" b="1" dirty="0">
                <a:latin typeface="Times New Roman" panose="02020603050405020304" pitchFamily="18" charset="0"/>
                <a:cs typeface="Times New Roman" panose="02020603050405020304" pitchFamily="18" charset="0"/>
              </a:rPr>
              <a:t>policy brief)</a:t>
            </a:r>
            <a:r>
              <a:rPr lang="en-US" sz="1700" dirty="0">
                <a:latin typeface="Times New Roman" panose="02020603050405020304" pitchFamily="18" charset="0"/>
                <a:cs typeface="Times New Roman" panose="02020603050405020304" pitchFamily="18" charset="0"/>
              </a:rPr>
              <a:t>, </a:t>
            </a:r>
            <a:r>
              <a:rPr lang="uk-UA" sz="1700" dirty="0">
                <a:latin typeface="Times New Roman" panose="02020603050405020304" pitchFamily="18" charset="0"/>
                <a:cs typeface="Times New Roman" panose="02020603050405020304" pitchFamily="18" charset="0"/>
              </a:rPr>
              <a:t>що фокусується на вимірюванні насильства проти жінок із інвалідністю, проблемах даних і рекомендаціях щодо хорошої практики збору даних </a:t>
            </a:r>
          </a:p>
          <a:p>
            <a:pPr marL="0" indent="0">
              <a:buNone/>
            </a:pPr>
            <a:r>
              <a:rPr lang="en-US" sz="1700" b="1" dirty="0">
                <a:latin typeface="Times New Roman" panose="02020603050405020304" pitchFamily="18" charset="0"/>
                <a:cs typeface="Times New Roman" panose="02020603050405020304" pitchFamily="18" charset="0"/>
              </a:rPr>
              <a:t>2</a:t>
            </a:r>
            <a:r>
              <a:rPr lang="uk-UA" sz="1700" b="1" dirty="0">
                <a:latin typeface="Times New Roman" panose="02020603050405020304" pitchFamily="18" charset="0"/>
                <a:cs typeface="Times New Roman" panose="02020603050405020304" pitchFamily="18" charset="0"/>
              </a:rPr>
              <a:t>.</a:t>
            </a:r>
            <a:r>
              <a:rPr lang="en-US" sz="1700" b="1" dirty="0">
                <a:latin typeface="Times New Roman" panose="02020603050405020304" pitchFamily="18" charset="0"/>
                <a:cs typeface="Times New Roman" panose="02020603050405020304" pitchFamily="18" charset="0"/>
              </a:rPr>
              <a:t> A Guide to Better Understanding &amp; Using VAW Prevalence Data — </a:t>
            </a:r>
            <a:r>
              <a:rPr lang="uk-UA" sz="1700" b="1" dirty="0" err="1">
                <a:latin typeface="Times New Roman" panose="02020603050405020304" pitchFamily="18" charset="0"/>
                <a:cs typeface="Times New Roman" panose="02020603050405020304" pitchFamily="18" charset="0"/>
              </a:rPr>
              <a:t>Ґайд</a:t>
            </a:r>
            <a:r>
              <a:rPr lang="uk-UA" sz="1700" b="1" dirty="0">
                <a:latin typeface="Times New Roman" panose="02020603050405020304" pitchFamily="18" charset="0"/>
                <a:cs typeface="Times New Roman" panose="02020603050405020304" pitchFamily="18" charset="0"/>
              </a:rPr>
              <a:t> від </a:t>
            </a:r>
            <a:r>
              <a:rPr lang="en-US" sz="1700" b="1" dirty="0">
                <a:latin typeface="Times New Roman" panose="02020603050405020304" pitchFamily="18" charset="0"/>
                <a:cs typeface="Times New Roman" panose="02020603050405020304" pitchFamily="18" charset="0"/>
              </a:rPr>
              <a:t>UNFPA/</a:t>
            </a:r>
            <a:r>
              <a:rPr lang="uk-UA" sz="1700" b="1" dirty="0">
                <a:latin typeface="Times New Roman" panose="02020603050405020304" pitchFamily="18" charset="0"/>
                <a:cs typeface="Times New Roman" panose="02020603050405020304" pitchFamily="18" charset="0"/>
              </a:rPr>
              <a:t>партнерів. </a:t>
            </a:r>
            <a:r>
              <a:rPr lang="uk-UA" sz="1700" dirty="0">
                <a:latin typeface="Times New Roman" panose="02020603050405020304" pitchFamily="18" charset="0"/>
                <a:cs typeface="Times New Roman" panose="02020603050405020304" pitchFamily="18" charset="0"/>
              </a:rPr>
              <a:t>Це </a:t>
            </a:r>
            <a:r>
              <a:rPr lang="uk-UA" sz="1700" b="1" dirty="0">
                <a:latin typeface="Times New Roman" panose="02020603050405020304" pitchFamily="18" charset="0"/>
                <a:cs typeface="Times New Roman" panose="02020603050405020304" pitchFamily="18" charset="0"/>
              </a:rPr>
              <a:t>концептуальні принципи для інтерпретації й використання даних про поширеність насильства над жінками</a:t>
            </a:r>
            <a:r>
              <a:rPr lang="uk-UA" sz="1700" dirty="0">
                <a:latin typeface="Times New Roman" panose="02020603050405020304" pitchFamily="18" charset="0"/>
                <a:cs typeface="Times New Roman" panose="02020603050405020304" pitchFamily="18" charset="0"/>
              </a:rPr>
              <a:t> — включно з викликами у порівнянні даних та їх інтерпретації в політиці та профілактиці</a:t>
            </a:r>
          </a:p>
          <a:p>
            <a:pPr marL="0" indent="0">
              <a:buNone/>
            </a:pPr>
            <a:r>
              <a:rPr lang="en-US" sz="1700" b="1" dirty="0">
                <a:latin typeface="Times New Roman" panose="02020603050405020304" pitchFamily="18" charset="0"/>
                <a:cs typeface="Times New Roman" panose="02020603050405020304" pitchFamily="18" charset="0"/>
              </a:rPr>
              <a:t>3</a:t>
            </a:r>
            <a:r>
              <a:rPr lang="uk-UA" sz="1700" b="1" dirty="0">
                <a:latin typeface="Times New Roman" panose="02020603050405020304" pitchFamily="18" charset="0"/>
                <a:cs typeface="Times New Roman" panose="02020603050405020304" pitchFamily="18" charset="0"/>
              </a:rPr>
              <a:t>.</a:t>
            </a:r>
            <a:r>
              <a:rPr lang="en-US" sz="1700" b="1" dirty="0">
                <a:latin typeface="Times New Roman" panose="02020603050405020304" pitchFamily="18" charset="0"/>
                <a:cs typeface="Times New Roman" panose="02020603050405020304" pitchFamily="18" charset="0"/>
              </a:rPr>
              <a:t> Global &amp; Regional Prevalence Estimates on Violence Against Women (2018) — </a:t>
            </a:r>
            <a:r>
              <a:rPr lang="uk-UA" sz="1700" b="1" dirty="0">
                <a:latin typeface="Times New Roman" panose="02020603050405020304" pitchFamily="18" charset="0"/>
                <a:cs typeface="Times New Roman" panose="02020603050405020304" pitchFamily="18" charset="0"/>
              </a:rPr>
              <a:t>частина глобального оцінювання ВООЗ </a:t>
            </a:r>
            <a:r>
              <a:rPr lang="uk-UA" sz="1700" dirty="0">
                <a:latin typeface="Times New Roman" panose="02020603050405020304" pitchFamily="18" charset="0"/>
                <a:cs typeface="Times New Roman" panose="02020603050405020304" pitchFamily="18" charset="0"/>
              </a:rPr>
              <a:t>Хоча офіційний звіт про глобальні показники насильства було опубліковано у 2021 році, він містить </a:t>
            </a:r>
            <a:r>
              <a:rPr lang="uk-UA" sz="1700" b="1" dirty="0">
                <a:latin typeface="Times New Roman" panose="02020603050405020304" pitchFamily="18" charset="0"/>
                <a:cs typeface="Times New Roman" panose="02020603050405020304" pitchFamily="18" charset="0"/>
              </a:rPr>
              <a:t>найсвіжіші оцінки для глобальних і регіональних значень поширеності насильства проти жінок</a:t>
            </a:r>
            <a:r>
              <a:rPr lang="uk-UA" sz="1700" dirty="0">
                <a:latin typeface="Times New Roman" panose="02020603050405020304" pitchFamily="18" charset="0"/>
                <a:cs typeface="Times New Roman" panose="02020603050405020304" pitchFamily="18" charset="0"/>
              </a:rPr>
              <a:t>, включно з даними за останні роки. Це фактично сучасний методологічний стандарт для глобальних оцінок</a:t>
            </a:r>
          </a:p>
          <a:p>
            <a:pPr marL="0" indent="0">
              <a:buNone/>
            </a:pPr>
            <a:r>
              <a:rPr lang="uk-UA" sz="1700" b="1" dirty="0">
                <a:latin typeface="Times New Roman" panose="02020603050405020304" pitchFamily="18" charset="0"/>
                <a:cs typeface="Times New Roman" panose="02020603050405020304" pitchFamily="18" charset="0"/>
              </a:rPr>
              <a:t>4. Систематичний огляд </a:t>
            </a:r>
            <a:r>
              <a:rPr lang="en-US" sz="1700" b="1" dirty="0">
                <a:latin typeface="Times New Roman" panose="02020603050405020304" pitchFamily="18" charset="0"/>
                <a:cs typeface="Times New Roman" panose="02020603050405020304" pitchFamily="18" charset="0"/>
              </a:rPr>
              <a:t>ICD-</a:t>
            </a:r>
            <a:r>
              <a:rPr lang="uk-UA" sz="1700" b="1" dirty="0" err="1">
                <a:latin typeface="Times New Roman" panose="02020603050405020304" pitchFamily="18" charset="0"/>
                <a:cs typeface="Times New Roman" panose="02020603050405020304" pitchFamily="18" charset="0"/>
              </a:rPr>
              <a:t>кодов</a:t>
            </a:r>
            <a:r>
              <a:rPr lang="uk-UA" sz="1700" b="1" dirty="0">
                <a:latin typeface="Times New Roman" panose="02020603050405020304" pitchFamily="18" charset="0"/>
                <a:cs typeface="Times New Roman" panose="02020603050405020304" pitchFamily="18" charset="0"/>
              </a:rPr>
              <a:t> для </a:t>
            </a:r>
            <a:r>
              <a:rPr lang="en-US" sz="1700" b="1" dirty="0">
                <a:latin typeface="Times New Roman" panose="02020603050405020304" pitchFamily="18" charset="0"/>
                <a:cs typeface="Times New Roman" panose="02020603050405020304" pitchFamily="18" charset="0"/>
              </a:rPr>
              <a:t>IPV (2023)</a:t>
            </a:r>
            <a:r>
              <a:rPr lang="uk-UA" sz="1700" b="1" dirty="0">
                <a:latin typeface="Times New Roman" panose="02020603050405020304" pitchFamily="18" charset="0"/>
                <a:cs typeface="Times New Roman" panose="02020603050405020304" pitchFamily="18" charset="0"/>
              </a:rPr>
              <a:t> </a:t>
            </a:r>
            <a:r>
              <a:rPr lang="uk-UA" sz="1700" dirty="0">
                <a:latin typeface="Times New Roman" panose="02020603050405020304" pitchFamily="18" charset="0"/>
                <a:cs typeface="Times New Roman" panose="02020603050405020304" pitchFamily="18" charset="0"/>
              </a:rPr>
              <a:t>науковий огляд показує, як у сучасних дослідженнях використовують </a:t>
            </a:r>
            <a:r>
              <a:rPr lang="uk-UA" sz="1700" b="1" dirty="0">
                <a:latin typeface="Times New Roman" panose="02020603050405020304" pitchFamily="18" charset="0"/>
                <a:cs typeface="Times New Roman" panose="02020603050405020304" pitchFamily="18" charset="0"/>
              </a:rPr>
              <a:t>коди МКХ (</a:t>
            </a:r>
            <a:r>
              <a:rPr lang="en-US" sz="1700" b="1" dirty="0">
                <a:latin typeface="Times New Roman" panose="02020603050405020304" pitchFamily="18" charset="0"/>
                <a:cs typeface="Times New Roman" panose="02020603050405020304" pitchFamily="18" charset="0"/>
              </a:rPr>
              <a:t>ICD-10)</a:t>
            </a:r>
            <a:r>
              <a:rPr lang="en-US" sz="1700" dirty="0">
                <a:latin typeface="Times New Roman" panose="02020603050405020304" pitchFamily="18" charset="0"/>
                <a:cs typeface="Times New Roman" panose="02020603050405020304" pitchFamily="18" charset="0"/>
              </a:rPr>
              <a:t> </a:t>
            </a:r>
            <a:r>
              <a:rPr lang="uk-UA" sz="1700" dirty="0">
                <a:latin typeface="Times New Roman" panose="02020603050405020304" pitchFamily="18" charset="0"/>
                <a:cs typeface="Times New Roman" panose="02020603050405020304" pitchFamily="18" charset="0"/>
              </a:rPr>
              <a:t>для ідентифікації випадків інтимного партнерського насильства в реальних адміністративних даних (лікарні, клініки)</a:t>
            </a:r>
          </a:p>
          <a:p>
            <a:pPr marL="0" indent="0">
              <a:buNone/>
            </a:pPr>
            <a:r>
              <a:rPr lang="uk-UA" sz="1700" b="1" dirty="0">
                <a:latin typeface="Times New Roman" panose="02020603050405020304" pitchFamily="18" charset="0"/>
                <a:cs typeface="Times New Roman" panose="02020603050405020304" pitchFamily="18" charset="0"/>
              </a:rPr>
              <a:t>5. </a:t>
            </a:r>
            <a:r>
              <a:rPr lang="en-US" sz="1700" b="1" dirty="0">
                <a:latin typeface="Times New Roman" panose="02020603050405020304" pitchFamily="18" charset="0"/>
                <a:cs typeface="Times New Roman" panose="02020603050405020304" pitchFamily="18" charset="0"/>
              </a:rPr>
              <a:t>WHO Violence Against Women Instrument (VAWI)</a:t>
            </a:r>
            <a:r>
              <a:rPr lang="uk-UA" sz="1700" b="1" dirty="0">
                <a:latin typeface="Times New Roman" panose="02020603050405020304" pitchFamily="18" charset="0"/>
                <a:cs typeface="Times New Roman" panose="02020603050405020304" pitchFamily="18" charset="0"/>
              </a:rPr>
              <a:t> </a:t>
            </a:r>
            <a:r>
              <a:rPr lang="uk-UA" sz="1700" dirty="0">
                <a:latin typeface="Times New Roman" panose="02020603050405020304" pitchFamily="18" charset="0"/>
                <a:cs typeface="Times New Roman" panose="02020603050405020304" pitchFamily="18" charset="0"/>
              </a:rPr>
              <a:t>Це </a:t>
            </a:r>
            <a:r>
              <a:rPr lang="uk-UA" sz="1700" b="1" dirty="0">
                <a:latin typeface="Times New Roman" panose="02020603050405020304" pitchFamily="18" charset="0"/>
                <a:cs typeface="Times New Roman" panose="02020603050405020304" pitchFamily="18" charset="0"/>
              </a:rPr>
              <a:t>опитувальник для вимірювання різних форм насильства проти жінок</a:t>
            </a:r>
            <a:r>
              <a:rPr lang="uk-UA" sz="1700" dirty="0">
                <a:latin typeface="Times New Roman" panose="02020603050405020304" pitchFamily="18" charset="0"/>
                <a:cs typeface="Times New Roman" panose="02020603050405020304" pitchFamily="18" charset="0"/>
              </a:rPr>
              <a:t>, який широко використовується в міжнародних дослідженнях.</a:t>
            </a:r>
          </a:p>
          <a:p>
            <a:pPr marL="0" indent="0">
              <a:buNone/>
            </a:pPr>
            <a:r>
              <a:rPr lang="uk-UA" sz="1700" b="1" dirty="0">
                <a:latin typeface="Times New Roman" panose="02020603050405020304" pitchFamily="18" charset="0"/>
                <a:cs typeface="Times New Roman" panose="02020603050405020304" pitchFamily="18" charset="0"/>
              </a:rPr>
              <a:t>6. </a:t>
            </a:r>
            <a:r>
              <a:rPr lang="en-US" sz="1700" b="1" dirty="0">
                <a:latin typeface="Times New Roman" panose="02020603050405020304" pitchFamily="18" charset="0"/>
                <a:cs typeface="Times New Roman" panose="02020603050405020304" pitchFamily="18" charset="0"/>
              </a:rPr>
              <a:t>Conflict Tactics Scale (CTS/CTS2)</a:t>
            </a:r>
            <a:r>
              <a:rPr lang="uk-UA" sz="1700" b="1" dirty="0">
                <a:latin typeface="Times New Roman" panose="02020603050405020304" pitchFamily="18" charset="0"/>
                <a:cs typeface="Times New Roman" panose="02020603050405020304" pitchFamily="18" charset="0"/>
              </a:rPr>
              <a:t> один із </a:t>
            </a:r>
            <a:r>
              <a:rPr lang="uk-UA" sz="1700" b="1" dirty="0" err="1">
                <a:latin typeface="Times New Roman" panose="02020603050405020304" pitchFamily="18" charset="0"/>
                <a:cs typeface="Times New Roman" panose="02020603050405020304" pitchFamily="18" charset="0"/>
              </a:rPr>
              <a:t>найвживаніших</a:t>
            </a:r>
            <a:r>
              <a:rPr lang="uk-UA" sz="1700" b="1" dirty="0">
                <a:latin typeface="Times New Roman" panose="02020603050405020304" pitchFamily="18" charset="0"/>
                <a:cs typeface="Times New Roman" panose="02020603050405020304" pitchFamily="18" charset="0"/>
              </a:rPr>
              <a:t> засобів поведінкового вимірювання домашнього насильства</a:t>
            </a:r>
            <a:r>
              <a:rPr lang="uk-UA" sz="1700" dirty="0">
                <a:latin typeface="Times New Roman" panose="02020603050405020304" pitchFamily="18" charset="0"/>
                <a:cs typeface="Times New Roman" panose="02020603050405020304" pitchFamily="18" charset="0"/>
              </a:rPr>
              <a:t> у дослідженнях і є стандартом у багатьох міжнародних великих вибірках</a:t>
            </a:r>
          </a:p>
          <a:p>
            <a:pPr marL="0" indent="0">
              <a:buNone/>
            </a:pPr>
            <a:endParaRPr lang="uk-UA" sz="1600" dirty="0"/>
          </a:p>
          <a:p>
            <a:pPr marL="0" indent="0">
              <a:buNone/>
            </a:pPr>
            <a:endParaRPr lang="uk-UA" sz="2600" dirty="0">
              <a:latin typeface="Times New Roman" panose="02020603050405020304" pitchFamily="18" charset="0"/>
              <a:cs typeface="Times New Roman" panose="02020603050405020304" pitchFamily="18" charset="0"/>
            </a:endParaRPr>
          </a:p>
          <a:p>
            <a:pPr marL="0" indent="0">
              <a:buNone/>
            </a:pPr>
            <a:endParaRPr lang="uk-UA" dirty="0"/>
          </a:p>
          <a:p>
            <a:pPr marL="0" indent="0">
              <a:buNone/>
            </a:pPr>
            <a:endParaRPr lang="en-UA" dirty="0"/>
          </a:p>
        </p:txBody>
      </p:sp>
    </p:spTree>
    <p:extLst>
      <p:ext uri="{BB962C8B-B14F-4D97-AF65-F5344CB8AC3E}">
        <p14:creationId xmlns:p14="http://schemas.microsoft.com/office/powerpoint/2010/main" val="4185381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53D3C-A92D-5456-D84E-87BD6663496F}"/>
              </a:ext>
            </a:extLst>
          </p:cNvPr>
          <p:cNvSpPr>
            <a:spLocks noGrp="1"/>
          </p:cNvSpPr>
          <p:nvPr>
            <p:ph type="title"/>
          </p:nvPr>
        </p:nvSpPr>
        <p:spPr/>
        <p:txBody>
          <a:bodyPr>
            <a:normAutofit/>
          </a:bodyPr>
          <a:lstStyle/>
          <a:p>
            <a:r>
              <a:rPr lang="uk-UA" sz="2600" b="1" dirty="0">
                <a:latin typeface="Times New Roman" panose="02020603050405020304" pitchFamily="18" charset="0"/>
                <a:cs typeface="Times New Roman" panose="02020603050405020304" pitchFamily="18" charset="0"/>
              </a:rPr>
              <a:t>Методологія оцінювання поширеності насильства</a:t>
            </a:r>
            <a:endParaRPr lang="en-UA" sz="2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AAB13D0-D27F-037B-898B-612E56E48473}"/>
              </a:ext>
            </a:extLst>
          </p:cNvPr>
          <p:cNvSpPr>
            <a:spLocks noGrp="1"/>
          </p:cNvSpPr>
          <p:nvPr>
            <p:ph idx="1"/>
          </p:nvPr>
        </p:nvSpPr>
        <p:spPr/>
        <p:txBody>
          <a:bodyPr>
            <a:normAutofit fontScale="92500" lnSpcReduction="10000"/>
          </a:bodyPr>
          <a:lstStyle/>
          <a:p>
            <a:pPr marL="0" indent="0">
              <a:buNone/>
            </a:pPr>
            <a:r>
              <a:rPr lang="en-US" b="1" dirty="0">
                <a:latin typeface="Times New Roman" panose="02020603050405020304" pitchFamily="18" charset="0"/>
                <a:cs typeface="Times New Roman" panose="02020603050405020304" pitchFamily="18" charset="0"/>
              </a:rPr>
              <a:t>Lifetime prevalence</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a:t>
            </a:r>
            <a:r>
              <a:rPr lang="en-UA"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частка людей, які </a:t>
            </a:r>
            <a:r>
              <a:rPr lang="uk-UA" b="1" dirty="0">
                <a:latin typeface="Times New Roman" panose="02020603050405020304" pitchFamily="18" charset="0"/>
                <a:cs typeface="Times New Roman" panose="02020603050405020304" pitchFamily="18" charset="0"/>
              </a:rPr>
              <a:t>хоча б раз у житті</a:t>
            </a:r>
            <a:r>
              <a:rPr lang="uk-UA" dirty="0">
                <a:latin typeface="Times New Roman" panose="02020603050405020304" pitchFamily="18" charset="0"/>
                <a:cs typeface="Times New Roman" panose="02020603050405020304" pitchFamily="18" charset="0"/>
              </a:rPr>
              <a:t> пережили певне явище. Це показник </a:t>
            </a:r>
            <a:r>
              <a:rPr lang="uk-UA" i="1" dirty="0">
                <a:latin typeface="Times New Roman" panose="02020603050405020304" pitchFamily="18" charset="0"/>
                <a:cs typeface="Times New Roman" panose="02020603050405020304" pitchFamily="18" charset="0"/>
              </a:rPr>
              <a:t>накопиченого досвіду</a:t>
            </a:r>
          </a:p>
          <a:p>
            <a:pPr marL="0" indent="0">
              <a:buNone/>
            </a:pPr>
            <a:r>
              <a:rPr lang="en-US" b="1" dirty="0">
                <a:latin typeface="Times New Roman" panose="02020603050405020304" pitchFamily="18" charset="0"/>
                <a:cs typeface="Times New Roman" panose="02020603050405020304" pitchFamily="18" charset="0"/>
              </a:rPr>
              <a:t>Past 12-month prevalence</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a:t>
            </a:r>
            <a:r>
              <a:rPr lang="en-UA"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частка людей, які пережили явище </a:t>
            </a:r>
            <a:r>
              <a:rPr lang="uk-UA" b="1" dirty="0">
                <a:latin typeface="Times New Roman" panose="02020603050405020304" pitchFamily="18" charset="0"/>
                <a:cs typeface="Times New Roman" panose="02020603050405020304" pitchFamily="18" charset="0"/>
              </a:rPr>
              <a:t>протягом останніх 12 місяців</a:t>
            </a:r>
            <a:r>
              <a:rPr lang="uk-UA" dirty="0">
                <a:latin typeface="Times New Roman" panose="02020603050405020304" pitchFamily="18" charset="0"/>
                <a:cs typeface="Times New Roman" panose="02020603050405020304" pitchFamily="18" charset="0"/>
              </a:rPr>
              <a:t>. Це показник </a:t>
            </a:r>
            <a:r>
              <a:rPr lang="uk-UA" i="1" dirty="0">
                <a:latin typeface="Times New Roman" panose="02020603050405020304" pitchFamily="18" charset="0"/>
                <a:cs typeface="Times New Roman" panose="02020603050405020304" pitchFamily="18" charset="0"/>
              </a:rPr>
              <a:t>поточної поширеності</a:t>
            </a:r>
            <a:r>
              <a:rPr lang="uk-UA"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Lifetime prevalence </a:t>
            </a:r>
            <a:r>
              <a:rPr lang="uk-UA" dirty="0">
                <a:latin typeface="Times New Roman" panose="02020603050405020304" pitchFamily="18" charset="0"/>
                <a:cs typeface="Times New Roman" panose="02020603050405020304" pitchFamily="18" charset="0"/>
              </a:rPr>
              <a:t>завжди буде вищою, бо:</a:t>
            </a:r>
          </a:p>
          <a:p>
            <a:pPr marL="0" indent="0">
              <a:buNone/>
            </a:pPr>
            <a:r>
              <a:rPr lang="uk-UA" dirty="0">
                <a:latin typeface="Times New Roman" panose="02020603050405020304" pitchFamily="18" charset="0"/>
                <a:cs typeface="Times New Roman" panose="02020603050405020304" pitchFamily="18" charset="0"/>
              </a:rPr>
              <a:t>- охоплює весь життєвий період</a:t>
            </a:r>
          </a:p>
          <a:p>
            <a:pPr marL="0" indent="0">
              <a:buNone/>
            </a:pPr>
            <a:r>
              <a:rPr lang="uk-UA" dirty="0">
                <a:latin typeface="Times New Roman" panose="02020603050405020304" pitchFamily="18" charset="0"/>
                <a:cs typeface="Times New Roman" panose="02020603050405020304" pitchFamily="18" charset="0"/>
              </a:rPr>
              <a:t>- включає минулі події</a:t>
            </a:r>
          </a:p>
          <a:p>
            <a:pPr marL="0" indent="0">
              <a:buNone/>
            </a:pPr>
            <a:r>
              <a:rPr lang="en-US" dirty="0">
                <a:latin typeface="Times New Roman" panose="02020603050405020304" pitchFamily="18" charset="0"/>
                <a:cs typeface="Times New Roman" panose="02020603050405020304" pitchFamily="18" charset="0"/>
              </a:rPr>
              <a:t>Past 12-month prevalence:</a:t>
            </a:r>
          </a:p>
          <a:p>
            <a:pPr marL="0" indent="0">
              <a:buNone/>
            </a:pPr>
            <a:r>
              <a:rPr lang="uk-UA" dirty="0">
                <a:latin typeface="Times New Roman" panose="02020603050405020304" pitchFamily="18" charset="0"/>
                <a:cs typeface="Times New Roman" panose="02020603050405020304" pitchFamily="18" charset="0"/>
              </a:rPr>
              <a:t>- відображає теперішню ситуацію</a:t>
            </a:r>
          </a:p>
          <a:p>
            <a:pPr marL="0" indent="0">
              <a:buNone/>
            </a:pPr>
            <a:r>
              <a:rPr lang="uk-UA" dirty="0">
                <a:latin typeface="Times New Roman" panose="02020603050405020304" pitchFamily="18" charset="0"/>
                <a:cs typeface="Times New Roman" panose="02020603050405020304" pitchFamily="18" charset="0"/>
              </a:rPr>
              <a:t>- дозволяє оцінити, чи зменшується/зростає проблема</a:t>
            </a:r>
          </a:p>
          <a:p>
            <a:pPr marL="0" indent="0">
              <a:buNone/>
            </a:pPr>
            <a:endParaRPr lang="en-UA" dirty="0"/>
          </a:p>
        </p:txBody>
      </p:sp>
    </p:spTree>
    <p:extLst>
      <p:ext uri="{BB962C8B-B14F-4D97-AF65-F5344CB8AC3E}">
        <p14:creationId xmlns:p14="http://schemas.microsoft.com/office/powerpoint/2010/main" val="2837406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15A8-3512-8D28-CE26-83F459E7332B}"/>
              </a:ext>
            </a:extLst>
          </p:cNvPr>
          <p:cNvSpPr>
            <a:spLocks noGrp="1"/>
          </p:cNvSpPr>
          <p:nvPr>
            <p:ph type="title"/>
          </p:nvPr>
        </p:nvSpPr>
        <p:spPr/>
        <p:txBody>
          <a:bodyPr/>
          <a:lstStyle/>
          <a:p>
            <a:r>
              <a:rPr lang="uk-UA" b="1" dirty="0">
                <a:latin typeface="Times New Roman" panose="02020603050405020304" pitchFamily="18" charset="0"/>
                <a:cs typeface="Times New Roman" panose="02020603050405020304" pitchFamily="18" charset="0"/>
              </a:rPr>
              <a:t>Приклад методологічної пастки</a:t>
            </a:r>
            <a:br>
              <a:rPr lang="uk-UA" b="1" dirty="0"/>
            </a:br>
            <a:endParaRPr lang="en-UA" dirty="0"/>
          </a:p>
        </p:txBody>
      </p:sp>
      <p:sp>
        <p:nvSpPr>
          <p:cNvPr id="3" name="Content Placeholder 2">
            <a:extLst>
              <a:ext uri="{FF2B5EF4-FFF2-40B4-BE49-F238E27FC236}">
                <a16:creationId xmlns:a16="http://schemas.microsoft.com/office/drawing/2014/main" id="{09B9E25F-ECD6-43D0-1D8B-5773C8A42FF4}"/>
              </a:ext>
            </a:extLst>
          </p:cNvPr>
          <p:cNvSpPr>
            <a:spLocks noGrp="1"/>
          </p:cNvSpPr>
          <p:nvPr>
            <p:ph idx="1"/>
          </p:nvPr>
        </p:nvSpPr>
        <p:spPr/>
        <p:txBody>
          <a:bodyPr>
            <a:normAutofit/>
          </a:bodyPr>
          <a:lstStyle/>
          <a:p>
            <a:pPr marL="0" indent="0">
              <a:buNone/>
            </a:pPr>
            <a:r>
              <a:rPr lang="uk-UA" dirty="0">
                <a:latin typeface="Times New Roman" panose="02020603050405020304" pitchFamily="18" charset="0"/>
                <a:cs typeface="Times New Roman" panose="02020603050405020304" pitchFamily="18" charset="0"/>
              </a:rPr>
              <a:t>Якщо в дослідженні запитати: «Чи били вас?»</a:t>
            </a:r>
          </a:p>
          <a:p>
            <a:pPr marL="0" indent="0">
              <a:buNone/>
            </a:pPr>
            <a:r>
              <a:rPr lang="uk-UA" dirty="0">
                <a:latin typeface="Times New Roman" panose="02020603050405020304" pitchFamily="18" charset="0"/>
                <a:cs typeface="Times New Roman" panose="02020603050405020304" pitchFamily="18" charset="0"/>
              </a:rPr>
              <a:t>Отримаємо одні цифри.</a:t>
            </a:r>
          </a:p>
          <a:p>
            <a:pPr marL="0" indent="0">
              <a:buNone/>
            </a:pPr>
            <a:r>
              <a:rPr lang="uk-UA" dirty="0">
                <a:latin typeface="Times New Roman" panose="02020603050405020304" pitchFamily="18" charset="0"/>
                <a:cs typeface="Times New Roman" panose="02020603050405020304" pitchFamily="18" charset="0"/>
              </a:rPr>
              <a:t>Якщо запитати: «Чи траплялося, що партнер штовхав, тягнув, хапав або погрожував фізично?»</a:t>
            </a:r>
          </a:p>
          <a:p>
            <a:pPr marL="0" indent="0">
              <a:buNone/>
            </a:pPr>
            <a:r>
              <a:rPr lang="uk-UA" dirty="0">
                <a:latin typeface="Times New Roman" panose="02020603050405020304" pitchFamily="18" charset="0"/>
                <a:cs typeface="Times New Roman" panose="02020603050405020304" pitchFamily="18" charset="0"/>
              </a:rPr>
              <a:t>Отримаємо вищі показники. Тому формулювання має значення.</a:t>
            </a:r>
          </a:p>
          <a:p>
            <a:pPr marL="0" indent="0">
              <a:buNone/>
            </a:pPr>
            <a:endParaRPr lang="en-UA" dirty="0"/>
          </a:p>
        </p:txBody>
      </p:sp>
    </p:spTree>
    <p:extLst>
      <p:ext uri="{BB962C8B-B14F-4D97-AF65-F5344CB8AC3E}">
        <p14:creationId xmlns:p14="http://schemas.microsoft.com/office/powerpoint/2010/main" val="918591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9C4C-0885-225D-012A-63A9DDC0B400}"/>
              </a:ext>
            </a:extLst>
          </p:cNvPr>
          <p:cNvSpPr>
            <a:spLocks noGrp="1"/>
          </p:cNvSpPr>
          <p:nvPr>
            <p:ph type="title"/>
          </p:nvPr>
        </p:nvSpPr>
        <p:spPr>
          <a:xfrm>
            <a:off x="838200" y="365125"/>
            <a:ext cx="10515600" cy="549275"/>
          </a:xfrm>
        </p:spPr>
        <p:txBody>
          <a:bodyPr>
            <a:normAutofit/>
          </a:bodyPr>
          <a:lstStyle/>
          <a:p>
            <a:r>
              <a:rPr lang="uk-UA" sz="2800" b="1" dirty="0">
                <a:latin typeface="Times New Roman" panose="02020603050405020304" pitchFamily="18" charset="0"/>
                <a:cs typeface="Times New Roman" panose="02020603050405020304" pitchFamily="18" charset="0"/>
              </a:rPr>
              <a:t>Якість даних: чому цифри не завжди говорять правду</a:t>
            </a: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4F3DD21-99DE-88B8-8BB7-A37DC97AB996}"/>
              </a:ext>
            </a:extLst>
          </p:cNvPr>
          <p:cNvSpPr>
            <a:spLocks noGrp="1"/>
          </p:cNvSpPr>
          <p:nvPr>
            <p:ph idx="1"/>
          </p:nvPr>
        </p:nvSpPr>
        <p:spPr>
          <a:xfrm>
            <a:off x="347241" y="914400"/>
            <a:ext cx="11006559" cy="5262563"/>
          </a:xfrm>
        </p:spPr>
        <p:txBody>
          <a:bodyPr>
            <a:normAutofit fontScale="92500" lnSpcReduction="20000"/>
          </a:bodyPr>
          <a:lstStyle/>
          <a:p>
            <a:pPr marL="0" indent="0">
              <a:buNone/>
            </a:pPr>
            <a:r>
              <a:rPr lang="uk-UA" dirty="0">
                <a:latin typeface="Times New Roman" panose="02020603050405020304" pitchFamily="18" charset="0"/>
                <a:cs typeface="Times New Roman" panose="02020603050405020304" pitchFamily="18" charset="0"/>
              </a:rPr>
              <a:t>Навіть якщо дані існують:</a:t>
            </a:r>
          </a:p>
          <a:p>
            <a:pPr marL="0" indent="0">
              <a:buNone/>
            </a:pPr>
            <a:r>
              <a:rPr lang="uk-UA" dirty="0">
                <a:latin typeface="Times New Roman" panose="02020603050405020304" pitchFamily="18" charset="0"/>
                <a:cs typeface="Times New Roman" panose="02020603050405020304" pitchFamily="18" charset="0"/>
              </a:rPr>
              <a:t>- вони можуть бути неповними</a:t>
            </a:r>
          </a:p>
          <a:p>
            <a:pPr marL="0" indent="0">
              <a:buNone/>
            </a:pPr>
            <a:r>
              <a:rPr lang="uk-UA" dirty="0">
                <a:latin typeface="Times New Roman" panose="02020603050405020304" pitchFamily="18" charset="0"/>
                <a:cs typeface="Times New Roman" panose="02020603050405020304" pitchFamily="18" charset="0"/>
              </a:rPr>
              <a:t>- зібраними для інших цілей</a:t>
            </a:r>
          </a:p>
          <a:p>
            <a:pPr marL="0" indent="0">
              <a:buNone/>
            </a:pPr>
            <a:r>
              <a:rPr lang="uk-UA" dirty="0">
                <a:latin typeface="Times New Roman" panose="02020603050405020304" pitchFamily="18" charset="0"/>
                <a:cs typeface="Times New Roman" panose="02020603050405020304" pitchFamily="18" charset="0"/>
              </a:rPr>
              <a:t>- методологічно несумісними</a:t>
            </a:r>
          </a:p>
          <a:p>
            <a:pPr marL="0" indent="0">
              <a:buNone/>
            </a:pPr>
            <a:r>
              <a:rPr lang="en-UA"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Дані не завжди означають повну картину насильства.</a:t>
            </a:r>
          </a:p>
          <a:p>
            <a:pPr marL="0" indent="0">
              <a:buNone/>
            </a:pPr>
            <a:r>
              <a:rPr lang="uk-UA" b="1" dirty="0">
                <a:latin typeface="Times New Roman" panose="02020603050405020304" pitchFamily="18" charset="0"/>
                <a:cs typeface="Times New Roman" panose="02020603050405020304" pitchFamily="18" charset="0"/>
              </a:rPr>
              <a:t>Інституційні дані: обмеження</a:t>
            </a:r>
          </a:p>
          <a:p>
            <a:pPr marL="0" indent="0">
              <a:buNone/>
            </a:pPr>
            <a:r>
              <a:rPr lang="uk-UA" dirty="0">
                <a:latin typeface="Times New Roman" panose="02020603050405020304" pitchFamily="18" charset="0"/>
                <a:cs typeface="Times New Roman" panose="02020603050405020304" pitchFamily="18" charset="0"/>
              </a:rPr>
              <a:t>Установи збирають інформацію для власних цілей:</a:t>
            </a:r>
          </a:p>
          <a:p>
            <a:pPr marL="0" indent="0">
              <a:buNone/>
            </a:pPr>
            <a:r>
              <a:rPr lang="uk-UA" b="1" dirty="0">
                <a:latin typeface="Times New Roman" panose="02020603050405020304" pitchFamily="18" charset="0"/>
                <a:cs typeface="Times New Roman" panose="02020603050405020304" pitchFamily="18" charset="0"/>
              </a:rPr>
              <a:t>Медичні заклади: </a:t>
            </a:r>
            <a:r>
              <a:rPr lang="uk-UA" dirty="0">
                <a:latin typeface="Times New Roman" panose="02020603050405020304" pitchFamily="18" charset="0"/>
                <a:cs typeface="Times New Roman" panose="02020603050405020304" pitchFamily="18" charset="0"/>
              </a:rPr>
              <a:t>діагноз, лікування; але не  контекст насильства, обставини події</a:t>
            </a:r>
          </a:p>
          <a:p>
            <a:pPr marL="0" indent="0">
              <a:buNone/>
            </a:pPr>
            <a:r>
              <a:rPr lang="uk-UA" dirty="0">
                <a:latin typeface="Times New Roman" panose="02020603050405020304" pitchFamily="18" charset="0"/>
                <a:cs typeface="Times New Roman" panose="02020603050405020304" pitchFamily="18" charset="0"/>
              </a:rPr>
              <a:t>Крім того:</a:t>
            </a:r>
          </a:p>
          <a:p>
            <a:pPr marL="0" indent="0">
              <a:buNone/>
            </a:pPr>
            <a:r>
              <a:rPr lang="uk-UA" dirty="0">
                <a:latin typeface="Times New Roman" panose="02020603050405020304" pitchFamily="18" charset="0"/>
                <a:cs typeface="Times New Roman" panose="02020603050405020304" pitchFamily="18" charset="0"/>
              </a:rPr>
              <a:t>дані можуть бути конфіденційними</a:t>
            </a:r>
          </a:p>
          <a:p>
            <a:pPr marL="0" indent="0">
              <a:buNone/>
            </a:pPr>
            <a:r>
              <a:rPr lang="uk-UA" dirty="0">
                <a:latin typeface="Times New Roman" panose="02020603050405020304" pitchFamily="18" charset="0"/>
                <a:cs typeface="Times New Roman" panose="02020603050405020304" pitchFamily="18" charset="0"/>
              </a:rPr>
              <a:t>недоступними для досліджень</a:t>
            </a:r>
          </a:p>
          <a:p>
            <a:pPr marL="0" indent="0">
              <a:buNone/>
            </a:pPr>
            <a:r>
              <a:rPr lang="en-UA"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Медичні дані добре фіксують травму, але не завжди насильство як процес.</a:t>
            </a:r>
          </a:p>
          <a:p>
            <a:pPr marL="0" indent="0">
              <a:buNone/>
            </a:pPr>
            <a:endParaRPr lang="en-UA" dirty="0"/>
          </a:p>
        </p:txBody>
      </p:sp>
    </p:spTree>
    <p:extLst>
      <p:ext uri="{BB962C8B-B14F-4D97-AF65-F5344CB8AC3E}">
        <p14:creationId xmlns:p14="http://schemas.microsoft.com/office/powerpoint/2010/main" val="3658820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7371F-8662-1754-8652-9915B1F71C12}"/>
              </a:ext>
            </a:extLst>
          </p:cNvPr>
          <p:cNvSpPr>
            <a:spLocks noGrp="1"/>
          </p:cNvSpPr>
          <p:nvPr>
            <p:ph type="title"/>
          </p:nvPr>
        </p:nvSpPr>
        <p:spPr>
          <a:xfrm>
            <a:off x="838200" y="365126"/>
            <a:ext cx="10515600" cy="665022"/>
          </a:xfrm>
        </p:spPr>
        <p:txBody>
          <a:bodyPr>
            <a:normAutofit fontScale="90000"/>
          </a:bodyPr>
          <a:lstStyle/>
          <a:p>
            <a:r>
              <a:rPr lang="uk-UA" sz="2800" b="1" dirty="0">
                <a:latin typeface="Times New Roman" panose="02020603050405020304" pitchFamily="18" charset="0"/>
                <a:cs typeface="Times New Roman" panose="02020603050405020304" pitchFamily="18" charset="0"/>
              </a:rPr>
              <a:t>Опитування: глибина та</a:t>
            </a:r>
            <a:r>
              <a:rPr lang="en-US" sz="2800" b="1" dirty="0">
                <a:latin typeface="Times New Roman" panose="02020603050405020304" pitchFamily="18" charset="0"/>
                <a:cs typeface="Times New Roman" panose="02020603050405020304" pitchFamily="18" charset="0"/>
              </a:rPr>
              <a:t> </a:t>
            </a:r>
            <a:r>
              <a:rPr lang="uk-UA" sz="2800" b="1" dirty="0">
                <a:latin typeface="Times New Roman" panose="02020603050405020304" pitchFamily="18" charset="0"/>
                <a:cs typeface="Times New Roman" panose="02020603050405020304" pitchFamily="18" charset="0"/>
              </a:rPr>
              <a:t>суб’єктивність</a:t>
            </a:r>
            <a:br>
              <a:rPr lang="uk-UA" sz="2800" b="1" dirty="0">
                <a:latin typeface="Times New Roman" panose="02020603050405020304" pitchFamily="18" charset="0"/>
                <a:cs typeface="Times New Roman" panose="02020603050405020304" pitchFamily="18" charset="0"/>
              </a:rPr>
            </a:br>
            <a:endParaRPr lang="en-UA"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3736F4-2F78-5E0A-E947-335506F2767B}"/>
              </a:ext>
            </a:extLst>
          </p:cNvPr>
          <p:cNvSpPr>
            <a:spLocks noGrp="1"/>
          </p:cNvSpPr>
          <p:nvPr>
            <p:ph idx="1"/>
          </p:nvPr>
        </p:nvSpPr>
        <p:spPr>
          <a:xfrm>
            <a:off x="393539" y="821803"/>
            <a:ext cx="10960261" cy="5355160"/>
          </a:xfrm>
        </p:spPr>
        <p:txBody>
          <a:bodyPr>
            <a:normAutofit fontScale="25000" lnSpcReduction="20000"/>
          </a:bodyPr>
          <a:lstStyle/>
          <a:p>
            <a:pPr marL="0" indent="0">
              <a:buNone/>
            </a:pPr>
            <a:r>
              <a:rPr lang="uk-UA" sz="6800" b="1" dirty="0">
                <a:latin typeface="Times New Roman" panose="02020603050405020304" pitchFamily="18" charset="0"/>
                <a:cs typeface="Times New Roman" panose="02020603050405020304" pitchFamily="18" charset="0"/>
              </a:rPr>
              <a:t>Опитування можуть містити: </a:t>
            </a:r>
            <a:r>
              <a:rPr lang="uk-UA" sz="6800" dirty="0">
                <a:latin typeface="Times New Roman" panose="02020603050405020304" pitchFamily="18" charset="0"/>
                <a:cs typeface="Times New Roman" panose="02020603050405020304" pitchFamily="18" charset="0"/>
              </a:rPr>
              <a:t>детальну історію, інформацію про контекст, досвід постраждалої особи</a:t>
            </a:r>
          </a:p>
          <a:p>
            <a:pPr marL="0" indent="0">
              <a:buNone/>
            </a:pPr>
            <a:r>
              <a:rPr lang="uk-UA" sz="6800" i="1" dirty="0">
                <a:latin typeface="Times New Roman" panose="02020603050405020304" pitchFamily="18" charset="0"/>
                <a:cs typeface="Times New Roman" panose="02020603050405020304" pitchFamily="18" charset="0"/>
              </a:rPr>
              <a:t>Але залежать від:</a:t>
            </a:r>
          </a:p>
          <a:p>
            <a:pPr marL="0" indent="0">
              <a:buNone/>
            </a:pPr>
            <a:r>
              <a:rPr lang="uk-UA" sz="6800" dirty="0">
                <a:latin typeface="Times New Roman" panose="02020603050405020304" pitchFamily="18" charset="0"/>
                <a:cs typeface="Times New Roman" panose="02020603050405020304" pitchFamily="18" charset="0"/>
              </a:rPr>
              <a:t>пам’яті респондента</a:t>
            </a:r>
          </a:p>
          <a:p>
            <a:pPr marL="0" indent="0">
              <a:buNone/>
            </a:pPr>
            <a:r>
              <a:rPr lang="uk-UA" sz="6800" dirty="0">
                <a:latin typeface="Times New Roman" panose="02020603050405020304" pitchFamily="18" charset="0"/>
                <a:cs typeface="Times New Roman" panose="02020603050405020304" pitchFamily="18" charset="0"/>
              </a:rPr>
              <a:t>готовності зізнатися</a:t>
            </a:r>
          </a:p>
          <a:p>
            <a:pPr marL="0" indent="0">
              <a:buNone/>
            </a:pPr>
            <a:r>
              <a:rPr lang="uk-UA" sz="6800" dirty="0">
                <a:latin typeface="Times New Roman" panose="02020603050405020304" pitchFamily="18" charset="0"/>
                <a:cs typeface="Times New Roman" panose="02020603050405020304" pitchFamily="18" charset="0"/>
              </a:rPr>
              <a:t>формулювання запитань</a:t>
            </a:r>
          </a:p>
          <a:p>
            <a:pPr marL="0" indent="0">
              <a:buNone/>
            </a:pPr>
            <a:r>
              <a:rPr lang="uk-UA" sz="6800" dirty="0">
                <a:latin typeface="Times New Roman" panose="02020603050405020304" pitchFamily="18" charset="0"/>
                <a:cs typeface="Times New Roman" panose="02020603050405020304" pitchFamily="18" charset="0"/>
              </a:rPr>
              <a:t>інтерв’юера</a:t>
            </a:r>
          </a:p>
          <a:p>
            <a:pPr marL="0" indent="0">
              <a:buNone/>
            </a:pPr>
            <a:r>
              <a:rPr lang="uk-UA" sz="6800" dirty="0">
                <a:latin typeface="Times New Roman" panose="02020603050405020304" pitchFamily="18" charset="0"/>
                <a:cs typeface="Times New Roman" panose="02020603050405020304" pitchFamily="18" charset="0"/>
              </a:rPr>
              <a:t>умов проведення</a:t>
            </a:r>
          </a:p>
          <a:p>
            <a:pPr marL="0" indent="0">
              <a:buNone/>
            </a:pPr>
            <a:r>
              <a:rPr lang="en-UA" sz="6800" dirty="0">
                <a:latin typeface="Times New Roman" panose="02020603050405020304" pitchFamily="18" charset="0"/>
                <a:cs typeface="Times New Roman" panose="02020603050405020304" pitchFamily="18" charset="0"/>
              </a:rPr>
              <a:t> </a:t>
            </a:r>
            <a:r>
              <a:rPr lang="uk-UA" sz="6800" dirty="0">
                <a:latin typeface="Times New Roman" panose="02020603050405020304" pitchFamily="18" charset="0"/>
                <a:cs typeface="Times New Roman" panose="02020603050405020304" pitchFamily="18" charset="0"/>
              </a:rPr>
              <a:t>Формулювання питання може змінити поширеність у 2–3 рази.</a:t>
            </a:r>
          </a:p>
          <a:p>
            <a:pPr marL="0" indent="0">
              <a:buNone/>
            </a:pPr>
            <a:r>
              <a:rPr lang="uk-UA" sz="6800" b="1" dirty="0">
                <a:latin typeface="Times New Roman" panose="02020603050405020304" pitchFamily="18" charset="0"/>
                <a:cs typeface="Times New Roman" panose="02020603050405020304" pitchFamily="18" charset="0"/>
              </a:rPr>
              <a:t>Проблема зв’язування даних</a:t>
            </a:r>
          </a:p>
          <a:p>
            <a:pPr marL="0" indent="0">
              <a:buNone/>
            </a:pPr>
            <a:r>
              <a:rPr lang="uk-UA" sz="6800" dirty="0">
                <a:latin typeface="Times New Roman" panose="02020603050405020304" pitchFamily="18" charset="0"/>
                <a:cs typeface="Times New Roman" panose="02020603050405020304" pitchFamily="18" charset="0"/>
              </a:rPr>
              <a:t>Найскладніше в дослідженні насильства:</a:t>
            </a:r>
          </a:p>
          <a:p>
            <a:pPr marL="0" indent="0">
              <a:buNone/>
            </a:pPr>
            <a:r>
              <a:rPr lang="en-UA" sz="6800" dirty="0">
                <a:latin typeface="Times New Roman" panose="02020603050405020304" pitchFamily="18" charset="0"/>
                <a:cs typeface="Times New Roman" panose="02020603050405020304" pitchFamily="18" charset="0"/>
              </a:rPr>
              <a:t> </a:t>
            </a:r>
            <a:r>
              <a:rPr lang="uk-UA" sz="6800" dirty="0">
                <a:latin typeface="Times New Roman" panose="02020603050405020304" pitchFamily="18" charset="0"/>
                <a:cs typeface="Times New Roman" panose="02020603050405020304" pitchFamily="18" charset="0"/>
              </a:rPr>
              <a:t>різні організації працюють незалежно</a:t>
            </a:r>
            <a:br>
              <a:rPr lang="uk-UA" sz="6800" dirty="0">
                <a:latin typeface="Times New Roman" panose="02020603050405020304" pitchFamily="18" charset="0"/>
                <a:cs typeface="Times New Roman" panose="02020603050405020304" pitchFamily="18" charset="0"/>
              </a:rPr>
            </a:br>
            <a:r>
              <a:rPr lang="en-UA" sz="6800" dirty="0">
                <a:latin typeface="Times New Roman" panose="02020603050405020304" pitchFamily="18" charset="0"/>
                <a:cs typeface="Times New Roman" panose="02020603050405020304" pitchFamily="18" charset="0"/>
              </a:rPr>
              <a:t> </a:t>
            </a:r>
            <a:r>
              <a:rPr lang="uk-UA" sz="6800" dirty="0">
                <a:latin typeface="Times New Roman" panose="02020603050405020304" pitchFamily="18" charset="0"/>
                <a:cs typeface="Times New Roman" panose="02020603050405020304" pitchFamily="18" charset="0"/>
              </a:rPr>
              <a:t>поліція, лікарні, судово-медичні служби </a:t>
            </a:r>
            <a:r>
              <a:rPr lang="en-UA" sz="6800" dirty="0">
                <a:latin typeface="Times New Roman" panose="02020603050405020304" pitchFamily="18" charset="0"/>
                <a:cs typeface="Times New Roman" panose="02020603050405020304" pitchFamily="18" charset="0"/>
              </a:rPr>
              <a:t> </a:t>
            </a:r>
            <a:r>
              <a:rPr lang="uk-UA" sz="6800" dirty="0">
                <a:latin typeface="Times New Roman" panose="02020603050405020304" pitchFamily="18" charset="0"/>
                <a:cs typeface="Times New Roman" panose="02020603050405020304" pitchFamily="18" charset="0"/>
              </a:rPr>
              <a:t>не мають єдиної системи</a:t>
            </a:r>
          </a:p>
          <a:p>
            <a:pPr marL="0" indent="0">
              <a:buNone/>
            </a:pPr>
            <a:r>
              <a:rPr lang="uk-UA" sz="6800" dirty="0">
                <a:latin typeface="Times New Roman" panose="02020603050405020304" pitchFamily="18" charset="0"/>
                <a:cs typeface="Times New Roman" panose="02020603050405020304" pitchFamily="18" charset="0"/>
              </a:rPr>
              <a:t>Через це:</a:t>
            </a:r>
          </a:p>
          <a:p>
            <a:pPr marL="0" indent="0">
              <a:buNone/>
            </a:pPr>
            <a:r>
              <a:rPr lang="uk-UA" sz="6800" dirty="0">
                <a:latin typeface="Times New Roman" panose="02020603050405020304" pitchFamily="18" charset="0"/>
                <a:cs typeface="Times New Roman" panose="02020603050405020304" pitchFamily="18" charset="0"/>
              </a:rPr>
              <a:t>неможливо повністю відстежити шлях випадку</a:t>
            </a:r>
          </a:p>
          <a:p>
            <a:pPr marL="0" indent="0">
              <a:buNone/>
            </a:pPr>
            <a:r>
              <a:rPr lang="uk-UA" sz="6800" dirty="0">
                <a:latin typeface="Times New Roman" panose="02020603050405020304" pitchFamily="18" charset="0"/>
                <a:cs typeface="Times New Roman" panose="02020603050405020304" pitchFamily="18" charset="0"/>
              </a:rPr>
              <a:t>складно оцінити реальну поширеність</a:t>
            </a:r>
          </a:p>
          <a:p>
            <a:pPr marL="0" indent="0">
              <a:buNone/>
            </a:pPr>
            <a:r>
              <a:rPr lang="en-UA" sz="6800" dirty="0">
                <a:latin typeface="Times New Roman" panose="02020603050405020304" pitchFamily="18" charset="0"/>
                <a:cs typeface="Times New Roman" panose="02020603050405020304" pitchFamily="18" charset="0"/>
              </a:rPr>
              <a:t> </a:t>
            </a:r>
            <a:r>
              <a:rPr lang="uk-UA" sz="6800" dirty="0">
                <a:latin typeface="Times New Roman" panose="02020603050405020304" pitchFamily="18" charset="0"/>
                <a:cs typeface="Times New Roman" panose="02020603050405020304" pitchFamily="18" charset="0"/>
              </a:rPr>
              <a:t>Насильство фрагментується між системами.</a:t>
            </a:r>
          </a:p>
          <a:p>
            <a:endParaRPr lang="uk-UA" dirty="0"/>
          </a:p>
          <a:p>
            <a:pPr marL="0" indent="0">
              <a:buNone/>
            </a:pPr>
            <a:endParaRPr lang="en-UA" dirty="0"/>
          </a:p>
        </p:txBody>
      </p:sp>
    </p:spTree>
    <p:extLst>
      <p:ext uri="{BB962C8B-B14F-4D97-AF65-F5344CB8AC3E}">
        <p14:creationId xmlns:p14="http://schemas.microsoft.com/office/powerpoint/2010/main" val="1077056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E24FB-F348-5141-AA6D-162F64F7B739}"/>
              </a:ext>
            </a:extLst>
          </p:cNvPr>
          <p:cNvSpPr>
            <a:spLocks noGrp="1"/>
          </p:cNvSpPr>
          <p:nvPr>
            <p:ph type="title"/>
          </p:nvPr>
        </p:nvSpPr>
        <p:spPr/>
        <p:txBody>
          <a:bodyPr>
            <a:normAutofit/>
          </a:bodyPr>
          <a:lstStyle/>
          <a:p>
            <a:r>
              <a:rPr lang="uk-UA" sz="2800" b="1" dirty="0">
                <a:latin typeface="Times New Roman" panose="02020603050405020304" pitchFamily="18" charset="0"/>
                <a:cs typeface="Times New Roman" panose="02020603050405020304" pitchFamily="18" charset="0"/>
              </a:rPr>
              <a:t>Додаткові методологічні виклики</a:t>
            </a:r>
            <a:br>
              <a:rPr lang="uk-UA" sz="2800" b="1" dirty="0">
                <a:latin typeface="Times New Roman" panose="02020603050405020304" pitchFamily="18" charset="0"/>
                <a:cs typeface="Times New Roman" panose="02020603050405020304" pitchFamily="18" charset="0"/>
              </a:rPr>
            </a:br>
            <a:endParaRPr lang="en-UA"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2F9D4FE-BE5D-79AA-64A6-5A7E373165C4}"/>
              </a:ext>
            </a:extLst>
          </p:cNvPr>
          <p:cNvSpPr>
            <a:spLocks noGrp="1"/>
          </p:cNvSpPr>
          <p:nvPr>
            <p:ph idx="1"/>
          </p:nvPr>
        </p:nvSpPr>
        <p:spPr/>
        <p:txBody>
          <a:bodyPr>
            <a:normAutofit fontScale="92500" lnSpcReduction="10000"/>
          </a:bodyPr>
          <a:lstStyle/>
          <a:p>
            <a:pPr marL="0" indent="0">
              <a:buNone/>
            </a:pPr>
            <a:r>
              <a:rPr lang="uk-UA" dirty="0">
                <a:latin typeface="Times New Roman" panose="02020603050405020304" pitchFamily="18" charset="0"/>
                <a:cs typeface="Times New Roman" panose="02020603050405020304" pitchFamily="18" charset="0"/>
              </a:rPr>
              <a:t>Культурна </a:t>
            </a:r>
            <a:r>
              <a:rPr lang="uk-UA" dirty="0" err="1">
                <a:latin typeface="Times New Roman" panose="02020603050405020304" pitchFamily="18" charset="0"/>
                <a:cs typeface="Times New Roman" panose="02020603050405020304" pitchFamily="18" charset="0"/>
              </a:rPr>
              <a:t>релевантність</a:t>
            </a:r>
            <a:r>
              <a:rPr lang="uk-UA" dirty="0">
                <a:latin typeface="Times New Roman" panose="02020603050405020304" pitchFamily="18" charset="0"/>
                <a:cs typeface="Times New Roman" panose="02020603050405020304" pitchFamily="18" charset="0"/>
              </a:rPr>
              <a:t> інструментів</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Робота з вразливими групами</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Захист конфіденційності жертв</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Безпека під час інтерв’ю</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Етичні дилеми дослідження насильства</a:t>
            </a:r>
          </a:p>
          <a:p>
            <a:pPr marL="0" indent="0">
              <a:buNone/>
            </a:pPr>
            <a:r>
              <a:rPr lang="en-UA"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Дослідження насильства — це не лише статистика, а етична відповідальність.</a:t>
            </a:r>
          </a:p>
          <a:p>
            <a:pPr marL="0" indent="0">
              <a:buNone/>
            </a:pPr>
            <a:r>
              <a:rPr lang="uk-UA" b="1" dirty="0">
                <a:latin typeface="Times New Roman" panose="02020603050405020304" pitchFamily="18" charset="0"/>
                <a:cs typeface="Times New Roman" panose="02020603050405020304" pitchFamily="18" charset="0"/>
              </a:rPr>
              <a:t>Насильство як «темна цифра»</a:t>
            </a:r>
          </a:p>
          <a:p>
            <a:pPr marL="0" indent="0">
              <a:buNone/>
            </a:pPr>
            <a:r>
              <a:rPr lang="uk-UA" dirty="0">
                <a:latin typeface="Times New Roman" panose="02020603050405020304" pitchFamily="18" charset="0"/>
                <a:cs typeface="Times New Roman" panose="02020603050405020304" pitchFamily="18" charset="0"/>
              </a:rPr>
              <a:t>-Частина випадків не реєструється</a:t>
            </a:r>
          </a:p>
          <a:p>
            <a:pPr marL="0" indent="0">
              <a:buNone/>
            </a:pPr>
            <a:r>
              <a:rPr lang="uk-UA" dirty="0">
                <a:latin typeface="Times New Roman" panose="02020603050405020304" pitchFamily="18" charset="0"/>
                <a:cs typeface="Times New Roman" panose="02020603050405020304" pitchFamily="18" charset="0"/>
              </a:rPr>
              <a:t>-Частина не усвідомлюється як насильство</a:t>
            </a:r>
          </a:p>
          <a:p>
            <a:pPr marL="0" indent="0">
              <a:buNone/>
            </a:pPr>
            <a:r>
              <a:rPr lang="uk-UA" dirty="0">
                <a:latin typeface="Times New Roman" panose="02020603050405020304" pitchFamily="18" charset="0"/>
                <a:cs typeface="Times New Roman" panose="02020603050405020304" pitchFamily="18" charset="0"/>
              </a:rPr>
              <a:t>-Частина приховується</a:t>
            </a:r>
          </a:p>
          <a:p>
            <a:pPr marL="0" indent="0">
              <a:buNone/>
            </a:pPr>
            <a:endParaRPr lang="en-UA" dirty="0"/>
          </a:p>
        </p:txBody>
      </p:sp>
    </p:spTree>
    <p:extLst>
      <p:ext uri="{BB962C8B-B14F-4D97-AF65-F5344CB8AC3E}">
        <p14:creationId xmlns:p14="http://schemas.microsoft.com/office/powerpoint/2010/main" val="427029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C4D9-3DAE-2549-23CA-3B90B0E20AE6}"/>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5790D551-83D7-5B41-AF1C-0D0E363388EC}"/>
              </a:ext>
            </a:extLst>
          </p:cNvPr>
          <p:cNvSpPr>
            <a:spLocks noGrp="1"/>
          </p:cNvSpPr>
          <p:nvPr>
            <p:ph idx="1"/>
          </p:nvPr>
        </p:nvSpPr>
        <p:spPr>
          <a:xfrm>
            <a:off x="439839" y="1690687"/>
            <a:ext cx="10913962" cy="4486275"/>
          </a:xfrm>
        </p:spPr>
        <p:txBody>
          <a:bodyPr>
            <a:normAutofit/>
          </a:bodyPr>
          <a:lstStyle/>
          <a:p>
            <a:pPr marL="0" indent="0">
              <a:buNone/>
            </a:pPr>
            <a:r>
              <a:rPr lang="uk-UA" dirty="0">
                <a:latin typeface="Times New Roman" panose="02020603050405020304" pitchFamily="18" charset="0"/>
                <a:cs typeface="Times New Roman" panose="02020603050405020304" pitchFamily="18" charset="0"/>
              </a:rPr>
              <a:t>Включення слова «влада» на додаток до фрази «застосування фізичної сили» розширює. природу насильницького акту та розширює традиційне розуміння насильства, включивши ті дії, які виникають в результаті владних відносин, включаючи погрози та залякування. </a:t>
            </a:r>
          </a:p>
        </p:txBody>
      </p:sp>
      <p:pic>
        <p:nvPicPr>
          <p:cNvPr id="5" name="Picture 4">
            <a:extLst>
              <a:ext uri="{FF2B5EF4-FFF2-40B4-BE49-F238E27FC236}">
                <a16:creationId xmlns:a16="http://schemas.microsoft.com/office/drawing/2014/main" id="{5B339C45-5DAD-0F11-7909-1B75614B73B7}"/>
              </a:ext>
            </a:extLst>
          </p:cNvPr>
          <p:cNvPicPr>
            <a:picLocks noChangeAspect="1"/>
          </p:cNvPicPr>
          <p:nvPr/>
        </p:nvPicPr>
        <p:blipFill>
          <a:blip r:embed="rId2"/>
          <a:stretch>
            <a:fillRect/>
          </a:stretch>
        </p:blipFill>
        <p:spPr>
          <a:xfrm>
            <a:off x="439839" y="3816711"/>
            <a:ext cx="3352800" cy="2247900"/>
          </a:xfrm>
          <a:prstGeom prst="rect">
            <a:avLst/>
          </a:prstGeom>
        </p:spPr>
      </p:pic>
      <p:pic>
        <p:nvPicPr>
          <p:cNvPr id="7" name="Picture 6">
            <a:extLst>
              <a:ext uri="{FF2B5EF4-FFF2-40B4-BE49-F238E27FC236}">
                <a16:creationId xmlns:a16="http://schemas.microsoft.com/office/drawing/2014/main" id="{C4C7BA7A-CEF3-2146-58A5-44EBC81BF082}"/>
              </a:ext>
            </a:extLst>
          </p:cNvPr>
          <p:cNvPicPr>
            <a:picLocks noChangeAspect="1"/>
          </p:cNvPicPr>
          <p:nvPr/>
        </p:nvPicPr>
        <p:blipFill>
          <a:blip r:embed="rId3"/>
          <a:stretch>
            <a:fillRect/>
          </a:stretch>
        </p:blipFill>
        <p:spPr>
          <a:xfrm>
            <a:off x="3897533" y="3816711"/>
            <a:ext cx="3771900" cy="2082800"/>
          </a:xfrm>
          <a:prstGeom prst="rect">
            <a:avLst/>
          </a:prstGeom>
        </p:spPr>
      </p:pic>
      <p:pic>
        <p:nvPicPr>
          <p:cNvPr id="9" name="Picture 8">
            <a:extLst>
              <a:ext uri="{FF2B5EF4-FFF2-40B4-BE49-F238E27FC236}">
                <a16:creationId xmlns:a16="http://schemas.microsoft.com/office/drawing/2014/main" id="{59B726CA-4359-1B57-EDFD-C596AF5B396C}"/>
              </a:ext>
            </a:extLst>
          </p:cNvPr>
          <p:cNvPicPr>
            <a:picLocks noChangeAspect="1"/>
          </p:cNvPicPr>
          <p:nvPr/>
        </p:nvPicPr>
        <p:blipFill>
          <a:blip r:embed="rId4"/>
          <a:stretch>
            <a:fillRect/>
          </a:stretch>
        </p:blipFill>
        <p:spPr>
          <a:xfrm>
            <a:off x="7886218" y="3721461"/>
            <a:ext cx="3429000" cy="2273300"/>
          </a:xfrm>
          <a:prstGeom prst="rect">
            <a:avLst/>
          </a:prstGeom>
        </p:spPr>
      </p:pic>
    </p:spTree>
    <p:extLst>
      <p:ext uri="{BB962C8B-B14F-4D97-AF65-F5344CB8AC3E}">
        <p14:creationId xmlns:p14="http://schemas.microsoft.com/office/powerpoint/2010/main" val="214468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5D93A-159B-3D4E-C65A-96C0585AFAAF}"/>
              </a:ext>
            </a:extLst>
          </p:cNvPr>
          <p:cNvSpPr>
            <a:spLocks noGrp="1"/>
          </p:cNvSpPr>
          <p:nvPr>
            <p:ph type="title"/>
          </p:nvPr>
        </p:nvSpPr>
        <p:spPr/>
        <p:txBody>
          <a:bodyPr/>
          <a:lstStyle/>
          <a:p>
            <a:r>
              <a:rPr lang="uk-UA" dirty="0"/>
              <a:t> </a:t>
            </a:r>
            <a:r>
              <a:rPr lang="uk-UA" sz="2200" b="1" dirty="0">
                <a:latin typeface="Times New Roman" panose="02020603050405020304" pitchFamily="18" charset="0"/>
                <a:cs typeface="Times New Roman" panose="02020603050405020304" pitchFamily="18" charset="0"/>
              </a:rPr>
              <a:t>Оцінки глобальної насильницької смертності (сучасні дані)</a:t>
            </a:r>
            <a:endParaRPr lang="en-UA" sz="2200" b="1"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09CF1B27-6155-1B94-62B8-F5AA36D4A513}"/>
              </a:ext>
            </a:extLst>
          </p:cNvPr>
          <p:cNvGraphicFramePr>
            <a:graphicFrameLocks noGrp="1"/>
          </p:cNvGraphicFramePr>
          <p:nvPr>
            <p:ph idx="1"/>
            <p:extLst>
              <p:ext uri="{D42A27DB-BD31-4B8C-83A1-F6EECF244321}">
                <p14:modId xmlns:p14="http://schemas.microsoft.com/office/powerpoint/2010/main" val="3799021900"/>
              </p:ext>
            </p:extLst>
          </p:nvPr>
        </p:nvGraphicFramePr>
        <p:xfrm>
          <a:off x="300942" y="1319515"/>
          <a:ext cx="11052857" cy="3970117"/>
        </p:xfrm>
        <a:graphic>
          <a:graphicData uri="http://schemas.openxmlformats.org/drawingml/2006/table">
            <a:tbl>
              <a:tblPr/>
              <a:tblGrid>
                <a:gridCol w="2780576">
                  <a:extLst>
                    <a:ext uri="{9D8B030D-6E8A-4147-A177-3AD203B41FA5}">
                      <a16:colId xmlns:a16="http://schemas.microsoft.com/office/drawing/2014/main" val="2812180688"/>
                    </a:ext>
                  </a:extLst>
                </a:gridCol>
                <a:gridCol w="2757427">
                  <a:extLst>
                    <a:ext uri="{9D8B030D-6E8A-4147-A177-3AD203B41FA5}">
                      <a16:colId xmlns:a16="http://schemas.microsoft.com/office/drawing/2014/main" val="2445689815"/>
                    </a:ext>
                  </a:extLst>
                </a:gridCol>
                <a:gridCol w="2757427">
                  <a:extLst>
                    <a:ext uri="{9D8B030D-6E8A-4147-A177-3AD203B41FA5}">
                      <a16:colId xmlns:a16="http://schemas.microsoft.com/office/drawing/2014/main" val="534351604"/>
                    </a:ext>
                  </a:extLst>
                </a:gridCol>
                <a:gridCol w="2757427">
                  <a:extLst>
                    <a:ext uri="{9D8B030D-6E8A-4147-A177-3AD203B41FA5}">
                      <a16:colId xmlns:a16="http://schemas.microsoft.com/office/drawing/2014/main" val="1896094961"/>
                    </a:ext>
                  </a:extLst>
                </a:gridCol>
              </a:tblGrid>
              <a:tr h="378107">
                <a:tc>
                  <a:txBody>
                    <a:bodyPr/>
                    <a:lstStyle/>
                    <a:p>
                      <a:r>
                        <a:rPr lang="uk-UA" b="1" dirty="0">
                          <a:latin typeface="Times New Roman" panose="02020603050405020304" pitchFamily="18" charset="0"/>
                          <a:cs typeface="Times New Roman" panose="02020603050405020304" pitchFamily="18" charset="0"/>
                        </a:rPr>
                        <a:t>Категорія смертей</a:t>
                      </a:r>
                      <a:endParaRPr lang="uk-UA" dirty="0">
                        <a:latin typeface="Times New Roman" panose="02020603050405020304" pitchFamily="18" charset="0"/>
                        <a:cs typeface="Times New Roman" panose="02020603050405020304" pitchFamily="18" charset="0"/>
                      </a:endParaRPr>
                    </a:p>
                  </a:txBody>
                  <a:tcPr anchor="ctr">
                    <a:lnL>
                      <a:noFill/>
                    </a:lnL>
                    <a:lnR>
                      <a:noFill/>
                    </a:lnR>
                    <a:lnT>
                      <a:noFill/>
                    </a:lnT>
                    <a:lnB>
                      <a:noFill/>
                    </a:lnB>
                    <a:noFill/>
                  </a:tcPr>
                </a:tc>
                <a:tc>
                  <a:txBody>
                    <a:bodyPr/>
                    <a:lstStyle/>
                    <a:p>
                      <a:r>
                        <a:rPr lang="uk-UA" b="1">
                          <a:latin typeface="Times New Roman" panose="02020603050405020304" pitchFamily="18" charset="0"/>
                          <a:cs typeface="Times New Roman" panose="02020603050405020304" pitchFamily="18" charset="0"/>
                        </a:rPr>
                        <a:t>Оцінка / рік</a:t>
                      </a:r>
                      <a:endParaRPr lang="uk-UA">
                        <a:latin typeface="Times New Roman" panose="02020603050405020304" pitchFamily="18" charset="0"/>
                        <a:cs typeface="Times New Roman" panose="02020603050405020304" pitchFamily="18" charset="0"/>
                      </a:endParaRPr>
                    </a:p>
                  </a:txBody>
                  <a:tcPr anchor="ctr">
                    <a:lnL>
                      <a:noFill/>
                    </a:lnL>
                    <a:lnR>
                      <a:noFill/>
                    </a:lnR>
                    <a:lnT>
                      <a:noFill/>
                    </a:lnT>
                    <a:lnB>
                      <a:noFill/>
                    </a:lnB>
                    <a:noFill/>
                  </a:tcPr>
                </a:tc>
                <a:tc>
                  <a:txBody>
                    <a:bodyPr/>
                    <a:lstStyle/>
                    <a:p>
                      <a:r>
                        <a:rPr lang="en-US" b="1">
                          <a:latin typeface="Times New Roman" panose="02020603050405020304" pitchFamily="18" charset="0"/>
                          <a:cs typeface="Times New Roman" panose="02020603050405020304" pitchFamily="18" charset="0"/>
                        </a:rPr>
                        <a:t>Rate (per 100 000)</a:t>
                      </a:r>
                      <a:endParaRPr lang="en-US">
                        <a:latin typeface="Times New Roman" panose="02020603050405020304" pitchFamily="18" charset="0"/>
                        <a:cs typeface="Times New Roman" panose="02020603050405020304" pitchFamily="18" charset="0"/>
                      </a:endParaRPr>
                    </a:p>
                  </a:txBody>
                  <a:tcPr anchor="ctr">
                    <a:lnL>
                      <a:noFill/>
                    </a:lnL>
                    <a:lnR>
                      <a:noFill/>
                    </a:lnR>
                    <a:lnT>
                      <a:noFill/>
                    </a:lnT>
                    <a:lnB>
                      <a:noFill/>
                    </a:lnB>
                    <a:noFill/>
                  </a:tcPr>
                </a:tc>
                <a:tc>
                  <a:txBody>
                    <a:bodyPr/>
                    <a:lstStyle/>
                    <a:p>
                      <a:r>
                        <a:rPr lang="uk-UA" b="1">
                          <a:latin typeface="Times New Roman" panose="02020603050405020304" pitchFamily="18" charset="0"/>
                          <a:cs typeface="Times New Roman" panose="02020603050405020304" pitchFamily="18" charset="0"/>
                        </a:rPr>
                        <a:t>Джерело</a:t>
                      </a:r>
                      <a:endParaRPr lang="uk-UA">
                        <a:latin typeface="Times New Roman" panose="02020603050405020304" pitchFamily="18" charset="0"/>
                        <a:cs typeface="Times New Roman" panose="02020603050405020304" pitchFamily="18" charset="0"/>
                      </a:endParaRPr>
                    </a:p>
                  </a:txBody>
                  <a:tcPr anchor="ctr">
                    <a:lnL>
                      <a:noFill/>
                    </a:lnL>
                    <a:lnR>
                      <a:noFill/>
                    </a:lnR>
                    <a:lnT>
                      <a:noFill/>
                    </a:lnT>
                    <a:lnB>
                      <a:noFill/>
                    </a:lnB>
                    <a:noFill/>
                  </a:tcPr>
                </a:tc>
                <a:extLst>
                  <a:ext uri="{0D108BD9-81ED-4DB2-BD59-A6C34878D82A}">
                    <a16:rowId xmlns:a16="http://schemas.microsoft.com/office/drawing/2014/main" val="901382673"/>
                  </a:ext>
                </a:extLst>
              </a:tr>
              <a:tr h="661686">
                <a:tc>
                  <a:txBody>
                    <a:bodyPr/>
                    <a:lstStyle/>
                    <a:p>
                      <a:r>
                        <a:rPr lang="uk-UA" dirty="0">
                          <a:latin typeface="Times New Roman" panose="02020603050405020304" pitchFamily="18" charset="0"/>
                          <a:cs typeface="Times New Roman" panose="02020603050405020304" pitchFamily="18" charset="0"/>
                        </a:rPr>
                        <a:t>Умисні вбивства (</a:t>
                      </a:r>
                      <a:r>
                        <a:rPr lang="en-US" dirty="0">
                          <a:latin typeface="Times New Roman" panose="02020603050405020304" pitchFamily="18" charset="0"/>
                          <a:cs typeface="Times New Roman" panose="02020603050405020304" pitchFamily="18" charset="0"/>
                        </a:rPr>
                        <a:t>homicide)</a:t>
                      </a:r>
                    </a:p>
                  </a:txBody>
                  <a:tcPr anchor="ctr">
                    <a:lnL>
                      <a:noFill/>
                    </a:lnL>
                    <a:lnR>
                      <a:noFill/>
                    </a:lnR>
                    <a:lnT>
                      <a:noFill/>
                    </a:lnT>
                    <a:lnB>
                      <a:noFill/>
                    </a:lnB>
                    <a:noFill/>
                  </a:tcPr>
                </a:tc>
                <a:tc>
                  <a:txBody>
                    <a:bodyPr/>
                    <a:lstStyle/>
                    <a:p>
                      <a:r>
                        <a:rPr lang="en-UA" dirty="0">
                          <a:latin typeface="Times New Roman" panose="02020603050405020304" pitchFamily="18" charset="0"/>
                          <a:cs typeface="Times New Roman" panose="02020603050405020304" pitchFamily="18" charset="0"/>
                        </a:rPr>
                        <a:t>~475 000 (2019)</a:t>
                      </a:r>
                    </a:p>
                  </a:txBody>
                  <a:tcPr anchor="ctr">
                    <a:lnL>
                      <a:noFill/>
                    </a:lnL>
                    <a:lnR>
                      <a:noFill/>
                    </a:lnR>
                    <a:lnT>
                      <a:noFill/>
                    </a:lnT>
                    <a:lnB>
                      <a:noFill/>
                    </a:lnB>
                    <a:noFill/>
                  </a:tcPr>
                </a:tc>
                <a:tc>
                  <a:txBody>
                    <a:bodyPr/>
                    <a:lstStyle/>
                    <a:p>
                      <a:r>
                        <a:rPr lang="en-UA">
                          <a:latin typeface="Times New Roman" panose="02020603050405020304" pitchFamily="18" charset="0"/>
                          <a:cs typeface="Times New Roman" panose="02020603050405020304" pitchFamily="18" charset="0"/>
                        </a:rPr>
                        <a:t>≈ 6.2</a:t>
                      </a:r>
                    </a:p>
                  </a:txBody>
                  <a:tcPr anchor="ctr">
                    <a:lnL>
                      <a:noFill/>
                    </a:lnL>
                    <a:lnR>
                      <a:noFill/>
                    </a:lnR>
                    <a:lnT>
                      <a:noFill/>
                    </a:lnT>
                    <a:lnB>
                      <a:noFill/>
                    </a:lnB>
                    <a:noFill/>
                  </a:tcPr>
                </a:tc>
                <a:tc>
                  <a:txBody>
                    <a:bodyPr/>
                    <a:lstStyle/>
                    <a:p>
                      <a:r>
                        <a:rPr lang="en-US">
                          <a:latin typeface="Times New Roman" panose="02020603050405020304" pitchFamily="18" charset="0"/>
                          <a:cs typeface="Times New Roman" panose="02020603050405020304" pitchFamily="18" charset="0"/>
                        </a:rPr>
                        <a:t>WHO Violence Info — Homicide data (2019)</a:t>
                      </a:r>
                    </a:p>
                  </a:txBody>
                  <a:tcPr anchor="ctr">
                    <a:lnL>
                      <a:noFill/>
                    </a:lnL>
                    <a:lnR>
                      <a:noFill/>
                    </a:lnR>
                    <a:lnT>
                      <a:noFill/>
                    </a:lnT>
                    <a:lnB>
                      <a:noFill/>
                    </a:lnB>
                    <a:noFill/>
                  </a:tcPr>
                </a:tc>
                <a:extLst>
                  <a:ext uri="{0D108BD9-81ED-4DB2-BD59-A6C34878D82A}">
                    <a16:rowId xmlns:a16="http://schemas.microsoft.com/office/drawing/2014/main" val="536016830"/>
                  </a:ext>
                </a:extLst>
              </a:tr>
              <a:tr h="661686">
                <a:tc>
                  <a:txBody>
                    <a:bodyPr/>
                    <a:lstStyle/>
                    <a:p>
                      <a:r>
                        <a:rPr lang="uk-UA">
                          <a:latin typeface="Times New Roman" panose="02020603050405020304" pitchFamily="18" charset="0"/>
                          <a:cs typeface="Times New Roman" panose="02020603050405020304" pitchFamily="18" charset="0"/>
                        </a:rPr>
                        <a:t>Самогубства (</a:t>
                      </a:r>
                      <a:r>
                        <a:rPr lang="en-US">
                          <a:latin typeface="Times New Roman" panose="02020603050405020304" pitchFamily="18" charset="0"/>
                          <a:cs typeface="Times New Roman" panose="02020603050405020304" pitchFamily="18" charset="0"/>
                        </a:rPr>
                        <a:t>suicide)</a:t>
                      </a:r>
                    </a:p>
                  </a:txBody>
                  <a:tcPr anchor="ctr">
                    <a:lnL>
                      <a:noFill/>
                    </a:lnL>
                    <a:lnR>
                      <a:noFill/>
                    </a:lnR>
                    <a:lnT>
                      <a:noFill/>
                    </a:lnT>
                    <a:lnB>
                      <a:noFill/>
                    </a:lnB>
                    <a:noFill/>
                  </a:tcPr>
                </a:tc>
                <a:tc>
                  <a:txBody>
                    <a:bodyPr/>
                    <a:lstStyle/>
                    <a:p>
                      <a:r>
                        <a:rPr lang="en-UA" dirty="0">
                          <a:latin typeface="Times New Roman" panose="02020603050405020304" pitchFamily="18" charset="0"/>
                          <a:cs typeface="Times New Roman" panose="02020603050405020304" pitchFamily="18" charset="0"/>
                        </a:rPr>
                        <a:t>~727 000 (2021)</a:t>
                      </a:r>
                    </a:p>
                  </a:txBody>
                  <a:tcPr anchor="ctr">
                    <a:lnL>
                      <a:noFill/>
                    </a:lnL>
                    <a:lnR>
                      <a:noFill/>
                    </a:lnR>
                    <a:lnT>
                      <a:noFill/>
                    </a:lnT>
                    <a:lnB>
                      <a:noFill/>
                    </a:lnB>
                    <a:noFill/>
                  </a:tcPr>
                </a:tc>
                <a:tc>
                  <a:txBody>
                    <a:bodyPr/>
                    <a:lstStyle/>
                    <a:p>
                      <a:r>
                        <a:rPr lang="en-UA" dirty="0">
                          <a:latin typeface="Times New Roman" panose="02020603050405020304" pitchFamily="18" charset="0"/>
                          <a:cs typeface="Times New Roman" panose="02020603050405020304" pitchFamily="18" charset="0"/>
                        </a:rPr>
                        <a:t>—</a:t>
                      </a:r>
                    </a:p>
                  </a:txBody>
                  <a:tcPr anchor="ctr">
                    <a:lnL>
                      <a:noFill/>
                    </a:lnL>
                    <a:lnR>
                      <a:noFill/>
                    </a:lnR>
                    <a:lnT>
                      <a:noFill/>
                    </a:lnT>
                    <a:lnB>
                      <a:noFill/>
                    </a:lnB>
                    <a:noFill/>
                  </a:tcPr>
                </a:tc>
                <a:tc>
                  <a:txBody>
                    <a:bodyPr/>
                    <a:lstStyle/>
                    <a:p>
                      <a:r>
                        <a:rPr lang="en-US">
                          <a:latin typeface="Times New Roman" panose="02020603050405020304" pitchFamily="18" charset="0"/>
                          <a:cs typeface="Times New Roman" panose="02020603050405020304" pitchFamily="18" charset="0"/>
                        </a:rPr>
                        <a:t>WHO Suicide estimates (2021)</a:t>
                      </a:r>
                    </a:p>
                  </a:txBody>
                  <a:tcPr anchor="ctr">
                    <a:lnL>
                      <a:noFill/>
                    </a:lnL>
                    <a:lnR>
                      <a:noFill/>
                    </a:lnR>
                    <a:lnT>
                      <a:noFill/>
                    </a:lnT>
                    <a:lnB>
                      <a:noFill/>
                    </a:lnB>
                    <a:noFill/>
                  </a:tcPr>
                </a:tc>
                <a:extLst>
                  <a:ext uri="{0D108BD9-81ED-4DB2-BD59-A6C34878D82A}">
                    <a16:rowId xmlns:a16="http://schemas.microsoft.com/office/drawing/2014/main" val="3437674734"/>
                  </a:ext>
                </a:extLst>
              </a:tr>
              <a:tr h="945266">
                <a:tc>
                  <a:txBody>
                    <a:bodyPr/>
                    <a:lstStyle/>
                    <a:p>
                      <a:r>
                        <a:rPr lang="uk-UA">
                          <a:latin typeface="Times New Roman" panose="02020603050405020304" pitchFamily="18" charset="0"/>
                          <a:cs typeface="Times New Roman" panose="02020603050405020304" pitchFamily="18" charset="0"/>
                        </a:rPr>
                        <a:t>Усі причини насильницької смертності*</a:t>
                      </a:r>
                    </a:p>
                  </a:txBody>
                  <a:tcPr anchor="ctr">
                    <a:lnL>
                      <a:noFill/>
                    </a:lnL>
                    <a:lnR>
                      <a:noFill/>
                    </a:lnR>
                    <a:lnT>
                      <a:noFill/>
                    </a:lnT>
                    <a:lnB>
                      <a:noFill/>
                    </a:lnB>
                    <a:noFill/>
                  </a:tcPr>
                </a:tc>
                <a:tc>
                  <a:txBody>
                    <a:bodyPr/>
                    <a:lstStyle/>
                    <a:p>
                      <a:r>
                        <a:rPr lang="en-US">
                          <a:latin typeface="Times New Roman" panose="02020603050405020304" pitchFamily="18" charset="0"/>
                          <a:cs typeface="Times New Roman" panose="02020603050405020304" pitchFamily="18" charset="0"/>
                        </a:rPr>
                        <a:t>~1 250 000 (2021 estimate)</a:t>
                      </a:r>
                    </a:p>
                  </a:txBody>
                  <a:tcPr anchor="ctr">
                    <a:lnL>
                      <a:noFill/>
                    </a:lnL>
                    <a:lnR>
                      <a:noFill/>
                    </a:lnR>
                    <a:lnT>
                      <a:noFill/>
                    </a:lnT>
                    <a:lnB>
                      <a:noFill/>
                    </a:lnB>
                    <a:noFill/>
                  </a:tcPr>
                </a:tc>
                <a:tc>
                  <a:txBody>
                    <a:bodyPr/>
                    <a:lstStyle/>
                    <a:p>
                      <a:r>
                        <a:rPr lang="en-UA" dirty="0">
                          <a:latin typeface="Times New Roman" panose="02020603050405020304" pitchFamily="18" charset="0"/>
                          <a:cs typeface="Times New Roman" panose="02020603050405020304" pitchFamily="18" charset="0"/>
                        </a:rPr>
                        <a:t>—</a:t>
                      </a:r>
                    </a:p>
                  </a:txBody>
                  <a:tcPr anchor="ctr">
                    <a:lnL>
                      <a:noFill/>
                    </a:lnL>
                    <a:lnR>
                      <a:noFill/>
                    </a:lnR>
                    <a:lnT>
                      <a:noFill/>
                    </a:lnT>
                    <a:lnB>
                      <a:noFill/>
                    </a:lnB>
                    <a:noFill/>
                  </a:tcPr>
                </a:tc>
                <a:tc>
                  <a:txBody>
                    <a:bodyPr/>
                    <a:lstStyle/>
                    <a:p>
                      <a:r>
                        <a:rPr lang="en-US" dirty="0">
                          <a:latin typeface="Times New Roman" panose="02020603050405020304" pitchFamily="18" charset="0"/>
                          <a:cs typeface="Times New Roman" panose="02020603050405020304" pitchFamily="18" charset="0"/>
                        </a:rPr>
                        <a:t>Global violence overview (2024)</a:t>
                      </a:r>
                    </a:p>
                  </a:txBody>
                  <a:tcPr anchor="ctr">
                    <a:lnL>
                      <a:noFill/>
                    </a:lnL>
                    <a:lnR>
                      <a:noFill/>
                    </a:lnR>
                    <a:lnT>
                      <a:noFill/>
                    </a:lnT>
                    <a:lnB>
                      <a:noFill/>
                    </a:lnB>
                    <a:noFill/>
                  </a:tcPr>
                </a:tc>
                <a:extLst>
                  <a:ext uri="{0D108BD9-81ED-4DB2-BD59-A6C34878D82A}">
                    <a16:rowId xmlns:a16="http://schemas.microsoft.com/office/drawing/2014/main" val="864842147"/>
                  </a:ext>
                </a:extLst>
              </a:tr>
              <a:tr h="661686">
                <a:tc>
                  <a:txBody>
                    <a:bodyPr/>
                    <a:lstStyle/>
                    <a:p>
                      <a:r>
                        <a:rPr lang="en-US">
                          <a:latin typeface="Times New Roman" panose="02020603050405020304" pitchFamily="18" charset="0"/>
                          <a:cs typeface="Times New Roman" panose="02020603050405020304" pitchFamily="18" charset="0"/>
                        </a:rPr>
                        <a:t>Homicide (</a:t>
                      </a:r>
                      <a:r>
                        <a:rPr lang="uk-UA">
                          <a:latin typeface="Times New Roman" panose="02020603050405020304" pitchFamily="18" charset="0"/>
                          <a:cs typeface="Times New Roman" panose="02020603050405020304" pitchFamily="18" charset="0"/>
                        </a:rPr>
                        <a:t>старі дані, для порівняння)</a:t>
                      </a:r>
                    </a:p>
                  </a:txBody>
                  <a:tcPr anchor="ctr">
                    <a:lnL>
                      <a:noFill/>
                    </a:lnL>
                    <a:lnR>
                      <a:noFill/>
                    </a:lnR>
                    <a:lnT>
                      <a:noFill/>
                    </a:lnT>
                    <a:lnB>
                      <a:noFill/>
                    </a:lnB>
                    <a:noFill/>
                  </a:tcPr>
                </a:tc>
                <a:tc>
                  <a:txBody>
                    <a:bodyPr/>
                    <a:lstStyle/>
                    <a:p>
                      <a:r>
                        <a:rPr lang="en-UA">
                          <a:latin typeface="Times New Roman" panose="02020603050405020304" pitchFamily="18" charset="0"/>
                          <a:cs typeface="Times New Roman" panose="02020603050405020304" pitchFamily="18" charset="0"/>
                        </a:rPr>
                        <a:t>~520 000 (2000)</a:t>
                      </a:r>
                    </a:p>
                  </a:txBody>
                  <a:tcPr anchor="ctr">
                    <a:lnL>
                      <a:noFill/>
                    </a:lnL>
                    <a:lnR>
                      <a:noFill/>
                    </a:lnR>
                    <a:lnT>
                      <a:noFill/>
                    </a:lnT>
                    <a:lnB>
                      <a:noFill/>
                    </a:lnB>
                    <a:noFill/>
                  </a:tcPr>
                </a:tc>
                <a:tc>
                  <a:txBody>
                    <a:bodyPr/>
                    <a:lstStyle/>
                    <a:p>
                      <a:r>
                        <a:rPr lang="en-UA">
                          <a:latin typeface="Times New Roman" panose="02020603050405020304" pitchFamily="18" charset="0"/>
                          <a:cs typeface="Times New Roman" panose="02020603050405020304" pitchFamily="18" charset="0"/>
                        </a:rPr>
                        <a:t>8.8</a:t>
                      </a:r>
                    </a:p>
                  </a:txBody>
                  <a:tcPr anchor="ctr">
                    <a:lnL>
                      <a:noFill/>
                    </a:lnL>
                    <a:lnR>
                      <a:noFill/>
                    </a:lnR>
                    <a:lnT>
                      <a:noFill/>
                    </a:lnT>
                    <a:lnB>
                      <a:noFill/>
                    </a:lnB>
                    <a:noFill/>
                  </a:tcPr>
                </a:tc>
                <a:tc>
                  <a:txBody>
                    <a:bodyPr/>
                    <a:lstStyle/>
                    <a:p>
                      <a:r>
                        <a:rPr lang="en-US" dirty="0">
                          <a:latin typeface="Times New Roman" panose="02020603050405020304" pitchFamily="18" charset="0"/>
                          <a:cs typeface="Times New Roman" panose="02020603050405020304" pitchFamily="18" charset="0"/>
                        </a:rPr>
                        <a:t>WHO Global Burden of Disease 2000 (</a:t>
                      </a:r>
                      <a:r>
                        <a:rPr lang="uk-UA" dirty="0">
                          <a:latin typeface="Times New Roman" panose="02020603050405020304" pitchFamily="18" charset="0"/>
                          <a:cs typeface="Times New Roman" panose="02020603050405020304" pitchFamily="18" charset="0"/>
                        </a:rPr>
                        <a:t>таблиця)</a:t>
                      </a:r>
                    </a:p>
                  </a:txBody>
                  <a:tcPr anchor="ctr">
                    <a:lnL>
                      <a:noFill/>
                    </a:lnL>
                    <a:lnR>
                      <a:noFill/>
                    </a:lnR>
                    <a:lnT>
                      <a:noFill/>
                    </a:lnT>
                    <a:lnB>
                      <a:noFill/>
                    </a:lnB>
                    <a:noFill/>
                  </a:tcPr>
                </a:tc>
                <a:extLst>
                  <a:ext uri="{0D108BD9-81ED-4DB2-BD59-A6C34878D82A}">
                    <a16:rowId xmlns:a16="http://schemas.microsoft.com/office/drawing/2014/main" val="3703508266"/>
                  </a:ext>
                </a:extLst>
              </a:tr>
              <a:tr h="661686">
                <a:tc>
                  <a:txBody>
                    <a:bodyPr/>
                    <a:lstStyle/>
                    <a:p>
                      <a:r>
                        <a:rPr lang="en-US">
                          <a:latin typeface="Times New Roman" panose="02020603050405020304" pitchFamily="18" charset="0"/>
                          <a:cs typeface="Times New Roman" panose="02020603050405020304" pitchFamily="18" charset="0"/>
                        </a:rPr>
                        <a:t>Suicide (</a:t>
                      </a:r>
                      <a:r>
                        <a:rPr lang="uk-UA">
                          <a:latin typeface="Times New Roman" panose="02020603050405020304" pitchFamily="18" charset="0"/>
                          <a:cs typeface="Times New Roman" panose="02020603050405020304" pitchFamily="18" charset="0"/>
                        </a:rPr>
                        <a:t>старі дані)</a:t>
                      </a:r>
                    </a:p>
                  </a:txBody>
                  <a:tcPr anchor="ctr">
                    <a:lnL>
                      <a:noFill/>
                    </a:lnL>
                    <a:lnR>
                      <a:noFill/>
                    </a:lnR>
                    <a:lnT>
                      <a:noFill/>
                    </a:lnT>
                    <a:lnB>
                      <a:noFill/>
                    </a:lnB>
                    <a:noFill/>
                  </a:tcPr>
                </a:tc>
                <a:tc>
                  <a:txBody>
                    <a:bodyPr/>
                    <a:lstStyle/>
                    <a:p>
                      <a:r>
                        <a:rPr lang="en-UA">
                          <a:latin typeface="Times New Roman" panose="02020603050405020304" pitchFamily="18" charset="0"/>
                          <a:cs typeface="Times New Roman" panose="02020603050405020304" pitchFamily="18" charset="0"/>
                        </a:rPr>
                        <a:t>~815 000 (2000)</a:t>
                      </a:r>
                    </a:p>
                  </a:txBody>
                  <a:tcPr anchor="ctr">
                    <a:lnL>
                      <a:noFill/>
                    </a:lnL>
                    <a:lnR>
                      <a:noFill/>
                    </a:lnR>
                    <a:lnT>
                      <a:noFill/>
                    </a:lnT>
                    <a:lnB>
                      <a:noFill/>
                    </a:lnB>
                    <a:noFill/>
                  </a:tcPr>
                </a:tc>
                <a:tc>
                  <a:txBody>
                    <a:bodyPr/>
                    <a:lstStyle/>
                    <a:p>
                      <a:r>
                        <a:rPr lang="en-UA">
                          <a:latin typeface="Times New Roman" panose="02020603050405020304" pitchFamily="18" charset="0"/>
                          <a:cs typeface="Times New Roman" panose="02020603050405020304" pitchFamily="18" charset="0"/>
                        </a:rPr>
                        <a:t>14.5</a:t>
                      </a:r>
                    </a:p>
                  </a:txBody>
                  <a:tcPr anchor="ctr">
                    <a:lnL>
                      <a:noFill/>
                    </a:lnL>
                    <a:lnR>
                      <a:noFill/>
                    </a:lnR>
                    <a:lnT>
                      <a:noFill/>
                    </a:lnT>
                    <a:lnB>
                      <a:noFill/>
                    </a:lnB>
                    <a:noFill/>
                  </a:tcPr>
                </a:tc>
                <a:tc>
                  <a:txBody>
                    <a:bodyPr/>
                    <a:lstStyle/>
                    <a:p>
                      <a:r>
                        <a:rPr lang="en-US" dirty="0">
                          <a:latin typeface="Times New Roman" panose="02020603050405020304" pitchFamily="18" charset="0"/>
                          <a:cs typeface="Times New Roman" panose="02020603050405020304" pitchFamily="18" charset="0"/>
                        </a:rPr>
                        <a:t>WHO Global Burden of Disease 2000 (</a:t>
                      </a:r>
                      <a:r>
                        <a:rPr lang="uk-UA" dirty="0">
                          <a:latin typeface="Times New Roman" panose="02020603050405020304" pitchFamily="18" charset="0"/>
                          <a:cs typeface="Times New Roman" panose="02020603050405020304" pitchFamily="18" charset="0"/>
                        </a:rPr>
                        <a:t>таблиця)</a:t>
                      </a:r>
                    </a:p>
                  </a:txBody>
                  <a:tcPr anchor="ctr">
                    <a:lnL>
                      <a:noFill/>
                    </a:lnL>
                    <a:lnR>
                      <a:noFill/>
                    </a:lnR>
                    <a:lnT>
                      <a:noFill/>
                    </a:lnT>
                    <a:lnB>
                      <a:noFill/>
                    </a:lnB>
                    <a:noFill/>
                  </a:tcPr>
                </a:tc>
                <a:extLst>
                  <a:ext uri="{0D108BD9-81ED-4DB2-BD59-A6C34878D82A}">
                    <a16:rowId xmlns:a16="http://schemas.microsoft.com/office/drawing/2014/main" val="1952199152"/>
                  </a:ext>
                </a:extLst>
              </a:tr>
            </a:tbl>
          </a:graphicData>
        </a:graphic>
      </p:graphicFrame>
      <p:sp>
        <p:nvSpPr>
          <p:cNvPr id="6" name="TextBox 5">
            <a:extLst>
              <a:ext uri="{FF2B5EF4-FFF2-40B4-BE49-F238E27FC236}">
                <a16:creationId xmlns:a16="http://schemas.microsoft.com/office/drawing/2014/main" id="{3E8BAB14-47F1-4DDC-C1EE-A5F4CE1F003C}"/>
              </a:ext>
            </a:extLst>
          </p:cNvPr>
          <p:cNvSpPr txBox="1"/>
          <p:nvPr/>
        </p:nvSpPr>
        <p:spPr>
          <a:xfrm>
            <a:off x="300942" y="5920856"/>
            <a:ext cx="9178724" cy="369332"/>
          </a:xfrm>
          <a:prstGeom prst="rect">
            <a:avLst/>
          </a:prstGeom>
          <a:noFill/>
        </p:spPr>
        <p:txBody>
          <a:bodyPr wrap="square">
            <a:spAutoFit/>
          </a:bodyPr>
          <a:lstStyle/>
          <a:p>
            <a:r>
              <a:rPr lang="en-US" i="1" dirty="0">
                <a:latin typeface="Times New Roman" panose="02020603050405020304" pitchFamily="18" charset="0"/>
                <a:cs typeface="Times New Roman" panose="02020603050405020304" pitchFamily="18" charset="0"/>
              </a:rPr>
              <a:t>Rate — </a:t>
            </a:r>
            <a:r>
              <a:rPr lang="uk-UA" i="1" dirty="0">
                <a:latin typeface="Times New Roman" panose="02020603050405020304" pitchFamily="18" charset="0"/>
                <a:cs typeface="Times New Roman" panose="02020603050405020304" pitchFamily="18" charset="0"/>
              </a:rPr>
              <a:t>це не кількість смертей, а який ризик померти в цій популяції.</a:t>
            </a:r>
            <a:endParaRPr lang="en-UA"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099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513E5-FAF5-2C42-28EB-FCBBB78B76CF}"/>
              </a:ext>
            </a:extLst>
          </p:cNvPr>
          <p:cNvSpPr>
            <a:spLocks noGrp="1"/>
          </p:cNvSpPr>
          <p:nvPr>
            <p:ph type="title"/>
          </p:nvPr>
        </p:nvSpPr>
        <p:spPr>
          <a:xfrm>
            <a:off x="838200" y="365125"/>
            <a:ext cx="10515600" cy="387229"/>
          </a:xfrm>
        </p:spPr>
        <p:txBody>
          <a:bodyPr>
            <a:normAutofit fontScale="90000"/>
          </a:bodyPr>
          <a:lstStyle/>
          <a:p>
            <a:r>
              <a:rPr lang="uk-UA" sz="2800" b="1" dirty="0">
                <a:latin typeface="Times New Roman" panose="02020603050405020304" pitchFamily="18" charset="0"/>
                <a:cs typeface="Times New Roman" panose="02020603050405020304" pitchFamily="18" charset="0"/>
              </a:rPr>
              <a:t>Психологічне насильство: сучасні міжнародні оцінки</a:t>
            </a:r>
            <a:endParaRPr lang="en-UA" sz="2800" b="1"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11E8B098-7EA1-EEFD-DB16-C41862BAAC2F}"/>
              </a:ext>
            </a:extLst>
          </p:cNvPr>
          <p:cNvGraphicFramePr>
            <a:graphicFrameLocks noGrp="1"/>
          </p:cNvGraphicFramePr>
          <p:nvPr>
            <p:ph idx="1"/>
            <p:extLst>
              <p:ext uri="{D42A27DB-BD31-4B8C-83A1-F6EECF244321}">
                <p14:modId xmlns:p14="http://schemas.microsoft.com/office/powerpoint/2010/main" val="1580581314"/>
              </p:ext>
            </p:extLst>
          </p:nvPr>
        </p:nvGraphicFramePr>
        <p:xfrm>
          <a:off x="609600" y="835920"/>
          <a:ext cx="10972800" cy="6022080"/>
        </p:xfrm>
        <a:graphic>
          <a:graphicData uri="http://schemas.openxmlformats.org/drawingml/2006/table">
            <a:tbl>
              <a:tblPr/>
              <a:tblGrid>
                <a:gridCol w="2194560">
                  <a:extLst>
                    <a:ext uri="{9D8B030D-6E8A-4147-A177-3AD203B41FA5}">
                      <a16:colId xmlns:a16="http://schemas.microsoft.com/office/drawing/2014/main" val="4294658754"/>
                    </a:ext>
                  </a:extLst>
                </a:gridCol>
                <a:gridCol w="2194560">
                  <a:extLst>
                    <a:ext uri="{9D8B030D-6E8A-4147-A177-3AD203B41FA5}">
                      <a16:colId xmlns:a16="http://schemas.microsoft.com/office/drawing/2014/main" val="2378723547"/>
                    </a:ext>
                  </a:extLst>
                </a:gridCol>
                <a:gridCol w="2194560">
                  <a:extLst>
                    <a:ext uri="{9D8B030D-6E8A-4147-A177-3AD203B41FA5}">
                      <a16:colId xmlns:a16="http://schemas.microsoft.com/office/drawing/2014/main" val="1487588789"/>
                    </a:ext>
                  </a:extLst>
                </a:gridCol>
                <a:gridCol w="2194560">
                  <a:extLst>
                    <a:ext uri="{9D8B030D-6E8A-4147-A177-3AD203B41FA5}">
                      <a16:colId xmlns:a16="http://schemas.microsoft.com/office/drawing/2014/main" val="2815686603"/>
                    </a:ext>
                  </a:extLst>
                </a:gridCol>
                <a:gridCol w="2194560">
                  <a:extLst>
                    <a:ext uri="{9D8B030D-6E8A-4147-A177-3AD203B41FA5}">
                      <a16:colId xmlns:a16="http://schemas.microsoft.com/office/drawing/2014/main" val="1403194292"/>
                    </a:ext>
                  </a:extLst>
                </a:gridCol>
              </a:tblGrid>
              <a:tr h="235310">
                <a:tc>
                  <a:txBody>
                    <a:bodyPr/>
                    <a:lstStyle/>
                    <a:p>
                      <a:r>
                        <a:rPr lang="uk-UA" sz="1700" b="1" dirty="0">
                          <a:latin typeface="Times New Roman" panose="02020603050405020304" pitchFamily="18" charset="0"/>
                          <a:cs typeface="Times New Roman" panose="02020603050405020304" pitchFamily="18" charset="0"/>
                        </a:rPr>
                        <a:t>Показник</a:t>
                      </a:r>
                    </a:p>
                  </a:txBody>
                  <a:tcPr marL="53720" marR="53720" marT="26860" marB="26860" anchor="ctr">
                    <a:lnL>
                      <a:noFill/>
                    </a:lnL>
                    <a:lnR>
                      <a:noFill/>
                    </a:lnR>
                    <a:lnT>
                      <a:noFill/>
                    </a:lnT>
                    <a:lnB>
                      <a:noFill/>
                    </a:lnB>
                    <a:noFill/>
                  </a:tcPr>
                </a:tc>
                <a:tc>
                  <a:txBody>
                    <a:bodyPr/>
                    <a:lstStyle/>
                    <a:p>
                      <a:r>
                        <a:rPr lang="uk-UA" sz="1700" b="1" dirty="0">
                          <a:latin typeface="Times New Roman" panose="02020603050405020304" pitchFamily="18" charset="0"/>
                          <a:cs typeface="Times New Roman" panose="02020603050405020304" pitchFamily="18" charset="0"/>
                        </a:rPr>
                        <a:t>Оцінка</a:t>
                      </a:r>
                    </a:p>
                  </a:txBody>
                  <a:tcPr marL="53720" marR="53720" marT="26860" marB="26860" anchor="ctr">
                    <a:lnL>
                      <a:noFill/>
                    </a:lnL>
                    <a:lnR>
                      <a:noFill/>
                    </a:lnR>
                    <a:lnT>
                      <a:noFill/>
                    </a:lnT>
                    <a:lnB>
                      <a:noFill/>
                    </a:lnB>
                    <a:noFill/>
                  </a:tcPr>
                </a:tc>
                <a:tc>
                  <a:txBody>
                    <a:bodyPr/>
                    <a:lstStyle/>
                    <a:p>
                      <a:r>
                        <a:rPr lang="uk-UA" sz="1700" b="1" dirty="0">
                          <a:latin typeface="Times New Roman" panose="02020603050405020304" pitchFamily="18" charset="0"/>
                          <a:cs typeface="Times New Roman" panose="02020603050405020304" pitchFamily="18" charset="0"/>
                        </a:rPr>
                        <a:t>Рік даних</a:t>
                      </a:r>
                    </a:p>
                  </a:txBody>
                  <a:tcPr marL="53720" marR="53720" marT="26860" marB="26860" anchor="ctr">
                    <a:lnL>
                      <a:noFill/>
                    </a:lnL>
                    <a:lnR>
                      <a:noFill/>
                    </a:lnR>
                    <a:lnT>
                      <a:noFill/>
                    </a:lnT>
                    <a:lnB>
                      <a:noFill/>
                    </a:lnB>
                    <a:noFill/>
                  </a:tcPr>
                </a:tc>
                <a:tc>
                  <a:txBody>
                    <a:bodyPr/>
                    <a:lstStyle/>
                    <a:p>
                      <a:r>
                        <a:rPr lang="uk-UA" sz="1700" b="1" dirty="0">
                          <a:latin typeface="Times New Roman" panose="02020603050405020304" pitchFamily="18" charset="0"/>
                          <a:cs typeface="Times New Roman" panose="02020603050405020304" pitchFamily="18" charset="0"/>
                        </a:rPr>
                        <a:t>Популяція</a:t>
                      </a:r>
                    </a:p>
                  </a:txBody>
                  <a:tcPr marL="53720" marR="53720" marT="26860" marB="26860" anchor="ctr">
                    <a:lnL>
                      <a:noFill/>
                    </a:lnL>
                    <a:lnR>
                      <a:noFill/>
                    </a:lnR>
                    <a:lnT>
                      <a:noFill/>
                    </a:lnT>
                    <a:lnB>
                      <a:noFill/>
                    </a:lnB>
                    <a:noFill/>
                  </a:tcPr>
                </a:tc>
                <a:tc>
                  <a:txBody>
                    <a:bodyPr/>
                    <a:lstStyle/>
                    <a:p>
                      <a:r>
                        <a:rPr lang="uk-UA" sz="1700" b="1" dirty="0">
                          <a:latin typeface="Times New Roman" panose="02020603050405020304" pitchFamily="18" charset="0"/>
                          <a:cs typeface="Times New Roman" panose="02020603050405020304" pitchFamily="18" charset="0"/>
                        </a:rPr>
                        <a:t>Джерело</a:t>
                      </a:r>
                    </a:p>
                  </a:txBody>
                  <a:tcPr marL="53720" marR="53720" marT="26860" marB="26860" anchor="ctr">
                    <a:lnL>
                      <a:noFill/>
                    </a:lnL>
                    <a:lnR>
                      <a:noFill/>
                    </a:lnR>
                    <a:lnT>
                      <a:noFill/>
                    </a:lnT>
                    <a:lnB>
                      <a:noFill/>
                    </a:lnB>
                    <a:noFill/>
                  </a:tcPr>
                </a:tc>
                <a:extLst>
                  <a:ext uri="{0D108BD9-81ED-4DB2-BD59-A6C34878D82A}">
                    <a16:rowId xmlns:a16="http://schemas.microsoft.com/office/drawing/2014/main" val="525730235"/>
                  </a:ext>
                </a:extLst>
              </a:tr>
              <a:tr h="1126335">
                <a:tc>
                  <a:txBody>
                    <a:bodyPr/>
                    <a:lstStyle/>
                    <a:p>
                      <a:r>
                        <a:rPr lang="en-US" sz="1700">
                          <a:latin typeface="Times New Roman" panose="02020603050405020304" pitchFamily="18" charset="0"/>
                          <a:cs typeface="Times New Roman" panose="02020603050405020304" pitchFamily="18" charset="0"/>
                        </a:rPr>
                        <a:t>Psychological / emotional IPV – lifetime prevalence</a:t>
                      </a:r>
                    </a:p>
                  </a:txBody>
                  <a:tcPr marL="53720" marR="53720" marT="26860" marB="26860" anchor="ctr">
                    <a:lnL>
                      <a:noFill/>
                    </a:lnL>
                    <a:lnR>
                      <a:noFill/>
                    </a:lnR>
                    <a:lnT>
                      <a:noFill/>
                    </a:lnT>
                    <a:lnB>
                      <a:noFill/>
                    </a:lnB>
                    <a:noFill/>
                  </a:tcPr>
                </a:tc>
                <a:tc>
                  <a:txBody>
                    <a:bodyPr/>
                    <a:lstStyle/>
                    <a:p>
                      <a:r>
                        <a:rPr lang="en-UA" sz="1700">
                          <a:latin typeface="Times New Roman" panose="02020603050405020304" pitchFamily="18" charset="0"/>
                          <a:cs typeface="Times New Roman" panose="02020603050405020304" pitchFamily="18" charset="0"/>
                        </a:rPr>
                        <a:t>≈ 27%</a:t>
                      </a:r>
                    </a:p>
                  </a:txBody>
                  <a:tcPr marL="53720" marR="53720" marT="26860" marB="26860" anchor="ctr">
                    <a:lnL>
                      <a:noFill/>
                    </a:lnL>
                    <a:lnR>
                      <a:noFill/>
                    </a:lnR>
                    <a:lnT>
                      <a:noFill/>
                    </a:lnT>
                    <a:lnB>
                      <a:noFill/>
                    </a:lnB>
                    <a:noFill/>
                  </a:tcPr>
                </a:tc>
                <a:tc>
                  <a:txBody>
                    <a:bodyPr/>
                    <a:lstStyle/>
                    <a:p>
                      <a:r>
                        <a:rPr lang="uk-UA" sz="1700" dirty="0">
                          <a:latin typeface="Times New Roman" panose="02020603050405020304" pitchFamily="18" charset="0"/>
                          <a:cs typeface="Times New Roman" panose="02020603050405020304" pitchFamily="18" charset="0"/>
                        </a:rPr>
                        <a:t>2018 (</a:t>
                      </a:r>
                      <a:r>
                        <a:rPr lang="uk-UA" sz="1700" dirty="0" err="1">
                          <a:latin typeface="Times New Roman" panose="02020603050405020304" pitchFamily="18" charset="0"/>
                          <a:cs typeface="Times New Roman" panose="02020603050405020304" pitchFamily="18" charset="0"/>
                        </a:rPr>
                        <a:t>опубл</a:t>
                      </a:r>
                      <a:r>
                        <a:rPr lang="uk-UA" sz="1700" dirty="0">
                          <a:latin typeface="Times New Roman" panose="02020603050405020304" pitchFamily="18" charset="0"/>
                          <a:cs typeface="Times New Roman" panose="02020603050405020304" pitchFamily="18" charset="0"/>
                        </a:rPr>
                        <a:t>. 2021)</a:t>
                      </a:r>
                    </a:p>
                  </a:txBody>
                  <a:tcPr marL="53720" marR="53720" marT="26860" marB="26860" anchor="ctr">
                    <a:lnL>
                      <a:noFill/>
                    </a:lnL>
                    <a:lnR>
                      <a:noFill/>
                    </a:lnR>
                    <a:lnT>
                      <a:noFill/>
                    </a:lnT>
                    <a:lnB>
                      <a:noFill/>
                    </a:lnB>
                    <a:noFill/>
                  </a:tcPr>
                </a:tc>
                <a:tc>
                  <a:txBody>
                    <a:bodyPr/>
                    <a:lstStyle/>
                    <a:p>
                      <a:r>
                        <a:rPr lang="uk-UA" sz="1700">
                          <a:latin typeface="Times New Roman" panose="02020603050405020304" pitchFamily="18" charset="0"/>
                          <a:cs typeface="Times New Roman" panose="02020603050405020304" pitchFamily="18" charset="0"/>
                        </a:rPr>
                        <a:t>Жінки 15–49 років</a:t>
                      </a:r>
                    </a:p>
                  </a:txBody>
                  <a:tcPr marL="53720" marR="53720" marT="26860" marB="26860" anchor="ctr">
                    <a:lnL>
                      <a:noFill/>
                    </a:lnL>
                    <a:lnR>
                      <a:noFill/>
                    </a:lnR>
                    <a:lnT>
                      <a:noFill/>
                    </a:lnT>
                    <a:lnB>
                      <a:noFill/>
                    </a:lnB>
                    <a:noFill/>
                  </a:tcPr>
                </a:tc>
                <a:tc>
                  <a:txBody>
                    <a:bodyPr/>
                    <a:lstStyle/>
                    <a:p>
                      <a:r>
                        <a:rPr lang="en-US" sz="1700">
                          <a:latin typeface="Times New Roman" panose="02020603050405020304" pitchFamily="18" charset="0"/>
                          <a:cs typeface="Times New Roman" panose="02020603050405020304" pitchFamily="18" charset="0"/>
                        </a:rPr>
                        <a:t>World Health Organization. </a:t>
                      </a:r>
                      <a:r>
                        <a:rPr lang="en-US" sz="1700" i="1">
                          <a:latin typeface="Times New Roman" panose="02020603050405020304" pitchFamily="18" charset="0"/>
                          <a:cs typeface="Times New Roman" panose="02020603050405020304" pitchFamily="18" charset="0"/>
                        </a:rPr>
                        <a:t>Global and regional estimates of violence against women</a:t>
                      </a:r>
                      <a:r>
                        <a:rPr lang="en-US" sz="1700">
                          <a:latin typeface="Times New Roman" panose="02020603050405020304" pitchFamily="18" charset="0"/>
                          <a:cs typeface="Times New Roman" panose="02020603050405020304" pitchFamily="18" charset="0"/>
                        </a:rPr>
                        <a:t> (2021)</a:t>
                      </a:r>
                    </a:p>
                  </a:txBody>
                  <a:tcPr marL="53720" marR="53720" marT="26860" marB="26860" anchor="ctr">
                    <a:lnL>
                      <a:noFill/>
                    </a:lnL>
                    <a:lnR>
                      <a:noFill/>
                    </a:lnR>
                    <a:lnT>
                      <a:noFill/>
                    </a:lnT>
                    <a:lnB>
                      <a:noFill/>
                    </a:lnB>
                    <a:noFill/>
                  </a:tcPr>
                </a:tc>
                <a:extLst>
                  <a:ext uri="{0D108BD9-81ED-4DB2-BD59-A6C34878D82A}">
                    <a16:rowId xmlns:a16="http://schemas.microsoft.com/office/drawing/2014/main" val="27923973"/>
                  </a:ext>
                </a:extLst>
              </a:tr>
              <a:tr h="591720">
                <a:tc>
                  <a:txBody>
                    <a:bodyPr/>
                    <a:lstStyle/>
                    <a:p>
                      <a:r>
                        <a:rPr lang="en-US" sz="1700">
                          <a:latin typeface="Times New Roman" panose="02020603050405020304" pitchFamily="18" charset="0"/>
                          <a:cs typeface="Times New Roman" panose="02020603050405020304" pitchFamily="18" charset="0"/>
                        </a:rPr>
                        <a:t>Psychological / emotional IPV – past 12 months</a:t>
                      </a:r>
                    </a:p>
                  </a:txBody>
                  <a:tcPr marL="53720" marR="53720" marT="26860" marB="26860" anchor="ctr">
                    <a:lnL>
                      <a:noFill/>
                    </a:lnL>
                    <a:lnR>
                      <a:noFill/>
                    </a:lnR>
                    <a:lnT>
                      <a:noFill/>
                    </a:lnT>
                    <a:lnB>
                      <a:noFill/>
                    </a:lnB>
                    <a:noFill/>
                  </a:tcPr>
                </a:tc>
                <a:tc>
                  <a:txBody>
                    <a:bodyPr/>
                    <a:lstStyle/>
                    <a:p>
                      <a:r>
                        <a:rPr lang="en-UA" sz="1700">
                          <a:latin typeface="Times New Roman" panose="02020603050405020304" pitchFamily="18" charset="0"/>
                          <a:cs typeface="Times New Roman" panose="02020603050405020304" pitchFamily="18" charset="0"/>
                        </a:rPr>
                        <a:t>≈ 13%</a:t>
                      </a:r>
                    </a:p>
                  </a:txBody>
                  <a:tcPr marL="53720" marR="53720" marT="26860" marB="26860" anchor="ctr">
                    <a:lnL>
                      <a:noFill/>
                    </a:lnL>
                    <a:lnR>
                      <a:noFill/>
                    </a:lnR>
                    <a:lnT>
                      <a:noFill/>
                    </a:lnT>
                    <a:lnB>
                      <a:noFill/>
                    </a:lnB>
                    <a:noFill/>
                  </a:tcPr>
                </a:tc>
                <a:tc>
                  <a:txBody>
                    <a:bodyPr/>
                    <a:lstStyle/>
                    <a:p>
                      <a:r>
                        <a:rPr lang="en-UA" sz="1700">
                          <a:latin typeface="Times New Roman" panose="02020603050405020304" pitchFamily="18" charset="0"/>
                          <a:cs typeface="Times New Roman" panose="02020603050405020304" pitchFamily="18" charset="0"/>
                        </a:rPr>
                        <a:t>2018</a:t>
                      </a:r>
                    </a:p>
                  </a:txBody>
                  <a:tcPr marL="53720" marR="53720" marT="26860" marB="26860" anchor="ctr">
                    <a:lnL>
                      <a:noFill/>
                    </a:lnL>
                    <a:lnR>
                      <a:noFill/>
                    </a:lnR>
                    <a:lnT>
                      <a:noFill/>
                    </a:lnT>
                    <a:lnB>
                      <a:noFill/>
                    </a:lnB>
                    <a:noFill/>
                  </a:tcPr>
                </a:tc>
                <a:tc>
                  <a:txBody>
                    <a:bodyPr/>
                    <a:lstStyle/>
                    <a:p>
                      <a:r>
                        <a:rPr lang="uk-UA" sz="1700">
                          <a:latin typeface="Times New Roman" panose="02020603050405020304" pitchFamily="18" charset="0"/>
                          <a:cs typeface="Times New Roman" panose="02020603050405020304" pitchFamily="18" charset="0"/>
                        </a:rPr>
                        <a:t>Жінки 15–49 років</a:t>
                      </a:r>
                    </a:p>
                  </a:txBody>
                  <a:tcPr marL="53720" marR="53720" marT="26860" marB="26860" anchor="ctr">
                    <a:lnL>
                      <a:noFill/>
                    </a:lnL>
                    <a:lnR>
                      <a:noFill/>
                    </a:lnR>
                    <a:lnT>
                      <a:noFill/>
                    </a:lnT>
                    <a:lnB>
                      <a:noFill/>
                    </a:lnB>
                    <a:noFill/>
                  </a:tcPr>
                </a:tc>
                <a:tc>
                  <a:txBody>
                    <a:bodyPr/>
                    <a:lstStyle/>
                    <a:p>
                      <a:r>
                        <a:rPr lang="en-US" sz="1700">
                          <a:latin typeface="Times New Roman" panose="02020603050405020304" pitchFamily="18" charset="0"/>
                          <a:cs typeface="Times New Roman" panose="02020603050405020304" pitchFamily="18" charset="0"/>
                        </a:rPr>
                        <a:t>World Health Organization (2021 report)</a:t>
                      </a:r>
                    </a:p>
                  </a:txBody>
                  <a:tcPr marL="53720" marR="53720" marT="26860" marB="26860" anchor="ctr">
                    <a:lnL>
                      <a:noFill/>
                    </a:lnL>
                    <a:lnR>
                      <a:noFill/>
                    </a:lnR>
                    <a:lnT>
                      <a:noFill/>
                    </a:lnT>
                    <a:lnB>
                      <a:noFill/>
                    </a:lnB>
                    <a:noFill/>
                  </a:tcPr>
                </a:tc>
                <a:extLst>
                  <a:ext uri="{0D108BD9-81ED-4DB2-BD59-A6C34878D82A}">
                    <a16:rowId xmlns:a16="http://schemas.microsoft.com/office/drawing/2014/main" val="2003080821"/>
                  </a:ext>
                </a:extLst>
              </a:tr>
              <a:tr h="1126335">
                <a:tc>
                  <a:txBody>
                    <a:bodyPr/>
                    <a:lstStyle/>
                    <a:p>
                      <a:r>
                        <a:rPr lang="uk-UA" sz="1700">
                          <a:latin typeface="Times New Roman" panose="02020603050405020304" pitchFamily="18" charset="0"/>
                          <a:cs typeface="Times New Roman" panose="02020603050405020304" pitchFamily="18" charset="0"/>
                        </a:rPr>
                        <a:t>Жінки в ЄС, що пережили психологічне насильство від партнера (</a:t>
                      </a:r>
                      <a:r>
                        <a:rPr lang="en-US" sz="1700">
                          <a:latin typeface="Times New Roman" panose="02020603050405020304" pitchFamily="18" charset="0"/>
                          <a:cs typeface="Times New Roman" panose="02020603050405020304" pitchFamily="18" charset="0"/>
                        </a:rPr>
                        <a:t>lifetime)</a:t>
                      </a:r>
                    </a:p>
                  </a:txBody>
                  <a:tcPr marL="53720" marR="53720" marT="26860" marB="26860" anchor="ctr">
                    <a:lnL>
                      <a:noFill/>
                    </a:lnL>
                    <a:lnR>
                      <a:noFill/>
                    </a:lnR>
                    <a:lnT>
                      <a:noFill/>
                    </a:lnT>
                    <a:lnB>
                      <a:noFill/>
                    </a:lnB>
                    <a:noFill/>
                  </a:tcPr>
                </a:tc>
                <a:tc>
                  <a:txBody>
                    <a:bodyPr/>
                    <a:lstStyle/>
                    <a:p>
                      <a:r>
                        <a:rPr lang="uk-UA" sz="1700">
                          <a:latin typeface="Times New Roman" panose="02020603050405020304" pitchFamily="18" charset="0"/>
                          <a:cs typeface="Times New Roman" panose="02020603050405020304" pitchFamily="18" charset="0"/>
                        </a:rPr>
                        <a:t>≈ 43% (включає контроль, приниження, погрози)</a:t>
                      </a:r>
                    </a:p>
                  </a:txBody>
                  <a:tcPr marL="53720" marR="53720" marT="26860" marB="26860" anchor="ctr">
                    <a:lnL>
                      <a:noFill/>
                    </a:lnL>
                    <a:lnR>
                      <a:noFill/>
                    </a:lnR>
                    <a:lnT>
                      <a:noFill/>
                    </a:lnT>
                    <a:lnB>
                      <a:noFill/>
                    </a:lnB>
                    <a:noFill/>
                  </a:tcPr>
                </a:tc>
                <a:tc>
                  <a:txBody>
                    <a:bodyPr/>
                    <a:lstStyle/>
                    <a:p>
                      <a:r>
                        <a:rPr lang="uk-UA" sz="1700">
                          <a:latin typeface="Times New Roman" panose="02020603050405020304" pitchFamily="18" charset="0"/>
                          <a:cs typeface="Times New Roman" panose="02020603050405020304" pitchFamily="18" charset="0"/>
                        </a:rPr>
                        <a:t>2014 (найновіше комплексне опитування)</a:t>
                      </a:r>
                    </a:p>
                  </a:txBody>
                  <a:tcPr marL="53720" marR="53720" marT="26860" marB="26860" anchor="ctr">
                    <a:lnL>
                      <a:noFill/>
                    </a:lnL>
                    <a:lnR>
                      <a:noFill/>
                    </a:lnR>
                    <a:lnT>
                      <a:noFill/>
                    </a:lnT>
                    <a:lnB>
                      <a:noFill/>
                    </a:lnB>
                    <a:noFill/>
                  </a:tcPr>
                </a:tc>
                <a:tc>
                  <a:txBody>
                    <a:bodyPr/>
                    <a:lstStyle/>
                    <a:p>
                      <a:r>
                        <a:rPr lang="uk-UA" sz="1700">
                          <a:latin typeface="Times New Roman" panose="02020603050405020304" pitchFamily="18" charset="0"/>
                          <a:cs typeface="Times New Roman" panose="02020603050405020304" pitchFamily="18" charset="0"/>
                        </a:rPr>
                        <a:t>Жінки 18–74 років</a:t>
                      </a:r>
                    </a:p>
                  </a:txBody>
                  <a:tcPr marL="53720" marR="53720" marT="26860" marB="26860" anchor="ctr">
                    <a:lnL>
                      <a:noFill/>
                    </a:lnL>
                    <a:lnR>
                      <a:noFill/>
                    </a:lnR>
                    <a:lnT>
                      <a:noFill/>
                    </a:lnT>
                    <a:lnB>
                      <a:noFill/>
                    </a:lnB>
                    <a:noFill/>
                  </a:tcPr>
                </a:tc>
                <a:tc>
                  <a:txBody>
                    <a:bodyPr/>
                    <a:lstStyle/>
                    <a:p>
                      <a:r>
                        <a:rPr lang="en-US" sz="1700">
                          <a:latin typeface="Times New Roman" panose="02020603050405020304" pitchFamily="18" charset="0"/>
                          <a:cs typeface="Times New Roman" panose="02020603050405020304" pitchFamily="18" charset="0"/>
                        </a:rPr>
                        <a:t>European Union Agency for Fundamental Rights. </a:t>
                      </a:r>
                      <a:r>
                        <a:rPr lang="en-US" sz="1700" i="1">
                          <a:latin typeface="Times New Roman" panose="02020603050405020304" pitchFamily="18" charset="0"/>
                          <a:cs typeface="Times New Roman" panose="02020603050405020304" pitchFamily="18" charset="0"/>
                        </a:rPr>
                        <a:t>Violence against women survey</a:t>
                      </a:r>
                      <a:endParaRPr lang="en-US" sz="1700">
                        <a:latin typeface="Times New Roman" panose="02020603050405020304" pitchFamily="18" charset="0"/>
                        <a:cs typeface="Times New Roman" panose="02020603050405020304" pitchFamily="18" charset="0"/>
                      </a:endParaRPr>
                    </a:p>
                  </a:txBody>
                  <a:tcPr marL="53720" marR="53720" marT="26860" marB="26860" anchor="ctr">
                    <a:lnL>
                      <a:noFill/>
                    </a:lnL>
                    <a:lnR>
                      <a:noFill/>
                    </a:lnR>
                    <a:lnT>
                      <a:noFill/>
                    </a:lnT>
                    <a:lnB>
                      <a:noFill/>
                    </a:lnB>
                    <a:noFill/>
                  </a:tcPr>
                </a:tc>
                <a:extLst>
                  <a:ext uri="{0D108BD9-81ED-4DB2-BD59-A6C34878D82A}">
                    <a16:rowId xmlns:a16="http://schemas.microsoft.com/office/drawing/2014/main" val="1221948494"/>
                  </a:ext>
                </a:extLst>
              </a:tr>
              <a:tr h="1126335">
                <a:tc>
                  <a:txBody>
                    <a:bodyPr/>
                    <a:lstStyle/>
                    <a:p>
                      <a:r>
                        <a:rPr lang="uk-UA" sz="1700">
                          <a:latin typeface="Times New Roman" panose="02020603050405020304" pitchFamily="18" charset="0"/>
                          <a:cs typeface="Times New Roman" panose="02020603050405020304" pitchFamily="18" charset="0"/>
                        </a:rPr>
                        <a:t>Підлітки, що повідомляють про психологічну агресію в романтичних стосунках</a:t>
                      </a:r>
                    </a:p>
                  </a:txBody>
                  <a:tcPr marL="53720" marR="53720" marT="26860" marB="26860" anchor="ctr">
                    <a:lnL>
                      <a:noFill/>
                    </a:lnL>
                    <a:lnR>
                      <a:noFill/>
                    </a:lnR>
                    <a:lnT>
                      <a:noFill/>
                    </a:lnT>
                    <a:lnB>
                      <a:noFill/>
                    </a:lnB>
                    <a:noFill/>
                  </a:tcPr>
                </a:tc>
                <a:tc>
                  <a:txBody>
                    <a:bodyPr/>
                    <a:lstStyle/>
                    <a:p>
                      <a:r>
                        <a:rPr lang="en-UA" sz="1700">
                          <a:latin typeface="Times New Roman" panose="02020603050405020304" pitchFamily="18" charset="0"/>
                          <a:cs typeface="Times New Roman" panose="02020603050405020304" pitchFamily="18" charset="0"/>
                        </a:rPr>
                        <a:t>≈ 20–30%</a:t>
                      </a:r>
                    </a:p>
                  </a:txBody>
                  <a:tcPr marL="53720" marR="53720" marT="26860" marB="26860" anchor="ctr">
                    <a:lnL>
                      <a:noFill/>
                    </a:lnL>
                    <a:lnR>
                      <a:noFill/>
                    </a:lnR>
                    <a:lnT>
                      <a:noFill/>
                    </a:lnT>
                    <a:lnB>
                      <a:noFill/>
                    </a:lnB>
                    <a:noFill/>
                  </a:tcPr>
                </a:tc>
                <a:tc>
                  <a:txBody>
                    <a:bodyPr/>
                    <a:lstStyle/>
                    <a:p>
                      <a:r>
                        <a:rPr lang="uk-UA" sz="1700">
                          <a:latin typeface="Times New Roman" panose="02020603050405020304" pitchFamily="18" charset="0"/>
                          <a:cs typeface="Times New Roman" panose="02020603050405020304" pitchFamily="18" charset="0"/>
                        </a:rPr>
                        <a:t>2018–2022 (різні країни)</a:t>
                      </a:r>
                    </a:p>
                  </a:txBody>
                  <a:tcPr marL="53720" marR="53720" marT="26860" marB="26860" anchor="ctr">
                    <a:lnL>
                      <a:noFill/>
                    </a:lnL>
                    <a:lnR>
                      <a:noFill/>
                    </a:lnR>
                    <a:lnT>
                      <a:noFill/>
                    </a:lnT>
                    <a:lnB>
                      <a:noFill/>
                    </a:lnB>
                    <a:noFill/>
                  </a:tcPr>
                </a:tc>
                <a:tc>
                  <a:txBody>
                    <a:bodyPr/>
                    <a:lstStyle/>
                    <a:p>
                      <a:r>
                        <a:rPr lang="uk-UA" sz="1700">
                          <a:latin typeface="Times New Roman" panose="02020603050405020304" pitchFamily="18" charset="0"/>
                          <a:cs typeface="Times New Roman" panose="02020603050405020304" pitchFamily="18" charset="0"/>
                        </a:rPr>
                        <a:t>13–18 років</a:t>
                      </a:r>
                    </a:p>
                  </a:txBody>
                  <a:tcPr marL="53720" marR="53720" marT="26860" marB="26860" anchor="ctr">
                    <a:lnL>
                      <a:noFill/>
                    </a:lnL>
                    <a:lnR>
                      <a:noFill/>
                    </a:lnR>
                    <a:lnT>
                      <a:noFill/>
                    </a:lnT>
                    <a:lnB>
                      <a:noFill/>
                    </a:lnB>
                    <a:noFill/>
                  </a:tcPr>
                </a:tc>
                <a:tc>
                  <a:txBody>
                    <a:bodyPr/>
                    <a:lstStyle/>
                    <a:p>
                      <a:r>
                        <a:rPr lang="en-US" sz="1700">
                          <a:latin typeface="Times New Roman" panose="02020603050405020304" pitchFamily="18" charset="0"/>
                          <a:cs typeface="Times New Roman" panose="02020603050405020304" pitchFamily="18" charset="0"/>
                        </a:rPr>
                        <a:t>Centers for Disease Control and Prevention. Youth Risk Behavior Survey</a:t>
                      </a:r>
                    </a:p>
                  </a:txBody>
                  <a:tcPr marL="53720" marR="53720" marT="26860" marB="26860" anchor="ctr">
                    <a:lnL>
                      <a:noFill/>
                    </a:lnL>
                    <a:lnR>
                      <a:noFill/>
                    </a:lnR>
                    <a:lnT>
                      <a:noFill/>
                    </a:lnT>
                    <a:lnB>
                      <a:noFill/>
                    </a:lnB>
                    <a:noFill/>
                  </a:tcPr>
                </a:tc>
                <a:extLst>
                  <a:ext uri="{0D108BD9-81ED-4DB2-BD59-A6C34878D82A}">
                    <a16:rowId xmlns:a16="http://schemas.microsoft.com/office/drawing/2014/main" val="1278796984"/>
                  </a:ext>
                </a:extLst>
              </a:tr>
              <a:tr h="769925">
                <a:tc>
                  <a:txBody>
                    <a:bodyPr/>
                    <a:lstStyle/>
                    <a:p>
                      <a:r>
                        <a:rPr lang="uk-UA" sz="1700">
                          <a:latin typeface="Times New Roman" panose="02020603050405020304" pitchFamily="18" charset="0"/>
                          <a:cs typeface="Times New Roman" panose="02020603050405020304" pitchFamily="18" charset="0"/>
                        </a:rPr>
                        <a:t>Насильство проти жінок у світі (будь-яка форма </a:t>
                      </a:r>
                      <a:r>
                        <a:rPr lang="en-US" sz="1700">
                          <a:latin typeface="Times New Roman" panose="02020603050405020304" pitchFamily="18" charset="0"/>
                          <a:cs typeface="Times New Roman" panose="02020603050405020304" pitchFamily="18" charset="0"/>
                        </a:rPr>
                        <a:t>IPV, lifetime)</a:t>
                      </a:r>
                    </a:p>
                  </a:txBody>
                  <a:tcPr marL="53720" marR="53720" marT="26860" marB="26860" anchor="ctr">
                    <a:lnL>
                      <a:noFill/>
                    </a:lnL>
                    <a:lnR>
                      <a:noFill/>
                    </a:lnR>
                    <a:lnT>
                      <a:noFill/>
                    </a:lnT>
                    <a:lnB>
                      <a:noFill/>
                    </a:lnB>
                    <a:noFill/>
                  </a:tcPr>
                </a:tc>
                <a:tc>
                  <a:txBody>
                    <a:bodyPr/>
                    <a:lstStyle/>
                    <a:p>
                      <a:r>
                        <a:rPr lang="en-UA" sz="1700">
                          <a:latin typeface="Times New Roman" panose="02020603050405020304" pitchFamily="18" charset="0"/>
                          <a:cs typeface="Times New Roman" panose="02020603050405020304" pitchFamily="18" charset="0"/>
                        </a:rPr>
                        <a:t>≈ 30%</a:t>
                      </a:r>
                    </a:p>
                  </a:txBody>
                  <a:tcPr marL="53720" marR="53720" marT="26860" marB="26860" anchor="ctr">
                    <a:lnL>
                      <a:noFill/>
                    </a:lnL>
                    <a:lnR>
                      <a:noFill/>
                    </a:lnR>
                    <a:lnT>
                      <a:noFill/>
                    </a:lnT>
                    <a:lnB>
                      <a:noFill/>
                    </a:lnB>
                    <a:noFill/>
                  </a:tcPr>
                </a:tc>
                <a:tc>
                  <a:txBody>
                    <a:bodyPr/>
                    <a:lstStyle/>
                    <a:p>
                      <a:r>
                        <a:rPr lang="uk-UA" sz="1700">
                          <a:latin typeface="Times New Roman" panose="02020603050405020304" pitchFamily="18" charset="0"/>
                          <a:cs typeface="Times New Roman" panose="02020603050405020304" pitchFamily="18" charset="0"/>
                        </a:rPr>
                        <a:t>2018 (публ. 2021)</a:t>
                      </a:r>
                    </a:p>
                  </a:txBody>
                  <a:tcPr marL="53720" marR="53720" marT="26860" marB="26860" anchor="ctr">
                    <a:lnL>
                      <a:noFill/>
                    </a:lnL>
                    <a:lnR>
                      <a:noFill/>
                    </a:lnR>
                    <a:lnT>
                      <a:noFill/>
                    </a:lnT>
                    <a:lnB>
                      <a:noFill/>
                    </a:lnB>
                    <a:noFill/>
                  </a:tcPr>
                </a:tc>
                <a:tc>
                  <a:txBody>
                    <a:bodyPr/>
                    <a:lstStyle/>
                    <a:p>
                      <a:r>
                        <a:rPr lang="uk-UA" sz="1700">
                          <a:latin typeface="Times New Roman" panose="02020603050405020304" pitchFamily="18" charset="0"/>
                          <a:cs typeface="Times New Roman" panose="02020603050405020304" pitchFamily="18" charset="0"/>
                        </a:rPr>
                        <a:t>Жінки 15–49 років</a:t>
                      </a:r>
                    </a:p>
                  </a:txBody>
                  <a:tcPr marL="53720" marR="53720" marT="26860" marB="26860" anchor="ctr">
                    <a:lnL>
                      <a:noFill/>
                    </a:lnL>
                    <a:lnR>
                      <a:noFill/>
                    </a:lnR>
                    <a:lnT>
                      <a:noFill/>
                    </a:lnT>
                    <a:lnB>
                      <a:noFill/>
                    </a:lnB>
                    <a:noFill/>
                  </a:tcPr>
                </a:tc>
                <a:tc>
                  <a:txBody>
                    <a:bodyPr/>
                    <a:lstStyle/>
                    <a:p>
                      <a:r>
                        <a:rPr lang="en-US" sz="1700" dirty="0">
                          <a:latin typeface="Times New Roman" panose="02020603050405020304" pitchFamily="18" charset="0"/>
                          <a:cs typeface="Times New Roman" panose="02020603050405020304" pitchFamily="18" charset="0"/>
                        </a:rPr>
                        <a:t>United Nations + WHO (2021)</a:t>
                      </a:r>
                    </a:p>
                  </a:txBody>
                  <a:tcPr marL="53720" marR="53720" marT="26860" marB="26860" anchor="ctr">
                    <a:lnL>
                      <a:noFill/>
                    </a:lnL>
                    <a:lnR>
                      <a:noFill/>
                    </a:lnR>
                    <a:lnT>
                      <a:noFill/>
                    </a:lnT>
                    <a:lnB>
                      <a:noFill/>
                    </a:lnB>
                    <a:noFill/>
                  </a:tcPr>
                </a:tc>
                <a:extLst>
                  <a:ext uri="{0D108BD9-81ED-4DB2-BD59-A6C34878D82A}">
                    <a16:rowId xmlns:a16="http://schemas.microsoft.com/office/drawing/2014/main" val="2661047726"/>
                  </a:ext>
                </a:extLst>
              </a:tr>
            </a:tbl>
          </a:graphicData>
        </a:graphic>
      </p:graphicFrame>
    </p:spTree>
    <p:extLst>
      <p:ext uri="{BB962C8B-B14F-4D97-AF65-F5344CB8AC3E}">
        <p14:creationId xmlns:p14="http://schemas.microsoft.com/office/powerpoint/2010/main" val="1930160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42F0-60C9-93F3-D8F2-684C80749B95}"/>
              </a:ext>
            </a:extLst>
          </p:cNvPr>
          <p:cNvSpPr>
            <a:spLocks noGrp="1"/>
          </p:cNvSpPr>
          <p:nvPr>
            <p:ph type="title"/>
          </p:nvPr>
        </p:nvSpPr>
        <p:spPr/>
        <p:txBody>
          <a:bodyPr>
            <a:normAutofit/>
          </a:bodyPr>
          <a:lstStyle/>
          <a:p>
            <a:r>
              <a:rPr lang="uk-UA" sz="2800" b="1" dirty="0">
                <a:latin typeface="Times New Roman" panose="02020603050405020304" pitchFamily="18" charset="0"/>
                <a:cs typeface="Times New Roman" panose="02020603050405020304" pitchFamily="18" charset="0"/>
              </a:rPr>
              <a:t>Домашнє завдання</a:t>
            </a: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32E610-56A3-BB9C-E3C7-A62C6FFC6292}"/>
              </a:ext>
            </a:extLst>
          </p:cNvPr>
          <p:cNvSpPr>
            <a:spLocks noGrp="1"/>
          </p:cNvSpPr>
          <p:nvPr>
            <p:ph idx="1"/>
          </p:nvPr>
        </p:nvSpPr>
        <p:spPr>
          <a:xfrm>
            <a:off x="506776" y="1487277"/>
            <a:ext cx="10847024" cy="4689686"/>
          </a:xfrm>
        </p:spPr>
        <p:txBody>
          <a:bodyPr>
            <a:normAutofit lnSpcReduction="10000"/>
          </a:bodyPr>
          <a:lstStyle/>
          <a:p>
            <a:pPr marL="0" indent="0">
              <a:buNone/>
            </a:pPr>
            <a:r>
              <a:rPr lang="uk-UA" sz="1800" b="1" dirty="0">
                <a:latin typeface="Times New Roman" panose="02020603050405020304" pitchFamily="18" charset="0"/>
                <a:cs typeface="Times New Roman" panose="02020603050405020304" pitchFamily="18" charset="0"/>
              </a:rPr>
              <a:t>Фільми для аналізу </a:t>
            </a:r>
          </a:p>
          <a:p>
            <a:pPr marL="0" indent="0">
              <a:buNone/>
            </a:pPr>
            <a:r>
              <a:rPr lang="uk-UA" sz="1800" dirty="0">
                <a:latin typeface="Times New Roman" panose="02020603050405020304" pitchFamily="18" charset="0"/>
                <a:cs typeface="Times New Roman" panose="02020603050405020304" pitchFamily="18" charset="0"/>
              </a:rPr>
              <a:t>1. Газове світло (</a:t>
            </a:r>
            <a:r>
              <a:rPr lang="en-US" sz="1800" i="1" dirty="0">
                <a:latin typeface="Times New Roman" panose="02020603050405020304" pitchFamily="18" charset="0"/>
                <a:cs typeface="Times New Roman" panose="02020603050405020304" pitchFamily="18" charset="0"/>
              </a:rPr>
              <a:t>Gaslight</a:t>
            </a:r>
            <a:r>
              <a:rPr lang="en-US" sz="1800" dirty="0">
                <a:latin typeface="Times New Roman" panose="02020603050405020304" pitchFamily="18" charset="0"/>
                <a:cs typeface="Times New Roman" panose="02020603050405020304" pitchFamily="18" charset="0"/>
              </a:rPr>
              <a:t>, 1944)</a:t>
            </a:r>
          </a:p>
          <a:p>
            <a:pPr marL="0" indent="0">
              <a:buNone/>
            </a:pPr>
            <a:r>
              <a:rPr lang="uk-UA" sz="1800" dirty="0">
                <a:latin typeface="Times New Roman" panose="02020603050405020304" pitchFamily="18" charset="0"/>
                <a:cs typeface="Times New Roman" panose="02020603050405020304" pitchFamily="18" charset="0"/>
              </a:rPr>
              <a:t>2. Невидима людина (</a:t>
            </a:r>
            <a:r>
              <a:rPr lang="en-US" sz="1800" i="1" dirty="0">
                <a:latin typeface="Times New Roman" panose="02020603050405020304" pitchFamily="18" charset="0"/>
                <a:cs typeface="Times New Roman" panose="02020603050405020304" pitchFamily="18" charset="0"/>
              </a:rPr>
              <a:t>The Invisible Man</a:t>
            </a:r>
            <a:r>
              <a:rPr lang="en-US" sz="1800" dirty="0">
                <a:latin typeface="Times New Roman" panose="02020603050405020304" pitchFamily="18" charset="0"/>
                <a:cs typeface="Times New Roman" panose="02020603050405020304" pitchFamily="18" charset="0"/>
              </a:rPr>
              <a:t>, 2020)</a:t>
            </a:r>
          </a:p>
          <a:p>
            <a:pPr marL="0" indent="0">
              <a:buNone/>
            </a:pPr>
            <a:r>
              <a:rPr lang="uk-UA" sz="1800" dirty="0">
                <a:latin typeface="Times New Roman" panose="02020603050405020304" pitchFamily="18" charset="0"/>
                <a:cs typeface="Times New Roman" panose="02020603050405020304" pitchFamily="18" charset="0"/>
              </a:rPr>
              <a:t>3. Зникла (</a:t>
            </a:r>
            <a:r>
              <a:rPr lang="en-US" sz="1800" i="1" dirty="0">
                <a:latin typeface="Times New Roman" panose="02020603050405020304" pitchFamily="18" charset="0"/>
                <a:cs typeface="Times New Roman" panose="02020603050405020304" pitchFamily="18" charset="0"/>
              </a:rPr>
              <a:t>Gone Girl</a:t>
            </a:r>
            <a:r>
              <a:rPr lang="en-US" sz="1800" dirty="0">
                <a:latin typeface="Times New Roman" panose="02020603050405020304" pitchFamily="18" charset="0"/>
                <a:cs typeface="Times New Roman" panose="02020603050405020304" pitchFamily="18" charset="0"/>
              </a:rPr>
              <a:t>, 2014)</a:t>
            </a:r>
          </a:p>
          <a:p>
            <a:pPr marL="0" indent="0">
              <a:buNone/>
            </a:pPr>
            <a:r>
              <a:rPr lang="uk-UA" sz="1800" dirty="0">
                <a:latin typeface="Times New Roman" panose="02020603050405020304" pitchFamily="18" charset="0"/>
                <a:cs typeface="Times New Roman" panose="02020603050405020304" pitchFamily="18" charset="0"/>
              </a:rPr>
              <a:t>4. Велика маленька брехня (</a:t>
            </a:r>
            <a:r>
              <a:rPr lang="en-US" sz="1800" i="1" dirty="0">
                <a:latin typeface="Times New Roman" panose="02020603050405020304" pitchFamily="18" charset="0"/>
                <a:cs typeface="Times New Roman" panose="02020603050405020304" pitchFamily="18" charset="0"/>
              </a:rPr>
              <a:t>Big Little Lies</a:t>
            </a:r>
            <a:r>
              <a:rPr lang="en-US" sz="1800" dirty="0">
                <a:latin typeface="Times New Roman" panose="02020603050405020304" pitchFamily="18" charset="0"/>
                <a:cs typeface="Times New Roman" panose="02020603050405020304" pitchFamily="18" charset="0"/>
              </a:rPr>
              <a:t>, 2017–2019)</a:t>
            </a:r>
          </a:p>
          <a:p>
            <a:pPr marL="0" indent="0">
              <a:buNone/>
            </a:pPr>
            <a:r>
              <a:rPr lang="uk-UA" sz="1800" dirty="0">
                <a:latin typeface="Times New Roman" panose="02020603050405020304" pitchFamily="18" charset="0"/>
                <a:cs typeface="Times New Roman" panose="02020603050405020304" pitchFamily="18" charset="0"/>
              </a:rPr>
              <a:t>5. Одержимість (</a:t>
            </a:r>
            <a:r>
              <a:rPr lang="en-US" sz="1800" i="1" dirty="0">
                <a:latin typeface="Times New Roman" panose="02020603050405020304" pitchFamily="18" charset="0"/>
                <a:cs typeface="Times New Roman" panose="02020603050405020304" pitchFamily="18" charset="0"/>
              </a:rPr>
              <a:t>Whiplash</a:t>
            </a:r>
            <a:r>
              <a:rPr lang="en-US" sz="1800" dirty="0">
                <a:latin typeface="Times New Roman" panose="02020603050405020304" pitchFamily="18" charset="0"/>
                <a:cs typeface="Times New Roman" panose="02020603050405020304" pitchFamily="18" charset="0"/>
              </a:rPr>
              <a:t>, 2014)</a:t>
            </a:r>
            <a:endParaRPr lang="uk-UA" sz="1800" dirty="0">
              <a:latin typeface="Times New Roman" panose="02020603050405020304" pitchFamily="18" charset="0"/>
              <a:cs typeface="Times New Roman" panose="02020603050405020304" pitchFamily="18" charset="0"/>
            </a:endParaRPr>
          </a:p>
          <a:p>
            <a:pPr marL="0" indent="0">
              <a:buNone/>
            </a:pPr>
            <a:r>
              <a:rPr lang="uk-UA" sz="1800" dirty="0">
                <a:latin typeface="Times New Roman" panose="02020603050405020304" pitchFamily="18" charset="0"/>
                <a:cs typeface="Times New Roman" panose="02020603050405020304" pitchFamily="18" charset="0"/>
              </a:rPr>
              <a:t>6. Історія подружжя (</a:t>
            </a:r>
            <a:r>
              <a:rPr lang="en-US" sz="1800" i="1" dirty="0">
                <a:latin typeface="Times New Roman" panose="02020603050405020304" pitchFamily="18" charset="0"/>
                <a:cs typeface="Times New Roman" panose="02020603050405020304" pitchFamily="18" charset="0"/>
              </a:rPr>
              <a:t>Marriage Story</a:t>
            </a:r>
            <a:r>
              <a:rPr lang="en-US" sz="1800" dirty="0">
                <a:latin typeface="Times New Roman" panose="02020603050405020304" pitchFamily="18" charset="0"/>
                <a:cs typeface="Times New Roman" panose="02020603050405020304" pitchFamily="18" charset="0"/>
              </a:rPr>
              <a:t>, 2019)</a:t>
            </a:r>
          </a:p>
          <a:p>
            <a:pPr marL="0" indent="0">
              <a:buNone/>
            </a:pPr>
            <a:r>
              <a:rPr lang="uk-UA" sz="1800" dirty="0">
                <a:latin typeface="Times New Roman" panose="02020603050405020304" pitchFamily="18" charset="0"/>
                <a:cs typeface="Times New Roman" panose="02020603050405020304" pitchFamily="18" charset="0"/>
              </a:rPr>
              <a:t>7. Сцени з подружнього життя (</a:t>
            </a:r>
            <a:r>
              <a:rPr lang="en-US" sz="1800" i="1" dirty="0">
                <a:latin typeface="Times New Roman" panose="02020603050405020304" pitchFamily="18" charset="0"/>
                <a:cs typeface="Times New Roman" panose="02020603050405020304" pitchFamily="18" charset="0"/>
              </a:rPr>
              <a:t>Scenes from a Marriage</a:t>
            </a:r>
            <a:r>
              <a:rPr lang="en-US" sz="1800" dirty="0">
                <a:latin typeface="Times New Roman" panose="02020603050405020304" pitchFamily="18" charset="0"/>
                <a:cs typeface="Times New Roman" panose="02020603050405020304" pitchFamily="18" charset="0"/>
              </a:rPr>
              <a:t>, 2021)</a:t>
            </a:r>
          </a:p>
          <a:p>
            <a:pPr marL="0" indent="0">
              <a:buNone/>
            </a:pPr>
            <a:r>
              <a:rPr lang="uk-UA" sz="1800" dirty="0">
                <a:latin typeface="Times New Roman" panose="02020603050405020304" pitchFamily="18" charset="0"/>
                <a:cs typeface="Times New Roman" panose="02020603050405020304" pitchFamily="18" charset="0"/>
              </a:rPr>
              <a:t>8. Чорний лебідь (</a:t>
            </a:r>
            <a:r>
              <a:rPr lang="en-US" sz="1800" i="1" dirty="0">
                <a:latin typeface="Times New Roman" panose="02020603050405020304" pitchFamily="18" charset="0"/>
                <a:cs typeface="Times New Roman" panose="02020603050405020304" pitchFamily="18" charset="0"/>
              </a:rPr>
              <a:t>Black Swan</a:t>
            </a:r>
            <a:r>
              <a:rPr lang="en-US" sz="1800" dirty="0">
                <a:latin typeface="Times New Roman" panose="02020603050405020304" pitchFamily="18" charset="0"/>
                <a:cs typeface="Times New Roman" panose="02020603050405020304" pitchFamily="18" charset="0"/>
              </a:rPr>
              <a:t>, 2010)</a:t>
            </a:r>
          </a:p>
          <a:p>
            <a:pPr marL="0" indent="0">
              <a:buNone/>
            </a:pPr>
            <a:r>
              <a:rPr lang="uk-UA" sz="1800" dirty="0">
                <a:latin typeface="Times New Roman" panose="02020603050405020304" pitchFamily="18" charset="0"/>
                <a:cs typeface="Times New Roman" panose="02020603050405020304" pitchFamily="18" charset="0"/>
              </a:rPr>
              <a:t>9. Мати! (</a:t>
            </a:r>
            <a:r>
              <a:rPr lang="en-US" sz="1800" i="1" dirty="0">
                <a:latin typeface="Times New Roman" panose="02020603050405020304" pitchFamily="18" charset="0"/>
                <a:cs typeface="Times New Roman" panose="02020603050405020304" pitchFamily="18" charset="0"/>
              </a:rPr>
              <a:t>Mother!</a:t>
            </a:r>
            <a:r>
              <a:rPr lang="en-US" sz="1800" dirty="0">
                <a:latin typeface="Times New Roman" panose="02020603050405020304" pitchFamily="18" charset="0"/>
                <a:cs typeface="Times New Roman" panose="02020603050405020304" pitchFamily="18" charset="0"/>
              </a:rPr>
              <a:t>, 2017)</a:t>
            </a:r>
          </a:p>
          <a:p>
            <a:pPr marL="0" indent="0">
              <a:buNone/>
            </a:pPr>
            <a:r>
              <a:rPr lang="uk-UA" sz="1800" dirty="0">
                <a:latin typeface="Times New Roman" panose="02020603050405020304" pitchFamily="18" charset="0"/>
                <a:cs typeface="Times New Roman" panose="02020603050405020304" pitchFamily="18" charset="0"/>
              </a:rPr>
              <a:t>10.</a:t>
            </a:r>
            <a:r>
              <a:rPr lang="en-UA" sz="1800" dirty="0">
                <a:latin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cs typeface="Times New Roman" panose="02020603050405020304" pitchFamily="18" charset="0"/>
              </a:rPr>
              <a:t>Шарлатан (</a:t>
            </a:r>
            <a:r>
              <a:rPr lang="en-US" sz="1800" i="1" dirty="0">
                <a:latin typeface="Times New Roman" panose="02020603050405020304" pitchFamily="18" charset="0"/>
                <a:cs typeface="Times New Roman" panose="02020603050405020304" pitchFamily="18" charset="0"/>
              </a:rPr>
              <a:t>The Shrink Next Door</a:t>
            </a:r>
            <a:r>
              <a:rPr lang="en-US" sz="1800" dirty="0">
                <a:latin typeface="Times New Roman" panose="02020603050405020304" pitchFamily="18" charset="0"/>
                <a:cs typeface="Times New Roman" panose="02020603050405020304" pitchFamily="18" charset="0"/>
              </a:rPr>
              <a:t>, 2021)</a:t>
            </a:r>
          </a:p>
          <a:p>
            <a:pPr marL="0" indent="0">
              <a:buNone/>
            </a:pPr>
            <a:r>
              <a:rPr lang="uk-UA" sz="1800" dirty="0">
                <a:latin typeface="Times New Roman" panose="02020603050405020304" pitchFamily="18" charset="0"/>
                <a:cs typeface="Times New Roman" panose="02020603050405020304" pitchFamily="18" charset="0"/>
              </a:rPr>
              <a:t>11. Гострі предмети (</a:t>
            </a:r>
            <a:r>
              <a:rPr lang="en-US" sz="1800" i="1" dirty="0">
                <a:latin typeface="Times New Roman" panose="02020603050405020304" pitchFamily="18" charset="0"/>
                <a:cs typeface="Times New Roman" panose="02020603050405020304" pitchFamily="18" charset="0"/>
              </a:rPr>
              <a:t>Sharp Objects</a:t>
            </a:r>
            <a:r>
              <a:rPr lang="en-US" sz="1800" dirty="0">
                <a:latin typeface="Times New Roman" panose="02020603050405020304" pitchFamily="18" charset="0"/>
                <a:cs typeface="Times New Roman" panose="02020603050405020304" pitchFamily="18" charset="0"/>
              </a:rPr>
              <a:t>, 2018)</a:t>
            </a:r>
            <a:endParaRPr lang="uk-UA" sz="1800" dirty="0">
              <a:latin typeface="Times New Roman" panose="02020603050405020304" pitchFamily="18" charset="0"/>
              <a:cs typeface="Times New Roman" panose="02020603050405020304" pitchFamily="18" charset="0"/>
            </a:endParaRPr>
          </a:p>
          <a:p>
            <a:pPr marL="0" indent="0">
              <a:buNone/>
            </a:pPr>
            <a:r>
              <a:rPr lang="uk-UA" sz="1800" dirty="0">
                <a:latin typeface="Times New Roman" panose="02020603050405020304" pitchFamily="18" charset="0"/>
                <a:cs typeface="Times New Roman" panose="02020603050405020304" pitchFamily="18" charset="0"/>
              </a:rPr>
              <a:t>12. Мій король (</a:t>
            </a:r>
            <a:r>
              <a:rPr lang="en-US" sz="1800" i="1" dirty="0">
                <a:latin typeface="Times New Roman" panose="02020603050405020304" pitchFamily="18" charset="0"/>
                <a:cs typeface="Times New Roman" panose="02020603050405020304" pitchFamily="18" charset="0"/>
              </a:rPr>
              <a:t>Mon Roi</a:t>
            </a:r>
            <a:r>
              <a:rPr lang="en-US" sz="1800" dirty="0">
                <a:latin typeface="Times New Roman" panose="02020603050405020304" pitchFamily="18" charset="0"/>
                <a:cs typeface="Times New Roman" panose="02020603050405020304" pitchFamily="18" charset="0"/>
              </a:rPr>
              <a:t>, 2015)</a:t>
            </a:r>
          </a:p>
          <a:p>
            <a:pPr marL="0" indent="0">
              <a:buNone/>
            </a:pPr>
            <a:endParaRPr lang="en-US" b="1" dirty="0"/>
          </a:p>
          <a:p>
            <a:pPr marL="0" indent="0">
              <a:buNone/>
            </a:pPr>
            <a:endParaRPr lang="en-UA" dirty="0"/>
          </a:p>
        </p:txBody>
      </p:sp>
    </p:spTree>
    <p:extLst>
      <p:ext uri="{BB962C8B-B14F-4D97-AF65-F5344CB8AC3E}">
        <p14:creationId xmlns:p14="http://schemas.microsoft.com/office/powerpoint/2010/main" val="2746397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EC54-EDAB-804E-8A78-216684C821F4}"/>
              </a:ext>
            </a:extLst>
          </p:cNvPr>
          <p:cNvSpPr>
            <a:spLocks noGrp="1"/>
          </p:cNvSpPr>
          <p:nvPr>
            <p:ph type="title"/>
          </p:nvPr>
        </p:nvSpPr>
        <p:spPr>
          <a:xfrm>
            <a:off x="838200" y="365125"/>
            <a:ext cx="10515600" cy="648427"/>
          </a:xfrm>
        </p:spPr>
        <p:txBody>
          <a:bodyPr>
            <a:normAutofit fontScale="90000"/>
          </a:bodyPr>
          <a:lstStyle/>
          <a:p>
            <a:r>
              <a:rPr lang="uk-UA" dirty="0">
                <a:latin typeface="Times New Roman" panose="02020603050405020304" pitchFamily="18" charset="0"/>
                <a:cs typeface="Times New Roman" panose="02020603050405020304" pitchFamily="18" charset="0"/>
              </a:rPr>
              <a:t>Домашнє завдання</a:t>
            </a:r>
            <a:endParaRPr lang="en-UA"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2FA4ED-1B05-8377-B74D-B6D8329DD16A}"/>
              </a:ext>
            </a:extLst>
          </p:cNvPr>
          <p:cNvSpPr>
            <a:spLocks noGrp="1"/>
          </p:cNvSpPr>
          <p:nvPr>
            <p:ph idx="1"/>
          </p:nvPr>
        </p:nvSpPr>
        <p:spPr>
          <a:xfrm>
            <a:off x="275422" y="1013552"/>
            <a:ext cx="11078378" cy="5163411"/>
          </a:xfrm>
        </p:spPr>
        <p:txBody>
          <a:bodyPr>
            <a:normAutofit fontScale="32500" lnSpcReduction="20000"/>
          </a:bodyPr>
          <a:lstStyle/>
          <a:p>
            <a:pPr marL="0" indent="0">
              <a:buNone/>
            </a:pPr>
            <a:r>
              <a:rPr lang="uk-UA" sz="4500" b="1" dirty="0">
                <a:latin typeface="Times New Roman" panose="02020603050405020304" pitchFamily="18" charset="0"/>
                <a:cs typeface="Times New Roman" panose="02020603050405020304" pitchFamily="18" charset="0"/>
              </a:rPr>
              <a:t>Інструкція для роботи в трійках. Трійка працює над одним фільмом</a:t>
            </a:r>
          </a:p>
          <a:p>
            <a:pPr marL="0" indent="0">
              <a:buNone/>
            </a:pPr>
            <a:r>
              <a:rPr lang="en-UA" sz="4500" b="1" dirty="0">
                <a:latin typeface="Times New Roman" panose="02020603050405020304" pitchFamily="18" charset="0"/>
                <a:cs typeface="Times New Roman" panose="02020603050405020304" pitchFamily="18" charset="0"/>
              </a:rPr>
              <a:t> </a:t>
            </a:r>
            <a:r>
              <a:rPr lang="uk-UA" sz="4500" b="1" dirty="0">
                <a:latin typeface="Times New Roman" panose="02020603050405020304" pitchFamily="18" charset="0"/>
                <a:cs typeface="Times New Roman" panose="02020603050405020304" pitchFamily="18" charset="0"/>
              </a:rPr>
              <a:t>Роль 1: АНАЛІТИК (</a:t>
            </a:r>
            <a:r>
              <a:rPr lang="uk-UA" sz="3600" dirty="0">
                <a:latin typeface="Times New Roman" panose="02020603050405020304" pitchFamily="18" charset="0"/>
                <a:cs typeface="Times New Roman" panose="02020603050405020304" pitchFamily="18" charset="0"/>
              </a:rPr>
              <a:t>відповідає на ключове питання: чи відповідає ця поведінка критеріям психологічного насильства?)</a:t>
            </a:r>
            <a:endParaRPr lang="uk-UA" sz="4500" b="1" dirty="0">
              <a:latin typeface="Times New Roman" panose="02020603050405020304" pitchFamily="18" charset="0"/>
              <a:cs typeface="Times New Roman" panose="02020603050405020304" pitchFamily="18" charset="0"/>
            </a:endParaRPr>
          </a:p>
          <a:p>
            <a:pPr>
              <a:buFont typeface="+mj-lt"/>
              <a:buAutoNum type="arabicPeriod"/>
            </a:pPr>
            <a:r>
              <a:rPr lang="uk-UA" sz="4500" dirty="0">
                <a:latin typeface="Times New Roman" panose="02020603050405020304" pitchFamily="18" charset="0"/>
                <a:cs typeface="Times New Roman" panose="02020603050405020304" pitchFamily="18" charset="0"/>
              </a:rPr>
              <a:t>Визначте форми психологічного насильства.</a:t>
            </a:r>
          </a:p>
          <a:p>
            <a:pPr>
              <a:buFont typeface="+mj-lt"/>
              <a:buAutoNum type="arabicPeriod"/>
            </a:pPr>
            <a:r>
              <a:rPr lang="uk-UA" sz="4500" dirty="0">
                <a:latin typeface="Times New Roman" panose="02020603050405020304" pitchFamily="18" charset="0"/>
                <a:cs typeface="Times New Roman" panose="02020603050405020304" pitchFamily="18" charset="0"/>
              </a:rPr>
              <a:t>Покажіть, де саме проявляється асиметрія влади.</a:t>
            </a:r>
          </a:p>
          <a:p>
            <a:pPr>
              <a:buFont typeface="+mj-lt"/>
              <a:buAutoNum type="arabicPeriod"/>
            </a:pPr>
            <a:r>
              <a:rPr lang="uk-UA" sz="4500" dirty="0">
                <a:latin typeface="Times New Roman" panose="02020603050405020304" pitchFamily="18" charset="0"/>
                <a:cs typeface="Times New Roman" panose="02020603050405020304" pitchFamily="18" charset="0"/>
              </a:rPr>
              <a:t>Визначте, чи є системність (</a:t>
            </a:r>
            <a:r>
              <a:rPr lang="uk-UA" sz="4500" dirty="0" err="1">
                <a:latin typeface="Times New Roman" panose="02020603050405020304" pitchFamily="18" charset="0"/>
                <a:cs typeface="Times New Roman" panose="02020603050405020304" pitchFamily="18" charset="0"/>
              </a:rPr>
              <a:t>патерн</a:t>
            </a:r>
            <a:r>
              <a:rPr lang="uk-UA" sz="4500" dirty="0">
                <a:latin typeface="Times New Roman" panose="02020603050405020304" pitchFamily="18" charset="0"/>
                <a:cs typeface="Times New Roman" panose="02020603050405020304" pitchFamily="18" charset="0"/>
              </a:rPr>
              <a:t>).</a:t>
            </a:r>
          </a:p>
          <a:p>
            <a:pPr marL="0" indent="0">
              <a:buNone/>
            </a:pPr>
            <a:r>
              <a:rPr lang="uk-UA" sz="4500" dirty="0">
                <a:latin typeface="Times New Roman" panose="02020603050405020304" pitchFamily="18" charset="0"/>
                <a:cs typeface="Times New Roman" panose="02020603050405020304" pitchFamily="18" charset="0"/>
              </a:rPr>
              <a:t>4. Який механізм контролю домінує?</a:t>
            </a:r>
          </a:p>
          <a:p>
            <a:pPr marL="0" indent="0">
              <a:buNone/>
            </a:pPr>
            <a:r>
              <a:rPr lang="en-UA" sz="4500" b="1" dirty="0">
                <a:latin typeface="Times New Roman" panose="02020603050405020304" pitchFamily="18" charset="0"/>
                <a:cs typeface="Times New Roman" panose="02020603050405020304" pitchFamily="18" charset="0"/>
              </a:rPr>
              <a:t> </a:t>
            </a:r>
            <a:r>
              <a:rPr lang="uk-UA" sz="4500" b="1" dirty="0">
                <a:latin typeface="Times New Roman" panose="02020603050405020304" pitchFamily="18" charset="0"/>
                <a:cs typeface="Times New Roman" panose="02020603050405020304" pitchFamily="18" charset="0"/>
              </a:rPr>
              <a:t>Роль 2: КЛІНІЧНИЙ АНАЛІЗ </a:t>
            </a:r>
            <a:r>
              <a:rPr lang="uk-UA" sz="3600" dirty="0">
                <a:latin typeface="Times New Roman" panose="02020603050405020304" pitchFamily="18" charset="0"/>
                <a:cs typeface="Times New Roman" panose="02020603050405020304" pitchFamily="18" charset="0"/>
              </a:rPr>
              <a:t>відповідає на ключове питання: які психологічні наслідки ця взаємодія має або може мати для постраждалої особи?</a:t>
            </a:r>
            <a:endParaRPr lang="uk-UA" sz="4500" b="1" dirty="0">
              <a:latin typeface="Times New Roman" panose="02020603050405020304" pitchFamily="18" charset="0"/>
              <a:cs typeface="Times New Roman" panose="02020603050405020304" pitchFamily="18" charset="0"/>
            </a:endParaRPr>
          </a:p>
          <a:p>
            <a:pPr>
              <a:buFont typeface="+mj-lt"/>
              <a:buAutoNum type="arabicPeriod"/>
            </a:pPr>
            <a:r>
              <a:rPr lang="uk-UA" sz="4500" dirty="0">
                <a:latin typeface="Times New Roman" panose="02020603050405020304" pitchFamily="18" charset="0"/>
                <a:cs typeface="Times New Roman" panose="02020603050405020304" pitchFamily="18" charset="0"/>
              </a:rPr>
              <a:t>Які психологічні зміни відбуваються з постраждалою?</a:t>
            </a:r>
          </a:p>
          <a:p>
            <a:pPr>
              <a:buFont typeface="+mj-lt"/>
              <a:buAutoNum type="arabicPeriod"/>
            </a:pPr>
            <a:r>
              <a:rPr lang="uk-UA" sz="4500" dirty="0">
                <a:latin typeface="Times New Roman" panose="02020603050405020304" pitchFamily="18" charset="0"/>
                <a:cs typeface="Times New Roman" panose="02020603050405020304" pitchFamily="18" charset="0"/>
              </a:rPr>
              <a:t>Чи є ознаки травматизації?</a:t>
            </a:r>
          </a:p>
          <a:p>
            <a:pPr>
              <a:buFont typeface="+mj-lt"/>
              <a:buAutoNum type="arabicPeriod"/>
            </a:pPr>
            <a:r>
              <a:rPr lang="uk-UA" sz="4500" dirty="0">
                <a:latin typeface="Times New Roman" panose="02020603050405020304" pitchFamily="18" charset="0"/>
                <a:cs typeface="Times New Roman" panose="02020603050405020304" pitchFamily="18" charset="0"/>
              </a:rPr>
              <a:t>Чому постраждала залишається?</a:t>
            </a:r>
          </a:p>
          <a:p>
            <a:pPr>
              <a:buFont typeface="+mj-lt"/>
              <a:buAutoNum type="arabicPeriod"/>
            </a:pPr>
            <a:r>
              <a:rPr lang="uk-UA" sz="4500" dirty="0">
                <a:latin typeface="Times New Roman" panose="02020603050405020304" pitchFamily="18" charset="0"/>
                <a:cs typeface="Times New Roman" panose="02020603050405020304" pitchFamily="18" charset="0"/>
              </a:rPr>
              <a:t>Які ранні маркери можна було помітити?</a:t>
            </a:r>
          </a:p>
          <a:p>
            <a:pPr marL="0" indent="0">
              <a:buNone/>
            </a:pPr>
            <a:r>
              <a:rPr lang="en-UA" sz="4500" b="1" dirty="0">
                <a:latin typeface="Times New Roman" panose="02020603050405020304" pitchFamily="18" charset="0"/>
                <a:cs typeface="Times New Roman" panose="02020603050405020304" pitchFamily="18" charset="0"/>
              </a:rPr>
              <a:t> </a:t>
            </a:r>
            <a:r>
              <a:rPr lang="uk-UA" sz="4500" b="1" dirty="0">
                <a:latin typeface="Times New Roman" panose="02020603050405020304" pitchFamily="18" charset="0"/>
                <a:cs typeface="Times New Roman" panose="02020603050405020304" pitchFamily="18" charset="0"/>
              </a:rPr>
              <a:t>Роль 3: КРИТИК / ЕТИК в</a:t>
            </a:r>
            <a:r>
              <a:rPr lang="uk-UA" sz="3600" dirty="0">
                <a:latin typeface="Times New Roman" panose="02020603050405020304" pitchFamily="18" charset="0"/>
                <a:cs typeface="Times New Roman" panose="02020603050405020304" pitchFamily="18" charset="0"/>
              </a:rPr>
              <a:t>ідповідає на ключове питання: чи є ризик </a:t>
            </a:r>
            <a:r>
              <a:rPr lang="uk-UA" sz="3600" dirty="0" err="1">
                <a:latin typeface="Times New Roman" panose="02020603050405020304" pitchFamily="18" charset="0"/>
                <a:cs typeface="Times New Roman" panose="02020603050405020304" pitchFamily="18" charset="0"/>
              </a:rPr>
              <a:t>гіперінтерпретації</a:t>
            </a:r>
            <a:r>
              <a:rPr lang="uk-UA" sz="3600" dirty="0">
                <a:latin typeface="Times New Roman" panose="02020603050405020304" pitchFamily="18" charset="0"/>
                <a:cs typeface="Times New Roman" panose="02020603050405020304" pitchFamily="18" charset="0"/>
              </a:rPr>
              <a:t> та чи достатньо підстав називати це насильством?</a:t>
            </a:r>
            <a:endParaRPr lang="uk-UA" sz="4500" b="1" dirty="0">
              <a:latin typeface="Times New Roman" panose="02020603050405020304" pitchFamily="18" charset="0"/>
              <a:cs typeface="Times New Roman" panose="02020603050405020304" pitchFamily="18" charset="0"/>
            </a:endParaRPr>
          </a:p>
          <a:p>
            <a:pPr>
              <a:buFont typeface="+mj-lt"/>
              <a:buAutoNum type="arabicPeriod"/>
            </a:pPr>
            <a:r>
              <a:rPr lang="uk-UA" sz="4500" dirty="0">
                <a:latin typeface="Times New Roman" panose="02020603050405020304" pitchFamily="18" charset="0"/>
                <a:cs typeface="Times New Roman" panose="02020603050405020304" pitchFamily="18" charset="0"/>
              </a:rPr>
              <a:t>Чи це насильство, а не конфлікт?</a:t>
            </a:r>
          </a:p>
          <a:p>
            <a:pPr>
              <a:buFont typeface="+mj-lt"/>
              <a:buAutoNum type="arabicPeriod"/>
            </a:pPr>
            <a:r>
              <a:rPr lang="uk-UA" sz="4500" dirty="0">
                <a:latin typeface="Times New Roman" panose="02020603050405020304" pitchFamily="18" charset="0"/>
                <a:cs typeface="Times New Roman" panose="02020603050405020304" pitchFamily="18" charset="0"/>
              </a:rPr>
              <a:t>Чи є ризик перебільшення?</a:t>
            </a:r>
          </a:p>
          <a:p>
            <a:pPr>
              <a:buFont typeface="+mj-lt"/>
              <a:buAutoNum type="arabicPeriod"/>
            </a:pPr>
            <a:r>
              <a:rPr lang="uk-UA" sz="4500" dirty="0">
                <a:latin typeface="Times New Roman" panose="02020603050405020304" pitchFamily="18" charset="0"/>
                <a:cs typeface="Times New Roman" panose="02020603050405020304" pitchFamily="18" charset="0"/>
              </a:rPr>
              <a:t>Чи впливає культурний контекст?</a:t>
            </a:r>
          </a:p>
          <a:p>
            <a:pPr>
              <a:buFont typeface="+mj-lt"/>
              <a:buAutoNum type="arabicPeriod"/>
            </a:pPr>
            <a:r>
              <a:rPr lang="uk-UA" sz="4500" dirty="0">
                <a:latin typeface="Times New Roman" panose="02020603050405020304" pitchFamily="18" charset="0"/>
                <a:cs typeface="Times New Roman" panose="02020603050405020304" pitchFamily="18" charset="0"/>
              </a:rPr>
              <a:t>Чи може травма кривдника пояснювати, але не виправдовувати поведінку?</a:t>
            </a:r>
          </a:p>
          <a:p>
            <a:pPr marL="0" indent="0">
              <a:buNone/>
            </a:pPr>
            <a:r>
              <a:rPr lang="en-UA" sz="4500" b="1" dirty="0">
                <a:latin typeface="Times New Roman" panose="02020603050405020304" pitchFamily="18" charset="0"/>
                <a:cs typeface="Times New Roman" panose="02020603050405020304" pitchFamily="18" charset="0"/>
              </a:rPr>
              <a:t> </a:t>
            </a:r>
            <a:r>
              <a:rPr lang="uk-UA" sz="4500" b="1" dirty="0">
                <a:latin typeface="Times New Roman" panose="02020603050405020304" pitchFamily="18" charset="0"/>
                <a:cs typeface="Times New Roman" panose="02020603050405020304" pitchFamily="18" charset="0"/>
              </a:rPr>
              <a:t>Формат презентації : </a:t>
            </a:r>
            <a:r>
              <a:rPr lang="uk-UA" sz="4500" dirty="0">
                <a:latin typeface="Times New Roman" panose="02020603050405020304" pitchFamily="18" charset="0"/>
                <a:cs typeface="Times New Roman" panose="02020603050405020304" pitchFamily="18" charset="0"/>
              </a:rPr>
              <a:t> короткий сюжет, механізм насильства,  психологічні наслідки, інтервенція</a:t>
            </a:r>
          </a:p>
          <a:p>
            <a:pPr marL="0" indent="0">
              <a:buNone/>
            </a:pPr>
            <a:endParaRPr lang="en-UA" dirty="0"/>
          </a:p>
        </p:txBody>
      </p:sp>
    </p:spTree>
    <p:extLst>
      <p:ext uri="{BB962C8B-B14F-4D97-AF65-F5344CB8AC3E}">
        <p14:creationId xmlns:p14="http://schemas.microsoft.com/office/powerpoint/2010/main" val="196949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146B-B6CE-3A85-7A98-1FC301E520F8}"/>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D946CF85-24CB-6518-14F3-3402CB843B1C}"/>
              </a:ext>
            </a:extLst>
          </p:cNvPr>
          <p:cNvSpPr>
            <a:spLocks noGrp="1"/>
          </p:cNvSpPr>
          <p:nvPr>
            <p:ph idx="1"/>
          </p:nvPr>
        </p:nvSpPr>
        <p:spPr/>
        <p:txBody>
          <a:bodyPr>
            <a:normAutofit/>
          </a:bodyPr>
          <a:lstStyle/>
          <a:p>
            <a:pPr marL="0" indent="0">
              <a:buNone/>
            </a:pPr>
            <a:r>
              <a:rPr lang="uk-UA" dirty="0">
                <a:latin typeface="Times New Roman" panose="02020603050405020304" pitchFamily="18" charset="0"/>
                <a:cs typeface="Times New Roman" panose="02020603050405020304" pitchFamily="18" charset="0"/>
              </a:rPr>
              <a:t>«Використання влади» також включає нехтування або дії бездіяльності, окрім більш очевидних насильницьких дій. Таким чином, «використання фізичної сили або влади» слід розуміти як таке, що включає нехтування та всі види фізичного, сексуального та психологічного насильства, а також самогубство та інші акти </a:t>
            </a:r>
            <a:r>
              <a:rPr lang="uk-UA" dirty="0" err="1">
                <a:latin typeface="Times New Roman" panose="02020603050405020304" pitchFamily="18" charset="0"/>
                <a:cs typeface="Times New Roman" panose="02020603050405020304" pitchFamily="18" charset="0"/>
              </a:rPr>
              <a:t>самонасильства</a:t>
            </a:r>
            <a:r>
              <a:rPr lang="uk-UA" dirty="0">
                <a:latin typeface="Times New Roman" panose="02020603050405020304" pitchFamily="18" charset="0"/>
                <a:cs typeface="Times New Roman" panose="02020603050405020304" pitchFamily="18" charset="0"/>
              </a:rPr>
              <a:t>.</a:t>
            </a:r>
          </a:p>
          <a:p>
            <a:pPr marL="0" indent="0">
              <a:buNone/>
            </a:pPr>
            <a:endParaRPr lang="en-UA" dirty="0"/>
          </a:p>
        </p:txBody>
      </p:sp>
      <p:pic>
        <p:nvPicPr>
          <p:cNvPr id="5" name="Picture 4">
            <a:extLst>
              <a:ext uri="{FF2B5EF4-FFF2-40B4-BE49-F238E27FC236}">
                <a16:creationId xmlns:a16="http://schemas.microsoft.com/office/drawing/2014/main" id="{D1043179-925A-ABB0-3292-657D9FB2F174}"/>
              </a:ext>
            </a:extLst>
          </p:cNvPr>
          <p:cNvPicPr>
            <a:picLocks noChangeAspect="1"/>
          </p:cNvPicPr>
          <p:nvPr/>
        </p:nvPicPr>
        <p:blipFill>
          <a:blip r:embed="rId2"/>
          <a:stretch>
            <a:fillRect/>
          </a:stretch>
        </p:blipFill>
        <p:spPr>
          <a:xfrm>
            <a:off x="1397403" y="4608813"/>
            <a:ext cx="3771900" cy="2108200"/>
          </a:xfrm>
          <a:prstGeom prst="rect">
            <a:avLst/>
          </a:prstGeom>
        </p:spPr>
      </p:pic>
      <p:pic>
        <p:nvPicPr>
          <p:cNvPr id="7" name="Picture 6">
            <a:extLst>
              <a:ext uri="{FF2B5EF4-FFF2-40B4-BE49-F238E27FC236}">
                <a16:creationId xmlns:a16="http://schemas.microsoft.com/office/drawing/2014/main" id="{0A645AFF-C35D-1F06-8D32-145E57ABE216}"/>
              </a:ext>
            </a:extLst>
          </p:cNvPr>
          <p:cNvPicPr>
            <a:picLocks noChangeAspect="1"/>
          </p:cNvPicPr>
          <p:nvPr/>
        </p:nvPicPr>
        <p:blipFill>
          <a:blip r:embed="rId3"/>
          <a:stretch>
            <a:fillRect/>
          </a:stretch>
        </p:blipFill>
        <p:spPr>
          <a:xfrm>
            <a:off x="6096000" y="4538963"/>
            <a:ext cx="3429000" cy="2247900"/>
          </a:xfrm>
          <a:prstGeom prst="rect">
            <a:avLst/>
          </a:prstGeom>
        </p:spPr>
      </p:pic>
    </p:spTree>
    <p:extLst>
      <p:ext uri="{BB962C8B-B14F-4D97-AF65-F5344CB8AC3E}">
        <p14:creationId xmlns:p14="http://schemas.microsoft.com/office/powerpoint/2010/main" val="123859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28A1-05E1-A3A9-0E68-7810FC267094}"/>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40BEF462-E454-1E5A-FFEB-645196EA6C0D}"/>
              </a:ext>
            </a:extLst>
          </p:cNvPr>
          <p:cNvSpPr>
            <a:spLocks noGrp="1"/>
          </p:cNvSpPr>
          <p:nvPr>
            <p:ph idx="1"/>
          </p:nvPr>
        </p:nvSpPr>
        <p:spPr>
          <a:xfrm>
            <a:off x="219919" y="1226916"/>
            <a:ext cx="11133881" cy="4950047"/>
          </a:xfrm>
        </p:spPr>
        <p:txBody>
          <a:bodyPr/>
          <a:lstStyle/>
          <a:p>
            <a:pPr marL="0" indent="0">
              <a:buNone/>
            </a:pPr>
            <a:r>
              <a:rPr lang="uk-UA" dirty="0">
                <a:latin typeface="Times New Roman" panose="02020603050405020304" pitchFamily="18" charset="0"/>
                <a:cs typeface="Times New Roman" panose="02020603050405020304" pitchFamily="18" charset="0"/>
              </a:rPr>
              <a:t>Це визначення охоплює широкий спектр наслідків, включаючи психологічну шкоду, </a:t>
            </a:r>
            <a:r>
              <a:rPr lang="uk-UA" dirty="0" err="1">
                <a:latin typeface="Times New Roman" panose="02020603050405020304" pitchFamily="18" charset="0"/>
                <a:cs typeface="Times New Roman" panose="02020603050405020304" pitchFamily="18" charset="0"/>
              </a:rPr>
              <a:t>депривацію</a:t>
            </a:r>
            <a:r>
              <a:rPr lang="uk-UA" dirty="0">
                <a:latin typeface="Times New Roman" panose="02020603050405020304" pitchFamily="18" charset="0"/>
                <a:cs typeface="Times New Roman" panose="02020603050405020304" pitchFamily="18" charset="0"/>
              </a:rPr>
              <a:t> та недостатній розвиток. Це відображає зростаюче визнання серед дослідників та практиків необхідності включати насильство, яке не обов'язково призводить до травм або смерті, але тим не менш створює значний тягар для окремих осіб, сімей, громад та систем охорони здоров'я в усьому світі.</a:t>
            </a:r>
            <a:endParaRPr lang="en-UA" dirty="0">
              <a:latin typeface="Times New Roman" panose="02020603050405020304" pitchFamily="18" charset="0"/>
              <a:cs typeface="Times New Roman" panose="02020603050405020304" pitchFamily="18" charset="0"/>
            </a:endParaRPr>
          </a:p>
          <a:p>
            <a:pPr marL="0" indent="0">
              <a:buNone/>
            </a:pPr>
            <a:endParaRPr lang="en-UA" dirty="0"/>
          </a:p>
        </p:txBody>
      </p:sp>
      <p:pic>
        <p:nvPicPr>
          <p:cNvPr id="5" name="Picture 4">
            <a:extLst>
              <a:ext uri="{FF2B5EF4-FFF2-40B4-BE49-F238E27FC236}">
                <a16:creationId xmlns:a16="http://schemas.microsoft.com/office/drawing/2014/main" id="{F9785BC7-7757-BD7F-E751-85E369C50A94}"/>
              </a:ext>
            </a:extLst>
          </p:cNvPr>
          <p:cNvPicPr>
            <a:picLocks noChangeAspect="1"/>
          </p:cNvPicPr>
          <p:nvPr/>
        </p:nvPicPr>
        <p:blipFill>
          <a:blip r:embed="rId2"/>
          <a:stretch>
            <a:fillRect/>
          </a:stretch>
        </p:blipFill>
        <p:spPr>
          <a:xfrm>
            <a:off x="1055546" y="4017963"/>
            <a:ext cx="2997200" cy="2159000"/>
          </a:xfrm>
          <a:prstGeom prst="rect">
            <a:avLst/>
          </a:prstGeom>
        </p:spPr>
      </p:pic>
      <p:pic>
        <p:nvPicPr>
          <p:cNvPr id="7" name="Picture 6">
            <a:extLst>
              <a:ext uri="{FF2B5EF4-FFF2-40B4-BE49-F238E27FC236}">
                <a16:creationId xmlns:a16="http://schemas.microsoft.com/office/drawing/2014/main" id="{B8B56FFB-DB3F-3944-A6B8-ED85431B07F7}"/>
              </a:ext>
            </a:extLst>
          </p:cNvPr>
          <p:cNvPicPr>
            <a:picLocks noChangeAspect="1"/>
          </p:cNvPicPr>
          <p:nvPr/>
        </p:nvPicPr>
        <p:blipFill>
          <a:blip r:embed="rId3"/>
          <a:stretch>
            <a:fillRect/>
          </a:stretch>
        </p:blipFill>
        <p:spPr>
          <a:xfrm>
            <a:off x="5432948" y="4068763"/>
            <a:ext cx="3340100" cy="2108200"/>
          </a:xfrm>
          <a:prstGeom prst="rect">
            <a:avLst/>
          </a:prstGeom>
        </p:spPr>
      </p:pic>
    </p:spTree>
    <p:extLst>
      <p:ext uri="{BB962C8B-B14F-4D97-AF65-F5344CB8AC3E}">
        <p14:creationId xmlns:p14="http://schemas.microsoft.com/office/powerpoint/2010/main" val="216853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9F0E-9C3A-760F-5F84-33390AAC4EDB}"/>
              </a:ext>
            </a:extLst>
          </p:cNvPr>
          <p:cNvSpPr>
            <a:spLocks noGrp="1"/>
          </p:cNvSpPr>
          <p:nvPr>
            <p:ph type="title"/>
          </p:nvPr>
        </p:nvSpPr>
        <p:spPr/>
        <p:txBody>
          <a:bodyPr>
            <a:normAutofit/>
          </a:bodyPr>
          <a:lstStyle/>
          <a:p>
            <a:pPr algn="ctr"/>
            <a:r>
              <a:rPr lang="uk-UA" sz="2800" b="1" dirty="0">
                <a:latin typeface="Times New Roman" panose="02020603050405020304" pitchFamily="18" charset="0"/>
                <a:cs typeface="Times New Roman" panose="02020603050405020304" pitchFamily="18" charset="0"/>
              </a:rPr>
              <a:t>Навмисність</a:t>
            </a: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8A98ABB-C94B-0EED-EFBE-BF130344D6B7}"/>
              </a:ext>
            </a:extLst>
          </p:cNvPr>
          <p:cNvSpPr>
            <a:spLocks noGrp="1"/>
          </p:cNvSpPr>
          <p:nvPr>
            <p:ph idx="1"/>
          </p:nvPr>
        </p:nvSpPr>
        <p:spPr/>
        <p:txBody>
          <a:bodyPr/>
          <a:lstStyle/>
          <a:p>
            <a:pPr marL="0" indent="0">
              <a:buNone/>
            </a:pPr>
            <a:r>
              <a:rPr lang="uk-UA" dirty="0">
                <a:latin typeface="Times New Roman" panose="02020603050405020304" pitchFamily="18" charset="0"/>
                <a:cs typeface="Times New Roman" panose="02020603050405020304" pitchFamily="18" charset="0"/>
              </a:rPr>
              <a:t>Чи завжди насильство - це намір заподіяти шкоду?</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Чи достатньо наміру застосувати силу?</a:t>
            </a:r>
          </a:p>
          <a:p>
            <a:pPr marL="0" indent="0">
              <a:buNone/>
            </a:pPr>
            <a:r>
              <a:rPr lang="en-UA"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Чи може дія бути насильницькою без «злого умислу»?</a:t>
            </a:r>
          </a:p>
          <a:p>
            <a:pPr marL="0" indent="0">
              <a:buNone/>
            </a:pPr>
            <a:r>
              <a:rPr lang="uk-UA" dirty="0">
                <a:latin typeface="Times New Roman" panose="02020603050405020304" pitchFamily="18" charset="0"/>
                <a:cs typeface="Times New Roman" panose="02020603050405020304" pitchFamily="18" charset="0"/>
              </a:rPr>
              <a:t>Насильство відрізняється від випадкової шкоди.</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Але намір заподіяти шкоду не є обов’язковою умовою.</a:t>
            </a:r>
          </a:p>
          <a:p>
            <a:pPr marL="0" indent="0">
              <a:buNone/>
            </a:pPr>
            <a:endParaRPr lang="en-UA" dirty="0"/>
          </a:p>
        </p:txBody>
      </p:sp>
      <p:pic>
        <p:nvPicPr>
          <p:cNvPr id="5" name="Picture 4">
            <a:extLst>
              <a:ext uri="{FF2B5EF4-FFF2-40B4-BE49-F238E27FC236}">
                <a16:creationId xmlns:a16="http://schemas.microsoft.com/office/drawing/2014/main" id="{EF87BDB1-C8B9-5CC1-D4EF-56503CD035D5}"/>
              </a:ext>
            </a:extLst>
          </p:cNvPr>
          <p:cNvPicPr>
            <a:picLocks noChangeAspect="1"/>
          </p:cNvPicPr>
          <p:nvPr/>
        </p:nvPicPr>
        <p:blipFill>
          <a:blip r:embed="rId2"/>
          <a:stretch>
            <a:fillRect/>
          </a:stretch>
        </p:blipFill>
        <p:spPr>
          <a:xfrm>
            <a:off x="4076378" y="4537075"/>
            <a:ext cx="3784600" cy="1955800"/>
          </a:xfrm>
          <a:prstGeom prst="rect">
            <a:avLst/>
          </a:prstGeom>
        </p:spPr>
      </p:pic>
    </p:spTree>
    <p:extLst>
      <p:ext uri="{BB962C8B-B14F-4D97-AF65-F5344CB8AC3E}">
        <p14:creationId xmlns:p14="http://schemas.microsoft.com/office/powerpoint/2010/main" val="755787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92F95-BE17-8759-DD85-B85F61CA42B0}"/>
              </a:ext>
            </a:extLst>
          </p:cNvPr>
          <p:cNvSpPr>
            <a:spLocks noGrp="1"/>
          </p:cNvSpPr>
          <p:nvPr>
            <p:ph type="title"/>
          </p:nvPr>
        </p:nvSpPr>
        <p:spPr/>
        <p:txBody>
          <a:bodyPr>
            <a:normAutofit fontScale="90000"/>
          </a:bodyPr>
          <a:lstStyle/>
          <a:p>
            <a:r>
              <a:rPr lang="uk-UA" sz="3100" b="1" dirty="0">
                <a:latin typeface="Times New Roman" panose="02020603050405020304" pitchFamily="18" charset="0"/>
                <a:cs typeface="Times New Roman" panose="02020603050405020304" pitchFamily="18" charset="0"/>
              </a:rPr>
              <a:t>Намір застосувати силу не тотожний до наміру заподіяти шкоду</a:t>
            </a:r>
            <a:br>
              <a:rPr lang="uk-UA" b="1" dirty="0"/>
            </a:br>
            <a:endParaRPr lang="en-UA" dirty="0"/>
          </a:p>
        </p:txBody>
      </p:sp>
      <p:sp>
        <p:nvSpPr>
          <p:cNvPr id="3" name="Content Placeholder 2">
            <a:extLst>
              <a:ext uri="{FF2B5EF4-FFF2-40B4-BE49-F238E27FC236}">
                <a16:creationId xmlns:a16="http://schemas.microsoft.com/office/drawing/2014/main" id="{8B2C00C1-5962-699E-8EAC-CD927E11F173}"/>
              </a:ext>
            </a:extLst>
          </p:cNvPr>
          <p:cNvSpPr>
            <a:spLocks noGrp="1"/>
          </p:cNvSpPr>
          <p:nvPr>
            <p:ph idx="1"/>
          </p:nvPr>
        </p:nvSpPr>
        <p:spPr>
          <a:xfrm>
            <a:off x="1" y="1030147"/>
            <a:ext cx="11353800" cy="5146816"/>
          </a:xfrm>
        </p:spPr>
        <p:txBody>
          <a:bodyPr>
            <a:normAutofit/>
          </a:bodyPr>
          <a:lstStyle/>
          <a:p>
            <a:pPr marL="0" indent="0">
              <a:buNone/>
            </a:pPr>
            <a:r>
              <a:rPr lang="uk-UA" i="1" dirty="0">
                <a:latin typeface="Times New Roman" panose="02020603050405020304" pitchFamily="18" charset="0"/>
                <a:cs typeface="Times New Roman" panose="02020603050405020304" pitchFamily="18" charset="0"/>
              </a:rPr>
              <a:t>Визначення ВООЗ базується на:</a:t>
            </a:r>
          </a:p>
          <a:p>
            <a:pPr marL="0" indent="0">
              <a:buNone/>
            </a:pPr>
            <a:r>
              <a:rPr lang="uk-UA" dirty="0">
                <a:latin typeface="Times New Roman" panose="02020603050405020304" pitchFamily="18" charset="0"/>
                <a:cs typeface="Times New Roman" panose="02020603050405020304" pitchFamily="18" charset="0"/>
              </a:rPr>
              <a:t>навмисному застосуванні сили або влади</a:t>
            </a:r>
          </a:p>
          <a:p>
            <a:pPr marL="0" indent="0">
              <a:buNone/>
            </a:pPr>
            <a:r>
              <a:rPr lang="uk-UA" b="1" dirty="0">
                <a:latin typeface="Times New Roman" panose="02020603050405020304" pitchFamily="18" charset="0"/>
                <a:cs typeface="Times New Roman" panose="02020603050405020304" pitchFamily="18" charset="0"/>
              </a:rPr>
              <a:t>Але:</a:t>
            </a:r>
          </a:p>
          <a:p>
            <a:pPr marL="0" indent="0">
              <a:buNone/>
            </a:pPr>
            <a:r>
              <a:rPr lang="uk-UA" dirty="0">
                <a:latin typeface="Times New Roman" panose="02020603050405020304" pitchFamily="18" charset="0"/>
                <a:cs typeface="Times New Roman" panose="02020603050405020304" pitchFamily="18" charset="0"/>
              </a:rPr>
              <a:t> Людина може навмисно застосувати силу і не мати наміру спричинити серйозну шкоду</a:t>
            </a:r>
          </a:p>
          <a:p>
            <a:pPr marL="0" indent="0">
              <a:buNone/>
            </a:pPr>
            <a:r>
              <a:rPr lang="en-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Об'єктивний ризик шкоди важливіший за суб’єктивне виправдання</a:t>
            </a:r>
            <a:r>
              <a:rPr lang="uk-UA" dirty="0">
                <a:latin typeface="Times New Roman" panose="02020603050405020304" pitchFamily="18" charset="0"/>
                <a:cs typeface="Times New Roman" panose="02020603050405020304" pitchFamily="18" charset="0"/>
              </a:rPr>
              <a:t>.</a:t>
            </a:r>
          </a:p>
          <a:p>
            <a:pPr marL="0" indent="0">
              <a:buNone/>
            </a:pPr>
            <a:r>
              <a:rPr lang="uk-UA" dirty="0">
                <a:latin typeface="Times New Roman" panose="02020603050405020304" pitchFamily="18" charset="0"/>
                <a:cs typeface="Times New Roman" panose="02020603050405020304" pitchFamily="18" charset="0"/>
              </a:rPr>
              <a:t> Ми оцінюємо не «що він хотів», а що дія робить з тілом і психікою.</a:t>
            </a:r>
          </a:p>
          <a:p>
            <a:pPr marL="0" indent="0">
              <a:buNone/>
            </a:pPr>
            <a:endParaRPr lang="en-UA" dirty="0"/>
          </a:p>
        </p:txBody>
      </p:sp>
    </p:spTree>
    <p:extLst>
      <p:ext uri="{BB962C8B-B14F-4D97-AF65-F5344CB8AC3E}">
        <p14:creationId xmlns:p14="http://schemas.microsoft.com/office/powerpoint/2010/main" val="3251533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991C-DC28-D1FF-C3C6-AA404DD02EAE}"/>
              </a:ext>
            </a:extLst>
          </p:cNvPr>
          <p:cNvSpPr>
            <a:spLocks noGrp="1"/>
          </p:cNvSpPr>
          <p:nvPr>
            <p:ph type="title"/>
          </p:nvPr>
        </p:nvSpPr>
        <p:spPr/>
        <p:txBody>
          <a:bodyPr/>
          <a:lstStyle/>
          <a:p>
            <a:r>
              <a:rPr lang="uk-UA" sz="2800" b="1" dirty="0">
                <a:latin typeface="Times New Roman" panose="02020603050405020304" pitchFamily="18" charset="0"/>
                <a:cs typeface="Times New Roman" panose="02020603050405020304" pitchFamily="18" charset="0"/>
              </a:rPr>
              <a:t>Об'єктивний стандарт шкоди</a:t>
            </a:r>
            <a:br>
              <a:rPr lang="uk-UA" b="1" dirty="0"/>
            </a:br>
            <a:endParaRPr lang="en-UA" dirty="0"/>
          </a:p>
        </p:txBody>
      </p:sp>
      <p:sp>
        <p:nvSpPr>
          <p:cNvPr id="3" name="Content Placeholder 2">
            <a:extLst>
              <a:ext uri="{FF2B5EF4-FFF2-40B4-BE49-F238E27FC236}">
                <a16:creationId xmlns:a16="http://schemas.microsoft.com/office/drawing/2014/main" id="{C7F63B60-7880-6FB9-A3BB-7B0F0EF51C48}"/>
              </a:ext>
            </a:extLst>
          </p:cNvPr>
          <p:cNvSpPr>
            <a:spLocks noGrp="1"/>
          </p:cNvSpPr>
          <p:nvPr>
            <p:ph idx="1"/>
          </p:nvPr>
        </p:nvSpPr>
        <p:spPr>
          <a:xfrm>
            <a:off x="462987" y="1296365"/>
            <a:ext cx="11366339" cy="4880598"/>
          </a:xfrm>
        </p:spPr>
        <p:txBody>
          <a:bodyPr/>
          <a:lstStyle/>
          <a:p>
            <a:pPr marL="0" indent="0">
              <a:buNone/>
            </a:pPr>
            <a:r>
              <a:rPr lang="uk-UA" sz="2600" dirty="0">
                <a:latin typeface="Times New Roman" panose="02020603050405020304" pitchFamily="18" charset="0"/>
                <a:cs typeface="Times New Roman" panose="02020603050405020304" pitchFamily="18" charset="0"/>
              </a:rPr>
              <a:t>Навіть якщо шкода не була наміром:</a:t>
            </a:r>
          </a:p>
          <a:p>
            <a:pPr marL="0" indent="0">
              <a:buNone/>
            </a:pPr>
            <a:r>
              <a:rPr lang="uk-UA" sz="2600" dirty="0">
                <a:latin typeface="Times New Roman" panose="02020603050405020304" pitchFamily="18" charset="0"/>
                <a:cs typeface="Times New Roman" panose="02020603050405020304" pitchFamily="18" charset="0"/>
              </a:rPr>
              <a:t>Дія є небезпечною</a:t>
            </a:r>
          </a:p>
          <a:p>
            <a:pPr marL="0" indent="0">
              <a:buNone/>
            </a:pPr>
            <a:r>
              <a:rPr lang="uk-UA" sz="2600" dirty="0">
                <a:latin typeface="Times New Roman" panose="02020603050405020304" pitchFamily="18" charset="0"/>
                <a:cs typeface="Times New Roman" panose="02020603050405020304" pitchFamily="18" charset="0"/>
              </a:rPr>
              <a:t>Існує висока ймовірність негативних наслідків</a:t>
            </a:r>
          </a:p>
          <a:p>
            <a:pPr marL="0" indent="0">
              <a:buNone/>
            </a:pPr>
            <a:r>
              <a:rPr lang="uk-UA" sz="2600" dirty="0">
                <a:latin typeface="Times New Roman" panose="02020603050405020304" pitchFamily="18" charset="0"/>
                <a:cs typeface="Times New Roman" panose="02020603050405020304" pitchFamily="18" charset="0"/>
              </a:rPr>
              <a:t>Порушується безпека іншої особи</a:t>
            </a:r>
          </a:p>
          <a:p>
            <a:pPr marL="0" indent="0">
              <a:buNone/>
            </a:pPr>
            <a:r>
              <a:rPr lang="en-UA" sz="2600" dirty="0">
                <a:latin typeface="Times New Roman" panose="02020603050405020304" pitchFamily="18" charset="0"/>
                <a:cs typeface="Times New Roman" panose="02020603050405020304" pitchFamily="18" charset="0"/>
              </a:rPr>
              <a:t> </a:t>
            </a:r>
            <a:r>
              <a:rPr lang="uk-UA" sz="2600" b="1" dirty="0">
                <a:latin typeface="Times New Roman" panose="02020603050405020304" pitchFamily="18" charset="0"/>
                <a:cs typeface="Times New Roman" panose="02020603050405020304" pitchFamily="18" charset="0"/>
              </a:rPr>
              <a:t>Насильство оцінюється через наслідки для здоров’я та благополуччя.</a:t>
            </a:r>
          </a:p>
          <a:p>
            <a:pPr marL="0" indent="0">
              <a:buNone/>
            </a:pPr>
            <a:r>
              <a:rPr lang="uk-UA" sz="2600" dirty="0">
                <a:latin typeface="Times New Roman" panose="02020603050405020304" pitchFamily="18" charset="0"/>
                <a:cs typeface="Times New Roman" panose="02020603050405020304" pitchFamily="18" charset="0"/>
              </a:rPr>
              <a:t>Тобто критерій — не моральний, а </a:t>
            </a:r>
            <a:r>
              <a:rPr lang="uk-UA" sz="2600" b="1" dirty="0">
                <a:latin typeface="Times New Roman" panose="02020603050405020304" pitchFamily="18" charset="0"/>
                <a:cs typeface="Times New Roman" panose="02020603050405020304" pitchFamily="18" charset="0"/>
              </a:rPr>
              <a:t>здоров'я-орієнтований.</a:t>
            </a:r>
          </a:p>
          <a:p>
            <a:pPr marL="0" indent="0">
              <a:buNone/>
            </a:pPr>
            <a:endParaRPr lang="en-UA" dirty="0"/>
          </a:p>
        </p:txBody>
      </p:sp>
      <p:pic>
        <p:nvPicPr>
          <p:cNvPr id="5" name="Picture 4">
            <a:extLst>
              <a:ext uri="{FF2B5EF4-FFF2-40B4-BE49-F238E27FC236}">
                <a16:creationId xmlns:a16="http://schemas.microsoft.com/office/drawing/2014/main" id="{E7262D96-14AE-C5A9-8282-5ABCE277CD93}"/>
              </a:ext>
            </a:extLst>
          </p:cNvPr>
          <p:cNvPicPr>
            <a:picLocks noChangeAspect="1"/>
          </p:cNvPicPr>
          <p:nvPr/>
        </p:nvPicPr>
        <p:blipFill>
          <a:blip r:embed="rId2"/>
          <a:stretch>
            <a:fillRect/>
          </a:stretch>
        </p:blipFill>
        <p:spPr>
          <a:xfrm>
            <a:off x="3478353" y="4444035"/>
            <a:ext cx="5003800" cy="2235200"/>
          </a:xfrm>
          <a:prstGeom prst="rect">
            <a:avLst/>
          </a:prstGeom>
        </p:spPr>
      </p:pic>
    </p:spTree>
    <p:extLst>
      <p:ext uri="{BB962C8B-B14F-4D97-AF65-F5344CB8AC3E}">
        <p14:creationId xmlns:p14="http://schemas.microsoft.com/office/powerpoint/2010/main" val="140747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9CD1-2484-EDF8-2DB6-2B118C6423B6}"/>
              </a:ext>
            </a:extLst>
          </p:cNvPr>
          <p:cNvSpPr>
            <a:spLocks noGrp="1"/>
          </p:cNvSpPr>
          <p:nvPr>
            <p:ph type="title"/>
          </p:nvPr>
        </p:nvSpPr>
        <p:spPr>
          <a:xfrm>
            <a:off x="324091" y="365125"/>
            <a:ext cx="11029709" cy="722895"/>
          </a:xfrm>
        </p:spPr>
        <p:txBody>
          <a:bodyPr>
            <a:normAutofit/>
          </a:bodyPr>
          <a:lstStyle/>
          <a:p>
            <a:r>
              <a:rPr lang="uk-UA" sz="2800" b="1" dirty="0">
                <a:latin typeface="Times New Roman" panose="02020603050405020304" pitchFamily="18" charset="0"/>
                <a:cs typeface="Times New Roman" panose="02020603050405020304" pitchFamily="18" charset="0"/>
              </a:rPr>
              <a:t>Намір завдати шкоди</a:t>
            </a:r>
            <a:r>
              <a:rPr lang="en-US" sz="2800" b="1" dirty="0">
                <a:latin typeface="Times New Roman" panose="02020603050405020304" pitchFamily="18" charset="0"/>
                <a:cs typeface="Times New Roman" panose="02020603050405020304" pitchFamily="18" charset="0"/>
              </a:rPr>
              <a:t> </a:t>
            </a:r>
            <a:r>
              <a:rPr lang="uk-UA" sz="2800" b="1" dirty="0">
                <a:latin typeface="Times New Roman" panose="02020603050405020304" pitchFamily="18" charset="0"/>
                <a:cs typeface="Times New Roman" panose="02020603050405020304" pitchFamily="18" charset="0"/>
              </a:rPr>
              <a:t>та</a:t>
            </a:r>
            <a:r>
              <a:rPr lang="en-US" sz="2800" b="1" dirty="0">
                <a:latin typeface="Times New Roman" panose="02020603050405020304" pitchFamily="18" charset="0"/>
                <a:cs typeface="Times New Roman" panose="02020603050405020304" pitchFamily="18" charset="0"/>
              </a:rPr>
              <a:t> </a:t>
            </a:r>
            <a:r>
              <a:rPr lang="uk-UA" sz="2800" b="1" dirty="0">
                <a:latin typeface="Times New Roman" panose="02020603050405020304" pitchFamily="18" charset="0"/>
                <a:cs typeface="Times New Roman" panose="02020603050405020304" pitchFamily="18" charset="0"/>
              </a:rPr>
              <a:t>намір «застосувати насильство»</a:t>
            </a: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425CA74-F6A3-9BE4-11F2-967821DF43A1}"/>
              </a:ext>
            </a:extLst>
          </p:cNvPr>
          <p:cNvSpPr>
            <a:spLocks noGrp="1"/>
          </p:cNvSpPr>
          <p:nvPr>
            <p:ph idx="1"/>
          </p:nvPr>
        </p:nvSpPr>
        <p:spPr>
          <a:xfrm>
            <a:off x="324091" y="983848"/>
            <a:ext cx="11029709" cy="5193115"/>
          </a:xfrm>
        </p:spPr>
        <p:txBody>
          <a:bodyPr>
            <a:normAutofit/>
          </a:bodyPr>
          <a:lstStyle/>
          <a:p>
            <a:pPr marL="0" indent="0">
              <a:buNone/>
            </a:pPr>
            <a:r>
              <a:rPr lang="uk-UA" dirty="0">
                <a:latin typeface="Times New Roman" panose="02020603050405020304" pitchFamily="18" charset="0"/>
                <a:cs typeface="Times New Roman" panose="02020603050405020304" pitchFamily="18" charset="0"/>
              </a:rPr>
              <a:t>Особистість може:</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Мати намір завдати шкоди_ Але не вважати свою дію насильством</a:t>
            </a:r>
          </a:p>
          <a:p>
            <a:pPr marL="0" indent="0">
              <a:buNone/>
            </a:pPr>
            <a:r>
              <a:rPr lang="uk-UA" dirty="0">
                <a:latin typeface="Times New Roman" panose="02020603050405020304" pitchFamily="18" charset="0"/>
                <a:cs typeface="Times New Roman" panose="02020603050405020304" pitchFamily="18" charset="0"/>
              </a:rPr>
              <a:t>Чому?</a:t>
            </a:r>
          </a:p>
          <a:p>
            <a:pPr marL="0" indent="0">
              <a:buNone/>
            </a:pP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Культурні норми </a:t>
            </a:r>
            <a:r>
              <a:rPr lang="uk-UA"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насильство, за словами </a:t>
            </a:r>
            <a:r>
              <a:rPr lang="en-US" b="0" i="0" dirty="0">
                <a:solidFill>
                  <a:srgbClr val="222222"/>
                </a:solidFill>
                <a:effectLst/>
                <a:latin typeface="Times New Roman" panose="02020603050405020304" pitchFamily="18" charset="0"/>
                <a:cs typeface="Times New Roman" panose="02020603050405020304" pitchFamily="18" charset="0"/>
              </a:rPr>
              <a:t>R. H. Walters &amp; Parke R. D. </a:t>
            </a:r>
            <a:r>
              <a:rPr lang="uk-UA" dirty="0">
                <a:latin typeface="Times New Roman" panose="02020603050405020304" pitchFamily="18" charset="0"/>
                <a:cs typeface="Times New Roman" panose="02020603050405020304" pitchFamily="18" charset="0"/>
              </a:rPr>
              <a:t>, є культурно обумовленим. Деякі люди мають намір заподіяти шкоду іншим, але, виходячи зі свого культурного походження та переконань, не сприймають їхні дії як насильницькі.</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Соціальна легітимація</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Переконання про «нормальність» поведінки</a:t>
            </a:r>
          </a:p>
          <a:p>
            <a:pPr marL="0" indent="0">
              <a:buNone/>
            </a:pPr>
            <a:endParaRPr lang="uk-UA" sz="1400" b="0" i="0" dirty="0">
              <a:solidFill>
                <a:srgbClr val="222222"/>
              </a:solidFill>
              <a:effectLst/>
              <a:latin typeface="Arial" panose="020B0604020202020204" pitchFamily="34" charset="0"/>
            </a:endParaRPr>
          </a:p>
          <a:p>
            <a:pPr marL="0" indent="0">
              <a:buNone/>
            </a:pPr>
            <a:endParaRPr lang="uk-UA" sz="1400" dirty="0">
              <a:solidFill>
                <a:srgbClr val="222222"/>
              </a:solidFill>
              <a:latin typeface="Arial" panose="020B0604020202020204" pitchFamily="34" charset="0"/>
            </a:endParaRPr>
          </a:p>
          <a:p>
            <a:pPr marL="0" indent="0">
              <a:buNone/>
            </a:pPr>
            <a:r>
              <a:rPr lang="en-US" sz="1400" b="0" i="0" dirty="0">
                <a:solidFill>
                  <a:srgbClr val="222222"/>
                </a:solidFill>
                <a:effectLst/>
                <a:latin typeface="Arial" panose="020B0604020202020204" pitchFamily="34" charset="0"/>
              </a:rPr>
              <a:t>Walters, R. H., &amp; Parke, R. D. (1964). Influence of response consequences to a social model on resistance to deviation. </a:t>
            </a:r>
            <a:r>
              <a:rPr lang="en-US" sz="1400" b="0" i="1" dirty="0">
                <a:solidFill>
                  <a:srgbClr val="222222"/>
                </a:solidFill>
                <a:effectLst/>
                <a:latin typeface="Arial" panose="020B0604020202020204" pitchFamily="34" charset="0"/>
              </a:rPr>
              <a:t>Journal of experimental child Psychology</a:t>
            </a:r>
            <a:r>
              <a:rPr lang="en-US" sz="1400" b="0" i="0" dirty="0">
                <a:solidFill>
                  <a:srgbClr val="222222"/>
                </a:solidFill>
                <a:effectLst/>
                <a:latin typeface="Arial" panose="020B0604020202020204" pitchFamily="34" charset="0"/>
              </a:rPr>
              <a:t>, </a:t>
            </a:r>
            <a:r>
              <a:rPr lang="en-US" sz="1400" b="0" i="1" dirty="0">
                <a:solidFill>
                  <a:srgbClr val="222222"/>
                </a:solidFill>
                <a:effectLst/>
                <a:latin typeface="Arial" panose="020B0604020202020204" pitchFamily="34" charset="0"/>
              </a:rPr>
              <a:t>1</a:t>
            </a:r>
            <a:r>
              <a:rPr lang="en-US" sz="1400" b="0" i="0" dirty="0">
                <a:solidFill>
                  <a:srgbClr val="222222"/>
                </a:solidFill>
                <a:effectLst/>
                <a:latin typeface="Arial" panose="020B0604020202020204" pitchFamily="34" charset="0"/>
              </a:rPr>
              <a:t>(3), 269-280.</a:t>
            </a:r>
            <a:endParaRPr lang="en-UA" sz="1400" dirty="0"/>
          </a:p>
        </p:txBody>
      </p:sp>
    </p:spTree>
    <p:extLst>
      <p:ext uri="{BB962C8B-B14F-4D97-AF65-F5344CB8AC3E}">
        <p14:creationId xmlns:p14="http://schemas.microsoft.com/office/powerpoint/2010/main" val="252441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2803</Words>
  <Application>Microsoft Macintosh PowerPoint</Application>
  <PresentationFormat>Widescreen</PresentationFormat>
  <Paragraphs>271</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Насильство як соціально-психологічний феномен: поняття, критерії, структура</vt:lpstr>
      <vt:lpstr>Всесвітня організація охорони здоров’я (2002) визначає насильство  як: </vt:lpstr>
      <vt:lpstr>PowerPoint Presentation</vt:lpstr>
      <vt:lpstr>PowerPoint Presentation</vt:lpstr>
      <vt:lpstr>PowerPoint Presentation</vt:lpstr>
      <vt:lpstr>Навмисність</vt:lpstr>
      <vt:lpstr>Намір застосувати силу не тотожний до наміру заподіяти шкоду </vt:lpstr>
      <vt:lpstr>Об'єктивний стандарт шкоди </vt:lpstr>
      <vt:lpstr>Намір завдати шкоди та намір «застосувати насильство»</vt:lpstr>
      <vt:lpstr>Культура і нормалізація насильства</vt:lpstr>
      <vt:lpstr>Насильство — не лише публічне</vt:lpstr>
      <vt:lpstr>Парадокс насильства</vt:lpstr>
      <vt:lpstr>Типологія насильства</vt:lpstr>
      <vt:lpstr>PowerPoint Presentation</vt:lpstr>
      <vt:lpstr>Самонасильство </vt:lpstr>
      <vt:lpstr>Міжособистісне насильство </vt:lpstr>
      <vt:lpstr>Колективне насильство </vt:lpstr>
      <vt:lpstr>Вимірювання насильства та його впливу </vt:lpstr>
      <vt:lpstr>PowerPoint Presentation</vt:lpstr>
      <vt:lpstr>Дані про смертність </vt:lpstr>
      <vt:lpstr>Інші типи даних </vt:lpstr>
      <vt:lpstr>Джерела даних </vt:lpstr>
      <vt:lpstr>Доступність даних Чому ми не знаємо реального масштабу насильства?  </vt:lpstr>
      <vt:lpstr>Сучасні методологічні підходи до збору даних про насильство</vt:lpstr>
      <vt:lpstr>Методологія оцінювання поширеності насильства</vt:lpstr>
      <vt:lpstr>Приклад методологічної пастки </vt:lpstr>
      <vt:lpstr>Якість даних: чому цифри не завжди говорять правду</vt:lpstr>
      <vt:lpstr>Опитування: глибина та суб’єктивність </vt:lpstr>
      <vt:lpstr>Додаткові методологічні виклики </vt:lpstr>
      <vt:lpstr> Оцінки глобальної насильницької смертності (сучасні дані)</vt:lpstr>
      <vt:lpstr>Психологічне насильство: сучасні міжнародні оцінки</vt:lpstr>
      <vt:lpstr>Домашнє завдання</vt:lpstr>
      <vt:lpstr>Домашнє завдання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Mariia Hrechanyk</dc:creator>
  <cp:lastModifiedBy>Mariia Hrechanyk</cp:lastModifiedBy>
  <cp:revision>10</cp:revision>
  <dcterms:created xsi:type="dcterms:W3CDTF">2026-02-21T20:36:07Z</dcterms:created>
  <dcterms:modified xsi:type="dcterms:W3CDTF">2026-02-22T09:57:46Z</dcterms:modified>
</cp:coreProperties>
</file>