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5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34.jpeg" ContentType="image/jpeg"/>
  <Override PartName="/ppt/media/image6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6720" cy="7567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800" spc="-1">
                <a:latin typeface="Arial"/>
              </a:rPr>
              <a:t>Для редагування структури клацніть мишею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1800" spc="-1">
                <a:latin typeface="Arial"/>
              </a:rPr>
              <a:t>Другий рівень структури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800" spc="-1">
                <a:latin typeface="Arial"/>
              </a:rPr>
              <a:t>Третій рівень структури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1800" spc="-1">
                <a:latin typeface="Arial"/>
              </a:rPr>
              <a:t>Четвертий рівень структури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800" spc="-1">
                <a:latin typeface="Arial"/>
              </a:rPr>
              <a:t>П'ятий рівень структури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800" spc="-1">
                <a:latin typeface="Arial"/>
              </a:rPr>
              <a:t>Шостий рівень структури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1800" spc="-1">
                <a:latin typeface="Arial"/>
              </a:rPr>
              <a:t>Сьомий рівень структури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6720" cy="7567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uk-UA" sz="4400" spc="-1">
                <a:latin typeface="Arial"/>
              </a:rPr>
              <a:t>Для правки тексту заголовку клацніть мишею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3200" spc="-1">
                <a:latin typeface="Arial"/>
              </a:rPr>
              <a:t>Для редагування структури клацніть мишею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800" spc="-1">
                <a:latin typeface="Arial"/>
              </a:rPr>
              <a:t>Другий рівень структури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400" spc="-1">
                <a:latin typeface="Arial"/>
              </a:rPr>
              <a:t>Третій рівень структури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000" spc="-1">
                <a:latin typeface="Arial"/>
              </a:rPr>
              <a:t>Четвертий рівень структури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spc="-1">
                <a:latin typeface="Arial"/>
              </a:rPr>
              <a:t>П'ятий рівень структури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spc="-1">
                <a:latin typeface="Arial"/>
              </a:rPr>
              <a:t>Шостий рівень структури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spc="-1">
                <a:latin typeface="Arial"/>
              </a:rPr>
              <a:t>Сьомий рівень структури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827640" y="2493000"/>
            <a:ext cx="7771320" cy="22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uk-UA" sz="2800" spc="-1" strike="noStrike">
                <a:solidFill>
                  <a:srgbClr val="fed46c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Лабораторне заняття № 11</a:t>
            </a:r>
            <a:endParaRPr/>
          </a:p>
          <a:p>
            <a:r>
              <a:rPr b="1" lang="uk-UA" sz="3100" spc="-1" strike="noStrike" cap="all">
                <a:solidFill>
                  <a:srgbClr val="fed46c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Тема: Підклас АСТЕРІди – </a:t>
            </a:r>
            <a:r>
              <a:rPr b="1" i="1" lang="uk-UA" sz="3100" spc="-1" strike="noStrike" cap="all">
                <a:solidFill>
                  <a:srgbClr val="fed46c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Asteridae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</p:txBody>
      </p:sp>
    </p:spTree>
  </p:cSld>
  <p:transition spd="slow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411640" y="332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Нагідки лікарські </a:t>
            </a:r>
            <a:endParaRPr/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179640" y="1340640"/>
            <a:ext cx="3743280" cy="4741920"/>
          </a:xfrm>
          <a:prstGeom prst="rect">
            <a:avLst/>
          </a:prstGeom>
          <a:ln>
            <a:noFill/>
          </a:ln>
        </p:spPr>
      </p:pic>
      <p:pic>
        <p:nvPicPr>
          <p:cNvPr id="96" name="Picture 4" descr=""/>
          <p:cNvPicPr/>
          <p:nvPr/>
        </p:nvPicPr>
        <p:blipFill>
          <a:blip r:embed="rId2"/>
          <a:stretch/>
        </p:blipFill>
        <p:spPr>
          <a:xfrm>
            <a:off x="4212000" y="2205000"/>
            <a:ext cx="4679280" cy="31057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332440" y="251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Оман високий </a:t>
            </a:r>
            <a:endParaRPr/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683640" y="1244880"/>
            <a:ext cx="3959280" cy="4738320"/>
          </a:xfrm>
          <a:prstGeom prst="rect">
            <a:avLst/>
          </a:prstGeom>
          <a:ln>
            <a:noFill/>
          </a:ln>
        </p:spPr>
      </p:pic>
      <p:pic>
        <p:nvPicPr>
          <p:cNvPr id="99" name="Picture 4" descr=""/>
          <p:cNvPicPr/>
          <p:nvPr/>
        </p:nvPicPr>
        <p:blipFill>
          <a:blip r:embed="rId2"/>
          <a:stretch/>
        </p:blipFill>
        <p:spPr>
          <a:xfrm>
            <a:off x="5148000" y="1310400"/>
            <a:ext cx="2997720" cy="46569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051640" y="332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Підбіл звичайний </a:t>
            </a:r>
            <a:endParaRPr/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251640" y="1268640"/>
            <a:ext cx="3743280" cy="4754160"/>
          </a:xfrm>
          <a:prstGeom prst="rect">
            <a:avLst/>
          </a:prstGeom>
          <a:ln>
            <a:noFill/>
          </a:ln>
        </p:spPr>
      </p:pic>
      <p:pic>
        <p:nvPicPr>
          <p:cNvPr id="102" name="Picture 4" descr=""/>
          <p:cNvPicPr/>
          <p:nvPr/>
        </p:nvPicPr>
        <p:blipFill>
          <a:blip r:embed="rId2"/>
          <a:stretch/>
        </p:blipFill>
        <p:spPr>
          <a:xfrm>
            <a:off x="4212000" y="2277000"/>
            <a:ext cx="4791600" cy="29944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195640" y="404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Пижмо звичайне </a:t>
            </a:r>
            <a:endParaRPr/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323640" y="1303200"/>
            <a:ext cx="3671280" cy="4711680"/>
          </a:xfrm>
          <a:prstGeom prst="rect">
            <a:avLst/>
          </a:prstGeom>
          <a:ln>
            <a:noFill/>
          </a:ln>
        </p:spPr>
      </p:pic>
      <p:pic>
        <p:nvPicPr>
          <p:cNvPr id="105" name="Picture 4" descr=""/>
          <p:cNvPicPr/>
          <p:nvPr/>
        </p:nvPicPr>
        <p:blipFill>
          <a:blip r:embed="rId2"/>
          <a:stretch/>
        </p:blipFill>
        <p:spPr>
          <a:xfrm>
            <a:off x="4140000" y="1917000"/>
            <a:ext cx="4836960" cy="35305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307240" y="332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Полин гіркий </a:t>
            </a:r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323640" y="1234080"/>
            <a:ext cx="3959280" cy="4777920"/>
          </a:xfrm>
          <a:prstGeom prst="rect">
            <a:avLst/>
          </a:prstGeom>
          <a:ln>
            <a:noFill/>
          </a:ln>
        </p:spPr>
      </p:pic>
      <p:pic>
        <p:nvPicPr>
          <p:cNvPr id="108" name="Picture 4" descr=""/>
          <p:cNvPicPr/>
          <p:nvPr/>
        </p:nvPicPr>
        <p:blipFill>
          <a:blip r:embed="rId2"/>
          <a:stretch/>
        </p:blipFill>
        <p:spPr>
          <a:xfrm>
            <a:off x="4428000" y="2133000"/>
            <a:ext cx="4464720" cy="2904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979640" y="404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Полин звичайний </a:t>
            </a:r>
            <a:endParaRPr/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263520" y="1245960"/>
            <a:ext cx="3431160" cy="4853880"/>
          </a:xfrm>
          <a:prstGeom prst="rect">
            <a:avLst/>
          </a:prstGeom>
          <a:ln>
            <a:noFill/>
          </a:ln>
        </p:spPr>
      </p:pic>
      <p:pic>
        <p:nvPicPr>
          <p:cNvPr id="111" name="Picture 4" descr=""/>
          <p:cNvPicPr/>
          <p:nvPr/>
        </p:nvPicPr>
        <p:blipFill>
          <a:blip r:embed="rId2"/>
          <a:stretch/>
        </p:blipFill>
        <p:spPr>
          <a:xfrm>
            <a:off x="4140000" y="1317960"/>
            <a:ext cx="4391280" cy="4391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880640" y="332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Соняшник однорічний </a:t>
            </a:r>
            <a:endParaRPr/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395640" y="1340640"/>
            <a:ext cx="3655440" cy="4682520"/>
          </a:xfrm>
          <a:prstGeom prst="rect">
            <a:avLst/>
          </a:prstGeom>
          <a:ln>
            <a:noFill/>
          </a:ln>
        </p:spPr>
      </p:pic>
      <p:pic>
        <p:nvPicPr>
          <p:cNvPr id="114" name="Picture 4" descr=""/>
          <p:cNvPicPr/>
          <p:nvPr/>
        </p:nvPicPr>
        <p:blipFill>
          <a:blip r:embed="rId2"/>
          <a:stretch/>
        </p:blipFill>
        <p:spPr>
          <a:xfrm>
            <a:off x="4212000" y="1989000"/>
            <a:ext cx="4851720" cy="3219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880640" y="332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Цикорій звичайний </a:t>
            </a:r>
            <a:endParaRPr/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755640" y="1340640"/>
            <a:ext cx="2879280" cy="4712040"/>
          </a:xfrm>
          <a:prstGeom prst="rect">
            <a:avLst/>
          </a:prstGeom>
          <a:ln>
            <a:noFill/>
          </a:ln>
        </p:spPr>
      </p:pic>
      <p:pic>
        <p:nvPicPr>
          <p:cNvPr id="117" name="Picture 4" descr=""/>
          <p:cNvPicPr/>
          <p:nvPr/>
        </p:nvPicPr>
        <p:blipFill>
          <a:blip r:embed="rId2"/>
          <a:stretch/>
        </p:blipFill>
        <p:spPr>
          <a:xfrm>
            <a:off x="3852000" y="1700640"/>
            <a:ext cx="5047560" cy="3785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483640" y="251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Цмин пісковий </a:t>
            </a:r>
            <a:endParaRPr/>
          </a:p>
        </p:txBody>
      </p:sp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755640" y="1326600"/>
            <a:ext cx="3129120" cy="4821120"/>
          </a:xfrm>
          <a:prstGeom prst="rect">
            <a:avLst/>
          </a:prstGeom>
          <a:ln>
            <a:noFill/>
          </a:ln>
        </p:spPr>
      </p:pic>
      <p:pic>
        <p:nvPicPr>
          <p:cNvPr id="120" name="Picture 4" descr=""/>
          <p:cNvPicPr/>
          <p:nvPr/>
        </p:nvPicPr>
        <p:blipFill>
          <a:blip r:embed="rId2"/>
          <a:stretch/>
        </p:blipFill>
        <p:spPr>
          <a:xfrm>
            <a:off x="4068000" y="1942920"/>
            <a:ext cx="4775040" cy="35884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691640" y="332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Череда трироздільна </a:t>
            </a:r>
            <a:endParaRPr/>
          </a:p>
        </p:txBody>
      </p:sp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395640" y="1237320"/>
            <a:ext cx="3394440" cy="4800240"/>
          </a:xfrm>
          <a:prstGeom prst="rect">
            <a:avLst/>
          </a:prstGeom>
          <a:ln>
            <a:noFill/>
          </a:ln>
        </p:spPr>
      </p:pic>
      <p:pic>
        <p:nvPicPr>
          <p:cNvPr id="123" name="Picture 4" descr=""/>
          <p:cNvPicPr/>
          <p:nvPr/>
        </p:nvPicPr>
        <p:blipFill>
          <a:blip r:embed="rId2"/>
          <a:stretch/>
        </p:blipFill>
        <p:spPr>
          <a:xfrm>
            <a:off x="4068000" y="1809360"/>
            <a:ext cx="4800600" cy="36561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15640" y="1214280"/>
            <a:ext cx="8712000" cy="47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Родина Складноцвіті</a:t>
            </a:r>
            <a:r>
              <a:rPr lang="uk-UA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. Складноцвіті завершують еволюційний розвиток головної гілки (філеми) класу дводольних. Складноцвіті - одна з найбільших родин покритонасінних, що нараховує біля 1000 родів і понад 15000 - 20000 видів. Поширені по всій земній кулі.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Здебільшого трави або напівкущі, у тропіках також кущі, ліани і навіть деревця. Листки чергові, рідше супротивні, без прилистків, різноманітні за формою, розміром тощо. Квітки дрібні, зібрані на спільному дископодібному квітколожі в характерне для родин суцвіття – кошик, який зовні вкритий обгорткою з численних видозмінених листочків різної форми. Обгортка може бути одно- чи багатоярусною, листочки її лінійні або розсічені, притиснуті або відігнуті, часто з різними придатками у вигляді гачків, шипів або лусок тощо.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Кошики можуть мати різні розміри і форму, поодинокі і зібрані в інші суцвіття. Квітколоже також може мати різну форму.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Квітки п’ятичленні, тичинок 5, склеєні пиляками або зрослі в трубочку, зав’зь нижня, з двох плодолистиків, одногніздна, з одним прямим насінним зачатком, плід - сім’янка, часто з летючкою або плівчастою коронкою. Квітки або всі однакові в кошику або зовнішні відрізняються від внутрішніх. Чашечка або редукована або перетворилася на волоски, щетинки або плівчасті вирости, що лишаються при плодах. Віночок зрослопелюстковий.</a:t>
            </a:r>
            <a:endParaRPr/>
          </a:p>
        </p:txBody>
      </p:sp>
    </p:spTree>
  </p:cSld>
  <p:transition spd="slow">
    <p:randomBar dir="vert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6" descr=""/>
          <p:cNvPicPr/>
          <p:nvPr/>
        </p:nvPicPr>
        <p:blipFill>
          <a:blip r:embed="rId1"/>
          <a:stretch/>
        </p:blipFill>
        <p:spPr>
          <a:xfrm>
            <a:off x="1763640" y="260640"/>
            <a:ext cx="5399640" cy="57099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Объект 2" descr=""/>
          <p:cNvPicPr/>
          <p:nvPr/>
        </p:nvPicPr>
        <p:blipFill>
          <a:blip r:embed="rId1"/>
          <a:stretch/>
        </p:blipFill>
        <p:spPr>
          <a:xfrm>
            <a:off x="1619640" y="1200240"/>
            <a:ext cx="6613920" cy="4964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4" descr=""/>
          <p:cNvPicPr/>
          <p:nvPr/>
        </p:nvPicPr>
        <p:blipFill>
          <a:blip r:embed="rId1"/>
          <a:stretch/>
        </p:blipFill>
        <p:spPr>
          <a:xfrm>
            <a:off x="1475640" y="1268640"/>
            <a:ext cx="6526440" cy="46670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Объект 2" descr=""/>
          <p:cNvPicPr/>
          <p:nvPr/>
        </p:nvPicPr>
        <p:blipFill>
          <a:blip r:embed="rId1"/>
          <a:stretch/>
        </p:blipFill>
        <p:spPr>
          <a:xfrm>
            <a:off x="360360" y="1268640"/>
            <a:ext cx="8422200" cy="47361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Объект 2" descr=""/>
          <p:cNvPicPr/>
          <p:nvPr/>
        </p:nvPicPr>
        <p:blipFill>
          <a:blip r:embed="rId1"/>
          <a:stretch/>
        </p:blipFill>
        <p:spPr>
          <a:xfrm>
            <a:off x="1475640" y="1211400"/>
            <a:ext cx="6610680" cy="4956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07640" y="1124640"/>
            <a:ext cx="8573400" cy="492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Порядок Дзвоникоцвіті</a:t>
            </a:r>
            <a:r>
              <a:rPr b="1" i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(Campanulales)</a:t>
            </a:r>
            <a:r>
              <a:rPr i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r>
              <a:rPr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Більшістю систематиків вважається одним із наймолодших порядків серед дводольних. </a:t>
            </a:r>
            <a:endParaRPr/>
          </a:p>
          <a:p>
            <a:pPr marL="179640" indent="449640"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Родина Дзвоникові. </a:t>
            </a:r>
            <a:r>
              <a:rPr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Відомо 50-55 родів і близько 1000 видів у різних кліматичних областях, але найчастіше у помірних регіонах північної півкулі. В Україні є 6 родів та 30 видів. </a:t>
            </a:r>
            <a:endParaRPr/>
          </a:p>
          <a:p>
            <a:pPr marL="179640" indent="449640">
              <a:lnSpc>
                <a:spcPct val="100000"/>
              </a:lnSpc>
            </a:pPr>
            <a:r>
              <a:rPr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Трави, напівкущі, дерева (в тропіках), нерідко з молочним соком. Квітки маточково-тичинкові, здебільшого п’ятичленні, чотириколові; віночок зрослопелюстковий, рідше пелюстки вільні, пиляки спочатку склеєні в трубочку; зав’язь нижня, дво-, п’ятигніздна; плід – коробочка, що розкривається стулками або дірочками. </a:t>
            </a:r>
            <a:endParaRPr/>
          </a:p>
        </p:txBody>
      </p:sp>
    </p:spTree>
  </p:cSld>
  <p:transition spd="med">
    <p:fade/>
  </p:transition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882080" y="188640"/>
            <a:ext cx="66495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Завдання 2. Зробити морфологічний аналіз вегетативних та генеративних органів одного з представників родини Дзвоникові </a:t>
            </a:r>
            <a:r>
              <a:rPr b="1"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–</a:t>
            </a:r>
            <a:r>
              <a:rPr b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1"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Campanulacea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1403640" y="1340640"/>
            <a:ext cx="5379120" cy="35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Систематичне положення об’єктів вивчення:</a:t>
            </a:r>
            <a:endParaRPr/>
          </a:p>
          <a:p>
            <a:pPr>
              <a:lnSpc>
                <a:spcPct val="100000"/>
              </a:lnSpc>
            </a:pPr>
            <a:r>
              <a:rPr b="1" i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Порядок Дзвоникоцвіті– Campanulales</a:t>
            </a:r>
            <a:endParaRPr/>
          </a:p>
          <a:p>
            <a:pPr>
              <a:lnSpc>
                <a:spcPct val="100000"/>
              </a:lnSpc>
            </a:pPr>
            <a:r>
              <a:rPr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Родина Дзвоникові –</a:t>
            </a:r>
            <a:r>
              <a:rPr i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Campanulaceae </a:t>
            </a:r>
            <a:endParaRPr/>
          </a:p>
          <a:p>
            <a:pPr>
              <a:lnSpc>
                <a:spcPct val="100000"/>
              </a:lnSpc>
            </a:pPr>
            <a:r>
              <a:rPr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Дзвоники персиколисті – </a:t>
            </a:r>
            <a:r>
              <a:rPr i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Campanula persicifolia</a:t>
            </a:r>
            <a:endParaRPr/>
          </a:p>
          <a:p>
            <a:pPr>
              <a:lnSpc>
                <a:spcPct val="100000"/>
              </a:lnSpc>
            </a:pPr>
            <a:r>
              <a:rPr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Дзвоники розлогі – </a:t>
            </a:r>
            <a:r>
              <a:rPr i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Campanula patula</a:t>
            </a:r>
            <a:endParaRPr/>
          </a:p>
          <a:p>
            <a:pPr>
              <a:lnSpc>
                <a:spcPct val="100000"/>
              </a:lnSpc>
            </a:pPr>
            <a:r>
              <a:rPr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Агалик-трава гірська – </a:t>
            </a:r>
            <a:r>
              <a:rPr i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Jasione montana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763640" y="332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Дзвоники персиколисті </a:t>
            </a:r>
            <a:endParaRPr/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1403640" y="1262160"/>
            <a:ext cx="2695680" cy="4752000"/>
          </a:xfrm>
          <a:prstGeom prst="rect">
            <a:avLst/>
          </a:prstGeom>
          <a:ln>
            <a:noFill/>
          </a:ln>
        </p:spPr>
      </p:pic>
      <p:pic>
        <p:nvPicPr>
          <p:cNvPr id="134" name="Picture 4" descr=""/>
          <p:cNvPicPr/>
          <p:nvPr/>
        </p:nvPicPr>
        <p:blipFill>
          <a:blip r:embed="rId2"/>
          <a:stretch/>
        </p:blipFill>
        <p:spPr>
          <a:xfrm>
            <a:off x="4788000" y="1262160"/>
            <a:ext cx="3095280" cy="48153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979640" y="251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Дзвоники розлогі </a:t>
            </a:r>
            <a:endParaRPr/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755640" y="1211400"/>
            <a:ext cx="2851200" cy="4847760"/>
          </a:xfrm>
          <a:prstGeom prst="rect">
            <a:avLst/>
          </a:prstGeom>
          <a:ln>
            <a:noFill/>
          </a:ln>
        </p:spPr>
      </p:pic>
      <p:pic>
        <p:nvPicPr>
          <p:cNvPr id="137" name="Picture 4" descr=""/>
          <p:cNvPicPr/>
          <p:nvPr/>
        </p:nvPicPr>
        <p:blipFill>
          <a:blip r:embed="rId2"/>
          <a:stretch/>
        </p:blipFill>
        <p:spPr>
          <a:xfrm>
            <a:off x="3996000" y="1235520"/>
            <a:ext cx="4823280" cy="4823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979640" y="251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Агалик-трава гірська </a:t>
            </a:r>
            <a:endParaRPr/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755640" y="1268640"/>
            <a:ext cx="3048840" cy="4781520"/>
          </a:xfrm>
          <a:prstGeom prst="rect">
            <a:avLst/>
          </a:prstGeom>
          <a:ln>
            <a:noFill/>
          </a:ln>
        </p:spPr>
      </p:pic>
      <p:pic>
        <p:nvPicPr>
          <p:cNvPr id="140" name="Picture 4" descr=""/>
          <p:cNvPicPr/>
          <p:nvPr/>
        </p:nvPicPr>
        <p:blipFill>
          <a:blip r:embed="rId2"/>
          <a:stretch/>
        </p:blipFill>
        <p:spPr>
          <a:xfrm>
            <a:off x="3924000" y="1700640"/>
            <a:ext cx="5081760" cy="3805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36760" y="1124640"/>
            <a:ext cx="806904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Розрізняють 5 основних типи квіток складноцвітих:</a:t>
            </a:r>
            <a:endParaRPr/>
          </a:p>
          <a:p>
            <a:pPr marL="216000" indent="4572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трубчасті – двостатеві, правильні, віночок трубчастий, п’ятилопатевий;</a:t>
            </a:r>
            <a:endParaRPr/>
          </a:p>
          <a:p>
            <a:pPr marL="216000" indent="4572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несправжньоязичкові – маточкові, одногубі, внаслідок редукції верхньої губи, часто є крайовими (з 3 зубцями);</a:t>
            </a:r>
            <a:endParaRPr/>
          </a:p>
          <a:p>
            <a:pPr marL="216000" indent="4572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язичкові – двостатеві, зигоморфні, язичок віночка закінчується 5 зубцями, у деяких видів займають все квітколоже;</a:t>
            </a:r>
            <a:endParaRPr/>
          </a:p>
          <a:p>
            <a:pPr marL="216000" indent="4572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лійчасті квітки – стерильні, зигоморфні, віночок має 5 нерівних зубчиків, крайові в кошику;</a:t>
            </a:r>
            <a:endParaRPr/>
          </a:p>
          <a:p>
            <a:pPr marL="216000" indent="4572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двогубі квітки.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Таким чином, в межах родини чітко виявлена еволюція квітки, від примітивного актиноморфного віночка до більш досконалого язичкового, п’ятизубчаста чашечка перетворюється на волоски чи щетинки, що залишаються при плодах і краще забезпечують їх поширення. Рослини даної родини мають значне господарське значення. Серед них є цінні олійні культури, кормові, овочеві, лікарські, багато декоративних рослин. Також серед представників родини багато бур’янів.</a:t>
            </a:r>
            <a:endParaRPr/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547640" y="188640"/>
            <a:ext cx="69836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Завдання 1. Зробити морфологічний аналіз вегетативних та генеративних органів одного з представників родини Складноцвіті </a:t>
            </a:r>
            <a:r>
              <a:rPr b="1"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–</a:t>
            </a:r>
            <a:r>
              <a:rPr b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1"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Asteraceae</a:t>
            </a:r>
            <a:r>
              <a:rPr b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1259640" y="1112040"/>
            <a:ext cx="616392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Систематичне положення об’єктів вивчення:</a:t>
            </a:r>
            <a:endParaRPr/>
          </a:p>
          <a:p>
            <a:pPr>
              <a:lnSpc>
                <a:spcPct val="100000"/>
              </a:lnSpc>
            </a:pP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r>
              <a:rPr b="1"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Порядок Складноцвіті – Asterales</a:t>
            </a:r>
            <a:endParaRPr/>
          </a:p>
          <a:p>
            <a:pPr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Родина Складноцвіті –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Asteraceae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Волошка синя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Centaurea cyanus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Деревій тисячолистий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Achillea millefolium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Ехінацея пурпурова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Echinacea purpurea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Кульбаба лікарська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Taraxacum officinale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Лопух справжній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Arctium lappa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Нагідки лікарські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Calendula officinalis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Оман високий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Inula helenium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Підбіл звичайний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Tussilago farfara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Пижмо звичайне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Tanacetum vulgare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Полин гіркий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Artemisia absinthium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Полин звичайний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Artemisia vulgaris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Соняшник однорічний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Helianthus annus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Цикорій звичайний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Cichorium intybus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Цмин пісковий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Helichrysum arenarium</a:t>
            </a: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Череда трироздільна – </a:t>
            </a:r>
            <a:r>
              <a:rPr i="1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Bidens tripartite</a:t>
            </a:r>
            <a:endParaRPr/>
          </a:p>
        </p:txBody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267640" y="420840"/>
            <a:ext cx="5381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Волошка синя </a:t>
            </a:r>
            <a:endParaRPr/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539640" y="1301040"/>
            <a:ext cx="3311280" cy="4685400"/>
          </a:xfrm>
          <a:prstGeom prst="rect">
            <a:avLst/>
          </a:prstGeom>
          <a:ln>
            <a:noFill/>
          </a:ln>
        </p:spPr>
      </p:pic>
      <p:pic>
        <p:nvPicPr>
          <p:cNvPr id="81" name="Picture 4" descr=""/>
          <p:cNvPicPr/>
          <p:nvPr/>
        </p:nvPicPr>
        <p:blipFill>
          <a:blip r:embed="rId2"/>
          <a:stretch/>
        </p:blipFill>
        <p:spPr>
          <a:xfrm>
            <a:off x="4068000" y="1772640"/>
            <a:ext cx="4741920" cy="36630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979640" y="404640"/>
            <a:ext cx="5381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Деревій тисячолистий </a:t>
            </a:r>
            <a:endParaRPr/>
          </a:p>
        </p:txBody>
      </p:sp>
      <p:pic>
        <p:nvPicPr>
          <p:cNvPr id="83" name="Picture 4" descr=""/>
          <p:cNvPicPr/>
          <p:nvPr/>
        </p:nvPicPr>
        <p:blipFill>
          <a:blip r:embed="rId1"/>
          <a:stretch/>
        </p:blipFill>
        <p:spPr>
          <a:xfrm>
            <a:off x="251640" y="1268640"/>
            <a:ext cx="3693240" cy="4795920"/>
          </a:xfrm>
          <a:prstGeom prst="rect">
            <a:avLst/>
          </a:prstGeom>
          <a:ln>
            <a:noFill/>
          </a:ln>
        </p:spPr>
      </p:pic>
      <p:pic>
        <p:nvPicPr>
          <p:cNvPr id="84" name="Picture 6" descr=""/>
          <p:cNvPicPr/>
          <p:nvPr/>
        </p:nvPicPr>
        <p:blipFill>
          <a:blip r:embed="rId2"/>
          <a:stretch/>
        </p:blipFill>
        <p:spPr>
          <a:xfrm>
            <a:off x="4140000" y="1989000"/>
            <a:ext cx="4871160" cy="3652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555640" y="332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Ехінацея пурпурова </a:t>
            </a:r>
            <a:endParaRPr/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395640" y="1340640"/>
            <a:ext cx="3383280" cy="4624200"/>
          </a:xfrm>
          <a:prstGeom prst="rect">
            <a:avLst/>
          </a:prstGeom>
          <a:ln>
            <a:noFill/>
          </a:ln>
        </p:spPr>
      </p:pic>
      <p:pic>
        <p:nvPicPr>
          <p:cNvPr id="87" name="Picture 4" descr=""/>
          <p:cNvPicPr/>
          <p:nvPr/>
        </p:nvPicPr>
        <p:blipFill>
          <a:blip r:embed="rId2"/>
          <a:stretch/>
        </p:blipFill>
        <p:spPr>
          <a:xfrm>
            <a:off x="3924000" y="1989000"/>
            <a:ext cx="4966560" cy="33778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345760" y="251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Кульбаба лікарська </a:t>
            </a:r>
            <a:endParaRPr/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179640" y="1290960"/>
            <a:ext cx="3815280" cy="4782240"/>
          </a:xfrm>
          <a:prstGeom prst="rect">
            <a:avLst/>
          </a:prstGeom>
          <a:ln>
            <a:noFill/>
          </a:ln>
        </p:spPr>
      </p:pic>
      <p:pic>
        <p:nvPicPr>
          <p:cNvPr id="90" name="Picture 4" descr=""/>
          <p:cNvPicPr/>
          <p:nvPr/>
        </p:nvPicPr>
        <p:blipFill>
          <a:blip r:embed="rId2"/>
          <a:stretch/>
        </p:blipFill>
        <p:spPr>
          <a:xfrm>
            <a:off x="4176360" y="1989000"/>
            <a:ext cx="4786920" cy="3525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318400" y="332640"/>
            <a:ext cx="53816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Лопух справжній </a:t>
            </a:r>
            <a:endParaRPr/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179640" y="1340640"/>
            <a:ext cx="3599280" cy="4719960"/>
          </a:xfrm>
          <a:prstGeom prst="rect">
            <a:avLst/>
          </a:prstGeom>
          <a:ln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3996000" y="1845000"/>
            <a:ext cx="4895640" cy="35096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1090</TotalTime>
  <Application>LibreOffice/5.0.3.2$Windows_x86 LibreOffice_project/e5f16313668ac592c1bfb310f4390624e3dbfb75</Application>
  <Paragraphs>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2020-11-04T18:01:58Z</dcterms:created>
  <dc:creator>UZWER</dc:creator>
  <dc:language>uk-UA</dc:language>
  <dcterms:modified xsi:type="dcterms:W3CDTF">2024-05-07T08:18:49Z</dcterms:modified>
  <cp:revision>81</cp:revision>
  <dc:title>Голландський стиль в ландшафтному дизайні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