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64" r:id="rId17"/>
    <p:sldId id="26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62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0EE94-0275-4FCE-8DAE-22A183043D31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28ED9-24EF-45C4-9F27-A427C5408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636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28ED9-24EF-45C4-9F27-A427C540868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861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548680"/>
            <a:ext cx="4968552" cy="2160240"/>
          </a:xfrm>
        </p:spPr>
        <p:txBody>
          <a:bodyPr>
            <a:normAutofit/>
          </a:bodyPr>
          <a:lstStyle/>
          <a:p>
            <a:pPr indent="450215" algn="ctr">
              <a:spcAft>
                <a:spcPts val="0"/>
              </a:spcAft>
            </a:pPr>
            <a:r>
              <a:rPr lang="uk-UA" sz="4400" b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ПАНАС  МИРНИЙ </a:t>
            </a:r>
          </a:p>
          <a:p>
            <a:pPr indent="450215" algn="ctr">
              <a:spcAft>
                <a:spcPts val="0"/>
              </a:spcAft>
            </a:pPr>
            <a:r>
              <a:rPr lang="uk-UA" sz="4400" b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1849-1921</a:t>
            </a:r>
            <a:endParaRPr lang="ru-RU" sz="4400" b="1" dirty="0">
              <a:solidFill>
                <a:schemeClr val="tx2">
                  <a:lumMod val="75000"/>
                </a:schemeClr>
              </a:solidFill>
              <a:latin typeface="Segoe Script" pitchFamily="66" charset="0"/>
              <a:ea typeface="Times New Roman"/>
            </a:endParaRPr>
          </a:p>
          <a:p>
            <a:endParaRPr lang="ru-RU" dirty="0"/>
          </a:p>
        </p:txBody>
      </p:sp>
      <p:pic>
        <p:nvPicPr>
          <p:cNvPr id="1026" name="Picture 2" descr="D:\Users\Валя\Desktop\панас старший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12976"/>
            <a:ext cx="309634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Users\Валя\Desktop\PanasMyrny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69836"/>
            <a:ext cx="259228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04047" y="3645024"/>
            <a:ext cx="373642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i="1" dirty="0" smtClean="0">
              <a:latin typeface="Segoe Script" pitchFamily="66" charset="0"/>
            </a:endParaRPr>
          </a:p>
          <a:p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«</a:t>
            </a:r>
            <a:r>
              <a:rPr lang="ru-RU" sz="3600" b="1" i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Симфоніст</a:t>
            </a: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</a:t>
            </a:r>
            <a:r>
              <a:rPr lang="ru-RU" sz="3600" b="1" i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української</a:t>
            </a: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</a:t>
            </a:r>
            <a:r>
              <a:rPr lang="ru-RU" sz="3600" b="1" i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прози</a:t>
            </a: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» </a:t>
            </a:r>
            <a:endParaRPr lang="ru-RU" sz="3600" b="1" i="1" dirty="0" smtClean="0">
              <a:solidFill>
                <a:schemeClr val="tx2">
                  <a:lumMod val="75000"/>
                </a:schemeClr>
              </a:solidFill>
              <a:latin typeface="Segoe Script" pitchFamily="66" charset="0"/>
            </a:endParaRPr>
          </a:p>
          <a:p>
            <a:pPr algn="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Олесь Гончар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Segoe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44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88640"/>
            <a:ext cx="799288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latin typeface="Segoe Script" pitchFamily="66" charset="0"/>
                <a:ea typeface="Times New Roman"/>
              </a:rPr>
              <a:t>повість </a:t>
            </a:r>
            <a:r>
              <a:rPr lang="uk-UA" sz="2400" b="1" dirty="0" err="1">
                <a:latin typeface="Segoe Script" pitchFamily="66" charset="0"/>
                <a:ea typeface="Times New Roman"/>
              </a:rPr>
              <a:t>„Лихі</a:t>
            </a:r>
            <a:r>
              <a:rPr lang="uk-UA" sz="2400" b="1" dirty="0">
                <a:latin typeface="Segoe Script" pitchFamily="66" charset="0"/>
                <a:ea typeface="Times New Roman"/>
              </a:rPr>
              <a:t> люди</a:t>
            </a:r>
            <a:r>
              <a:rPr lang="uk-UA" sz="2400" b="1" dirty="0" smtClean="0">
                <a:latin typeface="Segoe Script" pitchFamily="66" charset="0"/>
                <a:ea typeface="Times New Roman"/>
              </a:rPr>
              <a:t>”  (1877)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2400" b="1" dirty="0" smtClean="0">
                <a:latin typeface="Segoe Script" pitchFamily="66" charset="0"/>
                <a:ea typeface="Times New Roman"/>
              </a:rPr>
              <a:t>друга назва: «Товариші»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400" b="1" dirty="0" smtClean="0">
                <a:latin typeface="Segoe Script" pitchFamily="66" charset="0"/>
              </a:rPr>
              <a:t>порушено хронологію подій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400" b="1" dirty="0" smtClean="0">
                <a:latin typeface="Segoe Script" pitchFamily="66" charset="0"/>
              </a:rPr>
              <a:t>головні герої - інакомислячі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sz="2400" b="1" dirty="0" smtClean="0">
                <a:latin typeface="Segoe Script" pitchFamily="66" charset="0"/>
              </a:rPr>
              <a:t>багато уваги приділено відведено </a:t>
            </a:r>
            <a:r>
              <a:rPr lang="uk-UA" sz="2400" b="1" dirty="0">
                <a:latin typeface="Segoe Script" pitchFamily="66" charset="0"/>
              </a:rPr>
              <a:t>розкриттю становлення характерів </a:t>
            </a:r>
            <a:r>
              <a:rPr lang="uk-UA" sz="2400" b="1" dirty="0" smtClean="0">
                <a:latin typeface="Segoe Script" pitchFamily="66" charset="0"/>
              </a:rPr>
              <a:t>героїв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400" b="1" dirty="0" smtClean="0">
                <a:latin typeface="Segoe Script" pitchFamily="66" charset="0"/>
              </a:rPr>
              <a:t>головний художній засіб: контраст</a:t>
            </a:r>
          </a:p>
          <a:p>
            <a:pPr marL="285750" indent="-285750">
              <a:buFont typeface="Arial" pitchFamily="34" charset="0"/>
              <a:buChar char="•"/>
            </a:pPr>
            <a:endParaRPr lang="uk-UA" dirty="0" smtClean="0">
              <a:latin typeface="Times New Roman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2050" name="Picture 2" descr="D:\Users\Валя\Desktop\товариші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159160"/>
            <a:ext cx="2452068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Users\Валя\Desktop\лихі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212976"/>
            <a:ext cx="2514030" cy="33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197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16632"/>
            <a:ext cx="7992888" cy="830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роман </a:t>
            </a:r>
            <a:r>
              <a:rPr lang="uk-UA" sz="2400" b="1" i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„Хіба</a:t>
            </a:r>
            <a:r>
              <a:rPr lang="uk-UA" sz="24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 ревуть воли, як </a:t>
            </a:r>
            <a:endParaRPr lang="uk-UA" sz="2400" b="1" i="1" dirty="0" smtClean="0">
              <a:solidFill>
                <a:schemeClr val="tx2">
                  <a:lumMod val="75000"/>
                </a:schemeClr>
              </a:solidFill>
              <a:latin typeface="Segoe Script" pitchFamily="66" charset="0"/>
              <a:ea typeface="Times New Roman"/>
            </a:endParaRPr>
          </a:p>
          <a:p>
            <a:r>
              <a:rPr lang="uk-UA" sz="24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ясла повні?” (</a:t>
            </a:r>
            <a:r>
              <a:rPr lang="uk-UA" sz="24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1872-1875</a:t>
            </a:r>
            <a:r>
              <a:rPr lang="uk-UA" sz="24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співавтор брат Іван Білик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історія написання роману: подорож Мирного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з 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Полтави до 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Гадячого &gt; нарис «</a:t>
            </a:r>
            <a:r>
              <a:rPr lang="uk-UA" b="1" i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Подо-</a:t>
            </a:r>
            <a:endParaRPr lang="uk-UA" b="1" i="1" dirty="0" smtClean="0">
              <a:solidFill>
                <a:schemeClr val="tx2">
                  <a:lumMod val="75000"/>
                </a:schemeClr>
              </a:solidFill>
              <a:latin typeface="Segoe Script" pitchFamily="66" charset="0"/>
              <a:ea typeface="Times New Roman"/>
            </a:endParaRPr>
          </a:p>
          <a:p>
            <a:r>
              <a:rPr lang="uk-UA" b="1" i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ріжжя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 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од Полтави до 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Гадячого» &gt; </a:t>
            </a:r>
            <a:r>
              <a:rPr lang="uk-UA" b="1" i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по-</a:t>
            </a:r>
            <a:endParaRPr lang="uk-UA" b="1" i="1" dirty="0" smtClean="0">
              <a:solidFill>
                <a:schemeClr val="tx2">
                  <a:lumMod val="75000"/>
                </a:schemeClr>
              </a:solidFill>
              <a:latin typeface="Segoe Script" pitchFamily="66" charset="0"/>
            </a:endParaRPr>
          </a:p>
          <a:p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вість «Чіпка» &gt;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 рецензування повісті </a:t>
            </a:r>
          </a:p>
          <a:p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Іваном Біликом, обмін думками, дві </a:t>
            </a:r>
          </a:p>
          <a:p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самостійні редакції &gt; третя редакція</a:t>
            </a:r>
          </a:p>
          <a:p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разом із братом. Співавторство. </a:t>
            </a:r>
            <a:r>
              <a:rPr lang="uk-UA" b="1" i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Усьо-</a:t>
            </a:r>
            <a:endParaRPr lang="uk-UA" b="1" i="1" dirty="0" smtClean="0">
              <a:solidFill>
                <a:schemeClr val="tx2">
                  <a:lumMod val="75000"/>
                </a:schemeClr>
              </a:solidFill>
              <a:latin typeface="Segoe Script" pitchFamily="66" charset="0"/>
              <a:ea typeface="Times New Roman"/>
            </a:endParaRPr>
          </a:p>
          <a:p>
            <a:r>
              <a:rPr lang="uk-UA" b="1" i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го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 редакцій 6 &gt; 1875 завершено роботу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1880: публікація твору в Женеві. </a:t>
            </a:r>
            <a:endParaRPr lang="uk-UA" b="1" i="1" dirty="0">
              <a:solidFill>
                <a:schemeClr val="tx2">
                  <a:lumMod val="75000"/>
                </a:schemeClr>
              </a:solidFill>
              <a:latin typeface="Segoe Script" pitchFamily="66" charset="0"/>
              <a:ea typeface="Times New Roman"/>
            </a:endParaRPr>
          </a:p>
          <a:p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Сприяє М. Драгоманов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Назви роману: </a:t>
            </a:r>
          </a:p>
          <a:p>
            <a:pPr marL="285750" indent="-285750">
              <a:buFontTx/>
              <a:buChar char="-"/>
            </a:pP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перша назва: епіграф з 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Євангелія 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від </a:t>
            </a:r>
          </a:p>
          <a:p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Іова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: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Segoe Script" pitchFamily="66" charset="0"/>
            </a:endParaRPr>
          </a:p>
          <a:p>
            <a:pPr indent="1074738"/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Хіба </a:t>
            </a:r>
            <a:r>
              <a:rPr lang="uk-UA" b="1" i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рика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онагра серед паші?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Segoe Script" pitchFamily="66" charset="0"/>
            </a:endParaRPr>
          </a:p>
          <a:p>
            <a:pPr indent="1074738"/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Хіба ревуть воли, як ясла повні? 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Segoe Script" pitchFamily="66" charset="0"/>
            </a:endParaRPr>
          </a:p>
          <a:p>
            <a:pPr indent="1074738"/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Хіба пісну їдять без солі страву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?</a:t>
            </a:r>
          </a:p>
          <a:p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Під нею твір не публікувався.</a:t>
            </a:r>
          </a:p>
          <a:p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- ідея назвати твір «Хіба 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ревуть воли, як ясла повні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?» належить  Івану Білику</a:t>
            </a:r>
          </a:p>
          <a:p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- друга назва роману «Пропаща сила» 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endParaRPr lang="uk-UA" dirty="0" smtClean="0"/>
          </a:p>
          <a:p>
            <a:endParaRPr lang="ru-RU" dirty="0"/>
          </a:p>
          <a:p>
            <a:endParaRPr lang="uk-UA" b="1" i="1" dirty="0" smtClean="0">
              <a:solidFill>
                <a:prstClr val="black"/>
              </a:solidFill>
              <a:latin typeface="Segoe Script" pitchFamily="66" charset="0"/>
              <a:ea typeface="Times New Roman"/>
            </a:endParaRPr>
          </a:p>
          <a:p>
            <a:endParaRPr lang="uk-UA" b="1" i="1" dirty="0" smtClean="0">
              <a:latin typeface="Segoe Script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3074" name="Picture 2" descr="D:\Users\Валя\Desktop\500px-Мирний_Рудченк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93792"/>
            <a:ext cx="2635815" cy="35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372199" y="2703964"/>
            <a:ext cx="2635815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372199" y="3584873"/>
            <a:ext cx="26358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sz="1600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Зліва Іван </a:t>
            </a:r>
            <a:r>
              <a:rPr lang="uk-UA" sz="1600" b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Білик</a:t>
            </a:r>
            <a:r>
              <a:rPr lang="uk-UA" sz="1600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, справа – Панас Мирний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Segoe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023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Users\Валя\Desktop\чіп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260649"/>
            <a:ext cx="2520281" cy="355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Users\Валя\Desktop\рукопис волі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910" y="260650"/>
            <a:ext cx="4960570" cy="355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5" y="4536994"/>
            <a:ext cx="777686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uk-UA" b="1" i="1" dirty="0">
                <a:latin typeface="Segoe Script" pitchFamily="66" charset="0"/>
                <a:ea typeface="Times New Roman"/>
              </a:rPr>
              <a:t>в </a:t>
            </a:r>
            <a:r>
              <a:rPr lang="uk-UA" b="1" i="1" dirty="0" smtClean="0">
                <a:latin typeface="Segoe Script" pitchFamily="66" charset="0"/>
                <a:ea typeface="Times New Roman"/>
              </a:rPr>
              <a:t>основі </a:t>
            </a:r>
            <a:r>
              <a:rPr lang="uk-UA" b="1" i="1" dirty="0">
                <a:latin typeface="Segoe Script" pitchFamily="66" charset="0"/>
                <a:ea typeface="Times New Roman"/>
              </a:rPr>
              <a:t>твору </a:t>
            </a:r>
            <a:r>
              <a:rPr lang="uk-UA" b="1" i="1" dirty="0" smtClean="0">
                <a:latin typeface="Segoe Script" pitchFamily="66" charset="0"/>
                <a:ea typeface="Times New Roman"/>
              </a:rPr>
              <a:t>реальна історія полтавського розбійника </a:t>
            </a:r>
            <a:r>
              <a:rPr lang="uk-UA" b="1" i="1" dirty="0">
                <a:latin typeface="Segoe Script" pitchFamily="66" charset="0"/>
                <a:ea typeface="Times New Roman"/>
              </a:rPr>
              <a:t>Василя </a:t>
            </a:r>
            <a:r>
              <a:rPr lang="uk-UA" b="1" i="1" dirty="0" err="1" smtClean="0">
                <a:latin typeface="Segoe Script" pitchFamily="66" charset="0"/>
                <a:ea typeface="Times New Roman"/>
              </a:rPr>
              <a:t>Гнидки</a:t>
            </a:r>
            <a:endParaRPr lang="uk-UA" b="1" i="1" dirty="0" smtClean="0">
              <a:latin typeface="Segoe Script" pitchFamily="66" charset="0"/>
              <a:ea typeface="Times New Roman"/>
            </a:endParaRPr>
          </a:p>
          <a:p>
            <a:pPr algn="just">
              <a:buFont typeface="Arial" pitchFamily="34" charset="0"/>
              <a:buChar char="•"/>
            </a:pPr>
            <a:r>
              <a:rPr lang="uk-UA" b="1" i="1" dirty="0" smtClean="0">
                <a:latin typeface="Segoe Script" pitchFamily="66" charset="0"/>
              </a:rPr>
              <a:t>жанровий різновид: соціально-психологічний роман</a:t>
            </a:r>
          </a:p>
          <a:p>
            <a:pPr algn="just">
              <a:buFont typeface="Arial" pitchFamily="34" charset="0"/>
              <a:buChar char="•"/>
            </a:pPr>
            <a:r>
              <a:rPr lang="uk-UA" b="1" i="1" dirty="0" smtClean="0">
                <a:latin typeface="Segoe Script" pitchFamily="66" charset="0"/>
              </a:rPr>
              <a:t>автори </a:t>
            </a:r>
            <a:r>
              <a:rPr lang="uk-UA" b="1" i="1" dirty="0">
                <a:latin typeface="Segoe Script" pitchFamily="66" charset="0"/>
              </a:rPr>
              <a:t>розкривають реальність зсередини (насамперед за допомогою мови), зовні (через портрет, дію тощо), опосередковано (характеристика іншими героями, пейзаж тощо)</a:t>
            </a:r>
            <a:endParaRPr lang="ru-RU" b="1" i="1" dirty="0">
              <a:latin typeface="Segoe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904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88640"/>
            <a:ext cx="784887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algn="just">
              <a:buFont typeface="Arial" pitchFamily="34" charset="0"/>
              <a:buChar char="•"/>
              <a:tabLst>
                <a:tab pos="182563" algn="l"/>
              </a:tabLst>
            </a:pPr>
            <a:endParaRPr lang="uk-UA" sz="2000" b="1" i="1" dirty="0" smtClean="0">
              <a:latin typeface="Segoe Script" pitchFamily="66" charset="0"/>
              <a:ea typeface="Times New Roman"/>
            </a:endParaRPr>
          </a:p>
          <a:p>
            <a:pPr marL="182563" indent="-182563" algn="just">
              <a:buFont typeface="Arial" pitchFamily="34" charset="0"/>
              <a:buChar char="•"/>
              <a:tabLst>
                <a:tab pos="182563" algn="l"/>
              </a:tabLst>
            </a:pPr>
            <a:r>
              <a:rPr lang="uk-UA" sz="20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Сюжет </a:t>
            </a:r>
            <a:r>
              <a:rPr lang="uk-UA" sz="20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роману концентричний. Дія переважно розгортається </a:t>
            </a:r>
            <a:r>
              <a:rPr lang="uk-UA" sz="20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навколо головної </a:t>
            </a:r>
            <a:r>
              <a:rPr lang="uk-UA" sz="20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сюжетної лінії – долі Чіпки </a:t>
            </a:r>
            <a:r>
              <a:rPr lang="uk-UA" sz="2000" b="1" i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Варениченка</a:t>
            </a:r>
            <a:endParaRPr lang="uk-UA" sz="2000" b="1" i="1" dirty="0" smtClean="0">
              <a:solidFill>
                <a:schemeClr val="tx2">
                  <a:lumMod val="75000"/>
                </a:schemeClr>
              </a:solidFill>
              <a:latin typeface="Segoe Script" pitchFamily="66" charset="0"/>
              <a:ea typeface="Times New Roman"/>
            </a:endParaRPr>
          </a:p>
          <a:p>
            <a:pPr marL="342900" indent="-342900" algn="just">
              <a:buFont typeface="Arial" pitchFamily="34" charset="0"/>
              <a:buChar char="•"/>
              <a:tabLst>
                <a:tab pos="182563" algn="l"/>
              </a:tabLst>
            </a:pPr>
            <a:r>
              <a:rPr lang="uk-UA" sz="20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«Хіба ревуть воли, як </a:t>
            </a:r>
            <a:endParaRPr lang="uk-UA" sz="2000" b="1" i="1" dirty="0" smtClean="0">
              <a:solidFill>
                <a:schemeClr val="tx2">
                  <a:lumMod val="75000"/>
                </a:schemeClr>
              </a:solidFill>
              <a:latin typeface="Segoe Script" pitchFamily="66" charset="0"/>
            </a:endParaRPr>
          </a:p>
          <a:p>
            <a:pPr algn="just">
              <a:tabLst>
                <a:tab pos="182563" algn="l"/>
              </a:tabLst>
            </a:pPr>
            <a:r>
              <a:rPr lang="uk-UA" sz="20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ясла </a:t>
            </a:r>
            <a:r>
              <a:rPr lang="uk-UA" sz="20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повні?» є </a:t>
            </a:r>
            <a:r>
              <a:rPr lang="uk-UA" sz="20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«МАЙЖЕ</a:t>
            </a:r>
          </a:p>
          <a:p>
            <a:pPr algn="just">
              <a:tabLst>
                <a:tab pos="182563" algn="l"/>
              </a:tabLst>
            </a:pPr>
            <a:r>
              <a:rPr lang="uk-UA" sz="20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детективною </a:t>
            </a:r>
            <a:r>
              <a:rPr lang="uk-UA" sz="20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історією</a:t>
            </a:r>
            <a:r>
              <a:rPr lang="uk-UA" sz="20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» </a:t>
            </a:r>
          </a:p>
          <a:p>
            <a:pPr algn="just">
              <a:tabLst>
                <a:tab pos="182563" algn="l"/>
              </a:tabLst>
            </a:pPr>
            <a:r>
              <a:rPr lang="uk-UA" sz="20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(О.Майдан)</a:t>
            </a:r>
          </a:p>
          <a:p>
            <a:pPr marL="182563" indent="-182563" algn="just">
              <a:buFont typeface="Arial" pitchFamily="34" charset="0"/>
              <a:buChar char="•"/>
              <a:tabLst>
                <a:tab pos="182563" algn="l"/>
              </a:tabLst>
            </a:pPr>
            <a:r>
              <a:rPr lang="uk-UA" sz="20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підзаголовок твору: </a:t>
            </a:r>
          </a:p>
          <a:p>
            <a:pPr algn="just">
              <a:tabLst>
                <a:tab pos="182563" algn="l"/>
              </a:tabLst>
            </a:pPr>
            <a:r>
              <a:rPr lang="uk-UA" sz="20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«Роман з народного </a:t>
            </a:r>
            <a:r>
              <a:rPr lang="uk-UA" sz="2000" b="1" i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жит-</a:t>
            </a:r>
            <a:endParaRPr lang="uk-UA" sz="2000" b="1" i="1" dirty="0" smtClean="0">
              <a:solidFill>
                <a:schemeClr val="tx2">
                  <a:lumMod val="75000"/>
                </a:schemeClr>
              </a:solidFill>
              <a:latin typeface="Segoe Script" pitchFamily="66" charset="0"/>
            </a:endParaRPr>
          </a:p>
          <a:p>
            <a:pPr algn="just">
              <a:tabLst>
                <a:tab pos="182563" algn="l"/>
              </a:tabLst>
            </a:pPr>
            <a:r>
              <a:rPr lang="uk-UA" sz="2000" b="1" i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тя</a:t>
            </a:r>
            <a:r>
              <a:rPr lang="uk-UA" sz="20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» </a:t>
            </a:r>
            <a:endParaRPr lang="uk-UA" sz="2000" b="1" i="1" dirty="0" smtClean="0">
              <a:solidFill>
                <a:schemeClr val="tx2">
                  <a:lumMod val="75000"/>
                </a:schemeClr>
              </a:solidFill>
              <a:latin typeface="Segoe Script" pitchFamily="66" charset="0"/>
            </a:endParaRPr>
          </a:p>
          <a:p>
            <a:pPr marL="182563" indent="-182563" algn="just">
              <a:buFont typeface="Arial" pitchFamily="34" charset="0"/>
              <a:buChar char="•"/>
              <a:tabLst>
                <a:tab pos="182563" algn="l"/>
              </a:tabLst>
            </a:pPr>
            <a:r>
              <a:rPr lang="uk-UA" sz="20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4 частини, </a:t>
            </a:r>
            <a:r>
              <a:rPr lang="uk-UA" sz="20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кожна з яких </a:t>
            </a:r>
            <a:endParaRPr lang="uk-UA" sz="2000" b="1" i="1" dirty="0" smtClean="0">
              <a:solidFill>
                <a:schemeClr val="tx2">
                  <a:lumMod val="75000"/>
                </a:schemeClr>
              </a:solidFill>
              <a:latin typeface="Segoe Script" pitchFamily="66" charset="0"/>
            </a:endParaRPr>
          </a:p>
          <a:p>
            <a:pPr algn="just">
              <a:tabLst>
                <a:tab pos="182563" algn="l"/>
              </a:tabLst>
            </a:pPr>
            <a:r>
              <a:rPr lang="uk-UA" sz="20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містить у </a:t>
            </a:r>
            <a:r>
              <a:rPr lang="uk-UA" sz="20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собі низку </a:t>
            </a:r>
            <a:endParaRPr lang="uk-UA" sz="2000" b="1" i="1" dirty="0" smtClean="0">
              <a:solidFill>
                <a:schemeClr val="tx2">
                  <a:lumMod val="75000"/>
                </a:schemeClr>
              </a:solidFill>
              <a:latin typeface="Segoe Script" pitchFamily="66" charset="0"/>
            </a:endParaRPr>
          </a:p>
          <a:p>
            <a:pPr algn="just">
              <a:tabLst>
                <a:tab pos="182563" algn="l"/>
              </a:tabLst>
            </a:pPr>
            <a:r>
              <a:rPr lang="uk-UA" sz="20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окремих </a:t>
            </a:r>
            <a:r>
              <a:rPr lang="uk-UA" sz="20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епізодів (новел</a:t>
            </a:r>
            <a:r>
              <a:rPr lang="uk-UA" sz="20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)</a:t>
            </a:r>
          </a:p>
          <a:p>
            <a:pPr algn="just">
              <a:tabLst>
                <a:tab pos="182563" algn="l"/>
              </a:tabLst>
            </a:pPr>
            <a:r>
              <a:rPr lang="uk-UA" sz="20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</a:t>
            </a:r>
            <a:r>
              <a:rPr lang="uk-UA" sz="20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зі своїми назвами і </a:t>
            </a:r>
            <a:r>
              <a:rPr lang="uk-UA" sz="2000" b="1" i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тема-</a:t>
            </a:r>
            <a:endParaRPr lang="uk-UA" sz="2000" b="1" i="1" dirty="0" smtClean="0">
              <a:solidFill>
                <a:schemeClr val="tx2">
                  <a:lumMod val="75000"/>
                </a:schemeClr>
              </a:solidFill>
              <a:latin typeface="Segoe Script" pitchFamily="66" charset="0"/>
            </a:endParaRPr>
          </a:p>
          <a:p>
            <a:pPr algn="just">
              <a:tabLst>
                <a:tab pos="182563" algn="l"/>
              </a:tabLst>
            </a:pPr>
            <a:r>
              <a:rPr lang="uk-UA" sz="2000" b="1" i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тичною</a:t>
            </a:r>
            <a:r>
              <a:rPr lang="uk-UA" sz="20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</a:t>
            </a:r>
            <a:r>
              <a:rPr lang="uk-UA" sz="20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завершеністю </a:t>
            </a:r>
            <a:endParaRPr lang="uk-UA" sz="2000" b="1" i="1" dirty="0" smtClean="0">
              <a:solidFill>
                <a:schemeClr val="tx2">
                  <a:lumMod val="75000"/>
                </a:schemeClr>
              </a:solidFill>
              <a:latin typeface="Segoe Script" pitchFamily="66" charset="0"/>
            </a:endParaRPr>
          </a:p>
          <a:p>
            <a:pPr algn="just">
              <a:tabLst>
                <a:tab pos="182563" algn="l"/>
              </a:tabLst>
            </a:pPr>
            <a:r>
              <a:rPr lang="uk-UA" sz="20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(</a:t>
            </a:r>
            <a:r>
              <a:rPr lang="uk-UA" sz="20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таких епізодів 30</a:t>
            </a:r>
            <a:r>
              <a:rPr lang="uk-UA" sz="20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)</a:t>
            </a:r>
          </a:p>
          <a:p>
            <a:pPr marL="285750" indent="-285750">
              <a:buFont typeface="Arial" pitchFamily="34" charset="0"/>
              <a:buChar char="•"/>
              <a:tabLst>
                <a:tab pos="182563" algn="l"/>
              </a:tabLst>
            </a:pPr>
            <a:r>
              <a:rPr lang="uk-UA" sz="20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ретроспективна </a:t>
            </a:r>
          </a:p>
          <a:p>
            <a:pPr>
              <a:tabLst>
                <a:tab pos="182563" algn="l"/>
              </a:tabLst>
            </a:pPr>
            <a:r>
              <a:rPr lang="uk-UA" sz="20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композиція </a:t>
            </a:r>
            <a:endParaRPr lang="uk-UA" sz="2000" b="1" i="1" dirty="0">
              <a:solidFill>
                <a:schemeClr val="tx2">
                  <a:lumMod val="75000"/>
                </a:schemeClr>
              </a:solidFill>
              <a:latin typeface="Segoe Script" pitchFamily="66" charset="0"/>
            </a:endParaRPr>
          </a:p>
          <a:p>
            <a:pPr>
              <a:tabLst>
                <a:tab pos="182563" algn="l"/>
              </a:tabLst>
            </a:pPr>
            <a:r>
              <a:rPr lang="uk-UA" sz="2000" b="1" i="1" dirty="0" smtClean="0">
                <a:latin typeface="Segoe Script" pitchFamily="66" charset="0"/>
                <a:ea typeface="Times New Roman"/>
              </a:rPr>
              <a:t> </a:t>
            </a:r>
            <a:endParaRPr lang="ru-RU" sz="2000" b="1" i="1" dirty="0">
              <a:latin typeface="Segoe Script" pitchFamily="66" charset="0"/>
            </a:endParaRPr>
          </a:p>
        </p:txBody>
      </p:sp>
      <p:pic>
        <p:nvPicPr>
          <p:cNvPr id="5122" name="Picture 2" descr="D:\Users\Валя\Desktop\1875 ! Хіб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078836"/>
            <a:ext cx="3646070" cy="56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12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16633"/>
            <a:ext cx="796550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перші дві частини твору – це 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фактично експозиція 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й пролог. Зав’язка в третій 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частині 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(починається розділом «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Нема землі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»: Чіпка </a:t>
            </a:r>
            <a:r>
              <a:rPr lang="uk-UA" b="1" i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Варениченко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 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втрачає землю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. Саме з цього моменту й 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починається 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напружений розвиток 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подій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, що 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сягає 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найвищої точки 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напруги 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в 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епізодах 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реакції Чіпки на 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вигнання 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його 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із 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земства, у його 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духовному зламі (кульмінація). 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І 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відразу 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після кульмінації подано 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розв’язку 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– винищення козацької родини </a:t>
            </a:r>
            <a:r>
              <a:rPr lang="uk-UA" b="1" i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Хоменків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 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і арешт головного героя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.</a:t>
            </a:r>
          </a:p>
          <a:p>
            <a:pPr lvl="0" algn="just">
              <a:buFont typeface="Arial" pitchFamily="34" charset="0"/>
              <a:buChar char="•"/>
            </a:pP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мова (монологи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, діалоги, 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репліки) – </a:t>
            </a:r>
            <a:r>
              <a:rPr lang="uk-UA" b="1" i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найдієвіший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засіб  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відтворення внутрішнього світу головного 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героя</a:t>
            </a:r>
          </a:p>
          <a:p>
            <a:pPr lvl="0" algn="just">
              <a:buFont typeface="Arial" pitchFamily="34" charset="0"/>
              <a:buChar char="•"/>
            </a:pP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важливим елементом портретної 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і 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психологічної характеристики 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є 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деталь</a:t>
            </a:r>
          </a:p>
          <a:p>
            <a:pPr lvl="0" algn="just">
              <a:buFont typeface="Arial" pitchFamily="34" charset="0"/>
              <a:buChar char="•"/>
            </a:pP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нова стратегія </a:t>
            </a:r>
            <a:r>
              <a:rPr lang="uk-UA" b="1" i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персонажотворення</a:t>
            </a:r>
            <a:endParaRPr lang="uk-UA" b="1" i="1" dirty="0" smtClean="0">
              <a:solidFill>
                <a:schemeClr val="tx2">
                  <a:lumMod val="75000"/>
                </a:schemeClr>
              </a:solidFill>
              <a:latin typeface="Segoe Script" pitchFamily="66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ідейно-емоційна 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наснаженість 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твору на</a:t>
            </a:r>
          </a:p>
          <a:p>
            <a:pPr lvl="0" algn="just"/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рівні головного персонажа 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драматична, </a:t>
            </a:r>
          </a:p>
          <a:p>
            <a:pPr lvl="0" algn="just"/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а 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в загальному художньому зрізі – </a:t>
            </a:r>
            <a:r>
              <a:rPr lang="uk-UA" b="1" i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тра-</a:t>
            </a:r>
            <a:endParaRPr lang="uk-UA" b="1" i="1" dirty="0" smtClean="0">
              <a:solidFill>
                <a:schemeClr val="tx2">
                  <a:lumMod val="75000"/>
                </a:schemeClr>
              </a:solidFill>
              <a:latin typeface="Segoe Script" pitchFamily="66" charset="0"/>
            </a:endParaRPr>
          </a:p>
          <a:p>
            <a:pPr lvl="0" algn="just"/>
            <a:r>
              <a:rPr lang="uk-UA" b="1" i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гічна</a:t>
            </a:r>
            <a:endParaRPr lang="uk-UA" b="1" i="1" dirty="0" smtClean="0">
              <a:solidFill>
                <a:schemeClr val="tx2">
                  <a:lumMod val="75000"/>
                </a:schemeClr>
              </a:solidFill>
              <a:latin typeface="Segoe Script" pitchFamily="66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оповідач Панаса Мирного - </a:t>
            </a:r>
            <a:r>
              <a:rPr lang="uk-UA" b="1" i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об’єктив-</a:t>
            </a:r>
            <a:endParaRPr lang="uk-UA" b="1" i="1" dirty="0" smtClean="0">
              <a:solidFill>
                <a:schemeClr val="tx2">
                  <a:lumMod val="75000"/>
                </a:schemeClr>
              </a:solidFill>
              <a:latin typeface="Segoe Script" pitchFamily="66" charset="0"/>
            </a:endParaRPr>
          </a:p>
          <a:p>
            <a:pPr lvl="0" algn="just"/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ний спостерігач, який не 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виявляє 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своєї</a:t>
            </a:r>
          </a:p>
          <a:p>
            <a:pPr lvl="0" algn="just"/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присутності в художньому 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творі. </a:t>
            </a:r>
          </a:p>
          <a:p>
            <a:pPr lvl="0" algn="just"/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Тоді 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як 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оповідач Івана 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Білика все </a:t>
            </a:r>
            <a:endParaRPr lang="uk-UA" b="1" i="1" dirty="0" smtClean="0">
              <a:solidFill>
                <a:schemeClr val="tx2">
                  <a:lumMod val="75000"/>
                </a:schemeClr>
              </a:solidFill>
              <a:latin typeface="Segoe Script" pitchFamily="66" charset="0"/>
            </a:endParaRPr>
          </a:p>
          <a:p>
            <a:pPr lvl="0" algn="just"/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ж позначений 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авторською 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присутністю</a:t>
            </a:r>
            <a:endParaRPr lang="uk-UA" b="1" i="1" dirty="0">
              <a:solidFill>
                <a:schemeClr val="tx2">
                  <a:lumMod val="75000"/>
                </a:schemeClr>
              </a:solidFill>
              <a:latin typeface="Segoe Script" pitchFamily="66" charset="0"/>
              <a:ea typeface="Times New Roman"/>
            </a:endParaRPr>
          </a:p>
        </p:txBody>
      </p:sp>
      <p:pic>
        <p:nvPicPr>
          <p:cNvPr id="6146" name="Picture 2" descr="D:\Users\Валя\Desktop\ілюстрація вол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861048"/>
            <a:ext cx="19240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141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88640"/>
            <a:ext cx="7632848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роман «Повія»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робота над твором тривала майже 40 років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публікації:  </a:t>
            </a:r>
          </a:p>
          <a:p>
            <a:pPr marL="285750" indent="-285750" algn="just">
              <a:buFontTx/>
              <a:buChar char="-"/>
            </a:pP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дві 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перші частини 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опубліковано 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в альманасі </a:t>
            </a:r>
            <a:r>
              <a:rPr lang="uk-UA" b="1" i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„Рада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” 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1883,1884 </a:t>
            </a:r>
          </a:p>
          <a:p>
            <a:pPr marL="285750" indent="-285750" algn="just">
              <a:buFontTx/>
              <a:buChar char="-"/>
            </a:pP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1-8 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розділи 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- у </a:t>
            </a:r>
            <a:r>
              <a:rPr lang="uk-UA" b="1" i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„Літературно-науковому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віснику” 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1919 р.</a:t>
            </a:r>
          </a:p>
          <a:p>
            <a:pPr marL="285750" indent="-285750" algn="just">
              <a:buFontTx/>
              <a:buChar char="-"/>
            </a:pP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повістю твір надруковано у 5-му 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томі зібрання творів 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Панаса Мирного 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1928 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року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ідея 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роману: 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«Виставити </a:t>
            </a:r>
            <a:r>
              <a:rPr lang="uk-UA" b="1" i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пролетаріатку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і проститутку сього часу, її побут в селі – 1 частина, в місті – друга, на слизькому шляху – третя і попідтинню – четверта. Гуртом усю цю працю я назвав </a:t>
            </a:r>
            <a:r>
              <a:rPr lang="uk-UA" b="1" i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„Повія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”, цією назвою народ охрестив без пристановища </a:t>
            </a:r>
            <a:r>
              <a:rPr lang="uk-UA" b="1" i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тиняючих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людей, а найбільше всього проституток. Вона ж взагалі обіймає і всі частини назвиська, через те я і зостановився на сьому слові, хоч, може, воно декому здається недоладним. Кожну частину маю надію виготувати так, щоб всяка мала свою самостійність, або 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цілість» </a:t>
            </a:r>
            <a:endParaRPr lang="uk-UA" b="1" i="1" dirty="0" smtClean="0">
              <a:solidFill>
                <a:schemeClr val="tx2">
                  <a:lumMod val="75000"/>
                </a:schemeClr>
              </a:solidFill>
              <a:latin typeface="Segoe Script" pitchFamily="66" charset="0"/>
              <a:ea typeface="Times New Roman"/>
            </a:endParaRPr>
          </a:p>
          <a:p>
            <a:r>
              <a:rPr lang="uk-UA" dirty="0" smtClean="0">
                <a:latin typeface="Times New Roman"/>
                <a:ea typeface="Times New Roman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9810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88640"/>
            <a:ext cx="792088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uk-UA" sz="15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Особливості творів Панаса Мирного</a:t>
            </a:r>
          </a:p>
          <a:p>
            <a:pPr indent="450215" algn="just">
              <a:spcAft>
                <a:spcPts val="0"/>
              </a:spcAft>
            </a:pPr>
            <a:endParaRPr lang="uk-UA" sz="1500" b="1" i="1" dirty="0" smtClean="0">
              <a:solidFill>
                <a:schemeClr val="tx2">
                  <a:lumMod val="75000"/>
                </a:schemeClr>
              </a:solidFill>
              <a:latin typeface="Segoe Script" pitchFamily="66" charset="0"/>
              <a:ea typeface="Times New Roman"/>
            </a:endParaRPr>
          </a:p>
          <a:p>
            <a:pPr marL="285750" indent="-285750" algn="just">
              <a:spcAft>
                <a:spcPts val="0"/>
              </a:spcAft>
              <a:buFont typeface="Arial" pitchFamily="34" charset="0"/>
              <a:buChar char="•"/>
            </a:pPr>
            <a:r>
              <a:rPr lang="uk-UA" sz="15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збагачено прозу </a:t>
            </a:r>
            <a:r>
              <a:rPr lang="uk-UA" sz="15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мелодійністю, ритмічністю мови, метафоричністю, різноманітністю викладових форм.</a:t>
            </a:r>
            <a:endParaRPr lang="ru-RU" sz="1500" b="1" i="1" dirty="0">
              <a:solidFill>
                <a:schemeClr val="tx2">
                  <a:lumMod val="75000"/>
                </a:schemeClr>
              </a:solidFill>
              <a:latin typeface="Segoe Script" pitchFamily="66" charset="0"/>
              <a:ea typeface="Times New Roman"/>
            </a:endParaRPr>
          </a:p>
          <a:p>
            <a:pPr marL="285750" indent="-285750" algn="just">
              <a:spcAft>
                <a:spcPts val="0"/>
              </a:spcAft>
              <a:buFont typeface="Arial" pitchFamily="34" charset="0"/>
              <a:buChar char="•"/>
            </a:pPr>
            <a:r>
              <a:rPr lang="uk-UA" sz="15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оповідач </a:t>
            </a:r>
            <a:r>
              <a:rPr lang="uk-UA" sz="15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Мирного-прозаїка, подібно до ліричного героя в поезії – синтетична </a:t>
            </a:r>
            <a:r>
              <a:rPr lang="uk-UA" sz="15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особа</a:t>
            </a:r>
          </a:p>
          <a:p>
            <a:pPr marL="285750" indent="-285750" algn="just">
              <a:spcAft>
                <a:spcPts val="0"/>
              </a:spcAft>
              <a:buFont typeface="Arial" pitchFamily="34" charset="0"/>
              <a:buChar char="•"/>
            </a:pPr>
            <a:r>
              <a:rPr lang="uk-UA" sz="15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любов </a:t>
            </a:r>
            <a:r>
              <a:rPr lang="uk-UA" sz="15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до рідного краю, бажання боротися за </a:t>
            </a:r>
            <a:r>
              <a:rPr lang="uk-UA" sz="15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простий народ, </a:t>
            </a:r>
            <a:r>
              <a:rPr lang="uk-UA" sz="15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за правду, за </a:t>
            </a:r>
            <a:r>
              <a:rPr lang="uk-UA" sz="15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віру - програма </a:t>
            </a:r>
            <a:r>
              <a:rPr lang="uk-UA" sz="15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його життя й етичної </a:t>
            </a:r>
            <a:r>
              <a:rPr lang="uk-UA" sz="15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творчості</a:t>
            </a:r>
          </a:p>
          <a:p>
            <a:pPr marL="285750" indent="-285750" algn="just">
              <a:spcAft>
                <a:spcPts val="0"/>
              </a:spcAft>
              <a:buFont typeface="Arial" pitchFamily="34" charset="0"/>
              <a:buChar char="•"/>
            </a:pPr>
            <a:r>
              <a:rPr lang="uk-UA" sz="15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сюжети взято з життя. Багато </a:t>
            </a:r>
            <a:r>
              <a:rPr lang="uk-UA" sz="15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персонажів його творів </a:t>
            </a:r>
            <a:r>
              <a:rPr lang="uk-UA" sz="15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мають прототипів.</a:t>
            </a:r>
            <a:endParaRPr lang="ru-RU" sz="1500" b="1" i="1" dirty="0">
              <a:solidFill>
                <a:schemeClr val="tx2">
                  <a:lumMod val="75000"/>
                </a:schemeClr>
              </a:solidFill>
              <a:latin typeface="Segoe Script" pitchFamily="66" charset="0"/>
            </a:endParaRPr>
          </a:p>
          <a:p>
            <a:pPr marL="285750" indent="-285750" algn="just">
              <a:spcAft>
                <a:spcPts val="0"/>
              </a:spcAft>
              <a:buFont typeface="Arial" pitchFamily="34" charset="0"/>
              <a:buChar char="•"/>
            </a:pPr>
            <a:r>
              <a:rPr lang="uk-UA" sz="15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між мовою </a:t>
            </a:r>
            <a:r>
              <a:rPr lang="uk-UA" sz="15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автора і мовою дійових осіб </a:t>
            </a:r>
            <a:r>
              <a:rPr lang="uk-UA" sz="15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немає великої різниці</a:t>
            </a:r>
          </a:p>
          <a:p>
            <a:pPr marL="285750" indent="-285750" algn="just">
              <a:spcAft>
                <a:spcPts val="0"/>
              </a:spcAft>
              <a:buFont typeface="Arial" pitchFamily="34" charset="0"/>
              <a:buChar char="•"/>
            </a:pPr>
            <a:r>
              <a:rPr lang="uk-UA" sz="15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не </a:t>
            </a:r>
            <a:r>
              <a:rPr lang="uk-UA" sz="15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вводить у свою мову діалектизмів, дуже рідко вдається до </a:t>
            </a:r>
            <a:r>
              <a:rPr lang="uk-UA" sz="15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«народної етимології»</a:t>
            </a:r>
            <a:endParaRPr lang="ru-RU" sz="1500" b="1" i="1" dirty="0">
              <a:solidFill>
                <a:schemeClr val="tx2">
                  <a:lumMod val="75000"/>
                </a:schemeClr>
              </a:solidFill>
              <a:latin typeface="Segoe Script" pitchFamily="66" charset="0"/>
            </a:endParaRPr>
          </a:p>
          <a:p>
            <a:pPr marL="285750" indent="-28575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15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не </a:t>
            </a:r>
            <a:r>
              <a:rPr lang="ru-RU" sz="1500" b="1" i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використовує</a:t>
            </a:r>
            <a:r>
              <a:rPr lang="ru-RU" sz="15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 </a:t>
            </a:r>
            <a:r>
              <a:rPr lang="ru-RU" sz="1500" b="1" i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комічні</a:t>
            </a:r>
            <a:r>
              <a:rPr lang="ru-RU" sz="15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</a:t>
            </a:r>
            <a:r>
              <a:rPr lang="uk-UA" sz="15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ефекти </a:t>
            </a:r>
            <a:r>
              <a:rPr lang="uk-UA" sz="15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при передачі живої народної </a:t>
            </a:r>
            <a:r>
              <a:rPr lang="uk-UA" sz="15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оповіді.</a:t>
            </a:r>
            <a:endParaRPr lang="ru-RU" sz="1500" b="1" i="1" dirty="0">
              <a:solidFill>
                <a:schemeClr val="tx2">
                  <a:lumMod val="75000"/>
                </a:schemeClr>
              </a:solidFill>
              <a:latin typeface="Segoe Script" pitchFamily="66" charset="0"/>
            </a:endParaRPr>
          </a:p>
          <a:p>
            <a:pPr marL="285750" indent="-285750" algn="just">
              <a:spcAft>
                <a:spcPts val="0"/>
              </a:spcAft>
              <a:buFont typeface="Arial" pitchFamily="34" charset="0"/>
              <a:buChar char="•"/>
            </a:pPr>
            <a:r>
              <a:rPr lang="uk-UA" sz="15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порушує </a:t>
            </a:r>
            <a:r>
              <a:rPr lang="uk-UA" sz="15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питання про ритм художньої прози, що взагалі майже не ставилося в його часи. </a:t>
            </a:r>
            <a:r>
              <a:rPr lang="uk-UA" sz="15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«Невіршована </a:t>
            </a:r>
            <a:r>
              <a:rPr lang="uk-UA" sz="15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мова має свій метр, і його дуже треба держатися, щоб легко було </a:t>
            </a:r>
            <a:r>
              <a:rPr lang="uk-UA" sz="15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читати»</a:t>
            </a:r>
            <a:r>
              <a:rPr lang="uk-UA" sz="16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uk-UA" sz="16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spcAft>
                <a:spcPts val="0"/>
              </a:spcAft>
              <a:buFont typeface="Arial" pitchFamily="34" charset="0"/>
              <a:buChar char="•"/>
            </a:pPr>
            <a:r>
              <a:rPr lang="uk-UA" sz="16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практично немає втручання </a:t>
            </a:r>
            <a:r>
              <a:rPr lang="uk-UA" sz="16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автора в </a:t>
            </a:r>
            <a:r>
              <a:rPr lang="uk-UA" sz="16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розповідь недоречне, хоча це правило порушено в повісті «Лихі люди»</a:t>
            </a:r>
          </a:p>
          <a:p>
            <a:pPr marL="285750" indent="-285750" algn="just">
              <a:spcAft>
                <a:spcPts val="0"/>
              </a:spcAft>
              <a:buFont typeface="Arial" pitchFamily="34" charset="0"/>
              <a:buChar char="•"/>
            </a:pPr>
            <a:r>
              <a:rPr lang="uk-UA" sz="16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дійові </a:t>
            </a:r>
            <a:r>
              <a:rPr lang="uk-UA" sz="16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особи </a:t>
            </a:r>
            <a:r>
              <a:rPr lang="uk-UA" sz="16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не </a:t>
            </a:r>
            <a:r>
              <a:rPr lang="uk-UA" sz="16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стають рупорами його </a:t>
            </a:r>
            <a:r>
              <a:rPr lang="uk-UA" sz="16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думок </a:t>
            </a:r>
            <a:r>
              <a:rPr lang="uk-UA" sz="16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і </a:t>
            </a:r>
            <a:r>
              <a:rPr lang="uk-UA" sz="16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почуттів автора</a:t>
            </a:r>
            <a:endParaRPr lang="ru-RU" sz="1600" b="1" i="1" dirty="0">
              <a:solidFill>
                <a:schemeClr val="tx2">
                  <a:lumMod val="75000"/>
                </a:schemeClr>
              </a:solidFill>
              <a:latin typeface="Segoe Script" pitchFamily="66" charset="0"/>
            </a:endParaRPr>
          </a:p>
          <a:p>
            <a:pPr marL="285750" indent="-285750" algn="just">
              <a:spcAft>
                <a:spcPts val="0"/>
              </a:spcAft>
              <a:buFont typeface="Arial" pitchFamily="34" charset="0"/>
              <a:buChar char="•"/>
            </a:pPr>
            <a:r>
              <a:rPr lang="uk-UA" sz="16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розповідь його творів  лірична </a:t>
            </a:r>
            <a:r>
              <a:rPr lang="uk-UA" sz="16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за внутрішньою суттю, </a:t>
            </a:r>
            <a:r>
              <a:rPr lang="uk-UA" sz="16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епічна - за зовнішньою</a:t>
            </a:r>
          </a:p>
          <a:p>
            <a:pPr marL="285750" indent="-285750" algn="just">
              <a:spcAft>
                <a:spcPts val="0"/>
              </a:spcAft>
              <a:buFont typeface="Arial" pitchFamily="34" charset="0"/>
              <a:buChar char="•"/>
            </a:pPr>
            <a:r>
              <a:rPr lang="uk-UA" sz="16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характери </a:t>
            </a:r>
            <a:r>
              <a:rPr lang="uk-UA" sz="16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осіб показані в їх становленні та розвитку, в їх </a:t>
            </a:r>
            <a:r>
              <a:rPr lang="uk-UA" sz="16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суперечностях</a:t>
            </a:r>
          </a:p>
          <a:p>
            <a:pPr marL="285750" indent="-285750" algn="just">
              <a:spcAft>
                <a:spcPts val="0"/>
              </a:spcAft>
              <a:buFont typeface="Arial" pitchFamily="34" charset="0"/>
              <a:buChar char="•"/>
            </a:pPr>
            <a:r>
              <a:rPr lang="uk-UA" sz="15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дія, дійові особи </a:t>
            </a:r>
            <a:r>
              <a:rPr lang="uk-UA" sz="15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зумовлені </a:t>
            </a:r>
            <a:r>
              <a:rPr lang="uk-UA" sz="15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соціально</a:t>
            </a:r>
            <a:endParaRPr lang="ru-RU" sz="1500" b="1" i="1" dirty="0">
              <a:solidFill>
                <a:schemeClr val="tx2">
                  <a:lumMod val="75000"/>
                </a:schemeClr>
              </a:solidFill>
              <a:latin typeface="Segoe Script" pitchFamily="66" charset="0"/>
            </a:endParaRPr>
          </a:p>
          <a:p>
            <a:pPr marL="285750" indent="-285750" algn="just">
              <a:spcAft>
                <a:spcPts val="0"/>
              </a:spcAft>
              <a:buFont typeface="Arial" pitchFamily="34" charset="0"/>
              <a:buChar char="•"/>
            </a:pPr>
            <a:endParaRPr lang="uk-UA" sz="1500" b="1" dirty="0" smtClean="0">
              <a:latin typeface="Segoe Script" pitchFamily="66" charset="0"/>
            </a:endParaRPr>
          </a:p>
          <a:p>
            <a:pPr marL="285750" indent="-285750" algn="just">
              <a:spcAft>
                <a:spcPts val="0"/>
              </a:spcAft>
              <a:buFont typeface="Arial" pitchFamily="34" charset="0"/>
              <a:buChar char="•"/>
            </a:pPr>
            <a:endParaRPr lang="uk-UA" sz="1500" dirty="0">
              <a:latin typeface="Segoe Script" pitchFamily="66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36612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53507"/>
            <a:ext cx="7992888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uk-UA" sz="15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основна настроєність – високий громадянський </a:t>
            </a:r>
            <a:r>
              <a:rPr lang="uk-UA" sz="15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пафос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sz="15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художнє осмислення  «вічних проблем» (воля </a:t>
            </a:r>
            <a:r>
              <a:rPr lang="uk-UA" sz="15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й неволя, війна і мир, народ і інтелігенція, праця і споживацтво, природа і люди, батьки і діти, порядність і підлість, традиції і нові повіви, кохання і подружнє життя, влада землі, грошей, технічний прогрес, пияцтво, </a:t>
            </a:r>
            <a:r>
              <a:rPr lang="uk-UA" sz="15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проституція) з позицій свого часу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sz="15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показ кожного явища, кожного </a:t>
            </a:r>
            <a:r>
              <a:rPr lang="uk-UA" sz="15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героя переднього плану з </a:t>
            </a:r>
            <a:r>
              <a:rPr lang="uk-UA" sz="15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минулим </a:t>
            </a:r>
            <a:r>
              <a:rPr lang="uk-UA" sz="15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у другому чи третьому </a:t>
            </a:r>
            <a:r>
              <a:rPr lang="uk-UA" sz="15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коліні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sz="15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пейзаж не лише реалія й тло, він перейнятий </a:t>
            </a:r>
            <a:r>
              <a:rPr lang="uk-UA" sz="15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дією, баченням героїв, фіксує чи відтінює їхній психічний стан у певний момент або служить камертоном до подальшої </a:t>
            </a:r>
            <a:r>
              <a:rPr lang="uk-UA" sz="15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розповіді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sz="16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портрет </a:t>
            </a:r>
            <a:r>
              <a:rPr lang="uk-UA" sz="16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- важливий засіб індивідуалізації героя, соціальної </a:t>
            </a:r>
            <a:r>
              <a:rPr lang="uk-UA" sz="16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і </a:t>
            </a:r>
            <a:r>
              <a:rPr lang="uk-UA" sz="16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психологічної </a:t>
            </a:r>
            <a:r>
              <a:rPr lang="uk-UA" sz="1600" b="1" i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типохарактеристики</a:t>
            </a:r>
            <a:r>
              <a:rPr lang="uk-UA" sz="16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 </a:t>
            </a:r>
            <a:r>
              <a:rPr lang="uk-UA" sz="16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персонажів </a:t>
            </a:r>
            <a:r>
              <a:rPr lang="uk-UA" sz="16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твору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Segoe Script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170" name="Picture 2" descr="D:\Users\Валя\Desktop\чумацькі народні пісні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185709"/>
            <a:ext cx="2207737" cy="33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Users\Валя\Desktop\1949 пові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3661421"/>
            <a:ext cx="2297083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Users\Валя\Desktop\лимерівн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245" y="3185709"/>
            <a:ext cx="2899969" cy="21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:\Users\Валя\Desktop\драми і комедії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377" y="5173421"/>
            <a:ext cx="2639534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D:\Users\Валя\Desktop\казки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09" y="4112771"/>
            <a:ext cx="1774968" cy="260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443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60648"/>
            <a:ext cx="7920880" cy="678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uk-UA" sz="1400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Життєвий і творчий шлях письменника</a:t>
            </a:r>
            <a:endParaRPr lang="ru-RU" sz="1400" i="1" dirty="0">
              <a:solidFill>
                <a:schemeClr val="tx2">
                  <a:lumMod val="75000"/>
                </a:schemeClr>
              </a:solidFill>
              <a:latin typeface="Segoe Script" pitchFamily="66" charset="0"/>
              <a:ea typeface="Times New Roman"/>
            </a:endParaRPr>
          </a:p>
          <a:p>
            <a:pPr marL="285750" lvl="0" indent="-285750" algn="just">
              <a:spcAft>
                <a:spcPts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uk-UA" sz="1400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Ранній період </a:t>
            </a:r>
            <a:r>
              <a:rPr lang="uk-UA" sz="1400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творчості митця</a:t>
            </a:r>
            <a:endParaRPr lang="ru-RU" sz="1400" i="1" dirty="0">
              <a:solidFill>
                <a:schemeClr val="tx2">
                  <a:lumMod val="75000"/>
                </a:schemeClr>
              </a:solidFill>
              <a:latin typeface="Segoe Script" pitchFamily="66" charset="0"/>
              <a:ea typeface="Times New Roman"/>
            </a:endParaRPr>
          </a:p>
          <a:p>
            <a:pPr marL="285750" lvl="0" indent="-285750" algn="just">
              <a:spcAft>
                <a:spcPts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uk-UA" sz="1400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Тема інтелігенції </a:t>
            </a:r>
            <a:r>
              <a:rPr lang="uk-UA" sz="1400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у творчості </a:t>
            </a:r>
            <a:r>
              <a:rPr lang="uk-UA" sz="1400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Панаса Мирного </a:t>
            </a:r>
            <a:endParaRPr lang="ru-RU" sz="1400" i="1" dirty="0">
              <a:solidFill>
                <a:schemeClr val="tx2">
                  <a:lumMod val="75000"/>
                </a:schemeClr>
              </a:solidFill>
              <a:latin typeface="Segoe Script" pitchFamily="66" charset="0"/>
              <a:ea typeface="Times New Roman"/>
            </a:endParaRPr>
          </a:p>
          <a:p>
            <a:pPr marL="285750" lvl="0" indent="-285750" algn="just">
              <a:spcAft>
                <a:spcPts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uk-UA" sz="1400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Соціально-психологічна </a:t>
            </a:r>
            <a:r>
              <a:rPr lang="uk-UA" sz="1400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романістика</a:t>
            </a:r>
            <a:r>
              <a:rPr lang="uk-UA" sz="1400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 </a:t>
            </a:r>
            <a:endParaRPr lang="uk-UA" sz="1400" i="1" dirty="0" smtClean="0">
              <a:solidFill>
                <a:schemeClr val="tx2">
                  <a:lumMod val="75000"/>
                </a:schemeClr>
              </a:solidFill>
              <a:latin typeface="Segoe Script" pitchFamily="66" charset="0"/>
              <a:ea typeface="Times New Roman"/>
            </a:endParaRP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endParaRPr lang="ru-RU" sz="1400" i="1" dirty="0">
              <a:solidFill>
                <a:schemeClr val="tx2">
                  <a:lumMod val="75000"/>
                </a:schemeClr>
              </a:solidFill>
              <a:latin typeface="Segoe Script" pitchFamily="66" charset="0"/>
              <a:ea typeface="Times New Roman"/>
            </a:endParaRPr>
          </a:p>
          <a:p>
            <a:pPr indent="450215" algn="ctr">
              <a:spcAft>
                <a:spcPts val="0"/>
              </a:spcAft>
            </a:pPr>
            <a:r>
              <a:rPr lang="uk-UA" sz="1400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ЛІТЕРАТУРА</a:t>
            </a:r>
            <a:endParaRPr lang="ru-RU" sz="1400" i="1" dirty="0">
              <a:solidFill>
                <a:schemeClr val="tx2">
                  <a:lumMod val="75000"/>
                </a:schemeClr>
              </a:solidFill>
              <a:latin typeface="Segoe Script" pitchFamily="66" charset="0"/>
              <a:ea typeface="Times New Roman"/>
            </a:endParaRPr>
          </a:p>
          <a:p>
            <a:pPr marL="342900" lvl="0" indent="-342900" algn="just" hangingPunct="0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uk-UA" sz="1300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Майдан О. Психологічні спостереження Панаса Мирного в жанрі роману. Слово і час. 1999. № 10. С. 28–32.</a:t>
            </a:r>
            <a:endParaRPr lang="ru-RU" sz="1300" i="1" dirty="0">
              <a:solidFill>
                <a:schemeClr val="tx2">
                  <a:lumMod val="75000"/>
                </a:schemeClr>
              </a:solidFill>
              <a:latin typeface="Segoe Script" pitchFamily="66" charset="0"/>
              <a:ea typeface="Times New Roman"/>
            </a:endParaRPr>
          </a:p>
          <a:p>
            <a:pPr marL="342900" lvl="0" indent="-342900" algn="just" hangingPunct="0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uk-UA" sz="1300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Черкаський В. Художній світ Панаса Мирного. Київ : Дніпро, 1989. С. 59–187.</a:t>
            </a:r>
            <a:endParaRPr lang="ru-RU" sz="1300" i="1" dirty="0">
              <a:solidFill>
                <a:schemeClr val="tx2">
                  <a:lumMod val="75000"/>
                </a:schemeClr>
              </a:solidFill>
              <a:latin typeface="Segoe Script" pitchFamily="66" charset="0"/>
              <a:ea typeface="Times New Roman"/>
            </a:endParaRPr>
          </a:p>
          <a:p>
            <a:pPr marL="342900" lvl="0" indent="-342900" algn="just" hangingPunct="0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uk-UA" sz="1300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Ніколаєнко В. Опозиція моралі міста і села в романі Панаса Мирного </a:t>
            </a:r>
            <a:r>
              <a:rPr lang="uk-UA" sz="1300" i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„Повія</a:t>
            </a:r>
            <a:r>
              <a:rPr lang="uk-UA" sz="1300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” в контексті онтологічної проблеми «буття людини». Актуальні проблеми слов’янської філології. Серія : Лінгвістика і літературознавство : </a:t>
            </a:r>
            <a:r>
              <a:rPr lang="uk-UA" sz="1300" i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міжвуз</a:t>
            </a:r>
            <a:r>
              <a:rPr lang="uk-UA" sz="1300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. зб. наук. статей. – Бердянськ : БДПУ, 2010. – Вип. ХХІІІ. – Ч. ІІІ. – С. 216–134.</a:t>
            </a:r>
            <a:endParaRPr lang="ru-RU" sz="1300" i="1" dirty="0">
              <a:solidFill>
                <a:schemeClr val="tx2">
                  <a:lumMod val="75000"/>
                </a:schemeClr>
              </a:solidFill>
              <a:latin typeface="Segoe Script" pitchFamily="66" charset="0"/>
              <a:ea typeface="Times New Roman"/>
            </a:endParaRPr>
          </a:p>
          <a:p>
            <a:pPr marL="342900" lvl="0" indent="-342900" algn="just" hangingPunct="0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uk-UA" sz="1300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Майдан О. Панас Мирний. Історія української літератури. ХІХ століття : у 3 кн. : </a:t>
            </a:r>
            <a:r>
              <a:rPr lang="uk-UA" sz="1300" i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навч</a:t>
            </a:r>
            <a:r>
              <a:rPr lang="uk-UA" sz="1300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. </a:t>
            </a:r>
            <a:r>
              <a:rPr lang="uk-UA" sz="1300" i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посіб</a:t>
            </a:r>
            <a:r>
              <a:rPr lang="uk-UA" sz="1300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. / за ред. М. Т. Яценка. Київ : Либідь, 1997. Кн. 3. С. 154–155.</a:t>
            </a:r>
            <a:endParaRPr lang="ru-RU" sz="1300" i="1" dirty="0">
              <a:solidFill>
                <a:schemeClr val="tx2">
                  <a:lumMod val="75000"/>
                </a:schemeClr>
              </a:solidFill>
              <a:latin typeface="Segoe Script" pitchFamily="66" charset="0"/>
              <a:ea typeface="Times New Roman"/>
            </a:endParaRPr>
          </a:p>
          <a:p>
            <a:pPr marL="342900" lvl="0" indent="-342900" algn="just" hangingPunct="0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uk-UA" sz="1300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Мирний Панас. Зібрання творів : у 7 т. Київ : Наукова думка, 1968.</a:t>
            </a:r>
            <a:endParaRPr lang="ru-RU" sz="1300" i="1" dirty="0">
              <a:solidFill>
                <a:schemeClr val="tx2">
                  <a:lumMod val="75000"/>
                </a:schemeClr>
              </a:solidFill>
              <a:latin typeface="Segoe Script" pitchFamily="66" charset="0"/>
              <a:ea typeface="Times New Roman"/>
            </a:endParaRPr>
          </a:p>
          <a:p>
            <a:pPr marL="342900" lvl="0" indent="-342900" algn="just" hangingPunct="0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uk-UA" sz="1300" i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Ушкалов</a:t>
            </a:r>
            <a:r>
              <a:rPr lang="uk-UA" sz="1300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 Л. реалізм – це есхатологія: Панас Мирний. Харків : Майдан, 2012. 156 с.</a:t>
            </a:r>
            <a:endParaRPr lang="ru-RU" sz="1300" i="1" dirty="0">
              <a:solidFill>
                <a:schemeClr val="tx2">
                  <a:lumMod val="75000"/>
                </a:schemeClr>
              </a:solidFill>
              <a:latin typeface="Segoe Script" pitchFamily="66" charset="0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uk-UA" sz="1300" i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Хачатурян</a:t>
            </a:r>
            <a:r>
              <a:rPr lang="uk-UA" sz="1300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 К. Художній час і простір у романістиці Панаса Мирного. Наукові записки ХНПУ ім. Г.С. Сковороди. </a:t>
            </a:r>
            <a:r>
              <a:rPr lang="uk-UA" sz="1300" i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Лтературознавство</a:t>
            </a:r>
            <a:r>
              <a:rPr lang="uk-UA" sz="1300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. </a:t>
            </a:r>
            <a:r>
              <a:rPr lang="ru-RU" sz="1300" i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Харків</a:t>
            </a:r>
            <a:r>
              <a:rPr lang="ru-RU" sz="1300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 : ХНПУ </a:t>
            </a:r>
            <a:r>
              <a:rPr lang="ru-RU" sz="1300" i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імені</a:t>
            </a:r>
            <a:r>
              <a:rPr lang="ru-RU" sz="1300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 Г. С. Сковороди, 2017, </a:t>
            </a:r>
            <a:r>
              <a:rPr lang="ru-RU" sz="1300" i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вип</a:t>
            </a:r>
            <a:r>
              <a:rPr lang="ru-RU" sz="1300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. 1(85)</a:t>
            </a:r>
            <a:r>
              <a:rPr lang="uk-UA" sz="1300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. С. 156–164.</a:t>
            </a:r>
            <a:endParaRPr lang="ru-RU" sz="1300" i="1" dirty="0">
              <a:solidFill>
                <a:schemeClr val="tx2">
                  <a:lumMod val="75000"/>
                </a:schemeClr>
              </a:solidFill>
              <a:latin typeface="Segoe Script" pitchFamily="66" charset="0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uk-UA" sz="1300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Мелешко В. Художні засоби творення образів інтелігентів у повістях Панаса Мирного. Рідний край. 2011. № 1. С. 99–105.</a:t>
            </a:r>
            <a:endParaRPr lang="ru-RU" sz="1300" i="1" dirty="0">
              <a:solidFill>
                <a:schemeClr val="tx2">
                  <a:lumMod val="75000"/>
                </a:schemeClr>
              </a:solidFill>
              <a:latin typeface="Segoe Script" pitchFamily="66" charset="0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uk-UA" sz="1300" i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 Шупта-В’язовськ</a:t>
            </a:r>
            <a:r>
              <a:rPr lang="uk-UA" sz="1300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а О., Чорна М. Психологізм повісті Панаса Мирного «Лихі люди» в контексті художнього часу та простору. </a:t>
            </a:r>
            <a:r>
              <a:rPr lang="uk-UA" sz="1300" i="1" spc="-20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Вісник Запорізького державного університету. Серія : Філологічні науки. Запоріжжя : Запорізький державний університет, 2004. № 4. С. 173–175.</a:t>
            </a:r>
            <a:endParaRPr lang="ru-RU" sz="1300" i="1" dirty="0">
              <a:solidFill>
                <a:schemeClr val="tx2">
                  <a:lumMod val="75000"/>
                </a:schemeClr>
              </a:solidFill>
              <a:latin typeface="Segoe Script" pitchFamily="66" charset="0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uk-UA" sz="1300" i="1" spc="-20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Ніколаєнко В., Винник К. </a:t>
            </a:r>
            <a:r>
              <a:rPr lang="uk-UA" sz="1300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Інформативність семантики кольору в повісті Панаса Мирного «Лихі люди (</a:t>
            </a:r>
            <a:r>
              <a:rPr lang="uk-UA" sz="1300" i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„Товариші</a:t>
            </a:r>
            <a:r>
              <a:rPr lang="uk-UA" sz="1300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”)». Таїни художнього тексту : зб. наук. праць. Дніпропетровськ : Пороги, 2007. С. 278–288.</a:t>
            </a:r>
            <a:endParaRPr lang="ru-RU" sz="1300" i="1" dirty="0">
              <a:solidFill>
                <a:schemeClr val="tx2">
                  <a:lumMod val="75000"/>
                </a:schemeClr>
              </a:solidFill>
              <a:effectLst/>
              <a:latin typeface="Segoe Script" pitchFamily="66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549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834265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3105835"/>
            <a:ext cx="784887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4400" b="1" dirty="0">
                <a:solidFill>
                  <a:schemeClr val="bg1"/>
                </a:solidFill>
                <a:latin typeface="Segoe Script" pitchFamily="66" charset="0"/>
              </a:rPr>
              <a:t>творче кредо: </a:t>
            </a:r>
            <a:r>
              <a:rPr lang="uk-UA" sz="4400" b="1" dirty="0" err="1">
                <a:solidFill>
                  <a:schemeClr val="bg1"/>
                </a:solidFill>
                <a:latin typeface="Segoe Script" pitchFamily="66" charset="0"/>
              </a:rPr>
              <a:t>„просто</a:t>
            </a:r>
            <a:r>
              <a:rPr lang="uk-UA" sz="4400" b="1" dirty="0">
                <a:solidFill>
                  <a:schemeClr val="bg1"/>
                </a:solidFill>
                <a:latin typeface="Segoe Script" pitchFamily="66" charset="0"/>
              </a:rPr>
              <a:t> й правдиво оповідати </a:t>
            </a:r>
            <a:endParaRPr lang="uk-UA" sz="4400" b="1" dirty="0" smtClean="0">
              <a:solidFill>
                <a:schemeClr val="bg1"/>
              </a:solidFill>
              <a:latin typeface="Segoe Script" pitchFamily="66" charset="0"/>
            </a:endParaRPr>
          </a:p>
          <a:p>
            <a:pPr algn="just"/>
            <a:r>
              <a:rPr lang="uk-UA" sz="4400" b="1" dirty="0" smtClean="0">
                <a:solidFill>
                  <a:schemeClr val="bg1"/>
                </a:solidFill>
                <a:latin typeface="Segoe Script" pitchFamily="66" charset="0"/>
              </a:rPr>
              <a:t>про … </a:t>
            </a:r>
            <a:r>
              <a:rPr lang="uk-UA" sz="4400" b="1" dirty="0">
                <a:solidFill>
                  <a:schemeClr val="bg1"/>
                </a:solidFill>
                <a:latin typeface="Segoe Script" pitchFamily="66" charset="0"/>
              </a:rPr>
              <a:t>буденне життя людям”</a:t>
            </a:r>
            <a:endParaRPr lang="ru-RU" sz="4400" b="1" dirty="0">
              <a:solidFill>
                <a:schemeClr val="bg1"/>
              </a:solidFill>
              <a:latin typeface="Segoe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90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8902252" cy="72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Дата народження: 1 травня 1849 р. </a:t>
            </a:r>
          </a:p>
          <a:p>
            <a:pPr algn="just"/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Батьки:  Яків Григорович і Тетяна Іванівна </a:t>
            </a:r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Рудченки</a:t>
            </a:r>
            <a:endParaRPr lang="uk-UA" sz="1600" dirty="0" smtClean="0">
              <a:solidFill>
                <a:schemeClr val="tx2">
                  <a:lumMod val="75000"/>
                </a:schemeClr>
              </a:solidFill>
              <a:latin typeface="Segoe Script" pitchFamily="66" charset="0"/>
              <a:ea typeface="Times New Roman"/>
            </a:endParaRPr>
          </a:p>
          <a:p>
            <a:pPr algn="just"/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Освіта:   Миргородська початкова школа</a:t>
            </a:r>
          </a:p>
          <a:p>
            <a:pPr indent="720725" algn="just"/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  Гадяцьке повітове училище</a:t>
            </a:r>
          </a:p>
          <a:p>
            <a:pPr marL="982663" indent="-982663" algn="just"/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Кар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’</a:t>
            </a:r>
            <a:r>
              <a:rPr lang="uk-UA" sz="1600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єра</a:t>
            </a:r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: з 14-ти років працює </a:t>
            </a:r>
            <a:r>
              <a:rPr lang="uk-UA" sz="1600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„канцелярським</a:t>
            </a:r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служителем” у Гадяцькому         повітовому суді. Дослужився до начальника 1-го відділення Полтавської казенної палати</a:t>
            </a:r>
          </a:p>
          <a:p>
            <a:pPr marL="811213" indent="-811213" algn="just"/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1871 р.: приїздить до Полтави, налагоджує зв’язки з громадівцями</a:t>
            </a:r>
          </a:p>
          <a:p>
            <a:pPr marL="982663" indent="-982663" algn="just">
              <a:tabLst>
                <a:tab pos="1074738" algn="l"/>
              </a:tabLst>
            </a:pPr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1873 р.:  запрошують у відділ Географічного товариства до співпраці.  Результати: </a:t>
            </a:r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записи народних пісень увійшли до збірника «</a:t>
            </a:r>
            <a:r>
              <a:rPr lang="uk-UA" sz="1600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Чумацкие</a:t>
            </a:r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 </a:t>
            </a:r>
            <a:r>
              <a:rPr lang="uk-UA" sz="1600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народные</a:t>
            </a:r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 </a:t>
            </a:r>
            <a:r>
              <a:rPr lang="uk-UA" sz="1600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песни</a:t>
            </a:r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»,</a:t>
            </a:r>
          </a:p>
          <a:p>
            <a:pPr marL="811213"/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  підготовленого Іваном </a:t>
            </a:r>
            <a:r>
              <a:rPr lang="uk-UA" sz="1600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Рудченком</a:t>
            </a:r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 (1874)</a:t>
            </a:r>
          </a:p>
          <a:p>
            <a:pPr marL="811213" indent="-811213"/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1874 р.: учасник  ІІІ Археологічного  з’їзду. </a:t>
            </a:r>
          </a:p>
          <a:p>
            <a:pPr marL="811213" indent="-811213"/>
            <a:r>
              <a:rPr lang="uk-UA" sz="1600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</a:t>
            </a:r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         </a:t>
            </a:r>
            <a:r>
              <a:rPr lang="uk-UA" sz="1600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Ззнайомство</a:t>
            </a:r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</a:t>
            </a:r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з </a:t>
            </a:r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М.Старицьким, </a:t>
            </a:r>
          </a:p>
          <a:p>
            <a:pPr marL="811213" indent="-90488"/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  М.Лисенком, П.Житецьким,</a:t>
            </a:r>
          </a:p>
          <a:p>
            <a:pPr marL="811213" indent="-182563"/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   О.</a:t>
            </a:r>
            <a:r>
              <a:rPr lang="uk-UA" sz="1600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Русовим</a:t>
            </a:r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, О.Терлецьким, </a:t>
            </a:r>
          </a:p>
          <a:p>
            <a:pPr marL="811213" indent="-182563"/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   М.Павликом, П.Чубинським</a:t>
            </a:r>
          </a:p>
          <a:p>
            <a:pPr marL="811213" indent="-811213"/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1877 р.: резонансні судові процеси:  «Процес </a:t>
            </a:r>
          </a:p>
          <a:p>
            <a:pPr marL="811213" indent="-811213"/>
            <a:r>
              <a:rPr lang="uk-UA" sz="1600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</a:t>
            </a:r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          50-ти», «</a:t>
            </a:r>
            <a:r>
              <a:rPr lang="uk-UA" sz="1600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Південно-російського</a:t>
            </a:r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</a:t>
            </a:r>
          </a:p>
          <a:p>
            <a:pPr marL="811213" indent="-811213"/>
            <a:r>
              <a:rPr lang="uk-UA" sz="1600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</a:t>
            </a:r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          робітничого союзу», «Чигиринська</a:t>
            </a:r>
          </a:p>
          <a:p>
            <a:pPr marL="811213" indent="-811213"/>
            <a:r>
              <a:rPr lang="uk-UA" sz="1600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</a:t>
            </a:r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          справа», </a:t>
            </a:r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процес </a:t>
            </a:r>
            <a:r>
              <a:rPr lang="uk-UA" sz="1600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«193</a:t>
            </a:r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»</a:t>
            </a:r>
            <a:endParaRPr lang="uk-UA" sz="1600" dirty="0" smtClean="0">
              <a:solidFill>
                <a:schemeClr val="tx2">
                  <a:lumMod val="75000"/>
                </a:schemeClr>
              </a:solidFill>
              <a:latin typeface="Segoe Script" pitchFamily="66" charset="0"/>
            </a:endParaRPr>
          </a:p>
          <a:p>
            <a:pPr marL="811213" indent="-811213"/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1880 р.: нагороджений орденом Станіслава </a:t>
            </a:r>
          </a:p>
          <a:p>
            <a:pPr marL="811213" indent="-811213"/>
            <a:r>
              <a:rPr lang="uk-UA" sz="1600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</a:t>
            </a:r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         ІІІ ступеня</a:t>
            </a:r>
          </a:p>
          <a:p>
            <a:pPr marL="811213" indent="-811213"/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1889 р.:    одружився з Олександрою </a:t>
            </a:r>
            <a:r>
              <a:rPr lang="uk-UA" sz="1600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Шейдеман</a:t>
            </a:r>
            <a:endParaRPr lang="uk-UA" sz="1600" dirty="0" smtClean="0">
              <a:solidFill>
                <a:schemeClr val="tx2">
                  <a:lumMod val="75000"/>
                </a:schemeClr>
              </a:solidFill>
              <a:latin typeface="Segoe Script" pitchFamily="66" charset="0"/>
            </a:endParaRPr>
          </a:p>
          <a:p>
            <a:pPr marL="811213" indent="-811213"/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28 січня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28 </a:t>
            </a:r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січня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</a:t>
            </a:r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1920 року Панас Мирний по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-</a:t>
            </a:r>
          </a:p>
          <a:p>
            <a:pPr marL="811213" indent="-811213"/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         </a:t>
            </a:r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мер. Поховано в Полтаві на  військовому </a:t>
            </a:r>
          </a:p>
          <a:p>
            <a:pPr marL="811213" indent="-811213"/>
            <a:r>
              <a:rPr lang="uk-UA" sz="1600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</a:t>
            </a:r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          цвинтарі поруч із старшим сином.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  <a:latin typeface="Segoe Script" pitchFamily="66" charset="0"/>
            </a:endParaRPr>
          </a:p>
          <a:p>
            <a:pPr marL="811213" indent="-811213"/>
            <a:endParaRPr lang="ru-RU" dirty="0"/>
          </a:p>
        </p:txBody>
      </p:sp>
      <p:pic>
        <p:nvPicPr>
          <p:cNvPr id="3074" name="Picture 2" descr="D:\Users\Валя\Desktop\400px-Батьки_Панаса_Мирного,_Тетяна_Іванівна_та_Яків_Григорович_Рудчен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254" y="2762545"/>
            <a:ext cx="3178125" cy="40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11100" y="6172000"/>
            <a:ext cx="3810000" cy="685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Segoe Script" pitchFamily="66" charset="0"/>
              </a:rPr>
              <a:t>  Батьки Панаса Мирного</a:t>
            </a:r>
            <a:endParaRPr lang="ru-RU" dirty="0">
              <a:solidFill>
                <a:schemeClr val="bg1"/>
              </a:solidFill>
              <a:latin typeface="Segoe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2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flipH="1">
            <a:off x="1043862" y="439797"/>
            <a:ext cx="26867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Сім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’</a:t>
            </a:r>
            <a:r>
              <a:rPr lang="uk-UA" sz="4000" b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я 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Segoe Script" pitchFamily="66" charset="0"/>
            </a:endParaRPr>
          </a:p>
        </p:txBody>
      </p:sp>
      <p:pic>
        <p:nvPicPr>
          <p:cNvPr id="4099" name="Picture 3" descr="D:\Users\Валя\Desktop\19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542" y="4341906"/>
            <a:ext cx="2758750" cy="212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325" y="115924"/>
            <a:ext cx="1637228" cy="24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378" y="115924"/>
            <a:ext cx="1989159" cy="298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378" y="3501008"/>
            <a:ext cx="1989159" cy="295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61" y="1340768"/>
            <a:ext cx="3542844" cy="5126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577319"/>
            <a:ext cx="2758750" cy="15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377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Users\Валя\Desktop\музей полтав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2" y="3762969"/>
            <a:ext cx="3700768" cy="288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Users\Валя\Desktop\музе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369781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Users\Валя\Desktop\Марка Panas_Myrny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201" y="4377758"/>
            <a:ext cx="1571574" cy="22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Users\Валя\Desktop\Ювілейна монета Myrnyi_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376" y="2343376"/>
            <a:ext cx="1907999" cy="19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Users\Валя\Desktop\400px-Пам'ятник-бюст_Панасу_Мирному_0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747" y="213782"/>
            <a:ext cx="270167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D:\Users\Валя\Desktop\440px-Panas_Myrnyi_Birthplac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895" y="4442633"/>
            <a:ext cx="2688000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Users\Валя\Desktop\дошка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201" y="229756"/>
            <a:ext cx="142435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90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712968" cy="7386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Твори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Segoe Script" pitchFamily="66" charset="0"/>
            </a:endParaRPr>
          </a:p>
          <a:p>
            <a:pPr marL="720725" indent="-720725" algn="just"/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Оповідання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: «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Лихий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попутав»,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«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Ганнуся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»,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цикли «Як     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ведеться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, так і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живеться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», «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Пасічник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», «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Яків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Бородай», «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Замчище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», «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Визвол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», «Морозенко»</a:t>
            </a:r>
          </a:p>
          <a:p>
            <a:pPr marL="720725" indent="-720725" algn="just"/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Повісті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: «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П'яниця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», «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Лихі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люди», «Лихо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давнє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й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сьогочасне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», «Голодна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воля»,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«За водою»</a:t>
            </a:r>
          </a:p>
          <a:p>
            <a:pPr algn="just"/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Романи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: «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Хіба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ревуть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воли, як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ясла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повні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», «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Повія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»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 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Segoe Script" pitchFamily="66" charset="0"/>
            </a:endParaRPr>
          </a:p>
          <a:p>
            <a:pPr algn="jus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Новела: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 «Лови»</a:t>
            </a:r>
          </a:p>
          <a:p>
            <a:pPr marL="720725" indent="-720725" algn="jus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П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’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єси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: «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Лимерівна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»,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«У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черницях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», «Перемудрив», «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Згуба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»,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  «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Спокуса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», «Не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вгашай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духу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!» 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тощо</a:t>
            </a:r>
          </a:p>
          <a:p>
            <a:pPr algn="just"/>
            <a:endParaRPr lang="ru-RU" b="1" dirty="0">
              <a:solidFill>
                <a:schemeClr val="tx2">
                  <a:lumMod val="75000"/>
                </a:schemeClr>
              </a:solidFill>
              <a:latin typeface="Segoe Script" pitchFamily="66" charset="0"/>
            </a:endParaRPr>
          </a:p>
          <a:p>
            <a:pPr algn="just"/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Екранізації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Segoe Script" pitchFamily="66" charset="0"/>
            </a:endParaRPr>
          </a:p>
          <a:p>
            <a:pPr algn="just"/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кінокартина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 «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Лимерівна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»  (1954 р.,</a:t>
            </a:r>
          </a:p>
          <a:p>
            <a:pPr algn="just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     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режисер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В.Лапокниш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);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Segoe Script" pitchFamily="66" charset="0"/>
            </a:endParaRPr>
          </a:p>
          <a:p>
            <a:pPr algn="just"/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ф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ільм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«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Повія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» (1961,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режисер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Segoe Script" pitchFamily="66" charset="0"/>
            </a:endParaRPr>
          </a:p>
          <a:p>
            <a:pPr algn="just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     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І.Кавалерідзе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)</a:t>
            </a:r>
          </a:p>
          <a:p>
            <a:pPr algn="just"/>
            <a:endParaRPr lang="ru-RU" b="1" dirty="0">
              <a:solidFill>
                <a:schemeClr val="tx2">
                  <a:lumMod val="75000"/>
                </a:schemeClr>
              </a:solidFill>
              <a:latin typeface="Segoe Script" pitchFamily="66" charset="0"/>
            </a:endParaRPr>
          </a:p>
          <a:p>
            <a:pPr algn="just"/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Театральні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постановки</a:t>
            </a:r>
          </a:p>
          <a:p>
            <a:pPr marL="720725" indent="-720725" algn="just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Театр на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Подолі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: «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Хіба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ревуть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воли, як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ясла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повні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?» (2019),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автор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  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—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Віталій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Жежера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,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режисер-постановник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та художник-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постановник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 — 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Вітаій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 Малахов.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Segoe Script" pitchFamily="66" charset="0"/>
            </a:endParaRPr>
          </a:p>
          <a:p>
            <a:pPr marL="720725" indent="-720725" algn="just"/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Національний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академічний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драматичний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театр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ім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.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І.Франка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: «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Лимерівна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» (1968); «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Лимерівна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» (2019),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режисер-постановник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 — 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Іван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Уривський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Segoe Script" pitchFamily="66" charset="0"/>
            </a:endParaRPr>
          </a:p>
          <a:p>
            <a:pPr marL="811213" lvl="0" indent="-811213"/>
            <a:endParaRPr lang="uk-UA" sz="1400" dirty="0" smtClean="0"/>
          </a:p>
          <a:p>
            <a:pPr marL="811213" lvl="0" indent="-811213"/>
            <a:endParaRPr lang="ru-RU" sz="1400" dirty="0" smtClean="0"/>
          </a:p>
          <a:p>
            <a:pPr marL="811213" lvl="0" indent="-811213"/>
            <a:endParaRPr lang="uk-UA" sz="1400" dirty="0">
              <a:latin typeface="Segoe Script" pitchFamily="66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08920"/>
            <a:ext cx="360040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49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88640"/>
            <a:ext cx="784887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Про творчість власну і взагалі…</a:t>
            </a:r>
          </a:p>
          <a:p>
            <a:pPr algn="just"/>
            <a:endParaRPr lang="ru-RU" sz="3200" b="1" i="1" dirty="0" smtClean="0">
              <a:solidFill>
                <a:schemeClr val="tx2">
                  <a:lumMod val="75000"/>
                </a:schemeClr>
              </a:solidFill>
              <a:latin typeface="Segoe Script" pitchFamily="66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«…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вірші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…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навчили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писати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гладенькою,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дзвінкою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прозою…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 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»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ru-RU" sz="2800" b="1" i="1" dirty="0" smtClean="0">
              <a:solidFill>
                <a:schemeClr val="tx2">
                  <a:lumMod val="75000"/>
                </a:schemeClr>
              </a:solidFill>
              <a:latin typeface="Segoe Script" pitchFamily="66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uk-UA" sz="28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поетична практика зробила «серце </a:t>
            </a:r>
            <a:r>
              <a:rPr lang="uk-UA" sz="28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дохідне до кожної біди, доступне до чоловічого </a:t>
            </a:r>
            <a:r>
              <a:rPr lang="uk-UA" sz="28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нещастя»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ru-RU" sz="2800" b="1" i="1" dirty="0">
              <a:solidFill>
                <a:schemeClr val="tx2">
                  <a:lumMod val="75000"/>
                </a:schemeClr>
              </a:solidFill>
              <a:latin typeface="Segoe Script" pitchFamily="66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uk-UA" sz="28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«буденне </a:t>
            </a:r>
            <a:r>
              <a:rPr lang="uk-UA" sz="28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життя, з його радощами та утратами краще і докладніше укладається. Прозою ширше і більше можна охопити життя, ніж </a:t>
            </a:r>
            <a:r>
              <a:rPr lang="uk-UA" sz="28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віршем»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Segoe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662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60649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latin typeface="Segoe Script" pitchFamily="66" charset="0"/>
                <a:ea typeface="Times New Roman"/>
              </a:rPr>
              <a:t>оповідання </a:t>
            </a:r>
            <a:r>
              <a:rPr lang="uk-UA" b="1" dirty="0" smtClean="0">
                <a:latin typeface="Segoe Script" pitchFamily="66" charset="0"/>
                <a:ea typeface="Times New Roman"/>
              </a:rPr>
              <a:t>«Лихий попутав» </a:t>
            </a:r>
            <a:r>
              <a:rPr lang="uk-UA" b="1" dirty="0">
                <a:latin typeface="Segoe Script" pitchFamily="66" charset="0"/>
                <a:ea typeface="Times New Roman"/>
              </a:rPr>
              <a:t>(</a:t>
            </a:r>
            <a:r>
              <a:rPr lang="uk-UA" b="1" dirty="0" smtClean="0">
                <a:latin typeface="Segoe Script" pitchFamily="66" charset="0"/>
                <a:ea typeface="Times New Roman"/>
              </a:rPr>
              <a:t>1872, опубліковано  </a:t>
            </a:r>
            <a:r>
              <a:rPr lang="uk-UA" b="1" dirty="0">
                <a:latin typeface="Segoe Script" pitchFamily="66" charset="0"/>
                <a:ea typeface="Times New Roman"/>
              </a:rPr>
              <a:t>без </a:t>
            </a:r>
            <a:r>
              <a:rPr lang="uk-UA" b="1" dirty="0" smtClean="0">
                <a:latin typeface="Segoe Script" pitchFamily="66" charset="0"/>
                <a:ea typeface="Times New Roman"/>
              </a:rPr>
              <a:t>підпису)</a:t>
            </a:r>
            <a:endParaRPr lang="ru-RU" b="1" dirty="0">
              <a:latin typeface="Segoe Script" pitchFamily="66" charset="0"/>
            </a:endParaRPr>
          </a:p>
        </p:txBody>
      </p:sp>
      <p:pic>
        <p:nvPicPr>
          <p:cNvPr id="1026" name="Picture 2" descr="D:\Users\Валя\Desktop\1901LyxyjPoputa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922" y="999313"/>
            <a:ext cx="3232178" cy="49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629981"/>
            <a:ext cx="7943492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endParaRPr lang="uk-UA" dirty="0" smtClean="0">
              <a:latin typeface="Times New Roman"/>
              <a:ea typeface="Times New Roman"/>
            </a:endParaRPr>
          </a:p>
          <a:p>
            <a:pPr marL="182563" indent="-182563">
              <a:buFont typeface="Arial" pitchFamily="34" charset="0"/>
              <a:buChar char="•"/>
            </a:pPr>
            <a:r>
              <a:rPr lang="uk-UA" sz="1700" b="1" dirty="0" smtClean="0">
                <a:latin typeface="Segoe Script" pitchFamily="66" charset="0"/>
                <a:ea typeface="Times New Roman"/>
              </a:rPr>
              <a:t>введено </a:t>
            </a:r>
            <a:r>
              <a:rPr lang="uk-UA" sz="1700" b="1" dirty="0">
                <a:latin typeface="Segoe Script" pitchFamily="66" charset="0"/>
                <a:ea typeface="Times New Roman"/>
              </a:rPr>
              <a:t>принцип інтенсивної </a:t>
            </a:r>
            <a:r>
              <a:rPr lang="uk-UA" sz="1700" b="1" dirty="0" err="1" smtClean="0">
                <a:latin typeface="Segoe Script" pitchFamily="66" charset="0"/>
                <a:ea typeface="Times New Roman"/>
              </a:rPr>
              <a:t>пси-</a:t>
            </a:r>
            <a:endParaRPr lang="uk-UA" sz="1700" b="1" dirty="0" smtClean="0">
              <a:latin typeface="Segoe Script" pitchFamily="66" charset="0"/>
              <a:ea typeface="Times New Roman"/>
            </a:endParaRPr>
          </a:p>
          <a:p>
            <a:r>
              <a:rPr lang="uk-UA" sz="1700" b="1" dirty="0" err="1" smtClean="0">
                <a:latin typeface="Segoe Script" pitchFamily="66" charset="0"/>
                <a:ea typeface="Times New Roman"/>
              </a:rPr>
              <a:t>хологічної</a:t>
            </a:r>
            <a:r>
              <a:rPr lang="uk-UA" sz="1700" b="1" dirty="0" smtClean="0">
                <a:latin typeface="Segoe Script" pitchFamily="66" charset="0"/>
                <a:ea typeface="Times New Roman"/>
              </a:rPr>
              <a:t> розробки: використано </a:t>
            </a:r>
          </a:p>
          <a:p>
            <a:r>
              <a:rPr lang="uk-UA" sz="1700" b="1" dirty="0" smtClean="0">
                <a:latin typeface="Segoe Script" pitchFamily="66" charset="0"/>
                <a:ea typeface="Times New Roman"/>
              </a:rPr>
              <a:t>внутрішні </a:t>
            </a:r>
            <a:r>
              <a:rPr lang="uk-UA" sz="1700" b="1" dirty="0">
                <a:latin typeface="Segoe Script" pitchFamily="66" charset="0"/>
                <a:ea typeface="Times New Roman"/>
              </a:rPr>
              <a:t>та </a:t>
            </a:r>
            <a:r>
              <a:rPr lang="uk-UA" sz="1700" b="1" dirty="0" err="1">
                <a:latin typeface="Segoe Script" pitchFamily="66" charset="0"/>
                <a:ea typeface="Times New Roman"/>
              </a:rPr>
              <a:t>діалогізовані</a:t>
            </a:r>
            <a:r>
              <a:rPr lang="uk-UA" sz="1700" b="1" dirty="0">
                <a:latin typeface="Segoe Script" pitchFamily="66" charset="0"/>
                <a:ea typeface="Times New Roman"/>
              </a:rPr>
              <a:t> </a:t>
            </a:r>
            <a:r>
              <a:rPr lang="uk-UA" sz="1700" b="1" dirty="0" err="1" smtClean="0">
                <a:latin typeface="Segoe Script" pitchFamily="66" charset="0"/>
                <a:ea typeface="Times New Roman"/>
              </a:rPr>
              <a:t>моно-</a:t>
            </a:r>
            <a:endParaRPr lang="uk-UA" sz="1700" b="1" dirty="0" smtClean="0">
              <a:latin typeface="Segoe Script" pitchFamily="66" charset="0"/>
              <a:ea typeface="Times New Roman"/>
            </a:endParaRPr>
          </a:p>
          <a:p>
            <a:r>
              <a:rPr lang="uk-UA" sz="1700" b="1" dirty="0" err="1" smtClean="0">
                <a:latin typeface="Segoe Script" pitchFamily="66" charset="0"/>
                <a:ea typeface="Times New Roman"/>
              </a:rPr>
              <a:t>логи</a:t>
            </a:r>
            <a:r>
              <a:rPr lang="uk-UA" sz="1700" b="1" dirty="0">
                <a:latin typeface="Segoe Script" pitchFamily="66" charset="0"/>
                <a:ea typeface="Times New Roman"/>
              </a:rPr>
              <a:t>, спогади, сни, </a:t>
            </a:r>
            <a:r>
              <a:rPr lang="uk-UA" sz="1700" b="1" dirty="0" smtClean="0">
                <a:latin typeface="Segoe Script" pitchFamily="66" charset="0"/>
                <a:ea typeface="Times New Roman"/>
              </a:rPr>
              <a:t>марення тощо; </a:t>
            </a:r>
          </a:p>
          <a:p>
            <a:r>
              <a:rPr lang="uk-UA" sz="1700" b="1" dirty="0" smtClean="0">
                <a:latin typeface="Segoe Script" pitchFamily="66" charset="0"/>
                <a:ea typeface="Times New Roman"/>
              </a:rPr>
              <a:t>пейзаж </a:t>
            </a:r>
            <a:r>
              <a:rPr lang="uk-UA" sz="1700" b="1" dirty="0">
                <a:latin typeface="Segoe Script" pitchFamily="66" charset="0"/>
                <a:ea typeface="Times New Roman"/>
              </a:rPr>
              <a:t>наділений </a:t>
            </a:r>
            <a:r>
              <a:rPr lang="uk-UA" sz="1700" b="1" dirty="0" err="1" smtClean="0">
                <a:latin typeface="Segoe Script" pitchFamily="66" charset="0"/>
                <a:ea typeface="Times New Roman"/>
              </a:rPr>
              <a:t>сюжетно-психо-</a:t>
            </a:r>
            <a:endParaRPr lang="uk-UA" sz="1700" b="1" dirty="0" smtClean="0">
              <a:latin typeface="Segoe Script" pitchFamily="66" charset="0"/>
              <a:ea typeface="Times New Roman"/>
            </a:endParaRPr>
          </a:p>
          <a:p>
            <a:r>
              <a:rPr lang="uk-UA" sz="1700" b="1" dirty="0" smtClean="0">
                <a:latin typeface="Segoe Script" pitchFamily="66" charset="0"/>
                <a:ea typeface="Times New Roman"/>
              </a:rPr>
              <a:t>логічною функцією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uk-UA" sz="1700" b="1" dirty="0" smtClean="0">
                <a:latin typeface="Segoe Script" pitchFamily="66" charset="0"/>
              </a:rPr>
              <a:t>внутрішній </a:t>
            </a:r>
            <a:r>
              <a:rPr lang="uk-UA" sz="1700" b="1" dirty="0">
                <a:latin typeface="Segoe Script" pitchFamily="66" charset="0"/>
              </a:rPr>
              <a:t>стан героїні </a:t>
            </a:r>
            <a:r>
              <a:rPr lang="uk-UA" sz="1700" b="1" dirty="0" err="1" smtClean="0">
                <a:latin typeface="Segoe Script" pitchFamily="66" charset="0"/>
              </a:rPr>
              <a:t>вмоти-</a:t>
            </a:r>
            <a:endParaRPr lang="uk-UA" sz="1700" b="1" dirty="0" smtClean="0">
              <a:latin typeface="Segoe Script" pitchFamily="66" charset="0"/>
            </a:endParaRPr>
          </a:p>
          <a:p>
            <a:r>
              <a:rPr lang="uk-UA" sz="1700" b="1" dirty="0" err="1" smtClean="0">
                <a:latin typeface="Segoe Script" pitchFamily="66" charset="0"/>
              </a:rPr>
              <a:t>вовано</a:t>
            </a:r>
            <a:r>
              <a:rPr lang="uk-UA" sz="1700" b="1" dirty="0" smtClean="0">
                <a:latin typeface="Segoe Script" pitchFamily="66" charset="0"/>
              </a:rPr>
              <a:t> зовнішніми деталями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uk-UA" sz="1700" b="1" dirty="0" smtClean="0">
                <a:latin typeface="Segoe Script" pitchFamily="66" charset="0"/>
              </a:rPr>
              <a:t>назва оповідання символічна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uk-UA" sz="1700" b="1" dirty="0" smtClean="0">
                <a:latin typeface="Segoe Script" pitchFamily="66" charset="0"/>
              </a:rPr>
              <a:t>розповідь </a:t>
            </a:r>
            <a:r>
              <a:rPr lang="uk-UA" sz="1700" b="1" dirty="0">
                <a:latin typeface="Segoe Script" pitchFamily="66" charset="0"/>
              </a:rPr>
              <a:t>від </a:t>
            </a:r>
            <a:r>
              <a:rPr lang="uk-UA" sz="1700" b="1" dirty="0" smtClean="0">
                <a:latin typeface="Segoe Script" pitchFamily="66" charset="0"/>
              </a:rPr>
              <a:t>І особи </a:t>
            </a:r>
          </a:p>
          <a:p>
            <a:endParaRPr lang="uk-UA" dirty="0">
              <a:latin typeface="Segoe Script" pitchFamily="66" charset="0"/>
              <a:ea typeface="Times New Roman"/>
            </a:endParaRPr>
          </a:p>
          <a:p>
            <a:r>
              <a:rPr lang="uk-UA" b="1" dirty="0" smtClean="0">
                <a:latin typeface="Segoe Script" pitchFamily="66" charset="0"/>
                <a:ea typeface="Times New Roman"/>
              </a:rPr>
              <a:t>Повість </a:t>
            </a:r>
            <a:r>
              <a:rPr lang="uk-UA" b="1" dirty="0" smtClean="0">
                <a:latin typeface="Segoe Script" pitchFamily="66" charset="0"/>
              </a:rPr>
              <a:t>«П’яниця» (1874)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uk-UA" sz="1700" b="1" dirty="0" smtClean="0">
                <a:latin typeface="Segoe Script" pitchFamily="66" charset="0"/>
                <a:ea typeface="Times New Roman"/>
              </a:rPr>
              <a:t>новизна твору:</a:t>
            </a:r>
            <a:r>
              <a:rPr lang="uk-UA" sz="1700" b="1" dirty="0" smtClean="0">
                <a:latin typeface="Segoe Script" pitchFamily="66" charset="0"/>
              </a:rPr>
              <a:t> розкриття душі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uk-UA" sz="1700" b="1" dirty="0" smtClean="0">
                <a:latin typeface="Segoe Script" pitchFamily="66" charset="0"/>
              </a:rPr>
              <a:t> маленької людини – не лише </a:t>
            </a:r>
          </a:p>
          <a:p>
            <a:r>
              <a:rPr lang="uk-UA" sz="1700" b="1" dirty="0" smtClean="0">
                <a:latin typeface="Segoe Script" pitchFamily="66" charset="0"/>
              </a:rPr>
              <a:t>співчуття їй, але злиття з нею 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uk-UA" sz="1700" b="1" dirty="0" smtClean="0">
                <a:latin typeface="Segoe Script" pitchFamily="66" charset="0"/>
                <a:ea typeface="Times New Roman"/>
              </a:rPr>
              <a:t>об’єктивно-епічна розповідь, 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uk-UA" sz="1700" b="1" dirty="0" smtClean="0">
                <a:latin typeface="Segoe Script" pitchFamily="66" charset="0"/>
                <a:ea typeface="Times New Roman"/>
              </a:rPr>
              <a:t>вільне користування художнім </a:t>
            </a:r>
          </a:p>
          <a:p>
            <a:r>
              <a:rPr lang="uk-UA" sz="1700" b="1" dirty="0" smtClean="0">
                <a:latin typeface="Segoe Script" pitchFamily="66" charset="0"/>
                <a:ea typeface="Times New Roman"/>
              </a:rPr>
              <a:t>часом, відтворення психології</a:t>
            </a:r>
          </a:p>
          <a:p>
            <a:r>
              <a:rPr lang="uk-UA" sz="1700" b="1" dirty="0" smtClean="0">
                <a:latin typeface="Segoe Script" pitchFamily="66" charset="0"/>
                <a:ea typeface="Times New Roman"/>
              </a:rPr>
              <a:t>багатьох героїв, різні форми </a:t>
            </a:r>
            <a:r>
              <a:rPr lang="uk-UA" sz="1700" b="1" dirty="0" err="1" smtClean="0">
                <a:latin typeface="Segoe Script" pitchFamily="66" charset="0"/>
                <a:ea typeface="Times New Roman"/>
              </a:rPr>
              <a:t>психо-</a:t>
            </a:r>
            <a:endParaRPr lang="uk-UA" sz="1700" b="1" dirty="0">
              <a:latin typeface="Segoe Script" pitchFamily="66" charset="0"/>
              <a:ea typeface="Times New Roman"/>
            </a:endParaRPr>
          </a:p>
          <a:p>
            <a:r>
              <a:rPr lang="uk-UA" sz="1700" b="1" dirty="0" smtClean="0">
                <a:latin typeface="Segoe Script" pitchFamily="66" charset="0"/>
                <a:ea typeface="Times New Roman"/>
              </a:rPr>
              <a:t>логічного відображення </a:t>
            </a:r>
          </a:p>
          <a:p>
            <a:r>
              <a:rPr lang="uk-UA" sz="1700" b="1" dirty="0" smtClean="0">
                <a:latin typeface="Segoe Script" pitchFamily="66" charset="0"/>
                <a:ea typeface="Times New Roman"/>
              </a:rPr>
              <a:t>Панас Мирний: «</a:t>
            </a:r>
            <a:r>
              <a:rPr lang="uk-UA" sz="1700" b="1" dirty="0" err="1" smtClean="0">
                <a:latin typeface="Segoe Script" pitchFamily="66" charset="0"/>
                <a:ea typeface="Times New Roman"/>
              </a:rPr>
              <a:t>„П’яниця</a:t>
            </a:r>
            <a:r>
              <a:rPr lang="uk-UA" sz="1700" b="1" dirty="0" smtClean="0">
                <a:latin typeface="Segoe Script" pitchFamily="66" charset="0"/>
                <a:ea typeface="Times New Roman"/>
              </a:rPr>
              <a:t>” вже приніс мені славу, якої я взагалі уникаю»</a:t>
            </a:r>
            <a:endParaRPr lang="ru-RU" sz="1700" b="1" dirty="0">
              <a:latin typeface="Segoe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5910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1713</TotalTime>
  <Words>1328</Words>
  <Application>Microsoft Office PowerPoint</Application>
  <PresentationFormat>Экран (4:3)</PresentationFormat>
  <Paragraphs>191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Валя</dc:creator>
  <cp:lastModifiedBy>Валя</cp:lastModifiedBy>
  <cp:revision>48</cp:revision>
  <dcterms:created xsi:type="dcterms:W3CDTF">2021-03-18T10:40:24Z</dcterms:created>
  <dcterms:modified xsi:type="dcterms:W3CDTF">2022-02-08T16:21:42Z</dcterms:modified>
</cp:coreProperties>
</file>