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4" r:id="rId10"/>
    <p:sldId id="264" r:id="rId11"/>
    <p:sldId id="265" r:id="rId12"/>
    <p:sldId id="266" r:id="rId13"/>
    <p:sldId id="268" r:id="rId14"/>
    <p:sldId id="270" r:id="rId15"/>
    <p:sldId id="271" r:id="rId16"/>
    <p:sldId id="272" r:id="rId17"/>
    <p:sldId id="277" r:id="rId18"/>
    <p:sldId id="273" r:id="rId19"/>
    <p:sldId id="276" r:id="rId20"/>
    <p:sldId id="27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127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A68F-34C6-43DC-9187-3CE002D4BD16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8520-0580-4DEA-BFFE-6D8EC8C57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213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A68F-34C6-43DC-9187-3CE002D4BD16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8520-0580-4DEA-BFFE-6D8EC8C57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326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A68F-34C6-43DC-9187-3CE002D4BD16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8520-0580-4DEA-BFFE-6D8EC8C57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8608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4000500"/>
            <a:ext cx="4038600" cy="18669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30A19BA-783B-4DF0-98DA-3F7233AAB605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8" name="Дата 7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3796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A68F-34C6-43DC-9187-3CE002D4BD16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8520-0580-4DEA-BFFE-6D8EC8C57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677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A68F-34C6-43DC-9187-3CE002D4BD16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8520-0580-4DEA-BFFE-6D8EC8C57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27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A68F-34C6-43DC-9187-3CE002D4BD16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8520-0580-4DEA-BFFE-6D8EC8C57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13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A68F-34C6-43DC-9187-3CE002D4BD16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8520-0580-4DEA-BFFE-6D8EC8C57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291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A68F-34C6-43DC-9187-3CE002D4BD16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8520-0580-4DEA-BFFE-6D8EC8C57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619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A68F-34C6-43DC-9187-3CE002D4BD16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8520-0580-4DEA-BFFE-6D8EC8C57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94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A68F-34C6-43DC-9187-3CE002D4BD16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8520-0580-4DEA-BFFE-6D8EC8C57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679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2A68F-34C6-43DC-9187-3CE002D4BD16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98520-0580-4DEA-BFFE-6D8EC8C57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016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2A68F-34C6-43DC-9187-3CE002D4BD16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98520-0580-4DEA-BFFE-6D8EC8C57C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01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9168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КОНТРОЛЬ ПРОНИКАЮЩИМИ ВЕЩЕСТВАМИ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8585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228600"/>
            <a:ext cx="8015287" cy="896938"/>
          </a:xfrm>
        </p:spPr>
        <p:txBody>
          <a:bodyPr>
            <a:normAutofit fontScale="90000"/>
          </a:bodyPr>
          <a:lstStyle/>
          <a:p>
            <a:r>
              <a:rPr lang="ru-RU" altLang="ru-RU" sz="2900" b="1"/>
              <a:t>Основные этапы и последовательность технологических операций капиллярного контроля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lnSpc>
                <a:spcPct val="80000"/>
              </a:lnSpc>
              <a:buNone/>
            </a:pPr>
            <a:r>
              <a:rPr lang="ru-RU" altLang="ru-RU" sz="2400" dirty="0"/>
              <a:t>Типовая технология капиллярного контроля включает следующие основные этапы обработки контролируемого изделия:</a:t>
            </a:r>
          </a:p>
          <a:p>
            <a:pPr>
              <a:lnSpc>
                <a:spcPct val="80000"/>
              </a:lnSpc>
            </a:pPr>
            <a:r>
              <a:rPr lang="ru-RU" altLang="ru-RU" sz="2400" dirty="0"/>
              <a:t>1. Подготовка объекта к контролю</a:t>
            </a:r>
          </a:p>
          <a:p>
            <a:pPr>
              <a:lnSpc>
                <a:spcPct val="80000"/>
              </a:lnSpc>
            </a:pPr>
            <a:r>
              <a:rPr lang="ru-RU" altLang="ru-RU" sz="2400" dirty="0"/>
              <a:t>2. Нанесение </a:t>
            </a:r>
            <a:r>
              <a:rPr lang="ru-RU" altLang="ru-RU" sz="2400" dirty="0" err="1"/>
              <a:t>пенетранта</a:t>
            </a:r>
            <a:r>
              <a:rPr lang="ru-RU" altLang="ru-RU" sz="2400" dirty="0"/>
              <a:t> на контролируемую поверхность</a:t>
            </a:r>
          </a:p>
          <a:p>
            <a:pPr>
              <a:lnSpc>
                <a:spcPct val="80000"/>
              </a:lnSpc>
            </a:pPr>
            <a:r>
              <a:rPr lang="ru-RU" altLang="ru-RU" sz="2400" dirty="0"/>
              <a:t>3. Удаление избытка </a:t>
            </a:r>
            <a:r>
              <a:rPr lang="ru-RU" altLang="ru-RU" sz="2400" dirty="0" err="1"/>
              <a:t>пенетранта</a:t>
            </a:r>
            <a:r>
              <a:rPr lang="ru-RU" altLang="ru-RU" sz="2400" dirty="0"/>
              <a:t> с контролируемой поверхности </a:t>
            </a:r>
          </a:p>
          <a:p>
            <a:pPr>
              <a:lnSpc>
                <a:spcPct val="80000"/>
              </a:lnSpc>
            </a:pPr>
            <a:r>
              <a:rPr lang="ru-RU" altLang="ru-RU" sz="2400" dirty="0"/>
              <a:t>4. Нанесение проявителя и проявление дефектов </a:t>
            </a:r>
          </a:p>
          <a:p>
            <a:pPr>
              <a:lnSpc>
                <a:spcPct val="80000"/>
              </a:lnSpc>
            </a:pPr>
            <a:r>
              <a:rPr lang="ru-RU" altLang="ru-RU" sz="2400" dirty="0"/>
              <a:t>5.Обнаружение дефектов и расшифровка результатов контроля </a:t>
            </a:r>
          </a:p>
          <a:p>
            <a:pPr>
              <a:lnSpc>
                <a:spcPct val="80000"/>
              </a:lnSpc>
            </a:pPr>
            <a:r>
              <a:rPr lang="ru-RU" altLang="ru-RU" sz="2400" dirty="0"/>
              <a:t>6. Окончательная очистка от дефектоскопических материалов (в случае необходимости)</a:t>
            </a:r>
          </a:p>
        </p:txBody>
      </p:sp>
    </p:spTree>
    <p:extLst>
      <p:ext uri="{BB962C8B-B14F-4D97-AF65-F5344CB8AC3E}">
        <p14:creationId xmlns:p14="http://schemas.microsoft.com/office/powerpoint/2010/main" val="77951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/>
              <a:t>Технология РТ</a:t>
            </a:r>
            <a:endParaRPr lang="uk-UA" altLang="ru-RU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628775"/>
            <a:ext cx="7924800" cy="4419600"/>
          </a:xfrm>
        </p:spPr>
        <p:txBody>
          <a:bodyPr/>
          <a:lstStyle/>
          <a:p>
            <a:pPr algn="ctr"/>
            <a:r>
              <a:rPr lang="ru-RU" altLang="ru-RU" sz="2800" b="1"/>
              <a:t>Подготовка изделия к контролю</a:t>
            </a:r>
          </a:p>
          <a:p>
            <a:r>
              <a:rPr lang="ru-RU" altLang="ru-RU" sz="2400"/>
              <a:t>Наиболее часто встречаемые загрязнения</a:t>
            </a:r>
          </a:p>
          <a:p>
            <a:endParaRPr lang="uk-UA" altLang="ru-RU"/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0" t="30077" r="13763" b="24751"/>
          <a:stretch>
            <a:fillRect/>
          </a:stretch>
        </p:blipFill>
        <p:spPr bwMode="auto">
          <a:xfrm>
            <a:off x="468313" y="2636838"/>
            <a:ext cx="8064500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52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СПОСОБЫ ОЧИСТКИ ПОВЕРХНОСТИ</a:t>
            </a:r>
            <a:endParaRPr lang="ru-RU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altLang="ru-RU" sz="4000" b="1" dirty="0"/>
              <a:t>Механическая очистка</a:t>
            </a:r>
          </a:p>
          <a:p>
            <a:r>
              <a:rPr lang="ru-RU" altLang="ru-RU" sz="3000" dirty="0"/>
              <a:t>а) обработка поверхности изделия струей абразивного материала</a:t>
            </a:r>
          </a:p>
          <a:p>
            <a:r>
              <a:rPr lang="ru-RU" altLang="ru-RU" sz="3000" dirty="0"/>
              <a:t>б) обработка поверхности изделия специальным инструментом (шабером, шлифовальным кругом полировальными пластинами и т.д.)</a:t>
            </a:r>
            <a:endParaRPr lang="uk-UA" altLang="ru-RU" sz="3000" dirty="0"/>
          </a:p>
        </p:txBody>
      </p:sp>
      <p:pic>
        <p:nvPicPr>
          <p:cNvPr id="129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0" t="45020" r="48607" b="28401"/>
          <a:stretch/>
        </p:blipFill>
        <p:spPr bwMode="auto">
          <a:xfrm>
            <a:off x="250825" y="5085184"/>
            <a:ext cx="2471314" cy="150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1"/>
          <a:stretch/>
        </p:blipFill>
        <p:spPr bwMode="auto">
          <a:xfrm>
            <a:off x="2717130" y="5361996"/>
            <a:ext cx="2074985" cy="123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95374" y="1556792"/>
            <a:ext cx="4572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400" b="1" dirty="0" smtClean="0"/>
              <a:t>Паровая очистка (паровое обезжиривание)</a:t>
            </a:r>
          </a:p>
          <a:p>
            <a:r>
              <a:rPr lang="ru-RU" altLang="ru-RU" dirty="0" smtClean="0"/>
              <a:t>Применяют растворитель, нагреваемый в специальной ванне или разбрызгиваемый по очищаемой поверхности</a:t>
            </a:r>
            <a:endParaRPr lang="uk-UA" alt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832" y="3146820"/>
            <a:ext cx="2327084" cy="1285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832" y="5275291"/>
            <a:ext cx="2837436" cy="1465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00" y="4351961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200" b="1" dirty="0" smtClean="0"/>
              <a:t>Химическая очистка</a:t>
            </a:r>
          </a:p>
          <a:p>
            <a:r>
              <a:rPr lang="ru-RU" dirty="0" smtClean="0"/>
              <a:t>Применяют для удаления нерастворимых загрязнений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952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49275"/>
            <a:ext cx="8229600" cy="5318125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4000" b="1" dirty="0"/>
              <a:t>Сушка</a:t>
            </a:r>
            <a:endParaRPr lang="uk-UA" altLang="ru-RU" sz="4000" b="1" dirty="0"/>
          </a:p>
        </p:txBody>
      </p:sp>
      <p:pic>
        <p:nvPicPr>
          <p:cNvPr id="133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6" t="15039" r="17305" b="24707"/>
          <a:stretch>
            <a:fillRect/>
          </a:stretch>
        </p:blipFill>
        <p:spPr bwMode="auto">
          <a:xfrm>
            <a:off x="1116013" y="1268413"/>
            <a:ext cx="6624637" cy="487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87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ПРИЧИНЫ НЕВЫЯВЛЕНИЯ ДЕФФЕКТА</a:t>
            </a:r>
            <a:endParaRPr lang="ru-RU" dirty="0"/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0" t="13383" r="12292" b="45728"/>
          <a:stretch/>
        </p:blipFill>
        <p:spPr bwMode="auto">
          <a:xfrm>
            <a:off x="250825" y="1628800"/>
            <a:ext cx="4474856" cy="2165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55" y="3794710"/>
            <a:ext cx="3927526" cy="292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28800"/>
            <a:ext cx="3574191" cy="268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9"/>
          <a:stretch/>
        </p:blipFill>
        <p:spPr bwMode="auto">
          <a:xfrm>
            <a:off x="5076056" y="4260340"/>
            <a:ext cx="3859882" cy="256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023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СПОСОБЫ НАНЕСЕНИЯ ПЕНЕТРАНТА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784" y="1600200"/>
            <a:ext cx="610043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862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ru-RU" b="1"/>
              <a:t>Дефекты, выявленные различными методами НК</a:t>
            </a:r>
          </a:p>
        </p:txBody>
      </p:sp>
      <p:grpSp>
        <p:nvGrpSpPr>
          <p:cNvPr id="115715" name="Group 3"/>
          <p:cNvGrpSpPr>
            <a:grpSpLocks/>
          </p:cNvGrpSpPr>
          <p:nvPr/>
        </p:nvGrpSpPr>
        <p:grpSpPr bwMode="auto">
          <a:xfrm>
            <a:off x="1835150" y="1627188"/>
            <a:ext cx="5257800" cy="4033837"/>
            <a:chOff x="2214" y="6971"/>
            <a:chExt cx="4080" cy="3090"/>
          </a:xfrm>
        </p:grpSpPr>
        <p:pic>
          <p:nvPicPr>
            <p:cNvPr id="11571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" y="6971"/>
              <a:ext cx="4080" cy="3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5717" name="Oval 5"/>
            <p:cNvSpPr>
              <a:spLocks noChangeArrowheads="1"/>
            </p:cNvSpPr>
            <p:nvPr/>
          </p:nvSpPr>
          <p:spPr bwMode="auto">
            <a:xfrm rot="-1698177">
              <a:off x="2574" y="9131"/>
              <a:ext cx="2880" cy="498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3175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5718" name="Text Box 6"/>
          <p:cNvSpPr txBox="1">
            <a:spLocks noChangeArrowheads="1"/>
          </p:cNvSpPr>
          <p:nvPr/>
        </p:nvSpPr>
        <p:spPr bwMode="auto">
          <a:xfrm>
            <a:off x="539750" y="5788025"/>
            <a:ext cx="81359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400" dirty="0"/>
              <a:t>Индикация трещины по границе сварного шва люк-лаза изотермического хранилища жидкого аммиака, обнаруженная цветной дефектоскопией</a:t>
            </a:r>
            <a:r>
              <a:rPr lang="ru-RU" alt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203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8" name="Picture 4" descr="G:\НК\РТ\liquid-penetrant-dye-penetrant-testing-dpt-250x2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108" y="141970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G:\НК\РТ\P12006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G:\НК\РТ\liquid-penetrant-pt-250x2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05702"/>
            <a:ext cx="3175000" cy="317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962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0"/>
            <a:ext cx="7158037" cy="1412875"/>
          </a:xfrm>
          <a:noFill/>
          <a:ln/>
        </p:spPr>
        <p:txBody>
          <a:bodyPr anchor="b">
            <a:normAutofit fontScale="90000"/>
          </a:bodyPr>
          <a:lstStyle/>
          <a:p>
            <a:pPr algn="ctr"/>
            <a:r>
              <a:rPr lang="ru-RU" altLang="ru-RU" b="1"/>
              <a:t>Дефекты, выявленные различными методами НК</a:t>
            </a:r>
          </a:p>
        </p:txBody>
      </p:sp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38" y="1484313"/>
            <a:ext cx="525621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539750" y="5445125"/>
            <a:ext cx="8135938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Индикации растрескивания на контрольном образце для проверки качества дефектоскопических материалов, полученные в результате люминесцентного магнитопорошкового контроля</a:t>
            </a:r>
            <a:r>
              <a:rPr lang="ru-RU" altLang="ru-RU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407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ЛЮМИНЕСЦЕНТНАЯ ДЕФЕКТОСКОПИЯ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6595"/>
            <a:ext cx="4038600" cy="403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0497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ГАЗОАНАЛИТИЧЕСКИЙ МЕТОД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00808"/>
            <a:ext cx="6595162" cy="369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492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Капиллярная дефектоскопия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052736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49664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ГАЗОГИДРАВЛИЧЕСКИЙ МЕТОД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88840"/>
            <a:ext cx="6597799" cy="316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948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ВАКУУМНО-ЖИДКОСТНОЙ МЕТОД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975065" cy="3137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32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КАПИЛЛЯРНЫЙ МЕТОД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2609812" cy="182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800" y="1700807"/>
            <a:ext cx="2543409" cy="1685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4273961"/>
            <a:ext cx="2664296" cy="1365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800" y="3523061"/>
            <a:ext cx="2543409" cy="2116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1646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Классификация капиллярных методов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Основные -  </a:t>
            </a:r>
            <a:r>
              <a:rPr lang="ru-RU" sz="2200" dirty="0" smtClean="0"/>
              <a:t>использующие капиллярные явления 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67544" y="2564904"/>
            <a:ext cx="4040188" cy="395128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1. </a:t>
            </a:r>
            <a:r>
              <a:rPr lang="ru-RU" dirty="0" err="1" smtClean="0"/>
              <a:t>яркостный</a:t>
            </a:r>
            <a:r>
              <a:rPr lang="ru-RU" dirty="0" smtClean="0"/>
              <a:t> (ахроматический) </a:t>
            </a:r>
            <a:br>
              <a:rPr lang="ru-RU" dirty="0" smtClean="0"/>
            </a:br>
            <a:r>
              <a:rPr lang="ru-RU" dirty="0" smtClean="0"/>
              <a:t>2. цветной  (хроматический)</a:t>
            </a:r>
          </a:p>
          <a:p>
            <a:pPr marL="0" indent="0">
              <a:buNone/>
            </a:pPr>
            <a:r>
              <a:rPr lang="ru-RU" dirty="0" smtClean="0"/>
              <a:t>3. люминесцентный </a:t>
            </a:r>
            <a:br>
              <a:rPr lang="ru-RU" dirty="0" smtClean="0"/>
            </a:br>
            <a:r>
              <a:rPr lang="ru-RU" dirty="0" smtClean="0"/>
              <a:t>4. люминесцентно – цветной</a:t>
            </a:r>
          </a:p>
          <a:p>
            <a:pPr marL="0" indent="0">
              <a:buNone/>
            </a:pPr>
            <a:r>
              <a:rPr lang="ru-RU" dirty="0" smtClean="0"/>
              <a:t>5. метод фильтрующихся </a:t>
            </a:r>
            <a:r>
              <a:rPr lang="ru-RU" dirty="0" err="1" smtClean="0"/>
              <a:t>суспезий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55976" y="1340768"/>
            <a:ext cx="4536504" cy="1584176"/>
          </a:xfrm>
        </p:spPr>
        <p:txBody>
          <a:bodyPr>
            <a:noAutofit/>
          </a:bodyPr>
          <a:lstStyle/>
          <a:p>
            <a:r>
              <a:rPr lang="ru-RU" sz="2200" dirty="0" smtClean="0"/>
              <a:t>Комбинированные </a:t>
            </a:r>
            <a:r>
              <a:rPr lang="ru-RU" sz="2000" dirty="0" smtClean="0"/>
              <a:t>-  сочетание нескольких различных по физической сущности методов контроля, одним из которых является капиллярный</a:t>
            </a:r>
            <a:r>
              <a:rPr lang="ru-RU" sz="2200" dirty="0" smtClean="0"/>
              <a:t>. </a:t>
            </a:r>
            <a:endParaRPr lang="ru-RU" sz="22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499992" y="2906712"/>
            <a:ext cx="4041775" cy="3951288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1. капиллярно - электростатический </a:t>
            </a:r>
          </a:p>
          <a:p>
            <a:r>
              <a:rPr lang="ru-RU" dirty="0" smtClean="0"/>
              <a:t>2. капиллярно - </a:t>
            </a:r>
            <a:r>
              <a:rPr lang="ru-RU" dirty="0" err="1" smtClean="0"/>
              <a:t>электроиндуктивный</a:t>
            </a:r>
            <a:r>
              <a:rPr lang="ru-RU" dirty="0" smtClean="0"/>
              <a:t> </a:t>
            </a:r>
          </a:p>
          <a:p>
            <a:r>
              <a:rPr lang="ru-RU" dirty="0" smtClean="0"/>
              <a:t>3. капиллярно - магнитопорошковый</a:t>
            </a:r>
          </a:p>
          <a:p>
            <a:r>
              <a:rPr lang="ru-RU" dirty="0" smtClean="0"/>
              <a:t>4. капиллярно - радиационный</a:t>
            </a:r>
          </a:p>
          <a:p>
            <a:r>
              <a:rPr lang="ru-RU" dirty="0" smtClean="0"/>
              <a:t>5. капиллярно - акустический </a:t>
            </a:r>
          </a:p>
          <a:p>
            <a:r>
              <a:rPr lang="ru-RU" dirty="0" smtClean="0"/>
              <a:t>и другие…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84513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Grp="1" noChangeArrowheads="1"/>
          </p:cNvSpPr>
          <p:nvPr>
            <p:ph type="title"/>
          </p:nvPr>
        </p:nvSpPr>
        <p:spPr>
          <a:xfrm>
            <a:off x="456998" y="239808"/>
            <a:ext cx="8229600" cy="1371600"/>
          </a:xfrm>
        </p:spPr>
        <p:txBody>
          <a:bodyPr/>
          <a:lstStyle/>
          <a:p>
            <a:r>
              <a:rPr lang="ru-RU" altLang="ru-RU" dirty="0"/>
              <a:t>Контрольные образцы 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endParaRPr lang="uk-UA" altLang="ru-RU" sz="2800"/>
          </a:p>
        </p:txBody>
      </p:sp>
      <p:sp>
        <p:nvSpPr>
          <p:cNvPr id="20487" name="Rectangle 7"/>
          <p:cNvSpPr>
            <a:spLocks noGrp="1" noChangeArrowheads="1"/>
          </p:cNvSpPr>
          <p:nvPr>
            <p:ph sz="quarter" idx="2"/>
          </p:nvPr>
        </p:nvSpPr>
        <p:spPr>
          <a:xfrm>
            <a:off x="4648200" y="1981200"/>
            <a:ext cx="4038600" cy="1878013"/>
          </a:xfrm>
        </p:spPr>
        <p:txBody>
          <a:bodyPr/>
          <a:lstStyle/>
          <a:p>
            <a:endParaRPr lang="uk-UA" altLang="ru-RU" sz="2400"/>
          </a:p>
        </p:txBody>
      </p:sp>
      <p:sp>
        <p:nvSpPr>
          <p:cNvPr id="20488" name="Rectangle 8"/>
          <p:cNvSpPr>
            <a:spLocks noGrp="1" noChangeArrowheads="1"/>
          </p:cNvSpPr>
          <p:nvPr>
            <p:ph sz="quarter" idx="3"/>
          </p:nvPr>
        </p:nvSpPr>
        <p:spPr>
          <a:xfrm>
            <a:off x="4648200" y="3987800"/>
            <a:ext cx="4038600" cy="1879600"/>
          </a:xfrm>
        </p:spPr>
        <p:txBody>
          <a:bodyPr/>
          <a:lstStyle/>
          <a:p>
            <a:endParaRPr lang="uk-UA" altLang="ru-RU" sz="2400"/>
          </a:p>
        </p:txBody>
      </p:sp>
      <p:pic>
        <p:nvPicPr>
          <p:cNvPr id="20483" name="Picture 3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8" t="12732" r="33372" b="6139"/>
          <a:stretch>
            <a:fillRect/>
          </a:stretch>
        </p:blipFill>
        <p:spPr>
          <a:xfrm>
            <a:off x="323850" y="1628775"/>
            <a:ext cx="3995738" cy="4968875"/>
          </a:xfrm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3" t="16667" r="35434" b="11497"/>
          <a:stretch>
            <a:fillRect/>
          </a:stretch>
        </p:blipFill>
        <p:spPr bwMode="auto">
          <a:xfrm>
            <a:off x="4932363" y="1628775"/>
            <a:ext cx="3727450" cy="49688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81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1785937"/>
          </a:xfrm>
        </p:spPr>
        <p:txBody>
          <a:bodyPr>
            <a:normAutofit fontScale="90000"/>
          </a:bodyPr>
          <a:lstStyle/>
          <a:p>
            <a:r>
              <a:rPr lang="ru-RU" altLang="ru-RU" sz="4000"/>
              <a:t>Контрольный образец «тип 1» с нанесенным флуоресцентным пенетрантом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7" t="48369" r="37750" b="27780"/>
          <a:stretch>
            <a:fillRect/>
          </a:stretch>
        </p:blipFill>
        <p:spPr>
          <a:xfrm>
            <a:off x="827088" y="2492375"/>
            <a:ext cx="7632700" cy="3692525"/>
          </a:xfrm>
        </p:spPr>
      </p:pic>
    </p:spTree>
    <p:extLst>
      <p:ext uri="{BB962C8B-B14F-4D97-AF65-F5344CB8AC3E}">
        <p14:creationId xmlns:p14="http://schemas.microsoft.com/office/powerpoint/2010/main" val="190768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484313"/>
            <a:ext cx="5761038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Rectangle 3"/>
          <p:cNvSpPr>
            <a:spLocks noGrp="1" noChangeArrowheads="1"/>
          </p:cNvSpPr>
          <p:nvPr>
            <p:ph type="title"/>
          </p:nvPr>
        </p:nvSpPr>
        <p:spPr>
          <a:xfrm>
            <a:off x="1042988" y="144463"/>
            <a:ext cx="7159625" cy="1412875"/>
          </a:xfrm>
          <a:noFill/>
          <a:ln/>
        </p:spPr>
        <p:txBody>
          <a:bodyPr anchor="b">
            <a:normAutofit fontScale="90000"/>
          </a:bodyPr>
          <a:lstStyle/>
          <a:p>
            <a:pPr algn="ctr"/>
            <a:r>
              <a:rPr lang="ru-RU" altLang="ru-RU" b="1"/>
              <a:t>Дефекты, выявленные различными методами НК</a:t>
            </a:r>
          </a:p>
        </p:txBody>
      </p:sp>
      <p:sp>
        <p:nvSpPr>
          <p:cNvPr id="117764" name="Text Box 4"/>
          <p:cNvSpPr txBox="1">
            <a:spLocks noChangeArrowheads="1"/>
          </p:cNvSpPr>
          <p:nvPr/>
        </p:nvSpPr>
        <p:spPr bwMode="auto">
          <a:xfrm>
            <a:off x="539750" y="5788025"/>
            <a:ext cx="81359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400"/>
              <a:t>Индикации звездообразных трещин на контрольном образце для проверки качества дефектоскопических материалов</a:t>
            </a:r>
          </a:p>
        </p:txBody>
      </p:sp>
    </p:spTree>
    <p:extLst>
      <p:ext uri="{BB962C8B-B14F-4D97-AF65-F5344CB8AC3E}">
        <p14:creationId xmlns:p14="http://schemas.microsoft.com/office/powerpoint/2010/main" val="253115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277</Words>
  <Application>Microsoft Office PowerPoint</Application>
  <PresentationFormat>Экран (4:3)</PresentationFormat>
  <Paragraphs>48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КОНТРОЛЬ ПРОНИКАЮЩИМИ ВЕЩЕСТВАМИ</vt:lpstr>
      <vt:lpstr>ГАЗОАНАЛИТИЧЕСКИЙ МЕТОД</vt:lpstr>
      <vt:lpstr>ГАЗОГИДРАВЛИЧЕСКИЙ МЕТОД</vt:lpstr>
      <vt:lpstr>ВАКУУМНО-ЖИДКОСТНОЙ МЕТОД</vt:lpstr>
      <vt:lpstr>КАПИЛЛЯРНЫЙ МЕТОД</vt:lpstr>
      <vt:lpstr>Классификация капиллярных методов</vt:lpstr>
      <vt:lpstr>Контрольные образцы </vt:lpstr>
      <vt:lpstr>Контрольный образец «тип 1» с нанесенным флуоресцентным пенетрантом</vt:lpstr>
      <vt:lpstr>Дефекты, выявленные различными методами НК</vt:lpstr>
      <vt:lpstr>Основные этапы и последовательность технологических операций капиллярного контроля</vt:lpstr>
      <vt:lpstr>Технология РТ</vt:lpstr>
      <vt:lpstr>СПОСОБЫ ОЧИСТКИ ПОВЕРХНОСТИ</vt:lpstr>
      <vt:lpstr>Презентация PowerPoint</vt:lpstr>
      <vt:lpstr>ПРИЧИНЫ НЕВЫЯВЛЕНИЯ ДЕФФЕКТА</vt:lpstr>
      <vt:lpstr>СПОСОБЫ НАНЕСЕНИЯ ПЕНЕТРАНТА</vt:lpstr>
      <vt:lpstr>Дефекты, выявленные различными методами НК</vt:lpstr>
      <vt:lpstr>Презентация PowerPoint</vt:lpstr>
      <vt:lpstr>Дефекты, выявленные различными методами НК</vt:lpstr>
      <vt:lpstr>ЛЮМИНЕСЦЕНТНАЯ ДЕФЕКТОСКОПИЯ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КОНТРОЛЬ ПРОНИКАЮЩИМИ ВЕЩЕСТВАМИ</dc:title>
  <dc:creator>Татьяна</dc:creator>
  <cp:lastModifiedBy>Татьяна</cp:lastModifiedBy>
  <cp:revision>6</cp:revision>
  <dcterms:created xsi:type="dcterms:W3CDTF">2019-09-22T23:19:22Z</dcterms:created>
  <dcterms:modified xsi:type="dcterms:W3CDTF">2019-09-23T00:06:13Z</dcterms:modified>
</cp:coreProperties>
</file>